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drawings/drawing2.xml" ContentType="application/vnd.openxmlformats-officedocument.drawingml.chartshape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448" r:id="rId2"/>
    <p:sldId id="348" r:id="rId3"/>
    <p:sldId id="341" r:id="rId4"/>
    <p:sldId id="345" r:id="rId5"/>
    <p:sldId id="391" r:id="rId6"/>
    <p:sldId id="449" r:id="rId7"/>
    <p:sldId id="392" r:id="rId8"/>
    <p:sldId id="450" r:id="rId9"/>
    <p:sldId id="402" r:id="rId10"/>
    <p:sldId id="407" r:id="rId11"/>
    <p:sldId id="447" r:id="rId12"/>
    <p:sldId id="405" r:id="rId13"/>
    <p:sldId id="408" r:id="rId14"/>
    <p:sldId id="411" r:id="rId15"/>
    <p:sldId id="412" r:id="rId16"/>
    <p:sldId id="358" r:id="rId17"/>
    <p:sldId id="455" r:id="rId18"/>
    <p:sldId id="435" r:id="rId19"/>
    <p:sldId id="436" r:id="rId20"/>
    <p:sldId id="353" r:id="rId21"/>
    <p:sldId id="357" r:id="rId22"/>
    <p:sldId id="434" r:id="rId23"/>
    <p:sldId id="443" r:id="rId24"/>
    <p:sldId id="415" r:id="rId25"/>
    <p:sldId id="418" r:id="rId26"/>
    <p:sldId id="429" r:id="rId27"/>
    <p:sldId id="430" r:id="rId28"/>
    <p:sldId id="417" r:id="rId29"/>
    <p:sldId id="428" r:id="rId30"/>
    <p:sldId id="451" r:id="rId31"/>
    <p:sldId id="452" r:id="rId32"/>
    <p:sldId id="438" r:id="rId33"/>
    <p:sldId id="453" r:id="rId34"/>
    <p:sldId id="422" r:id="rId35"/>
    <p:sldId id="424" r:id="rId36"/>
    <p:sldId id="456" r:id="rId37"/>
    <p:sldId id="445" r:id="rId38"/>
    <p:sldId id="439" r:id="rId39"/>
  </p:sldIdLst>
  <p:sldSz cx="9144000" cy="5715000" type="screen16x10"/>
  <p:notesSz cx="6797675" cy="9926638"/>
  <p:custDataLst>
    <p:tags r:id="rId42"/>
  </p:custDataLst>
  <p:defaultText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p:defaultTextStyle>
  <p:extLst>
    <p:ext uri="{521415D9-36F7-43E2-AB2F-B90AF26B5E84}">
      <p14:sectionLst xmlns:p14="http://schemas.microsoft.com/office/powerpoint/2010/main">
        <p14:section name="SAI" id="{DFD1922C-1B2D-45E4-9325-16A378FAEE46}">
          <p14:sldIdLst>
            <p14:sldId id="448"/>
            <p14:sldId id="348"/>
            <p14:sldId id="341"/>
            <p14:sldId id="345"/>
            <p14:sldId id="391"/>
            <p14:sldId id="449"/>
            <p14:sldId id="392"/>
            <p14:sldId id="450"/>
            <p14:sldId id="402"/>
            <p14:sldId id="407"/>
            <p14:sldId id="447"/>
            <p14:sldId id="405"/>
            <p14:sldId id="408"/>
            <p14:sldId id="411"/>
            <p14:sldId id="412"/>
            <p14:sldId id="358"/>
            <p14:sldId id="455"/>
            <p14:sldId id="435"/>
            <p14:sldId id="436"/>
            <p14:sldId id="353"/>
            <p14:sldId id="357"/>
            <p14:sldId id="434"/>
            <p14:sldId id="443"/>
            <p14:sldId id="415"/>
            <p14:sldId id="418"/>
            <p14:sldId id="429"/>
            <p14:sldId id="430"/>
            <p14:sldId id="417"/>
            <p14:sldId id="428"/>
            <p14:sldId id="451"/>
            <p14:sldId id="452"/>
            <p14:sldId id="438"/>
            <p14:sldId id="453"/>
            <p14:sldId id="422"/>
            <p14:sldId id="424"/>
            <p14:sldId id="456"/>
            <p14:sldId id="445"/>
            <p14:sldId id="439"/>
          </p14:sldIdLst>
        </p14:section>
      </p14:sectionLst>
    </p:ext>
    <p:ext uri="{EFAFB233-063F-42B5-8137-9DF3F51BA10A}">
      <p15:sldGuideLst xmlns:p15="http://schemas.microsoft.com/office/powerpoint/2012/main" xmlns="">
        <p15:guide id="1" orient="horz" pos="164" userDrawn="1">
          <p15:clr>
            <a:srgbClr val="A4A3A4"/>
          </p15:clr>
        </p15:guide>
        <p15:guide id="2" orient="horz" pos="618" userDrawn="1">
          <p15:clr>
            <a:srgbClr val="A4A3A4"/>
          </p15:clr>
        </p15:guide>
        <p15:guide id="3" orient="horz" pos="754" userDrawn="1">
          <p15:clr>
            <a:srgbClr val="A4A3A4"/>
          </p15:clr>
        </p15:guide>
        <p15:guide id="4" orient="horz" pos="3974" userDrawn="1">
          <p15:clr>
            <a:srgbClr val="A4A3A4"/>
          </p15:clr>
        </p15:guide>
        <p15:guide id="5" orient="horz" pos="4065" userDrawn="1">
          <p15:clr>
            <a:srgbClr val="A4A3A4"/>
          </p15:clr>
        </p15:guide>
        <p15:guide id="6" orient="horz" pos="4247" userDrawn="1">
          <p15:clr>
            <a:srgbClr val="A4A3A4"/>
          </p15:clr>
        </p15:guide>
        <p15:guide id="7" orient="horz" pos="3748" userDrawn="1">
          <p15:clr>
            <a:srgbClr val="A4A3A4"/>
          </p15:clr>
        </p15:guide>
        <p15:guide id="8" pos="7333" userDrawn="1">
          <p15:clr>
            <a:srgbClr val="A4A3A4"/>
          </p15:clr>
        </p15:guide>
        <p15:guide id="9" pos="347" userDrawn="1">
          <p15:clr>
            <a:srgbClr val="A4A3A4"/>
          </p15:clr>
        </p15:guide>
        <p15:guide id="10" pos="3840" userDrawn="1">
          <p15:clr>
            <a:srgbClr val="A4A3A4"/>
          </p15:clr>
        </p15:guide>
        <p15:guide id="11" pos="3749" userDrawn="1">
          <p15:clr>
            <a:srgbClr val="A4A3A4"/>
          </p15:clr>
        </p15:guide>
        <p15:guide id="12" pos="3900" userDrawn="1">
          <p15:clr>
            <a:srgbClr val="A4A3A4"/>
          </p15:clr>
        </p15:guide>
        <p15:guide id="13" orient="horz" pos="137">
          <p15:clr>
            <a:srgbClr val="A4A3A4"/>
          </p15:clr>
        </p15:guide>
        <p15:guide id="14" orient="horz" pos="515">
          <p15:clr>
            <a:srgbClr val="A4A3A4"/>
          </p15:clr>
        </p15:guide>
        <p15:guide id="15" orient="horz" pos="628">
          <p15:clr>
            <a:srgbClr val="A4A3A4"/>
          </p15:clr>
        </p15:guide>
        <p15:guide id="16" orient="horz" pos="3312">
          <p15:clr>
            <a:srgbClr val="A4A3A4"/>
          </p15:clr>
        </p15:guide>
        <p15:guide id="17" orient="horz" pos="3388">
          <p15:clr>
            <a:srgbClr val="A4A3A4"/>
          </p15:clr>
        </p15:guide>
        <p15:guide id="18" orient="horz" pos="3539">
          <p15:clr>
            <a:srgbClr val="A4A3A4"/>
          </p15:clr>
        </p15:guide>
        <p15:guide id="19" orient="horz" pos="3123">
          <p15:clr>
            <a:srgbClr val="A4A3A4"/>
          </p15:clr>
        </p15:guide>
        <p15:guide id="20" pos="5500">
          <p15:clr>
            <a:srgbClr val="A4A3A4"/>
          </p15:clr>
        </p15:guide>
        <p15:guide id="21" pos="260">
          <p15:clr>
            <a:srgbClr val="A4A3A4"/>
          </p15:clr>
        </p15:guide>
        <p15:guide id="22" pos="2880">
          <p15:clr>
            <a:srgbClr val="A4A3A4"/>
          </p15:clr>
        </p15:guide>
        <p15:guide id="23" pos="2812">
          <p15:clr>
            <a:srgbClr val="A4A3A4"/>
          </p15:clr>
        </p15:guide>
        <p15:guide id="24" pos="2925">
          <p15:clr>
            <a:srgbClr val="A4A3A4"/>
          </p15:clr>
        </p15:guide>
      </p15:sldGuideLst>
    </p:ext>
    <p:ext uri="{2D200454-40CA-4A62-9FC3-DE9A4176ACB9}">
      <p15:notesGuideLst xmlns:p15="http://schemas.microsoft.com/office/powerpoint/2012/main" xmlns="">
        <p15:guide id="1" orient="horz" pos="2880">
          <p15:clr>
            <a:srgbClr val="A4A3A4"/>
          </p15:clr>
        </p15:guide>
        <p15:guide id="2" orient="horz" pos="476">
          <p15:clr>
            <a:srgbClr val="A4A3A4"/>
          </p15:clr>
        </p15:guide>
        <p15:guide id="3" orient="horz" pos="5465">
          <p15:clr>
            <a:srgbClr val="A4A3A4"/>
          </p15:clr>
        </p15:guide>
        <p15:guide id="4" orient="horz" pos="5759">
          <p15:clr>
            <a:srgbClr val="A4A3A4"/>
          </p15:clr>
        </p15:guide>
        <p15:guide id="5" orient="horz" pos="5511">
          <p15:clr>
            <a:srgbClr val="A4A3A4"/>
          </p15:clr>
        </p15:guide>
        <p15:guide id="6" orient="horz" pos="5692">
          <p15:clr>
            <a:srgbClr val="A4A3A4"/>
          </p15:clr>
        </p15:guide>
        <p15:guide id="7" pos="3974">
          <p15:clr>
            <a:srgbClr val="A4A3A4"/>
          </p15:clr>
        </p15:guide>
        <p15:guide id="8" pos="346">
          <p15:clr>
            <a:srgbClr val="A4A3A4"/>
          </p15:clr>
        </p15:guide>
        <p15:guide id="9" orient="horz" pos="3124">
          <p15:clr>
            <a:srgbClr val="A4A3A4"/>
          </p15:clr>
        </p15:guide>
        <p15:guide id="10" orient="horz" pos="516">
          <p15:clr>
            <a:srgbClr val="A4A3A4"/>
          </p15:clr>
        </p15:guide>
        <p15:guide id="11" orient="horz" pos="5928">
          <p15:clr>
            <a:srgbClr val="A4A3A4"/>
          </p15:clr>
        </p15:guide>
        <p15:guide id="12" orient="horz" pos="6247">
          <p15:clr>
            <a:srgbClr val="A4A3A4"/>
          </p15:clr>
        </p15:guide>
        <p15:guide id="13" orient="horz" pos="5978">
          <p15:clr>
            <a:srgbClr val="A4A3A4"/>
          </p15:clr>
        </p15:guide>
        <p15:guide id="14" orient="horz" pos="6174">
          <p15:clr>
            <a:srgbClr val="A4A3A4"/>
          </p15:clr>
        </p15:guide>
        <p15:guide id="15" pos="3937">
          <p15:clr>
            <a:srgbClr val="A4A3A4"/>
          </p15:clr>
        </p15:guide>
        <p15:guide id="16" pos="34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A32"/>
    <a:srgbClr val="FF3300"/>
    <a:srgbClr val="E45327"/>
    <a:srgbClr val="CC66FF"/>
    <a:srgbClr val="16C6CC"/>
    <a:srgbClr val="FF6600"/>
    <a:srgbClr val="242D3C"/>
    <a:srgbClr val="FFD85C"/>
    <a:srgbClr val="FFFFFF"/>
    <a:srgbClr val="7D7D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33" autoAdjust="0"/>
    <p:restoredTop sz="86364" autoAdjust="0"/>
  </p:normalViewPr>
  <p:slideViewPr>
    <p:cSldViewPr showGuides="1">
      <p:cViewPr varScale="1">
        <p:scale>
          <a:sx n="83" d="100"/>
          <a:sy n="83" d="100"/>
        </p:scale>
        <p:origin x="-1056" y="-48"/>
      </p:cViewPr>
      <p:guideLst>
        <p:guide orient="horz" pos="164"/>
        <p:guide orient="horz" pos="618"/>
        <p:guide orient="horz" pos="754"/>
        <p:guide orient="horz" pos="3974"/>
        <p:guide orient="horz" pos="4065"/>
        <p:guide orient="horz" pos="4247"/>
        <p:guide orient="horz" pos="3748"/>
        <p:guide orient="horz" pos="137"/>
        <p:guide orient="horz" pos="515"/>
        <p:guide orient="horz" pos="628"/>
        <p:guide orient="horz" pos="3312"/>
        <p:guide orient="horz" pos="3388"/>
        <p:guide orient="horz" pos="3539"/>
        <p:guide orient="horz" pos="3123"/>
        <p:guide pos="7333"/>
        <p:guide pos="347"/>
        <p:guide pos="3840"/>
        <p:guide pos="3749"/>
        <p:guide pos="3900"/>
        <p:guide pos="5500"/>
        <p:guide pos="260"/>
        <p:guide pos="2880"/>
        <p:guide pos="2812"/>
        <p:guide pos="2925"/>
      </p:guideLst>
    </p:cSldViewPr>
  </p:slideViewPr>
  <p:outlineViewPr>
    <p:cViewPr>
      <p:scale>
        <a:sx n="33" d="100"/>
        <a:sy n="33" d="100"/>
      </p:scale>
      <p:origin x="0" y="-1480"/>
    </p:cViewPr>
  </p:outlineViewPr>
  <p:notesTextViewPr>
    <p:cViewPr>
      <p:scale>
        <a:sx n="125" d="100"/>
        <a:sy n="125" d="100"/>
      </p:scale>
      <p:origin x="0" y="0"/>
    </p:cViewPr>
  </p:notesTextViewPr>
  <p:sorterViewPr>
    <p:cViewPr varScale="1">
      <p:scale>
        <a:sx n="1" d="1"/>
        <a:sy n="1" d="1"/>
      </p:scale>
      <p:origin x="0" y="4967"/>
    </p:cViewPr>
  </p:sorterViewPr>
  <p:notesViewPr>
    <p:cSldViewPr>
      <p:cViewPr varScale="1">
        <p:scale>
          <a:sx n="66" d="100"/>
          <a:sy n="66" d="100"/>
        </p:scale>
        <p:origin x="-1062" y="-63"/>
      </p:cViewPr>
      <p:guideLst>
        <p:guide orient="horz" pos="2882"/>
        <p:guide orient="horz" pos="476"/>
        <p:guide orient="horz" pos="5469"/>
        <p:guide orient="horz" pos="5764"/>
        <p:guide orient="horz" pos="5515"/>
        <p:guide orient="horz" pos="5697"/>
        <p:guide orient="horz" pos="3127"/>
        <p:guide orient="horz" pos="516"/>
        <p:guide orient="horz" pos="5933"/>
        <p:guide orient="horz" pos="6252"/>
        <p:guide orient="horz" pos="5983"/>
        <p:guide orient="horz" pos="6179"/>
        <p:guide pos="3976"/>
        <p:guide pos="346"/>
        <p:guide pos="3939"/>
        <p:guide pos="34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sai-fs.saimtlg.com\2.&#37096;&#38272;&#36039;&#26009;\2.5%20&#32317;&#31649;&#29702;&#34389;\2.5.4%20&#36001;&#21209;&#37096;\2.5.4.3%20&#36001;&#26371;&#35506;\2.5.4.3.15%20&#32156;&#21512;&#36039;&#35338;\QIC\SAI%20model_201906_v1.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file:///\\sai-fs.saimtlg.com\2.&#37096;&#38272;&#36039;&#26009;\2.5%20&#32317;&#31649;&#29702;&#34389;\2.5.4%20&#36001;&#21209;&#37096;\2.5.4.3%20&#36001;&#26371;&#35506;\2.5.4.3.15%20&#32156;&#21512;&#36039;&#35338;\QIC\SAI%20model_201906_v1.xlsx"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oleObject" Target="file:///C:\Users\jasonho\Google%20&#38642;&#31471;&#30828;&#30879;\P_Forge%20(1563%20&#24039;&#26032;)\1563_model_201711_v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sai-fs.saimtlg.com\2.&#37096;&#38272;&#36039;&#26009;\2.5%20&#32317;&#31649;&#29702;&#34389;\2.5.4%20&#36001;&#21209;&#37096;\2.5.4.3%20&#36001;&#26371;&#35506;\2.5.4.3.15%20&#32156;&#21512;&#36039;&#35338;\QIC\SAI%20model_201906_v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sai-fs.saimtlg.com\2.&#37096;&#38272;&#36039;&#26009;\2.5%20&#32317;&#31649;&#29702;&#34389;\2.5.4%20&#36001;&#21209;&#37096;\2.5.4.3%20&#36001;&#26371;&#35506;\2.5.4.3.15%20&#32156;&#21512;&#36039;&#35338;\QIC\SAI%20model_201906_v1.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sai-fs.saimtlg.com\2.&#37096;&#38272;&#36039;&#26009;\2.5%20&#32317;&#31649;&#29702;&#34389;\2.5.4%20&#36001;&#21209;&#37096;\2.5.4.3%20&#36001;&#26371;&#35506;\2.5.4.3.15%20&#32156;&#21512;&#36039;&#35338;\QIC\SAI%20model_201906_v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36"/>
    </mc:Choice>
    <mc:Fallback>
      <c:style val="36"/>
    </mc:Fallback>
  </mc:AlternateContent>
  <c:chart>
    <c:autoTitleDeleted val="1"/>
    <c:plotArea>
      <c:layout>
        <c:manualLayout>
          <c:layoutTarget val="inner"/>
          <c:xMode val="edge"/>
          <c:yMode val="edge"/>
          <c:x val="0.10211154855643044"/>
          <c:y val="0.125"/>
          <c:w val="0.86733289588801399"/>
          <c:h val="0.67162255759696698"/>
        </c:manualLayout>
      </c:layout>
      <c:barChart>
        <c:barDir val="col"/>
        <c:grouping val="stacked"/>
        <c:varyColors val="0"/>
        <c:ser>
          <c:idx val="0"/>
          <c:order val="0"/>
          <c:tx>
            <c:strRef>
              <c:f>簡報圖!$I$2</c:f>
              <c:strCache>
                <c:ptCount val="1"/>
                <c:pt idx="0">
                  <c:v>Forged wheels sales</c:v>
                </c:pt>
              </c:strCache>
            </c:strRef>
          </c:tx>
          <c:invertIfNegative val="0"/>
          <c:dLbls>
            <c:txPr>
              <a:bodyPr rot="0" vert="horz"/>
              <a:lstStyle/>
              <a:p>
                <a:pPr>
                  <a:defRPr/>
                </a:pPr>
                <a:endParaRPr lang="zh-TW"/>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簡報圖!$J$1:$N$1</c:f>
              <c:numCache>
                <c:formatCode>0_);[Red]\(0\)</c:formatCode>
                <c:ptCount val="5"/>
                <c:pt idx="0">
                  <c:v>2015</c:v>
                </c:pt>
                <c:pt idx="1">
                  <c:v>2016</c:v>
                </c:pt>
                <c:pt idx="2">
                  <c:v>2017</c:v>
                </c:pt>
                <c:pt idx="3">
                  <c:v>2018</c:v>
                </c:pt>
                <c:pt idx="4">
                  <c:v>2019</c:v>
                </c:pt>
              </c:numCache>
            </c:numRef>
          </c:cat>
          <c:val>
            <c:numRef>
              <c:f>簡報圖!$J$2:$N$2</c:f>
              <c:numCache>
                <c:formatCode>0_);[Red]\(0\)</c:formatCode>
                <c:ptCount val="5"/>
                <c:pt idx="0">
                  <c:v>5335</c:v>
                </c:pt>
                <c:pt idx="1">
                  <c:v>6291</c:v>
                </c:pt>
                <c:pt idx="2">
                  <c:v>5782</c:v>
                </c:pt>
                <c:pt idx="3">
                  <c:v>5015.951</c:v>
                </c:pt>
                <c:pt idx="4">
                  <c:v>4486</c:v>
                </c:pt>
              </c:numCache>
            </c:numRef>
          </c:val>
          <c:extLst xmlns:c16r2="http://schemas.microsoft.com/office/drawing/2015/06/chart">
            <c:ext xmlns:c16="http://schemas.microsoft.com/office/drawing/2014/chart" uri="{C3380CC4-5D6E-409C-BE32-E72D297353CC}">
              <c16:uniqueId val="{00000000-B91D-4A3D-AEEE-3CF3873FDA63}"/>
            </c:ext>
          </c:extLst>
        </c:ser>
        <c:ser>
          <c:idx val="1"/>
          <c:order val="1"/>
          <c:tx>
            <c:strRef>
              <c:f>簡報圖!$I$3</c:f>
              <c:strCache>
                <c:ptCount val="1"/>
                <c:pt idx="0">
                  <c:v>Suspension parts sales</c:v>
                </c:pt>
              </c:strCache>
            </c:strRef>
          </c:tx>
          <c:invertIfNegative val="0"/>
          <c:dLbls>
            <c:txPr>
              <a:bodyPr rot="0" vert="horz"/>
              <a:lstStyle/>
              <a:p>
                <a:pPr>
                  <a:defRPr/>
                </a:pPr>
                <a:endParaRPr lang="zh-TW"/>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簡報圖!$J$1:$N$1</c:f>
              <c:numCache>
                <c:formatCode>0_);[Red]\(0\)</c:formatCode>
                <c:ptCount val="5"/>
                <c:pt idx="0">
                  <c:v>2015</c:v>
                </c:pt>
                <c:pt idx="1">
                  <c:v>2016</c:v>
                </c:pt>
                <c:pt idx="2">
                  <c:v>2017</c:v>
                </c:pt>
                <c:pt idx="3">
                  <c:v>2018</c:v>
                </c:pt>
                <c:pt idx="4">
                  <c:v>2019</c:v>
                </c:pt>
              </c:numCache>
            </c:numRef>
          </c:cat>
          <c:val>
            <c:numRef>
              <c:f>簡報圖!$J$3:$N$3</c:f>
              <c:numCache>
                <c:formatCode>0_);[Red]\(0\)</c:formatCode>
                <c:ptCount val="5"/>
                <c:pt idx="0">
                  <c:v>1334</c:v>
                </c:pt>
                <c:pt idx="1">
                  <c:v>1310</c:v>
                </c:pt>
                <c:pt idx="2">
                  <c:v>1423</c:v>
                </c:pt>
                <c:pt idx="3">
                  <c:v>1264.182</c:v>
                </c:pt>
                <c:pt idx="4">
                  <c:v>1081</c:v>
                </c:pt>
              </c:numCache>
            </c:numRef>
          </c:val>
          <c:extLst xmlns:c16r2="http://schemas.microsoft.com/office/drawing/2015/06/chart">
            <c:ext xmlns:c16="http://schemas.microsoft.com/office/drawing/2014/chart" uri="{C3380CC4-5D6E-409C-BE32-E72D297353CC}">
              <c16:uniqueId val="{00000001-B91D-4A3D-AEEE-3CF3873FDA63}"/>
            </c:ext>
          </c:extLst>
        </c:ser>
        <c:ser>
          <c:idx val="2"/>
          <c:order val="2"/>
          <c:tx>
            <c:strRef>
              <c:f>簡報圖!$I$4</c:f>
              <c:strCache>
                <c:ptCount val="1"/>
                <c:pt idx="0">
                  <c:v>Other sales</c:v>
                </c:pt>
              </c:strCache>
            </c:strRef>
          </c:tx>
          <c:invertIfNegative val="0"/>
          <c:dLbls>
            <c:txPr>
              <a:bodyPr rot="0" vert="horz"/>
              <a:lstStyle/>
              <a:p>
                <a:pPr>
                  <a:defRPr/>
                </a:pPr>
                <a:endParaRPr lang="zh-TW"/>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簡報圖!$J$1:$N$1</c:f>
              <c:numCache>
                <c:formatCode>0_);[Red]\(0\)</c:formatCode>
                <c:ptCount val="5"/>
                <c:pt idx="0">
                  <c:v>2015</c:v>
                </c:pt>
                <c:pt idx="1">
                  <c:v>2016</c:v>
                </c:pt>
                <c:pt idx="2">
                  <c:v>2017</c:v>
                </c:pt>
                <c:pt idx="3">
                  <c:v>2018</c:v>
                </c:pt>
                <c:pt idx="4">
                  <c:v>2019</c:v>
                </c:pt>
              </c:numCache>
            </c:numRef>
          </c:cat>
          <c:val>
            <c:numRef>
              <c:f>簡報圖!$J$4:$N$4</c:f>
              <c:numCache>
                <c:formatCode>0_);[Red]\(0\)</c:formatCode>
                <c:ptCount val="5"/>
                <c:pt idx="0">
                  <c:v>154</c:v>
                </c:pt>
                <c:pt idx="1">
                  <c:v>103</c:v>
                </c:pt>
                <c:pt idx="2">
                  <c:v>186</c:v>
                </c:pt>
                <c:pt idx="3">
                  <c:v>307.19600000000003</c:v>
                </c:pt>
                <c:pt idx="4">
                  <c:v>325</c:v>
                </c:pt>
              </c:numCache>
            </c:numRef>
          </c:val>
          <c:extLst xmlns:c16r2="http://schemas.microsoft.com/office/drawing/2015/06/chart">
            <c:ext xmlns:c16="http://schemas.microsoft.com/office/drawing/2014/chart" uri="{C3380CC4-5D6E-409C-BE32-E72D297353CC}">
              <c16:uniqueId val="{00000002-B91D-4A3D-AEEE-3CF3873FDA63}"/>
            </c:ext>
          </c:extLst>
        </c:ser>
        <c:dLbls>
          <c:dLblPos val="ctr"/>
          <c:showLegendKey val="0"/>
          <c:showVal val="1"/>
          <c:showCatName val="0"/>
          <c:showSerName val="0"/>
          <c:showPercent val="0"/>
          <c:showBubbleSize val="0"/>
        </c:dLbls>
        <c:gapWidth val="139"/>
        <c:overlap val="100"/>
        <c:axId val="129539072"/>
        <c:axId val="129549056"/>
      </c:barChart>
      <c:catAx>
        <c:axId val="129539072"/>
        <c:scaling>
          <c:orientation val="minMax"/>
        </c:scaling>
        <c:delete val="0"/>
        <c:axPos val="b"/>
        <c:numFmt formatCode="0_);[Red]\(0\)" sourceLinked="1"/>
        <c:majorTickMark val="none"/>
        <c:minorTickMark val="none"/>
        <c:tickLblPos val="nextTo"/>
        <c:txPr>
          <a:bodyPr rot="-60000000" vert="horz"/>
          <a:lstStyle/>
          <a:p>
            <a:pPr>
              <a:defRPr/>
            </a:pPr>
            <a:endParaRPr lang="zh-TW"/>
          </a:p>
        </c:txPr>
        <c:crossAx val="129549056"/>
        <c:crosses val="autoZero"/>
        <c:auto val="1"/>
        <c:lblAlgn val="ctr"/>
        <c:lblOffset val="100"/>
        <c:noMultiLvlLbl val="0"/>
      </c:catAx>
      <c:valAx>
        <c:axId val="129549056"/>
        <c:scaling>
          <c:orientation val="minMax"/>
        </c:scaling>
        <c:delete val="0"/>
        <c:axPos val="l"/>
        <c:numFmt formatCode="0_);[Red]\(0\)" sourceLinked="1"/>
        <c:majorTickMark val="none"/>
        <c:minorTickMark val="none"/>
        <c:tickLblPos val="nextTo"/>
        <c:txPr>
          <a:bodyPr rot="-60000000" vert="horz"/>
          <a:lstStyle/>
          <a:p>
            <a:pPr>
              <a:defRPr/>
            </a:pPr>
            <a:endParaRPr lang="zh-TW"/>
          </a:p>
        </c:txPr>
        <c:crossAx val="129539072"/>
        <c:crosses val="autoZero"/>
        <c:crossBetween val="between"/>
      </c:valAx>
    </c:plotArea>
    <c:legend>
      <c:legendPos val="b"/>
      <c:layout/>
      <c:overlay val="0"/>
      <c:txPr>
        <a:bodyPr rot="0" vert="horz"/>
        <a:lstStyle/>
        <a:p>
          <a:pPr>
            <a:defRPr/>
          </a:pPr>
          <a:endParaRPr lang="zh-TW"/>
        </a:p>
      </c:txPr>
    </c:legend>
    <c:plotVisOnly val="1"/>
    <c:dispBlanksAs val="gap"/>
    <c:showDLblsOverMax val="0"/>
  </c:chart>
  <c:spPr>
    <a:ln>
      <a:noFill/>
    </a:ln>
  </c:spPr>
  <c:txPr>
    <a:bodyPr/>
    <a:lstStyle/>
    <a:p>
      <a:pPr>
        <a:defRPr sz="1000"/>
      </a:pPr>
      <a:endParaRPr lang="zh-TW"/>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'employee contribution'!$A$9</c:f>
              <c:strCache>
                <c:ptCount val="1"/>
                <c:pt idx="0">
                  <c:v>Gross Operating Revenue(USDk)</c:v>
                </c:pt>
              </c:strCache>
            </c:strRef>
          </c:tx>
          <c:spPr>
            <a:solidFill>
              <a:srgbClr val="00B0F0"/>
            </a:solidFill>
          </c:spPr>
          <c:invertIfNegative val="0"/>
          <c:cat>
            <c:numRef>
              <c:f>'employee contribution'!$B$7:$J$7</c:f>
              <c:numCache>
                <c:formatCode>General</c:formatCode>
                <c:ptCount val="9"/>
                <c:pt idx="0">
                  <c:v>2011</c:v>
                </c:pt>
                <c:pt idx="1">
                  <c:v>2012</c:v>
                </c:pt>
                <c:pt idx="2">
                  <c:v>2013</c:v>
                </c:pt>
                <c:pt idx="3">
                  <c:v>2014</c:v>
                </c:pt>
                <c:pt idx="4">
                  <c:v>2015</c:v>
                </c:pt>
                <c:pt idx="5">
                  <c:v>2016</c:v>
                </c:pt>
                <c:pt idx="6">
                  <c:v>2017</c:v>
                </c:pt>
                <c:pt idx="7">
                  <c:v>2018</c:v>
                </c:pt>
                <c:pt idx="8">
                  <c:v>2019</c:v>
                </c:pt>
              </c:numCache>
            </c:numRef>
          </c:cat>
          <c:val>
            <c:numRef>
              <c:f>'employee contribution'!$B$9:$J$9</c:f>
              <c:numCache>
                <c:formatCode>#,##0</c:formatCode>
                <c:ptCount val="9"/>
                <c:pt idx="0">
                  <c:v>91110.109018830524</c:v>
                </c:pt>
                <c:pt idx="1">
                  <c:v>128442.38902451604</c:v>
                </c:pt>
                <c:pt idx="2">
                  <c:v>135771.33094368697</c:v>
                </c:pt>
                <c:pt idx="3">
                  <c:v>158542.13367852746</c:v>
                </c:pt>
                <c:pt idx="4">
                  <c:v>207204.28180989978</c:v>
                </c:pt>
                <c:pt idx="5">
                  <c:v>238843.80231909221</c:v>
                </c:pt>
                <c:pt idx="6">
                  <c:v>248030.1342281879</c:v>
                </c:pt>
                <c:pt idx="7">
                  <c:v>214494.12262707175</c:v>
                </c:pt>
                <c:pt idx="8">
                  <c:v>196537.15810540359</c:v>
                </c:pt>
              </c:numCache>
            </c:numRef>
          </c:val>
        </c:ser>
        <c:dLbls>
          <c:showLegendKey val="0"/>
          <c:showVal val="0"/>
          <c:showCatName val="0"/>
          <c:showSerName val="0"/>
          <c:showPercent val="0"/>
          <c:showBubbleSize val="0"/>
        </c:dLbls>
        <c:gapWidth val="150"/>
        <c:axId val="133276032"/>
        <c:axId val="133277568"/>
      </c:barChart>
      <c:lineChart>
        <c:grouping val="standard"/>
        <c:varyColors val="0"/>
        <c:ser>
          <c:idx val="2"/>
          <c:order val="1"/>
          <c:tx>
            <c:strRef>
              <c:f>'employee contribution'!$A$13</c:f>
              <c:strCache>
                <c:ptCount val="1"/>
                <c:pt idx="0">
                  <c:v>Sales per employee (USDk)</c:v>
                </c:pt>
              </c:strCache>
            </c:strRef>
          </c:tx>
          <c:spPr>
            <a:ln>
              <a:solidFill>
                <a:schemeClr val="tx1"/>
              </a:solidFill>
            </a:ln>
          </c:spPr>
          <c:marker>
            <c:symbol val="diamond"/>
            <c:size val="8"/>
            <c:spPr>
              <a:solidFill>
                <a:schemeClr val="tx1"/>
              </a:solidFill>
            </c:spPr>
          </c:marker>
          <c:dLbls>
            <c:numFmt formatCode="&quot;$&quot;#,##0_);[Red]\(&quot;$&quot;#,##0\)" sourceLinked="0"/>
            <c:dLblPos val="t"/>
            <c:showLegendKey val="0"/>
            <c:showVal val="1"/>
            <c:showCatName val="0"/>
            <c:showSerName val="0"/>
            <c:showPercent val="0"/>
            <c:showBubbleSize val="0"/>
            <c:showLeaderLines val="0"/>
          </c:dLbls>
          <c:cat>
            <c:numRef>
              <c:f>'employee contribution'!$B$7:$J$7</c:f>
              <c:numCache>
                <c:formatCode>General</c:formatCode>
                <c:ptCount val="9"/>
                <c:pt idx="0">
                  <c:v>2011</c:v>
                </c:pt>
                <c:pt idx="1">
                  <c:v>2012</c:v>
                </c:pt>
                <c:pt idx="2">
                  <c:v>2013</c:v>
                </c:pt>
                <c:pt idx="3">
                  <c:v>2014</c:v>
                </c:pt>
                <c:pt idx="4">
                  <c:v>2015</c:v>
                </c:pt>
                <c:pt idx="5">
                  <c:v>2016</c:v>
                </c:pt>
                <c:pt idx="6">
                  <c:v>2017</c:v>
                </c:pt>
                <c:pt idx="7">
                  <c:v>2018</c:v>
                </c:pt>
                <c:pt idx="8">
                  <c:v>2019</c:v>
                </c:pt>
              </c:numCache>
            </c:numRef>
          </c:cat>
          <c:val>
            <c:numRef>
              <c:f>'employee contribution'!$B$13:$J$13</c:f>
              <c:numCache>
                <c:formatCode>0</c:formatCode>
                <c:ptCount val="9"/>
                <c:pt idx="0">
                  <c:v>97.235975473671857</c:v>
                </c:pt>
                <c:pt idx="1">
                  <c:v>121.63105021260989</c:v>
                </c:pt>
                <c:pt idx="2">
                  <c:v>123.87895159095527</c:v>
                </c:pt>
                <c:pt idx="3">
                  <c:v>127.24087775162718</c:v>
                </c:pt>
                <c:pt idx="4">
                  <c:v>154.28464766187622</c:v>
                </c:pt>
                <c:pt idx="5">
                  <c:v>172.07766737686759</c:v>
                </c:pt>
                <c:pt idx="6">
                  <c:v>169.88365358095061</c:v>
                </c:pt>
                <c:pt idx="7">
                  <c:v>154.20138219056201</c:v>
                </c:pt>
                <c:pt idx="8">
                  <c:v>132.88516437146964</c:v>
                </c:pt>
              </c:numCache>
            </c:numRef>
          </c:val>
          <c:smooth val="0"/>
        </c:ser>
        <c:dLbls>
          <c:showLegendKey val="0"/>
          <c:showVal val="0"/>
          <c:showCatName val="0"/>
          <c:showSerName val="0"/>
          <c:showPercent val="0"/>
          <c:showBubbleSize val="0"/>
        </c:dLbls>
        <c:marker val="1"/>
        <c:smooth val="0"/>
        <c:axId val="133289088"/>
        <c:axId val="133279104"/>
      </c:lineChart>
      <c:catAx>
        <c:axId val="133276032"/>
        <c:scaling>
          <c:orientation val="minMax"/>
        </c:scaling>
        <c:delete val="0"/>
        <c:axPos val="b"/>
        <c:numFmt formatCode="General" sourceLinked="1"/>
        <c:majorTickMark val="out"/>
        <c:minorTickMark val="none"/>
        <c:tickLblPos val="nextTo"/>
        <c:crossAx val="133277568"/>
        <c:crosses val="autoZero"/>
        <c:auto val="1"/>
        <c:lblAlgn val="ctr"/>
        <c:lblOffset val="100"/>
        <c:noMultiLvlLbl val="0"/>
      </c:catAx>
      <c:valAx>
        <c:axId val="133277568"/>
        <c:scaling>
          <c:orientation val="minMax"/>
        </c:scaling>
        <c:delete val="0"/>
        <c:axPos val="l"/>
        <c:majorGridlines>
          <c:spPr>
            <a:ln>
              <a:noFill/>
            </a:ln>
          </c:spPr>
        </c:majorGridlines>
        <c:numFmt formatCode="&quot;$&quot;#,##0" sourceLinked="0"/>
        <c:majorTickMark val="out"/>
        <c:minorTickMark val="none"/>
        <c:tickLblPos val="nextTo"/>
        <c:crossAx val="133276032"/>
        <c:crosses val="autoZero"/>
        <c:crossBetween val="between"/>
      </c:valAx>
      <c:valAx>
        <c:axId val="133279104"/>
        <c:scaling>
          <c:orientation val="minMax"/>
        </c:scaling>
        <c:delete val="0"/>
        <c:axPos val="r"/>
        <c:numFmt formatCode="&quot;$&quot;#,##0_);[Red]\(&quot;$&quot;#,##0\)" sourceLinked="0"/>
        <c:majorTickMark val="out"/>
        <c:minorTickMark val="none"/>
        <c:tickLblPos val="nextTo"/>
        <c:crossAx val="133289088"/>
        <c:crosses val="max"/>
        <c:crossBetween val="between"/>
      </c:valAx>
      <c:catAx>
        <c:axId val="133289088"/>
        <c:scaling>
          <c:orientation val="minMax"/>
        </c:scaling>
        <c:delete val="1"/>
        <c:axPos val="b"/>
        <c:numFmt formatCode="General" sourceLinked="1"/>
        <c:majorTickMark val="out"/>
        <c:minorTickMark val="none"/>
        <c:tickLblPos val="nextTo"/>
        <c:crossAx val="133279104"/>
        <c:crosses val="autoZero"/>
        <c:auto val="1"/>
        <c:lblAlgn val="ctr"/>
        <c:lblOffset val="100"/>
        <c:noMultiLvlLbl val="0"/>
      </c:catAx>
    </c:plotArea>
    <c:legend>
      <c:legendPos val="t"/>
      <c:layout>
        <c:manualLayout>
          <c:xMode val="edge"/>
          <c:yMode val="edge"/>
          <c:x val="0.10001267644703313"/>
          <c:y val="3.3598965046053073E-2"/>
          <c:w val="0.78368002389535929"/>
          <c:h val="9.5551135464236728E-2"/>
        </c:manualLayout>
      </c:layout>
      <c:overlay val="0"/>
    </c:legend>
    <c:plotVisOnly val="1"/>
    <c:dispBlanksAs val="gap"/>
    <c:showDLblsOverMax val="0"/>
  </c:chart>
  <c:spPr>
    <a:ln>
      <a:noFill/>
    </a:ln>
  </c:spPr>
  <c:txPr>
    <a:bodyPr/>
    <a:lstStyle/>
    <a:p>
      <a:pPr>
        <a:defRPr sz="900"/>
      </a:pPr>
      <a:endParaRPr lang="zh-TW"/>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pt-BR" dirty="0"/>
              <a:t>Average aluminum content (kg)/car</a:t>
            </a:r>
          </a:p>
        </c:rich>
      </c:tx>
      <c:layout>
        <c:manualLayout>
          <c:xMode val="edge"/>
          <c:yMode val="edge"/>
          <c:x val="0.27541755923833189"/>
          <c:y val="0.1308586782959261"/>
        </c:manualLayout>
      </c:layout>
      <c:overlay val="0"/>
    </c:title>
    <c:autoTitleDeleted val="0"/>
    <c:plotArea>
      <c:layout>
        <c:manualLayout>
          <c:layoutTarget val="inner"/>
          <c:xMode val="edge"/>
          <c:yMode val="edge"/>
          <c:x val="0.10236614173228301"/>
          <c:y val="0.104589073701988"/>
          <c:w val="0.86707830271216102"/>
          <c:h val="0.76781065441824103"/>
        </c:manualLayout>
      </c:layout>
      <c:barChart>
        <c:barDir val="col"/>
        <c:grouping val="clustered"/>
        <c:varyColors val="0"/>
        <c:ser>
          <c:idx val="0"/>
          <c:order val="0"/>
          <c:tx>
            <c:v>Avg. aluminum content (kg)/car</c:v>
          </c:tx>
          <c:invertIfNegative val="0"/>
          <c:dPt>
            <c:idx val="0"/>
            <c:invertIfNegative val="0"/>
            <c:bubble3D val="0"/>
            <c:extLst xmlns:c16r2="http://schemas.microsoft.com/office/drawing/2015/06/chart">
              <c:ext xmlns:c16="http://schemas.microsoft.com/office/drawing/2014/chart" uri="{C3380CC4-5D6E-409C-BE32-E72D297353CC}">
                <c16:uniqueId val="{00000001-E7A1-A04C-B11B-00B835E224D0}"/>
              </c:ext>
            </c:extLst>
          </c:dPt>
          <c:dPt>
            <c:idx val="1"/>
            <c:invertIfNegative val="0"/>
            <c:bubble3D val="0"/>
            <c:extLst xmlns:c16r2="http://schemas.microsoft.com/office/drawing/2015/06/chart">
              <c:ext xmlns:c16="http://schemas.microsoft.com/office/drawing/2014/chart" uri="{C3380CC4-5D6E-409C-BE32-E72D297353CC}">
                <c16:uniqueId val="{00000003-E7A1-A04C-B11B-00B835E224D0}"/>
              </c:ext>
            </c:extLst>
          </c:dPt>
          <c:dPt>
            <c:idx val="2"/>
            <c:invertIfNegative val="0"/>
            <c:bubble3D val="0"/>
            <c:extLst xmlns:c16r2="http://schemas.microsoft.com/office/drawing/2015/06/chart">
              <c:ext xmlns:c16="http://schemas.microsoft.com/office/drawing/2014/chart" uri="{C3380CC4-5D6E-409C-BE32-E72D297353CC}">
                <c16:uniqueId val="{00000005-E7A1-A04C-B11B-00B835E224D0}"/>
              </c:ext>
            </c:extLst>
          </c:dPt>
          <c:dLbls>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'Mkt share'!$L$154:$L$156</c:f>
              <c:strCache>
                <c:ptCount val="3"/>
                <c:pt idx="0">
                  <c:v>2016</c:v>
                </c:pt>
                <c:pt idx="1">
                  <c:v>2020F</c:v>
                </c:pt>
                <c:pt idx="2">
                  <c:v>2025F</c:v>
                </c:pt>
              </c:strCache>
            </c:strRef>
          </c:cat>
          <c:val>
            <c:numRef>
              <c:f>'Mkt share'!$M$154:$M$156</c:f>
              <c:numCache>
                <c:formatCode>General</c:formatCode>
                <c:ptCount val="3"/>
                <c:pt idx="0">
                  <c:v>150.6</c:v>
                </c:pt>
                <c:pt idx="1">
                  <c:v>168.8</c:v>
                </c:pt>
                <c:pt idx="2">
                  <c:v>196.2</c:v>
                </c:pt>
              </c:numCache>
            </c:numRef>
          </c:val>
          <c:extLst xmlns:c16r2="http://schemas.microsoft.com/office/drawing/2015/06/chart">
            <c:ext xmlns:c16="http://schemas.microsoft.com/office/drawing/2014/chart" uri="{C3380CC4-5D6E-409C-BE32-E72D297353CC}">
              <c16:uniqueId val="{00000006-E7A1-A04C-B11B-00B835E224D0}"/>
            </c:ext>
          </c:extLst>
        </c:ser>
        <c:dLbls>
          <c:showLegendKey val="0"/>
          <c:showVal val="0"/>
          <c:showCatName val="0"/>
          <c:showSerName val="0"/>
          <c:showPercent val="0"/>
          <c:showBubbleSize val="0"/>
        </c:dLbls>
        <c:gapWidth val="150"/>
        <c:axId val="129206912"/>
        <c:axId val="129212800"/>
      </c:barChart>
      <c:catAx>
        <c:axId val="129206912"/>
        <c:scaling>
          <c:orientation val="minMax"/>
        </c:scaling>
        <c:delete val="0"/>
        <c:axPos val="b"/>
        <c:numFmt formatCode="General" sourceLinked="1"/>
        <c:majorTickMark val="out"/>
        <c:minorTickMark val="none"/>
        <c:tickLblPos val="nextTo"/>
        <c:crossAx val="129212800"/>
        <c:crosses val="autoZero"/>
        <c:auto val="1"/>
        <c:lblAlgn val="ctr"/>
        <c:lblOffset val="100"/>
        <c:noMultiLvlLbl val="0"/>
      </c:catAx>
      <c:valAx>
        <c:axId val="129212800"/>
        <c:scaling>
          <c:orientation val="minMax"/>
        </c:scaling>
        <c:delete val="0"/>
        <c:axPos val="l"/>
        <c:majorGridlines/>
        <c:numFmt formatCode="General" sourceLinked="1"/>
        <c:majorTickMark val="out"/>
        <c:minorTickMark val="none"/>
        <c:tickLblPos val="nextTo"/>
        <c:crossAx val="129206912"/>
        <c:crosses val="autoZero"/>
        <c:crossBetween val="between"/>
      </c:valAx>
    </c:plotArea>
    <c:plotVisOnly val="1"/>
    <c:dispBlanksAs val="gap"/>
    <c:showDLblsOverMax val="0"/>
  </c:chart>
  <c:txPr>
    <a:bodyPr/>
    <a:lstStyle/>
    <a:p>
      <a:pPr>
        <a:defRPr sz="1050"/>
      </a:pPr>
      <a:endParaRPr lang="zh-TW"/>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manualLayout>
          <c:layoutTarget val="inner"/>
          <c:xMode val="edge"/>
          <c:yMode val="edge"/>
          <c:x val="9.2016810924408526E-2"/>
          <c:y val="0.13516044116108764"/>
          <c:w val="0.78094336255411589"/>
          <c:h val="0.71145758862035313"/>
        </c:manualLayout>
      </c:layout>
      <c:barChart>
        <c:barDir val="col"/>
        <c:grouping val="stacked"/>
        <c:varyColors val="0"/>
        <c:ser>
          <c:idx val="0"/>
          <c:order val="0"/>
          <c:tx>
            <c:strRef>
              <c:f>工作表6!$A$4</c:f>
              <c:strCache>
                <c:ptCount val="1"/>
                <c:pt idx="0">
                  <c:v>EPS</c:v>
                </c:pt>
              </c:strCache>
            </c:strRef>
          </c:tx>
          <c:invertIfNegative val="0"/>
          <c:dLbls>
            <c:dLbl>
              <c:idx val="0"/>
              <c:layout>
                <c:manualLayout>
                  <c:x val="3.3700866460897698E-3"/>
                  <c:y val="-6.7292089799085714E-2"/>
                </c:manualLayout>
              </c:layout>
              <c:showLegendKey val="0"/>
              <c:showVal val="1"/>
              <c:showCatName val="0"/>
              <c:showSerName val="0"/>
              <c:showPercent val="0"/>
              <c:showBubbleSize val="0"/>
            </c:dLbl>
            <c:dLbl>
              <c:idx val="1"/>
              <c:layout>
                <c:manualLayout>
                  <c:x val="3.3700866460897698E-3"/>
                  <c:y val="-6.1692327367392018E-2"/>
                </c:manualLayout>
              </c:layout>
              <c:showLegendKey val="0"/>
              <c:showVal val="1"/>
              <c:showCatName val="0"/>
              <c:showSerName val="0"/>
              <c:showPercent val="0"/>
              <c:showBubbleSize val="0"/>
            </c:dLbl>
            <c:dLbl>
              <c:idx val="2"/>
              <c:layout>
                <c:manualLayout>
                  <c:x val="2.8034717152481069E-3"/>
                  <c:y val="-8.9220771620124817E-2"/>
                </c:manualLayout>
              </c:layout>
              <c:showLegendKey val="0"/>
              <c:showVal val="1"/>
              <c:showCatName val="0"/>
              <c:showSerName val="0"/>
              <c:showPercent val="0"/>
              <c:showBubbleSize val="0"/>
            </c:dLbl>
            <c:dLbl>
              <c:idx val="3"/>
              <c:layout>
                <c:manualLayout>
                  <c:x val="-1.7813140377625854E-3"/>
                  <c:y val="-4.4892606553503807E-2"/>
                </c:manualLayout>
              </c:layout>
              <c:showLegendKey val="0"/>
              <c:showVal val="1"/>
              <c:showCatName val="0"/>
              <c:showSerName val="0"/>
              <c:showPercent val="0"/>
              <c:showBubbleSize val="0"/>
            </c:dLbl>
            <c:dLbl>
              <c:idx val="4"/>
              <c:layout>
                <c:manualLayout>
                  <c:x val="-2.1390698583160974E-2"/>
                  <c:y val="-8.5002212902097696E-2"/>
                </c:manualLayout>
              </c:layout>
              <c:showLegendKey val="0"/>
              <c:showVal val="1"/>
              <c:showCatName val="0"/>
              <c:showSerName val="0"/>
              <c:showPercent val="0"/>
              <c:showBubbleSize val="0"/>
            </c:dLbl>
            <c:numFmt formatCode="#,##0_);[Red]\(#,##0\)" sourceLinked="0"/>
            <c:showLegendKey val="0"/>
            <c:showVal val="1"/>
            <c:showCatName val="0"/>
            <c:showSerName val="0"/>
            <c:showPercent val="0"/>
            <c:showBubbleSize val="0"/>
            <c:showLeaderLines val="0"/>
          </c:dLbls>
          <c:cat>
            <c:numRef>
              <c:f>工作表6!$B$3:$F$3</c:f>
              <c:numCache>
                <c:formatCode>General</c:formatCode>
                <c:ptCount val="5"/>
                <c:pt idx="0">
                  <c:v>2015</c:v>
                </c:pt>
                <c:pt idx="1">
                  <c:v>2016</c:v>
                </c:pt>
                <c:pt idx="2">
                  <c:v>2017</c:v>
                </c:pt>
                <c:pt idx="3">
                  <c:v>2018</c:v>
                </c:pt>
                <c:pt idx="4">
                  <c:v>2019</c:v>
                </c:pt>
              </c:numCache>
            </c:numRef>
          </c:cat>
          <c:val>
            <c:numRef>
              <c:f>工作表6!$B$4:$F$4</c:f>
              <c:numCache>
                <c:formatCode>_(* #,##0.00_);_(* \(#,##0.00\);_(* "-"??_);_(@_)</c:formatCode>
                <c:ptCount val="5"/>
                <c:pt idx="0">
                  <c:v>4.78</c:v>
                </c:pt>
                <c:pt idx="1">
                  <c:v>8.06</c:v>
                </c:pt>
                <c:pt idx="2">
                  <c:v>5.77</c:v>
                </c:pt>
                <c:pt idx="3">
                  <c:v>6.09</c:v>
                </c:pt>
                <c:pt idx="4">
                  <c:v>3.2</c:v>
                </c:pt>
              </c:numCache>
            </c:numRef>
          </c:val>
        </c:ser>
        <c:dLbls>
          <c:showLegendKey val="0"/>
          <c:showVal val="0"/>
          <c:showCatName val="0"/>
          <c:showSerName val="0"/>
          <c:showPercent val="0"/>
          <c:showBubbleSize val="0"/>
        </c:dLbls>
        <c:gapWidth val="150"/>
        <c:overlap val="100"/>
        <c:axId val="129286144"/>
        <c:axId val="129287680"/>
      </c:barChart>
      <c:lineChart>
        <c:grouping val="standard"/>
        <c:varyColors val="0"/>
        <c:ser>
          <c:idx val="2"/>
          <c:order val="1"/>
          <c:tx>
            <c:strRef>
              <c:f>工作表6!$A$5</c:f>
              <c:strCache>
                <c:ptCount val="1"/>
                <c:pt idx="0">
                  <c:v>Dividend per share(NT$RHS)</c:v>
                </c:pt>
              </c:strCache>
            </c:strRef>
          </c:tx>
          <c:dLbls>
            <c:dLbl>
              <c:idx val="0"/>
              <c:layout>
                <c:manualLayout>
                  <c:x val="-3.5186286334950787E-2"/>
                  <c:y val="-6.8178940323076642E-2"/>
                </c:manualLayout>
              </c:layout>
              <c:dLblPos val="r"/>
              <c:showLegendKey val="0"/>
              <c:showVal val="1"/>
              <c:showCatName val="0"/>
              <c:showSerName val="0"/>
              <c:showPercent val="0"/>
              <c:showBubbleSize val="0"/>
            </c:dLbl>
            <c:dLbl>
              <c:idx val="1"/>
              <c:layout>
                <c:manualLayout>
                  <c:x val="-2.8675649313685929E-2"/>
                  <c:y val="-8.2165584055532884E-2"/>
                </c:manualLayout>
              </c:layout>
              <c:dLblPos val="r"/>
              <c:showLegendKey val="0"/>
              <c:showVal val="1"/>
              <c:showCatName val="0"/>
              <c:showSerName val="0"/>
              <c:showPercent val="0"/>
              <c:showBubbleSize val="0"/>
            </c:dLbl>
            <c:dLbl>
              <c:idx val="2"/>
              <c:layout>
                <c:manualLayout>
                  <c:x val="-4.8129098114751828E-2"/>
                  <c:y val="-5.3368049247205777E-2"/>
                </c:manualLayout>
              </c:layout>
              <c:tx>
                <c:rich>
                  <a:bodyPr/>
                  <a:lstStyle/>
                  <a:p>
                    <a:r>
                      <a:rPr lang="en-US"/>
                      <a:t>3</a:t>
                    </a:r>
                  </a:p>
                </c:rich>
              </c:tx>
              <c:dLblPos val="r"/>
              <c:showLegendKey val="0"/>
              <c:showVal val="1"/>
              <c:showCatName val="0"/>
              <c:showSerName val="0"/>
              <c:showPercent val="0"/>
              <c:showBubbleSize val="0"/>
            </c:dLbl>
            <c:dLbl>
              <c:idx val="3"/>
              <c:layout>
                <c:manualLayout>
                  <c:x val="-1.6788231891371217E-2"/>
                  <c:y val="-5.1902414777307712E-2"/>
                </c:manualLayout>
              </c:layout>
              <c:dLblPos val="r"/>
              <c:showLegendKey val="0"/>
              <c:showVal val="1"/>
              <c:showCatName val="0"/>
              <c:showSerName val="0"/>
              <c:showPercent val="0"/>
              <c:showBubbleSize val="0"/>
            </c:dLbl>
            <c:dLbl>
              <c:idx val="4"/>
              <c:layout>
                <c:manualLayout>
                  <c:x val="-3.4075214412277927E-2"/>
                  <c:y val="-5.0405224624204048E-2"/>
                </c:manualLayout>
              </c:layout>
              <c:dLblPos val="r"/>
              <c:showLegendKey val="0"/>
              <c:showVal val="1"/>
              <c:showCatName val="0"/>
              <c:showSerName val="0"/>
              <c:showPercent val="0"/>
              <c:showBubbleSize val="0"/>
            </c:dLbl>
            <c:numFmt formatCode="General" sourceLinked="0"/>
            <c:dLblPos val="t"/>
            <c:showLegendKey val="0"/>
            <c:showVal val="1"/>
            <c:showCatName val="0"/>
            <c:showSerName val="0"/>
            <c:showPercent val="0"/>
            <c:showBubbleSize val="0"/>
            <c:showLeaderLines val="0"/>
          </c:dLbls>
          <c:cat>
            <c:numRef>
              <c:f>工作表6!$B$3:$F$3</c:f>
              <c:numCache>
                <c:formatCode>General</c:formatCode>
                <c:ptCount val="5"/>
                <c:pt idx="0">
                  <c:v>2015</c:v>
                </c:pt>
                <c:pt idx="1">
                  <c:v>2016</c:v>
                </c:pt>
                <c:pt idx="2">
                  <c:v>2017</c:v>
                </c:pt>
                <c:pt idx="3">
                  <c:v>2018</c:v>
                </c:pt>
                <c:pt idx="4">
                  <c:v>2019</c:v>
                </c:pt>
              </c:numCache>
            </c:numRef>
          </c:cat>
          <c:val>
            <c:numRef>
              <c:f>工作表6!$B$5:$F$5</c:f>
              <c:numCache>
                <c:formatCode>_(* #,##0.00_);_(* \(#,##0.00\);_(* "-"??_);_(@_)</c:formatCode>
                <c:ptCount val="5"/>
                <c:pt idx="0">
                  <c:v>2</c:v>
                </c:pt>
                <c:pt idx="1">
                  <c:v>2</c:v>
                </c:pt>
                <c:pt idx="2">
                  <c:v>3</c:v>
                </c:pt>
                <c:pt idx="3">
                  <c:v>3</c:v>
                </c:pt>
                <c:pt idx="4">
                  <c:v>2</c:v>
                </c:pt>
              </c:numCache>
            </c:numRef>
          </c:val>
          <c:smooth val="0"/>
        </c:ser>
        <c:ser>
          <c:idx val="1"/>
          <c:order val="2"/>
          <c:tx>
            <c:strRef>
              <c:f>工作表6!$A$6</c:f>
              <c:strCache>
                <c:ptCount val="1"/>
                <c:pt idx="0">
                  <c:v>Payout %</c:v>
                </c:pt>
              </c:strCache>
            </c:strRef>
          </c:tx>
          <c:dLbls>
            <c:dLbl>
              <c:idx val="0"/>
              <c:layout>
                <c:manualLayout>
                  <c:x val="9.7693209475779776E-3"/>
                  <c:y val="-5.7475522292036813E-2"/>
                </c:manualLayout>
              </c:layout>
              <c:showLegendKey val="0"/>
              <c:showVal val="1"/>
              <c:showCatName val="0"/>
              <c:showSerName val="0"/>
              <c:showPercent val="0"/>
              <c:showBubbleSize val="0"/>
            </c:dLbl>
            <c:dLbl>
              <c:idx val="1"/>
              <c:layout>
                <c:manualLayout>
                  <c:x val="1.7096311658261462E-2"/>
                  <c:y val="-6.695397349352665E-2"/>
                </c:manualLayout>
              </c:layout>
              <c:showLegendKey val="0"/>
              <c:showVal val="1"/>
              <c:showCatName val="0"/>
              <c:showSerName val="0"/>
              <c:showPercent val="0"/>
              <c:showBubbleSize val="0"/>
            </c:dLbl>
            <c:dLbl>
              <c:idx val="2"/>
              <c:layout>
                <c:manualLayout>
                  <c:x val="1.8323246060732868E-2"/>
                  <c:y val="-6.8127424864113231E-2"/>
                </c:manualLayout>
              </c:layout>
              <c:showLegendKey val="0"/>
              <c:showVal val="1"/>
              <c:showCatName val="0"/>
              <c:showSerName val="0"/>
              <c:showPercent val="0"/>
              <c:showBubbleSize val="0"/>
            </c:dLbl>
            <c:dLbl>
              <c:idx val="3"/>
              <c:layout>
                <c:manualLayout>
                  <c:x val="1.2211651184472472E-2"/>
                  <c:y val="-6.3769846232253805E-2"/>
                </c:manualLayout>
              </c:layout>
              <c:showLegendKey val="0"/>
              <c:showVal val="1"/>
              <c:showCatName val="0"/>
              <c:showSerName val="0"/>
              <c:showPercent val="0"/>
              <c:showBubbleSize val="0"/>
            </c:dLbl>
            <c:dLbl>
              <c:idx val="4"/>
              <c:layout>
                <c:manualLayout>
                  <c:x val="1.2211651184472472E-2"/>
                  <c:y val="-5.3781352662248136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numRef>
              <c:f>工作表6!$B$3:$F$3</c:f>
              <c:numCache>
                <c:formatCode>General</c:formatCode>
                <c:ptCount val="5"/>
                <c:pt idx="0">
                  <c:v>2015</c:v>
                </c:pt>
                <c:pt idx="1">
                  <c:v>2016</c:v>
                </c:pt>
                <c:pt idx="2">
                  <c:v>2017</c:v>
                </c:pt>
                <c:pt idx="3">
                  <c:v>2018</c:v>
                </c:pt>
                <c:pt idx="4">
                  <c:v>2019</c:v>
                </c:pt>
              </c:numCache>
            </c:numRef>
          </c:cat>
          <c:val>
            <c:numRef>
              <c:f>工作表6!$B$6:$F$6</c:f>
              <c:numCache>
                <c:formatCode>0%</c:formatCode>
                <c:ptCount val="5"/>
                <c:pt idx="0">
                  <c:v>0.41841004184100417</c:v>
                </c:pt>
                <c:pt idx="1">
                  <c:v>0.24813895781637715</c:v>
                </c:pt>
                <c:pt idx="2">
                  <c:v>0.51993067590987874</c:v>
                </c:pt>
                <c:pt idx="3">
                  <c:v>0.49261083743842365</c:v>
                </c:pt>
                <c:pt idx="4">
                  <c:v>0.625</c:v>
                </c:pt>
              </c:numCache>
            </c:numRef>
          </c:val>
          <c:smooth val="0"/>
        </c:ser>
        <c:dLbls>
          <c:showLegendKey val="0"/>
          <c:showVal val="0"/>
          <c:showCatName val="0"/>
          <c:showSerName val="0"/>
          <c:showPercent val="0"/>
          <c:showBubbleSize val="0"/>
        </c:dLbls>
        <c:marker val="1"/>
        <c:smooth val="0"/>
        <c:axId val="129311488"/>
        <c:axId val="129289216"/>
      </c:lineChart>
      <c:catAx>
        <c:axId val="129286144"/>
        <c:scaling>
          <c:orientation val="minMax"/>
        </c:scaling>
        <c:delete val="0"/>
        <c:axPos val="b"/>
        <c:numFmt formatCode="General" sourceLinked="1"/>
        <c:majorTickMark val="out"/>
        <c:minorTickMark val="none"/>
        <c:tickLblPos val="nextTo"/>
        <c:crossAx val="129287680"/>
        <c:crosses val="autoZero"/>
        <c:auto val="1"/>
        <c:lblAlgn val="ctr"/>
        <c:lblOffset val="100"/>
        <c:noMultiLvlLbl val="0"/>
      </c:catAx>
      <c:valAx>
        <c:axId val="129287680"/>
        <c:scaling>
          <c:orientation val="minMax"/>
        </c:scaling>
        <c:delete val="0"/>
        <c:axPos val="l"/>
        <c:majorGridlines/>
        <c:numFmt formatCode="0%" sourceLinked="0"/>
        <c:majorTickMark val="out"/>
        <c:minorTickMark val="none"/>
        <c:tickLblPos val="nextTo"/>
        <c:crossAx val="129286144"/>
        <c:crosses val="autoZero"/>
        <c:crossBetween val="between"/>
      </c:valAx>
      <c:valAx>
        <c:axId val="129289216"/>
        <c:scaling>
          <c:orientation val="minMax"/>
        </c:scaling>
        <c:delete val="0"/>
        <c:axPos val="r"/>
        <c:numFmt formatCode="0.0%" sourceLinked="0"/>
        <c:majorTickMark val="out"/>
        <c:minorTickMark val="none"/>
        <c:tickLblPos val="nextTo"/>
        <c:crossAx val="129311488"/>
        <c:crosses val="max"/>
        <c:crossBetween val="between"/>
      </c:valAx>
      <c:catAx>
        <c:axId val="129311488"/>
        <c:scaling>
          <c:orientation val="minMax"/>
        </c:scaling>
        <c:delete val="1"/>
        <c:axPos val="b"/>
        <c:numFmt formatCode="General" sourceLinked="1"/>
        <c:majorTickMark val="out"/>
        <c:minorTickMark val="none"/>
        <c:tickLblPos val="nextTo"/>
        <c:crossAx val="129289216"/>
        <c:crosses val="autoZero"/>
        <c:auto val="1"/>
        <c:lblAlgn val="ctr"/>
        <c:lblOffset val="100"/>
        <c:noMultiLvlLbl val="0"/>
      </c:catAx>
    </c:plotArea>
    <c:legend>
      <c:legendPos val="t"/>
      <c:layout>
        <c:manualLayout>
          <c:xMode val="edge"/>
          <c:yMode val="edge"/>
          <c:x val="0.10001267644703313"/>
          <c:y val="3.3598965046053073E-2"/>
          <c:w val="0.89998729551310241"/>
          <c:h val="9.0650760543913772E-2"/>
        </c:manualLayout>
      </c:layout>
      <c:overlay val="0"/>
    </c:legend>
    <c:plotVisOnly val="1"/>
    <c:dispBlanksAs val="gap"/>
    <c:showDLblsOverMax val="0"/>
  </c:chart>
  <c:spPr>
    <a:ln>
      <a:solidFill>
        <a:schemeClr val="bg1">
          <a:lumMod val="50000"/>
        </a:schemeClr>
      </a:solidFill>
    </a:ln>
  </c:spPr>
  <c:txPr>
    <a:bodyPr/>
    <a:lstStyle/>
    <a:p>
      <a:pPr>
        <a:defRPr sz="800"/>
      </a:pPr>
      <a:endParaRPr lang="zh-TW"/>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1"/>
          <c:order val="2"/>
          <c:tx>
            <c:strRef>
              <c:f>margin!$A$6</c:f>
              <c:strCache>
                <c:ptCount val="1"/>
                <c:pt idx="0">
                  <c:v>Net Margin</c:v>
                </c:pt>
              </c:strCache>
            </c:strRef>
          </c:tx>
          <c:invertIfNegative val="0"/>
          <c:dLbls>
            <c:dLbl>
              <c:idx val="0"/>
              <c:layout>
                <c:manualLayout>
                  <c:x val="0"/>
                  <c:y val="0.20719289394886314"/>
                </c:manualLayout>
              </c:layout>
              <c:showLegendKey val="0"/>
              <c:showVal val="1"/>
              <c:showCatName val="0"/>
              <c:showSerName val="0"/>
              <c:showPercent val="0"/>
              <c:showBubbleSize val="0"/>
            </c:dLbl>
            <c:dLbl>
              <c:idx val="1"/>
              <c:layout>
                <c:manualLayout>
                  <c:x val="0"/>
                  <c:y val="0.13281595765952764"/>
                </c:manualLayout>
              </c:layout>
              <c:showLegendKey val="0"/>
              <c:showVal val="1"/>
              <c:showCatName val="0"/>
              <c:showSerName val="0"/>
              <c:showPercent val="0"/>
              <c:showBubbleSize val="0"/>
            </c:dLbl>
            <c:dLbl>
              <c:idx val="2"/>
              <c:layout>
                <c:manualLayout>
                  <c:x val="6.1116281666174768E-3"/>
                  <c:y val="0.19656761733610092"/>
                </c:manualLayout>
              </c:layout>
              <c:showLegendKey val="0"/>
              <c:showVal val="1"/>
              <c:showCatName val="0"/>
              <c:showSerName val="0"/>
              <c:showPercent val="0"/>
              <c:showBubbleSize val="0"/>
            </c:dLbl>
            <c:dLbl>
              <c:idx val="3"/>
              <c:layout>
                <c:manualLayout>
                  <c:x val="0"/>
                  <c:y val="0.18594234072333871"/>
                </c:manualLayout>
              </c:layout>
              <c:showLegendKey val="0"/>
              <c:showVal val="1"/>
              <c:showCatName val="0"/>
              <c:showSerName val="0"/>
              <c:showPercent val="0"/>
              <c:showBubbleSize val="0"/>
            </c:dLbl>
            <c:dLbl>
              <c:idx val="4"/>
              <c:layout>
                <c:manualLayout>
                  <c:x val="0"/>
                  <c:y val="0.1859423407233388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numRef>
              <c:f>margin!$B$3:$F$3</c:f>
              <c:numCache>
                <c:formatCode>General</c:formatCode>
                <c:ptCount val="5"/>
                <c:pt idx="0">
                  <c:v>2015</c:v>
                </c:pt>
                <c:pt idx="1">
                  <c:v>2016</c:v>
                </c:pt>
                <c:pt idx="2">
                  <c:v>2017</c:v>
                </c:pt>
                <c:pt idx="3">
                  <c:v>2018</c:v>
                </c:pt>
                <c:pt idx="4">
                  <c:v>2019</c:v>
                </c:pt>
              </c:numCache>
            </c:numRef>
          </c:cat>
          <c:val>
            <c:numRef>
              <c:f>margin!$B$6:$F$6</c:f>
              <c:numCache>
                <c:formatCode>0%</c:formatCode>
                <c:ptCount val="5"/>
                <c:pt idx="0">
                  <c:v>0.13900000000000001</c:v>
                </c:pt>
                <c:pt idx="1">
                  <c:v>0.20799999999999999</c:v>
                </c:pt>
                <c:pt idx="2">
                  <c:v>0.155</c:v>
                </c:pt>
                <c:pt idx="3">
                  <c:v>0.18</c:v>
                </c:pt>
                <c:pt idx="4">
                  <c:v>0.11</c:v>
                </c:pt>
              </c:numCache>
            </c:numRef>
          </c:val>
        </c:ser>
        <c:dLbls>
          <c:showLegendKey val="0"/>
          <c:showVal val="0"/>
          <c:showCatName val="0"/>
          <c:showSerName val="0"/>
          <c:showPercent val="0"/>
          <c:showBubbleSize val="0"/>
        </c:dLbls>
        <c:gapWidth val="150"/>
        <c:axId val="129410176"/>
        <c:axId val="129383808"/>
      </c:barChart>
      <c:lineChart>
        <c:grouping val="standard"/>
        <c:varyColors val="0"/>
        <c:ser>
          <c:idx val="0"/>
          <c:order val="0"/>
          <c:tx>
            <c:strRef>
              <c:f>margin!$A$4</c:f>
              <c:strCache>
                <c:ptCount val="1"/>
                <c:pt idx="0">
                  <c:v>Gross Margin</c:v>
                </c:pt>
              </c:strCache>
            </c:strRef>
          </c:tx>
          <c:dLbls>
            <c:dLbl>
              <c:idx val="0"/>
              <c:layout>
                <c:manualLayout>
                  <c:x val="3.3700866460897698E-3"/>
                  <c:y val="-6.7292089799085714E-2"/>
                </c:manualLayout>
              </c:layout>
              <c:showLegendKey val="0"/>
              <c:showVal val="1"/>
              <c:showCatName val="0"/>
              <c:showSerName val="0"/>
              <c:showPercent val="0"/>
              <c:showBubbleSize val="0"/>
            </c:dLbl>
            <c:dLbl>
              <c:idx val="1"/>
              <c:layout>
                <c:manualLayout>
                  <c:x val="3.3700866460897698E-3"/>
                  <c:y val="-6.1692327367392018E-2"/>
                </c:manualLayout>
              </c:layout>
              <c:showLegendKey val="0"/>
              <c:showVal val="1"/>
              <c:showCatName val="0"/>
              <c:showSerName val="0"/>
              <c:showPercent val="0"/>
              <c:showBubbleSize val="0"/>
            </c:dLbl>
            <c:dLbl>
              <c:idx val="2"/>
              <c:layout>
                <c:manualLayout>
                  <c:x val="2.8034717152481069E-3"/>
                  <c:y val="-8.9220771620124817E-2"/>
                </c:manualLayout>
              </c:layout>
              <c:showLegendKey val="0"/>
              <c:showVal val="1"/>
              <c:showCatName val="0"/>
              <c:showSerName val="0"/>
              <c:showPercent val="0"/>
              <c:showBubbleSize val="0"/>
            </c:dLbl>
            <c:dLbl>
              <c:idx val="3"/>
              <c:layout>
                <c:manualLayout>
                  <c:x val="-1.7813140377625854E-3"/>
                  <c:y val="-4.4892606553503807E-2"/>
                </c:manualLayout>
              </c:layout>
              <c:showLegendKey val="0"/>
              <c:showVal val="1"/>
              <c:showCatName val="0"/>
              <c:showSerName val="0"/>
              <c:showPercent val="0"/>
              <c:showBubbleSize val="0"/>
            </c:dLbl>
            <c:dLbl>
              <c:idx val="4"/>
              <c:layout>
                <c:manualLayout>
                  <c:x val="-2.1390698583160974E-2"/>
                  <c:y val="-8.5002212902097696E-2"/>
                </c:manualLayout>
              </c:layout>
              <c:showLegendKey val="0"/>
              <c:showVal val="1"/>
              <c:showCatName val="0"/>
              <c:showSerName val="0"/>
              <c:showPercent val="0"/>
              <c:showBubbleSize val="0"/>
            </c:dLbl>
            <c:numFmt formatCode="0%" sourceLinked="0"/>
            <c:showLegendKey val="0"/>
            <c:showVal val="1"/>
            <c:showCatName val="0"/>
            <c:showSerName val="0"/>
            <c:showPercent val="0"/>
            <c:showBubbleSize val="0"/>
            <c:showLeaderLines val="0"/>
          </c:dLbls>
          <c:cat>
            <c:numRef>
              <c:f>margin!$B$3:$F$3</c:f>
              <c:numCache>
                <c:formatCode>General</c:formatCode>
                <c:ptCount val="5"/>
                <c:pt idx="0">
                  <c:v>2015</c:v>
                </c:pt>
                <c:pt idx="1">
                  <c:v>2016</c:v>
                </c:pt>
                <c:pt idx="2">
                  <c:v>2017</c:v>
                </c:pt>
                <c:pt idx="3">
                  <c:v>2018</c:v>
                </c:pt>
                <c:pt idx="4">
                  <c:v>2019</c:v>
                </c:pt>
              </c:numCache>
            </c:numRef>
          </c:cat>
          <c:val>
            <c:numRef>
              <c:f>margin!$B$4:$F$4</c:f>
              <c:numCache>
                <c:formatCode>0%</c:formatCode>
                <c:ptCount val="5"/>
                <c:pt idx="0">
                  <c:v>0.30199999999999999</c:v>
                </c:pt>
                <c:pt idx="1">
                  <c:v>0.36</c:v>
                </c:pt>
                <c:pt idx="2">
                  <c:v>0.33300000000000002</c:v>
                </c:pt>
                <c:pt idx="3">
                  <c:v>0.31</c:v>
                </c:pt>
                <c:pt idx="4">
                  <c:v>0.23</c:v>
                </c:pt>
              </c:numCache>
            </c:numRef>
          </c:val>
          <c:smooth val="0"/>
        </c:ser>
        <c:dLbls>
          <c:showLegendKey val="0"/>
          <c:showVal val="0"/>
          <c:showCatName val="0"/>
          <c:showSerName val="0"/>
          <c:showPercent val="0"/>
          <c:showBubbleSize val="0"/>
        </c:dLbls>
        <c:marker val="1"/>
        <c:smooth val="0"/>
        <c:axId val="129380736"/>
        <c:axId val="129382272"/>
      </c:lineChart>
      <c:lineChart>
        <c:grouping val="standard"/>
        <c:varyColors val="0"/>
        <c:ser>
          <c:idx val="2"/>
          <c:order val="1"/>
          <c:tx>
            <c:strRef>
              <c:f>margin!$A$5</c:f>
              <c:strCache>
                <c:ptCount val="1"/>
                <c:pt idx="0">
                  <c:v>Operating Margin</c:v>
                </c:pt>
              </c:strCache>
            </c:strRef>
          </c:tx>
          <c:spPr>
            <a:ln>
              <a:solidFill>
                <a:schemeClr val="tx1"/>
              </a:solidFill>
            </a:ln>
          </c:spPr>
          <c:marker>
            <c:symbol val="diamond"/>
            <c:size val="8"/>
            <c:spPr>
              <a:solidFill>
                <a:schemeClr val="tx1"/>
              </a:solidFill>
            </c:spPr>
          </c:marker>
          <c:dLbls>
            <c:dLbl>
              <c:idx val="0"/>
              <c:layout>
                <c:manualLayout>
                  <c:x val="-5.9609548769349076E-2"/>
                  <c:y val="6.6665662703522199E-2"/>
                </c:manualLayout>
              </c:layout>
              <c:dLblPos val="r"/>
              <c:showLegendKey val="0"/>
              <c:showVal val="1"/>
              <c:showCatName val="0"/>
              <c:showSerName val="0"/>
              <c:showPercent val="0"/>
              <c:showBubbleSize val="0"/>
            </c:dLbl>
            <c:dLbl>
              <c:idx val="1"/>
              <c:layout>
                <c:manualLayout>
                  <c:x val="-3.3560297708476301E-2"/>
                  <c:y val="7.2655976132449507E-2"/>
                </c:manualLayout>
              </c:layout>
              <c:dLblPos val="r"/>
              <c:showLegendKey val="0"/>
              <c:showVal val="1"/>
              <c:showCatName val="0"/>
              <c:showSerName val="0"/>
              <c:showPercent val="0"/>
              <c:showBubbleSize val="0"/>
            </c:dLbl>
            <c:dLbl>
              <c:idx val="2"/>
              <c:layout>
                <c:manualLayout>
                  <c:x val="-4.8129071812112185E-2"/>
                  <c:y val="8.6470927318924737E-2"/>
                </c:manualLayout>
              </c:layout>
              <c:dLblPos val="r"/>
              <c:showLegendKey val="0"/>
              <c:showVal val="1"/>
              <c:showCatName val="0"/>
              <c:showSerName val="0"/>
              <c:showPercent val="0"/>
              <c:showBubbleSize val="0"/>
            </c:dLbl>
            <c:dLbl>
              <c:idx val="3"/>
              <c:layout>
                <c:manualLayout>
                  <c:x val="2.7504732902599895E-3"/>
                  <c:y val="8.0283586122886757E-3"/>
                </c:manualLayout>
              </c:layout>
              <c:dLblPos val="r"/>
              <c:showLegendKey val="0"/>
              <c:showVal val="1"/>
              <c:showCatName val="0"/>
              <c:showSerName val="0"/>
              <c:showPercent val="0"/>
              <c:showBubbleSize val="0"/>
            </c:dLbl>
            <c:dLbl>
              <c:idx val="4"/>
              <c:layout>
                <c:manualLayout>
                  <c:x val="-3.4075214412277927E-2"/>
                  <c:y val="-5.0405224624204048E-2"/>
                </c:manualLayout>
              </c:layout>
              <c:dLblPos val="r"/>
              <c:showLegendKey val="0"/>
              <c:showVal val="1"/>
              <c:showCatName val="0"/>
              <c:showSerName val="0"/>
              <c:showPercent val="0"/>
              <c:showBubbleSize val="0"/>
            </c:dLbl>
            <c:numFmt formatCode="0%" sourceLinked="0"/>
            <c:dLblPos val="t"/>
            <c:showLegendKey val="0"/>
            <c:showVal val="1"/>
            <c:showCatName val="0"/>
            <c:showSerName val="0"/>
            <c:showPercent val="0"/>
            <c:showBubbleSize val="0"/>
            <c:showLeaderLines val="0"/>
          </c:dLbls>
          <c:cat>
            <c:numRef>
              <c:f>margin!$B$3:$F$3</c:f>
              <c:numCache>
                <c:formatCode>General</c:formatCode>
                <c:ptCount val="5"/>
                <c:pt idx="0">
                  <c:v>2015</c:v>
                </c:pt>
                <c:pt idx="1">
                  <c:v>2016</c:v>
                </c:pt>
                <c:pt idx="2">
                  <c:v>2017</c:v>
                </c:pt>
                <c:pt idx="3">
                  <c:v>2018</c:v>
                </c:pt>
                <c:pt idx="4">
                  <c:v>2019</c:v>
                </c:pt>
              </c:numCache>
            </c:numRef>
          </c:cat>
          <c:val>
            <c:numRef>
              <c:f>margin!$B$5:$F$5</c:f>
              <c:numCache>
                <c:formatCode>0%</c:formatCode>
                <c:ptCount val="5"/>
                <c:pt idx="0">
                  <c:v>0.20300000000000001</c:v>
                </c:pt>
                <c:pt idx="1">
                  <c:v>0.25900000000000001</c:v>
                </c:pt>
                <c:pt idx="2">
                  <c:v>0.23300000000000001</c:v>
                </c:pt>
                <c:pt idx="3">
                  <c:v>0.17</c:v>
                </c:pt>
                <c:pt idx="4">
                  <c:v>0.13</c:v>
                </c:pt>
              </c:numCache>
            </c:numRef>
          </c:val>
          <c:smooth val="0"/>
        </c:ser>
        <c:dLbls>
          <c:showLegendKey val="0"/>
          <c:showVal val="0"/>
          <c:showCatName val="0"/>
          <c:showSerName val="0"/>
          <c:showPercent val="0"/>
          <c:showBubbleSize val="0"/>
        </c:dLbls>
        <c:marker val="1"/>
        <c:smooth val="0"/>
        <c:axId val="129410176"/>
        <c:axId val="129383808"/>
      </c:lineChart>
      <c:catAx>
        <c:axId val="129380736"/>
        <c:scaling>
          <c:orientation val="minMax"/>
        </c:scaling>
        <c:delete val="0"/>
        <c:axPos val="b"/>
        <c:numFmt formatCode="General" sourceLinked="1"/>
        <c:majorTickMark val="out"/>
        <c:minorTickMark val="none"/>
        <c:tickLblPos val="nextTo"/>
        <c:crossAx val="129382272"/>
        <c:crosses val="autoZero"/>
        <c:auto val="1"/>
        <c:lblAlgn val="ctr"/>
        <c:lblOffset val="100"/>
        <c:noMultiLvlLbl val="0"/>
      </c:catAx>
      <c:valAx>
        <c:axId val="129382272"/>
        <c:scaling>
          <c:orientation val="minMax"/>
        </c:scaling>
        <c:delete val="0"/>
        <c:axPos val="l"/>
        <c:majorGridlines>
          <c:spPr>
            <a:ln>
              <a:noFill/>
            </a:ln>
          </c:spPr>
        </c:majorGridlines>
        <c:numFmt formatCode="0%" sourceLinked="0"/>
        <c:majorTickMark val="out"/>
        <c:minorTickMark val="none"/>
        <c:tickLblPos val="nextTo"/>
        <c:crossAx val="129380736"/>
        <c:crosses val="autoZero"/>
        <c:crossBetween val="between"/>
      </c:valAx>
      <c:valAx>
        <c:axId val="129383808"/>
        <c:scaling>
          <c:orientation val="minMax"/>
        </c:scaling>
        <c:delete val="0"/>
        <c:axPos val="r"/>
        <c:numFmt formatCode="0.0%" sourceLinked="0"/>
        <c:majorTickMark val="out"/>
        <c:minorTickMark val="none"/>
        <c:tickLblPos val="nextTo"/>
        <c:crossAx val="129410176"/>
        <c:crosses val="max"/>
        <c:crossBetween val="between"/>
      </c:valAx>
      <c:catAx>
        <c:axId val="129410176"/>
        <c:scaling>
          <c:orientation val="minMax"/>
        </c:scaling>
        <c:delete val="1"/>
        <c:axPos val="b"/>
        <c:numFmt formatCode="General" sourceLinked="1"/>
        <c:majorTickMark val="out"/>
        <c:minorTickMark val="none"/>
        <c:tickLblPos val="nextTo"/>
        <c:crossAx val="129383808"/>
        <c:crosses val="autoZero"/>
        <c:auto val="1"/>
        <c:lblAlgn val="ctr"/>
        <c:lblOffset val="100"/>
        <c:noMultiLvlLbl val="0"/>
      </c:catAx>
    </c:plotArea>
    <c:legend>
      <c:legendPos val="t"/>
      <c:layout>
        <c:manualLayout>
          <c:xMode val="edge"/>
          <c:yMode val="edge"/>
          <c:x val="0.10001267644703313"/>
          <c:y val="3.3598965046053073E-2"/>
          <c:w val="0.89998729551310241"/>
          <c:h val="9.0650760543913772E-2"/>
        </c:manualLayout>
      </c:layout>
      <c:overlay val="0"/>
    </c:legend>
    <c:plotVisOnly val="1"/>
    <c:dispBlanksAs val="gap"/>
    <c:showDLblsOverMax val="0"/>
  </c:chart>
  <c:spPr>
    <a:ln>
      <a:noFill/>
    </a:ln>
  </c:spPr>
  <c:txPr>
    <a:bodyPr/>
    <a:lstStyle/>
    <a:p>
      <a:pPr>
        <a:defRPr sz="800"/>
      </a:pPr>
      <a:endParaRPr lang="zh-TW"/>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36"/>
    </mc:Choice>
    <mc:Fallback>
      <c:style val="36"/>
    </mc:Fallback>
  </mc:AlternateContent>
  <c:chart>
    <c:autoTitleDeleted val="1"/>
    <c:plotArea>
      <c:layout>
        <c:manualLayout>
          <c:layoutTarget val="inner"/>
          <c:xMode val="edge"/>
          <c:yMode val="edge"/>
          <c:x val="0.10211154855643044"/>
          <c:y val="0.125"/>
          <c:w val="0.86733289588801399"/>
          <c:h val="0.67162255759696698"/>
        </c:manualLayout>
      </c:layout>
      <c:barChart>
        <c:barDir val="col"/>
        <c:grouping val="stacked"/>
        <c:varyColors val="0"/>
        <c:ser>
          <c:idx val="0"/>
          <c:order val="0"/>
          <c:tx>
            <c:strRef>
              <c:f>簡報圖!$I$2</c:f>
              <c:strCache>
                <c:ptCount val="1"/>
                <c:pt idx="0">
                  <c:v>Forged wheels sales</c:v>
                </c:pt>
              </c:strCache>
            </c:strRef>
          </c:tx>
          <c:invertIfNegative val="0"/>
          <c:dLbls>
            <c:txPr>
              <a:bodyPr rot="0" vert="horz"/>
              <a:lstStyle/>
              <a:p>
                <a:pPr>
                  <a:defRPr/>
                </a:pPr>
                <a:endParaRPr lang="zh-TW"/>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簡報圖!$J$1:$N$1</c:f>
              <c:numCache>
                <c:formatCode>0_);[Red]\(0\)</c:formatCode>
                <c:ptCount val="5"/>
                <c:pt idx="0">
                  <c:v>2015</c:v>
                </c:pt>
                <c:pt idx="1">
                  <c:v>2016</c:v>
                </c:pt>
                <c:pt idx="2">
                  <c:v>2017</c:v>
                </c:pt>
                <c:pt idx="3">
                  <c:v>2018</c:v>
                </c:pt>
                <c:pt idx="4">
                  <c:v>2019</c:v>
                </c:pt>
              </c:numCache>
            </c:numRef>
          </c:cat>
          <c:val>
            <c:numRef>
              <c:f>簡報圖!$J$2:$N$2</c:f>
              <c:numCache>
                <c:formatCode>0_);[Red]\(0\)</c:formatCode>
                <c:ptCount val="5"/>
                <c:pt idx="0">
                  <c:v>5335</c:v>
                </c:pt>
                <c:pt idx="1">
                  <c:v>6291</c:v>
                </c:pt>
                <c:pt idx="2">
                  <c:v>5782</c:v>
                </c:pt>
                <c:pt idx="3">
                  <c:v>5015.951</c:v>
                </c:pt>
                <c:pt idx="4">
                  <c:v>4486</c:v>
                </c:pt>
              </c:numCache>
            </c:numRef>
          </c:val>
          <c:extLst xmlns:c16r2="http://schemas.microsoft.com/office/drawing/2015/06/chart">
            <c:ext xmlns:c16="http://schemas.microsoft.com/office/drawing/2014/chart" uri="{C3380CC4-5D6E-409C-BE32-E72D297353CC}">
              <c16:uniqueId val="{00000000-B91D-4A3D-AEEE-3CF3873FDA63}"/>
            </c:ext>
          </c:extLst>
        </c:ser>
        <c:ser>
          <c:idx val="1"/>
          <c:order val="1"/>
          <c:tx>
            <c:strRef>
              <c:f>簡報圖!$I$3</c:f>
              <c:strCache>
                <c:ptCount val="1"/>
                <c:pt idx="0">
                  <c:v>Suspension parts sales</c:v>
                </c:pt>
              </c:strCache>
            </c:strRef>
          </c:tx>
          <c:invertIfNegative val="0"/>
          <c:dLbls>
            <c:txPr>
              <a:bodyPr rot="0" vert="horz"/>
              <a:lstStyle/>
              <a:p>
                <a:pPr>
                  <a:defRPr/>
                </a:pPr>
                <a:endParaRPr lang="zh-TW"/>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簡報圖!$J$1:$N$1</c:f>
              <c:numCache>
                <c:formatCode>0_);[Red]\(0\)</c:formatCode>
                <c:ptCount val="5"/>
                <c:pt idx="0">
                  <c:v>2015</c:v>
                </c:pt>
                <c:pt idx="1">
                  <c:v>2016</c:v>
                </c:pt>
                <c:pt idx="2">
                  <c:v>2017</c:v>
                </c:pt>
                <c:pt idx="3">
                  <c:v>2018</c:v>
                </c:pt>
                <c:pt idx="4">
                  <c:v>2019</c:v>
                </c:pt>
              </c:numCache>
            </c:numRef>
          </c:cat>
          <c:val>
            <c:numRef>
              <c:f>簡報圖!$J$3:$N$3</c:f>
              <c:numCache>
                <c:formatCode>0_);[Red]\(0\)</c:formatCode>
                <c:ptCount val="5"/>
                <c:pt idx="0">
                  <c:v>1334</c:v>
                </c:pt>
                <c:pt idx="1">
                  <c:v>1310</c:v>
                </c:pt>
                <c:pt idx="2">
                  <c:v>1423</c:v>
                </c:pt>
                <c:pt idx="3">
                  <c:v>1264.182</c:v>
                </c:pt>
                <c:pt idx="4">
                  <c:v>1081</c:v>
                </c:pt>
              </c:numCache>
            </c:numRef>
          </c:val>
          <c:extLst xmlns:c16r2="http://schemas.microsoft.com/office/drawing/2015/06/chart">
            <c:ext xmlns:c16="http://schemas.microsoft.com/office/drawing/2014/chart" uri="{C3380CC4-5D6E-409C-BE32-E72D297353CC}">
              <c16:uniqueId val="{00000001-B91D-4A3D-AEEE-3CF3873FDA63}"/>
            </c:ext>
          </c:extLst>
        </c:ser>
        <c:ser>
          <c:idx val="2"/>
          <c:order val="2"/>
          <c:tx>
            <c:strRef>
              <c:f>簡報圖!$I$4</c:f>
              <c:strCache>
                <c:ptCount val="1"/>
                <c:pt idx="0">
                  <c:v>Other sales</c:v>
                </c:pt>
              </c:strCache>
            </c:strRef>
          </c:tx>
          <c:invertIfNegative val="0"/>
          <c:dLbls>
            <c:txPr>
              <a:bodyPr rot="0" vert="horz"/>
              <a:lstStyle/>
              <a:p>
                <a:pPr>
                  <a:defRPr/>
                </a:pPr>
                <a:endParaRPr lang="zh-TW"/>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簡報圖!$J$1:$N$1</c:f>
              <c:numCache>
                <c:formatCode>0_);[Red]\(0\)</c:formatCode>
                <c:ptCount val="5"/>
                <c:pt idx="0">
                  <c:v>2015</c:v>
                </c:pt>
                <c:pt idx="1">
                  <c:v>2016</c:v>
                </c:pt>
                <c:pt idx="2">
                  <c:v>2017</c:v>
                </c:pt>
                <c:pt idx="3">
                  <c:v>2018</c:v>
                </c:pt>
                <c:pt idx="4">
                  <c:v>2019</c:v>
                </c:pt>
              </c:numCache>
            </c:numRef>
          </c:cat>
          <c:val>
            <c:numRef>
              <c:f>簡報圖!$J$4:$N$4</c:f>
              <c:numCache>
                <c:formatCode>0_);[Red]\(0\)</c:formatCode>
                <c:ptCount val="5"/>
                <c:pt idx="0">
                  <c:v>154</c:v>
                </c:pt>
                <c:pt idx="1">
                  <c:v>103</c:v>
                </c:pt>
                <c:pt idx="2">
                  <c:v>186</c:v>
                </c:pt>
                <c:pt idx="3">
                  <c:v>307.19600000000003</c:v>
                </c:pt>
                <c:pt idx="4">
                  <c:v>325</c:v>
                </c:pt>
              </c:numCache>
            </c:numRef>
          </c:val>
          <c:extLst xmlns:c16r2="http://schemas.microsoft.com/office/drawing/2015/06/chart">
            <c:ext xmlns:c16="http://schemas.microsoft.com/office/drawing/2014/chart" uri="{C3380CC4-5D6E-409C-BE32-E72D297353CC}">
              <c16:uniqueId val="{00000002-B91D-4A3D-AEEE-3CF3873FDA63}"/>
            </c:ext>
          </c:extLst>
        </c:ser>
        <c:dLbls>
          <c:dLblPos val="ctr"/>
          <c:showLegendKey val="0"/>
          <c:showVal val="1"/>
          <c:showCatName val="0"/>
          <c:showSerName val="0"/>
          <c:showPercent val="0"/>
          <c:showBubbleSize val="0"/>
        </c:dLbls>
        <c:gapWidth val="139"/>
        <c:overlap val="100"/>
        <c:axId val="133894912"/>
        <c:axId val="133896448"/>
      </c:barChart>
      <c:catAx>
        <c:axId val="133894912"/>
        <c:scaling>
          <c:orientation val="minMax"/>
        </c:scaling>
        <c:delete val="0"/>
        <c:axPos val="b"/>
        <c:numFmt formatCode="0_);[Red]\(0\)" sourceLinked="1"/>
        <c:majorTickMark val="none"/>
        <c:minorTickMark val="none"/>
        <c:tickLblPos val="nextTo"/>
        <c:txPr>
          <a:bodyPr rot="-60000000" vert="horz"/>
          <a:lstStyle/>
          <a:p>
            <a:pPr>
              <a:defRPr/>
            </a:pPr>
            <a:endParaRPr lang="zh-TW"/>
          </a:p>
        </c:txPr>
        <c:crossAx val="133896448"/>
        <c:crosses val="autoZero"/>
        <c:auto val="1"/>
        <c:lblAlgn val="ctr"/>
        <c:lblOffset val="100"/>
        <c:noMultiLvlLbl val="0"/>
      </c:catAx>
      <c:valAx>
        <c:axId val="133896448"/>
        <c:scaling>
          <c:orientation val="minMax"/>
        </c:scaling>
        <c:delete val="0"/>
        <c:axPos val="l"/>
        <c:numFmt formatCode="0_);[Red]\(0\)" sourceLinked="1"/>
        <c:majorTickMark val="none"/>
        <c:minorTickMark val="none"/>
        <c:tickLblPos val="nextTo"/>
        <c:txPr>
          <a:bodyPr rot="-60000000" vert="horz"/>
          <a:lstStyle/>
          <a:p>
            <a:pPr>
              <a:defRPr/>
            </a:pPr>
            <a:endParaRPr lang="zh-TW"/>
          </a:p>
        </c:txPr>
        <c:crossAx val="133894912"/>
        <c:crosses val="autoZero"/>
        <c:crossBetween val="between"/>
      </c:valAx>
    </c:plotArea>
    <c:legend>
      <c:legendPos val="b"/>
      <c:layout/>
      <c:overlay val="0"/>
      <c:txPr>
        <a:bodyPr rot="0" vert="horz"/>
        <a:lstStyle/>
        <a:p>
          <a:pPr>
            <a:defRPr/>
          </a:pPr>
          <a:endParaRPr lang="zh-TW"/>
        </a:p>
      </c:txPr>
    </c:legend>
    <c:plotVisOnly val="1"/>
    <c:dispBlanksAs val="gap"/>
    <c:showDLblsOverMax val="0"/>
  </c:chart>
  <c:spPr>
    <a:ln>
      <a:solidFill>
        <a:schemeClr val="tx1"/>
      </a:solidFill>
    </a:ln>
  </c:spPr>
  <c:txPr>
    <a:bodyPr/>
    <a:lstStyle/>
    <a:p>
      <a:pPr>
        <a:defRPr sz="800"/>
      </a:pPr>
      <a:endParaRPr lang="zh-TW"/>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51FE4A-78CC-4B3F-9342-43E2E0BD2103}" type="doc">
      <dgm:prSet loTypeId="urn:microsoft.com/office/officeart/2005/8/layout/venn2" loCatId="relationship" qsTypeId="urn:microsoft.com/office/officeart/2005/8/quickstyle/simple2" qsCatId="simple" csTypeId="urn:microsoft.com/office/officeart/2005/8/colors/accent1_2" csCatId="accent1" phldr="1"/>
      <dgm:spPr/>
      <dgm:t>
        <a:bodyPr/>
        <a:lstStyle/>
        <a:p>
          <a:endParaRPr lang="zh-TW" altLang="en-US"/>
        </a:p>
      </dgm:t>
    </dgm:pt>
    <dgm:pt modelId="{D2569B1D-0CA9-4714-A295-AA80AC516B64}">
      <dgm:prSet phldrT="[文字]" custT="1"/>
      <dgm:spPr>
        <a:solidFill>
          <a:schemeClr val="accent5"/>
        </a:solidFill>
      </dgm:spPr>
      <dgm:t>
        <a:bodyPr/>
        <a:lstStyle/>
        <a:p>
          <a:pPr>
            <a:lnSpc>
              <a:spcPct val="100000"/>
            </a:lnSpc>
          </a:pPr>
          <a:r>
            <a:rPr lang="en-US" altLang="zh-TW" sz="1300" b="0" dirty="0" smtClean="0"/>
            <a:t>Aluminum Suspension Wheel Units</a:t>
          </a:r>
          <a:endParaRPr lang="zh-TW" altLang="en-US" sz="1300" b="0" dirty="0"/>
        </a:p>
      </dgm:t>
    </dgm:pt>
    <dgm:pt modelId="{FA6E7D17-A784-4E74-BC17-F7767757C6C3}" type="parTrans" cxnId="{BC3FE6F3-8561-49D6-AF44-C5C761E868AE}">
      <dgm:prSet/>
      <dgm:spPr/>
      <dgm:t>
        <a:bodyPr/>
        <a:lstStyle/>
        <a:p>
          <a:endParaRPr lang="zh-TW" altLang="en-US"/>
        </a:p>
      </dgm:t>
    </dgm:pt>
    <dgm:pt modelId="{B3D26651-F7FC-4D75-8276-4F6E802E9EE4}" type="sibTrans" cxnId="{BC3FE6F3-8561-49D6-AF44-C5C761E868AE}">
      <dgm:prSet/>
      <dgm:spPr/>
      <dgm:t>
        <a:bodyPr/>
        <a:lstStyle/>
        <a:p>
          <a:endParaRPr lang="zh-TW" altLang="en-US"/>
        </a:p>
      </dgm:t>
    </dgm:pt>
    <dgm:pt modelId="{19F69098-A035-48C0-9187-7143E33B4556}">
      <dgm:prSet phldrT="[文字]" custT="1"/>
      <dgm:spPr>
        <a:solidFill>
          <a:schemeClr val="accent2"/>
        </a:solidFill>
      </dgm:spPr>
      <dgm:t>
        <a:bodyPr/>
        <a:lstStyle/>
        <a:p>
          <a:endParaRPr lang="en-US" altLang="zh-TW" sz="1400" b="0" dirty="0" smtClean="0"/>
        </a:p>
        <a:p>
          <a:r>
            <a:rPr lang="en-US" altLang="zh-TW" sz="1300" b="0" dirty="0" smtClean="0"/>
            <a:t>Net Shape Forged Wheels</a:t>
          </a:r>
          <a:endParaRPr lang="zh-TW" altLang="en-US" sz="1300" b="0" dirty="0"/>
        </a:p>
      </dgm:t>
    </dgm:pt>
    <dgm:pt modelId="{9820C3DD-3FCC-42FD-BBDC-B9439568A046}" type="parTrans" cxnId="{BC7D4056-3270-4594-85B1-B63E4AA949D1}">
      <dgm:prSet/>
      <dgm:spPr/>
      <dgm:t>
        <a:bodyPr/>
        <a:lstStyle/>
        <a:p>
          <a:endParaRPr lang="zh-TW" altLang="en-US"/>
        </a:p>
      </dgm:t>
    </dgm:pt>
    <dgm:pt modelId="{150019FF-C688-4A83-9FFC-D0EA94E08DED}" type="sibTrans" cxnId="{BC7D4056-3270-4594-85B1-B63E4AA949D1}">
      <dgm:prSet/>
      <dgm:spPr/>
      <dgm:t>
        <a:bodyPr/>
        <a:lstStyle/>
        <a:p>
          <a:endParaRPr lang="zh-TW" altLang="en-US"/>
        </a:p>
      </dgm:t>
    </dgm:pt>
    <dgm:pt modelId="{A23080A9-D843-4AB6-8814-CFC6E6E479D8}">
      <dgm:prSet phldrT="[文字]" custT="1"/>
      <dgm:spPr/>
      <dgm:t>
        <a:bodyPr/>
        <a:lstStyle/>
        <a:p>
          <a:pPr>
            <a:lnSpc>
              <a:spcPct val="100000"/>
            </a:lnSpc>
          </a:pPr>
          <a:r>
            <a:rPr lang="en-US" altLang="zh-TW" sz="1300" b="0" dirty="0" smtClean="0"/>
            <a:t>Fully-Machined Forged Wheels</a:t>
          </a:r>
          <a:endParaRPr lang="zh-TW" altLang="en-US" sz="1300" b="0" dirty="0"/>
        </a:p>
      </dgm:t>
    </dgm:pt>
    <dgm:pt modelId="{79D781D3-D591-4366-8677-4E0DDB9E7D25}" type="parTrans" cxnId="{79CF81AE-CACE-4E88-82A6-08DB19806934}">
      <dgm:prSet/>
      <dgm:spPr/>
      <dgm:t>
        <a:bodyPr/>
        <a:lstStyle/>
        <a:p>
          <a:endParaRPr lang="zh-TW" altLang="en-US"/>
        </a:p>
      </dgm:t>
    </dgm:pt>
    <dgm:pt modelId="{7FF60B24-43C7-45DA-A76E-F8B8A08FFF81}" type="sibTrans" cxnId="{79CF81AE-CACE-4E88-82A6-08DB19806934}">
      <dgm:prSet/>
      <dgm:spPr/>
      <dgm:t>
        <a:bodyPr/>
        <a:lstStyle/>
        <a:p>
          <a:endParaRPr lang="zh-TW" altLang="en-US"/>
        </a:p>
      </dgm:t>
    </dgm:pt>
    <dgm:pt modelId="{5BE139D3-565E-47B0-969E-A27202531DB2}" type="pres">
      <dgm:prSet presAssocID="{1251FE4A-78CC-4B3F-9342-43E2E0BD2103}" presName="Name0" presStyleCnt="0">
        <dgm:presLayoutVars>
          <dgm:chMax val="7"/>
          <dgm:resizeHandles val="exact"/>
        </dgm:presLayoutVars>
      </dgm:prSet>
      <dgm:spPr/>
      <dgm:t>
        <a:bodyPr/>
        <a:lstStyle/>
        <a:p>
          <a:endParaRPr lang="zh-TW" altLang="en-US"/>
        </a:p>
      </dgm:t>
    </dgm:pt>
    <dgm:pt modelId="{8A3DA7A2-2EB5-4401-9BEA-805236C3FBC9}" type="pres">
      <dgm:prSet presAssocID="{1251FE4A-78CC-4B3F-9342-43E2E0BD2103}" presName="comp1" presStyleCnt="0"/>
      <dgm:spPr/>
      <dgm:t>
        <a:bodyPr/>
        <a:lstStyle/>
        <a:p>
          <a:endParaRPr lang="zh-TW" altLang="en-US"/>
        </a:p>
      </dgm:t>
    </dgm:pt>
    <dgm:pt modelId="{9CEA524F-6523-4ACC-98BD-51FE3F65C991}" type="pres">
      <dgm:prSet presAssocID="{1251FE4A-78CC-4B3F-9342-43E2E0BD2103}" presName="circle1" presStyleLbl="node1" presStyleIdx="0" presStyleCnt="3"/>
      <dgm:spPr/>
      <dgm:t>
        <a:bodyPr/>
        <a:lstStyle/>
        <a:p>
          <a:endParaRPr lang="zh-TW" altLang="en-US"/>
        </a:p>
      </dgm:t>
    </dgm:pt>
    <dgm:pt modelId="{53876221-5397-43B0-9B40-B4AD78D17844}" type="pres">
      <dgm:prSet presAssocID="{1251FE4A-78CC-4B3F-9342-43E2E0BD2103}" presName="c1text" presStyleLbl="node1" presStyleIdx="0" presStyleCnt="3">
        <dgm:presLayoutVars>
          <dgm:bulletEnabled val="1"/>
        </dgm:presLayoutVars>
      </dgm:prSet>
      <dgm:spPr/>
      <dgm:t>
        <a:bodyPr/>
        <a:lstStyle/>
        <a:p>
          <a:endParaRPr lang="zh-TW" altLang="en-US"/>
        </a:p>
      </dgm:t>
    </dgm:pt>
    <dgm:pt modelId="{3AE0194D-9A7F-4909-8543-50F5E5542E9B}" type="pres">
      <dgm:prSet presAssocID="{1251FE4A-78CC-4B3F-9342-43E2E0BD2103}" presName="comp2" presStyleCnt="0"/>
      <dgm:spPr/>
      <dgm:t>
        <a:bodyPr/>
        <a:lstStyle/>
        <a:p>
          <a:endParaRPr lang="zh-TW" altLang="en-US"/>
        </a:p>
      </dgm:t>
    </dgm:pt>
    <dgm:pt modelId="{42506181-B171-481C-91EB-7F21FD71942D}" type="pres">
      <dgm:prSet presAssocID="{1251FE4A-78CC-4B3F-9342-43E2E0BD2103}" presName="circle2" presStyleLbl="node1" presStyleIdx="1" presStyleCnt="3" custScaleX="104603" custScaleY="103419"/>
      <dgm:spPr/>
      <dgm:t>
        <a:bodyPr/>
        <a:lstStyle/>
        <a:p>
          <a:endParaRPr lang="zh-TW" altLang="en-US"/>
        </a:p>
      </dgm:t>
    </dgm:pt>
    <dgm:pt modelId="{99F8B4C8-574D-461D-AC9A-455E8BD11BE3}" type="pres">
      <dgm:prSet presAssocID="{1251FE4A-78CC-4B3F-9342-43E2E0BD2103}" presName="c2text" presStyleLbl="node1" presStyleIdx="1" presStyleCnt="3">
        <dgm:presLayoutVars>
          <dgm:bulletEnabled val="1"/>
        </dgm:presLayoutVars>
      </dgm:prSet>
      <dgm:spPr/>
      <dgm:t>
        <a:bodyPr/>
        <a:lstStyle/>
        <a:p>
          <a:endParaRPr lang="zh-TW" altLang="en-US"/>
        </a:p>
      </dgm:t>
    </dgm:pt>
    <dgm:pt modelId="{3C9412DF-2863-403F-B186-C46F3CD6E2B5}" type="pres">
      <dgm:prSet presAssocID="{1251FE4A-78CC-4B3F-9342-43E2E0BD2103}" presName="comp3" presStyleCnt="0"/>
      <dgm:spPr/>
      <dgm:t>
        <a:bodyPr/>
        <a:lstStyle/>
        <a:p>
          <a:endParaRPr lang="zh-TW" altLang="en-US"/>
        </a:p>
      </dgm:t>
    </dgm:pt>
    <dgm:pt modelId="{FDF37254-9856-4357-9C46-ED62D94950CC}" type="pres">
      <dgm:prSet presAssocID="{1251FE4A-78CC-4B3F-9342-43E2E0BD2103}" presName="circle3" presStyleLbl="node1" presStyleIdx="2" presStyleCnt="3"/>
      <dgm:spPr/>
      <dgm:t>
        <a:bodyPr/>
        <a:lstStyle/>
        <a:p>
          <a:endParaRPr lang="zh-TW" altLang="en-US"/>
        </a:p>
      </dgm:t>
    </dgm:pt>
    <dgm:pt modelId="{02F378D0-2000-4509-8A3C-B169E7CFE5C0}" type="pres">
      <dgm:prSet presAssocID="{1251FE4A-78CC-4B3F-9342-43E2E0BD2103}" presName="c3text" presStyleLbl="node1" presStyleIdx="2" presStyleCnt="3">
        <dgm:presLayoutVars>
          <dgm:bulletEnabled val="1"/>
        </dgm:presLayoutVars>
      </dgm:prSet>
      <dgm:spPr/>
      <dgm:t>
        <a:bodyPr/>
        <a:lstStyle/>
        <a:p>
          <a:endParaRPr lang="zh-TW" altLang="en-US"/>
        </a:p>
      </dgm:t>
    </dgm:pt>
  </dgm:ptLst>
  <dgm:cxnLst>
    <dgm:cxn modelId="{CA02A271-9C39-4A44-A0B6-AEC15F222AA4}" type="presOf" srcId="{1251FE4A-78CC-4B3F-9342-43E2E0BD2103}" destId="{5BE139D3-565E-47B0-969E-A27202531DB2}" srcOrd="0" destOrd="0" presId="urn:microsoft.com/office/officeart/2005/8/layout/venn2"/>
    <dgm:cxn modelId="{BC7D4056-3270-4594-85B1-B63E4AA949D1}" srcId="{1251FE4A-78CC-4B3F-9342-43E2E0BD2103}" destId="{19F69098-A035-48C0-9187-7143E33B4556}" srcOrd="1" destOrd="0" parTransId="{9820C3DD-3FCC-42FD-BBDC-B9439568A046}" sibTransId="{150019FF-C688-4A83-9FFC-D0EA94E08DED}"/>
    <dgm:cxn modelId="{046AEF47-B0D2-4D16-B412-4869C428A13C}" type="presOf" srcId="{19F69098-A035-48C0-9187-7143E33B4556}" destId="{42506181-B171-481C-91EB-7F21FD71942D}" srcOrd="0" destOrd="0" presId="urn:microsoft.com/office/officeart/2005/8/layout/venn2"/>
    <dgm:cxn modelId="{C6D4D77B-FFF6-4CC0-A5F6-02E463B87791}" type="presOf" srcId="{A23080A9-D843-4AB6-8814-CFC6E6E479D8}" destId="{02F378D0-2000-4509-8A3C-B169E7CFE5C0}" srcOrd="1" destOrd="0" presId="urn:microsoft.com/office/officeart/2005/8/layout/venn2"/>
    <dgm:cxn modelId="{17F858E8-BE77-49EC-A7F2-6336F8AEEC2F}" type="presOf" srcId="{19F69098-A035-48C0-9187-7143E33B4556}" destId="{99F8B4C8-574D-461D-AC9A-455E8BD11BE3}" srcOrd="1" destOrd="0" presId="urn:microsoft.com/office/officeart/2005/8/layout/venn2"/>
    <dgm:cxn modelId="{4579AEC0-2383-4C7D-B3A8-D32B5C075E7F}" type="presOf" srcId="{D2569B1D-0CA9-4714-A295-AA80AC516B64}" destId="{9CEA524F-6523-4ACC-98BD-51FE3F65C991}" srcOrd="0" destOrd="0" presId="urn:microsoft.com/office/officeart/2005/8/layout/venn2"/>
    <dgm:cxn modelId="{793F11A8-AF39-4DEF-AB11-BFE71A79A121}" type="presOf" srcId="{D2569B1D-0CA9-4714-A295-AA80AC516B64}" destId="{53876221-5397-43B0-9B40-B4AD78D17844}" srcOrd="1" destOrd="0" presId="urn:microsoft.com/office/officeart/2005/8/layout/venn2"/>
    <dgm:cxn modelId="{612CCCAD-3A33-473D-97B2-A9D7A6A97C28}" type="presOf" srcId="{A23080A9-D843-4AB6-8814-CFC6E6E479D8}" destId="{FDF37254-9856-4357-9C46-ED62D94950CC}" srcOrd="0" destOrd="0" presId="urn:microsoft.com/office/officeart/2005/8/layout/venn2"/>
    <dgm:cxn modelId="{79CF81AE-CACE-4E88-82A6-08DB19806934}" srcId="{1251FE4A-78CC-4B3F-9342-43E2E0BD2103}" destId="{A23080A9-D843-4AB6-8814-CFC6E6E479D8}" srcOrd="2" destOrd="0" parTransId="{79D781D3-D591-4366-8677-4E0DDB9E7D25}" sibTransId="{7FF60B24-43C7-45DA-A76E-F8B8A08FFF81}"/>
    <dgm:cxn modelId="{BC3FE6F3-8561-49D6-AF44-C5C761E868AE}" srcId="{1251FE4A-78CC-4B3F-9342-43E2E0BD2103}" destId="{D2569B1D-0CA9-4714-A295-AA80AC516B64}" srcOrd="0" destOrd="0" parTransId="{FA6E7D17-A784-4E74-BC17-F7767757C6C3}" sibTransId="{B3D26651-F7FC-4D75-8276-4F6E802E9EE4}"/>
    <dgm:cxn modelId="{BB9D4BF8-430E-41E0-92A5-FEE11C19179E}" type="presParOf" srcId="{5BE139D3-565E-47B0-969E-A27202531DB2}" destId="{8A3DA7A2-2EB5-4401-9BEA-805236C3FBC9}" srcOrd="0" destOrd="0" presId="urn:microsoft.com/office/officeart/2005/8/layout/venn2"/>
    <dgm:cxn modelId="{34C84AD4-EE0C-4C8B-822F-FC9B87D352CB}" type="presParOf" srcId="{8A3DA7A2-2EB5-4401-9BEA-805236C3FBC9}" destId="{9CEA524F-6523-4ACC-98BD-51FE3F65C991}" srcOrd="0" destOrd="0" presId="urn:microsoft.com/office/officeart/2005/8/layout/venn2"/>
    <dgm:cxn modelId="{8496D135-0D59-4D00-B55B-0CB357280905}" type="presParOf" srcId="{8A3DA7A2-2EB5-4401-9BEA-805236C3FBC9}" destId="{53876221-5397-43B0-9B40-B4AD78D17844}" srcOrd="1" destOrd="0" presId="urn:microsoft.com/office/officeart/2005/8/layout/venn2"/>
    <dgm:cxn modelId="{5B8C0FB3-3C64-4236-8AD7-AD0CE4B54BA7}" type="presParOf" srcId="{5BE139D3-565E-47B0-969E-A27202531DB2}" destId="{3AE0194D-9A7F-4909-8543-50F5E5542E9B}" srcOrd="1" destOrd="0" presId="urn:microsoft.com/office/officeart/2005/8/layout/venn2"/>
    <dgm:cxn modelId="{51411600-4BBB-4E03-9836-F106E977DA97}" type="presParOf" srcId="{3AE0194D-9A7F-4909-8543-50F5E5542E9B}" destId="{42506181-B171-481C-91EB-7F21FD71942D}" srcOrd="0" destOrd="0" presId="urn:microsoft.com/office/officeart/2005/8/layout/venn2"/>
    <dgm:cxn modelId="{AFA662CB-2C30-48A0-B3CD-8DA01BCF9E96}" type="presParOf" srcId="{3AE0194D-9A7F-4909-8543-50F5E5542E9B}" destId="{99F8B4C8-574D-461D-AC9A-455E8BD11BE3}" srcOrd="1" destOrd="0" presId="urn:microsoft.com/office/officeart/2005/8/layout/venn2"/>
    <dgm:cxn modelId="{64D219DD-4504-48D6-9440-03048F35AF9A}" type="presParOf" srcId="{5BE139D3-565E-47B0-969E-A27202531DB2}" destId="{3C9412DF-2863-403F-B186-C46F3CD6E2B5}" srcOrd="2" destOrd="0" presId="urn:microsoft.com/office/officeart/2005/8/layout/venn2"/>
    <dgm:cxn modelId="{9B988036-011A-4CA8-B695-7527B84CE4FE}" type="presParOf" srcId="{3C9412DF-2863-403F-B186-C46F3CD6E2B5}" destId="{FDF37254-9856-4357-9C46-ED62D94950CC}" srcOrd="0" destOrd="0" presId="urn:microsoft.com/office/officeart/2005/8/layout/venn2"/>
    <dgm:cxn modelId="{8F1E15AF-8E73-4E56-9D73-35EBD99104A9}" type="presParOf" srcId="{3C9412DF-2863-403F-B186-C46F3CD6E2B5}" destId="{02F378D0-2000-4509-8A3C-B169E7CFE5C0}"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D14713-884F-4EE5-867E-3FA161CF8782}" type="doc">
      <dgm:prSet loTypeId="urn:microsoft.com/office/officeart/2005/8/layout/chevron1" loCatId="process" qsTypeId="urn:microsoft.com/office/officeart/2005/8/quickstyle/simple1" qsCatId="simple" csTypeId="urn:microsoft.com/office/officeart/2005/8/colors/accent1_2" csCatId="accent1" phldr="1"/>
      <dgm:spPr/>
    </dgm:pt>
    <dgm:pt modelId="{2440D3FC-6755-4EA9-8CBB-D25F460CFD3D}">
      <dgm:prSet phldrT="[文字]" custT="1"/>
      <dgm:spPr/>
      <dgm:t>
        <a:bodyPr/>
        <a:lstStyle/>
        <a:p>
          <a:r>
            <a:rPr lang="en-US" altLang="zh-TW" sz="1400" smtClean="0"/>
            <a:t>Net Shape Forged</a:t>
          </a:r>
        </a:p>
        <a:p>
          <a:r>
            <a:rPr lang="en-US" altLang="zh-TW" sz="1400" smtClean="0"/>
            <a:t>Semi-finished rim</a:t>
          </a:r>
          <a:endParaRPr lang="zh-TW" altLang="en-US" sz="1400" dirty="0"/>
        </a:p>
      </dgm:t>
    </dgm:pt>
    <dgm:pt modelId="{5AC6BEB9-8911-4269-B130-61761558C7F6}" type="parTrans" cxnId="{B8463A47-7AA0-431E-84D0-9E2D6A6878F4}">
      <dgm:prSet/>
      <dgm:spPr/>
      <dgm:t>
        <a:bodyPr/>
        <a:lstStyle/>
        <a:p>
          <a:endParaRPr lang="zh-TW" altLang="en-US" sz="1400"/>
        </a:p>
      </dgm:t>
    </dgm:pt>
    <dgm:pt modelId="{749701AB-CB86-4327-8101-DAF2BB490B2A}" type="sibTrans" cxnId="{B8463A47-7AA0-431E-84D0-9E2D6A6878F4}">
      <dgm:prSet/>
      <dgm:spPr/>
      <dgm:t>
        <a:bodyPr/>
        <a:lstStyle/>
        <a:p>
          <a:endParaRPr lang="zh-TW" altLang="en-US" sz="1400"/>
        </a:p>
      </dgm:t>
    </dgm:pt>
    <dgm:pt modelId="{0805E365-8440-4EF1-90B3-2F3A4BAF717F}">
      <dgm:prSet phldrT="[文字]" custT="1"/>
      <dgm:spPr/>
      <dgm:t>
        <a:bodyPr/>
        <a:lstStyle/>
        <a:p>
          <a:r>
            <a:rPr lang="en-US" altLang="zh-TW" sz="1400" dirty="0" smtClean="0"/>
            <a:t>Minimal machining</a:t>
          </a:r>
          <a:r>
            <a:rPr lang="en-US" altLang="zh-TW" sz="1400" dirty="0"/>
            <a:t>, polishing and local painting</a:t>
          </a:r>
          <a:endParaRPr lang="zh-TW" altLang="en-US" sz="1400" dirty="0"/>
        </a:p>
      </dgm:t>
    </dgm:pt>
    <dgm:pt modelId="{A3939F99-0532-4429-9F7C-700FCEE19556}" type="parTrans" cxnId="{49E21651-BDB7-4952-822E-73E0FC4BCB0A}">
      <dgm:prSet/>
      <dgm:spPr/>
      <dgm:t>
        <a:bodyPr/>
        <a:lstStyle/>
        <a:p>
          <a:endParaRPr lang="zh-TW" altLang="en-US" sz="1400"/>
        </a:p>
      </dgm:t>
    </dgm:pt>
    <dgm:pt modelId="{B685A67A-1FC1-478E-B9CC-E7D90B3E6203}" type="sibTrans" cxnId="{49E21651-BDB7-4952-822E-73E0FC4BCB0A}">
      <dgm:prSet/>
      <dgm:spPr/>
      <dgm:t>
        <a:bodyPr/>
        <a:lstStyle/>
        <a:p>
          <a:endParaRPr lang="zh-TW" altLang="en-US" sz="1400"/>
        </a:p>
      </dgm:t>
    </dgm:pt>
    <dgm:pt modelId="{B6D71E3C-3E59-4DA3-BCD4-D6400280BCE4}">
      <dgm:prSet phldrT="[文字]" custT="1"/>
      <dgm:spPr/>
      <dgm:t>
        <a:bodyPr/>
        <a:lstStyle/>
        <a:p>
          <a:r>
            <a:rPr lang="en-US" altLang="zh-TW" sz="1400" dirty="0"/>
            <a:t>Porsche </a:t>
          </a:r>
          <a:r>
            <a:rPr lang="en-US" altLang="zh-TW" sz="1400" dirty="0" err="1"/>
            <a:t>Panamera</a:t>
          </a:r>
          <a:r>
            <a:rPr lang="en-US" altLang="zh-TW" sz="1400" dirty="0"/>
            <a:t> </a:t>
          </a:r>
        </a:p>
      </dgm:t>
    </dgm:pt>
    <dgm:pt modelId="{BB99CFB8-9050-4967-AA15-E69F9E6E15BF}" type="parTrans" cxnId="{3461DE05-5BC9-4979-9D33-DF071EFCF784}">
      <dgm:prSet/>
      <dgm:spPr/>
      <dgm:t>
        <a:bodyPr/>
        <a:lstStyle/>
        <a:p>
          <a:endParaRPr lang="zh-TW" altLang="en-US" sz="1400"/>
        </a:p>
      </dgm:t>
    </dgm:pt>
    <dgm:pt modelId="{99820FBD-7ABC-497E-BD03-2FA8E63F2335}" type="sibTrans" cxnId="{3461DE05-5BC9-4979-9D33-DF071EFCF784}">
      <dgm:prSet/>
      <dgm:spPr/>
      <dgm:t>
        <a:bodyPr/>
        <a:lstStyle/>
        <a:p>
          <a:endParaRPr lang="zh-TW" altLang="en-US" sz="1400"/>
        </a:p>
      </dgm:t>
    </dgm:pt>
    <dgm:pt modelId="{C3138E59-681E-41CC-BFE2-CEF9BC669D86}" type="pres">
      <dgm:prSet presAssocID="{62D14713-884F-4EE5-867E-3FA161CF8782}" presName="Name0" presStyleCnt="0">
        <dgm:presLayoutVars>
          <dgm:dir/>
          <dgm:animLvl val="lvl"/>
          <dgm:resizeHandles val="exact"/>
        </dgm:presLayoutVars>
      </dgm:prSet>
      <dgm:spPr/>
    </dgm:pt>
    <dgm:pt modelId="{3B8441B0-9321-43FB-BABD-8FC9341A2A1B}" type="pres">
      <dgm:prSet presAssocID="{2440D3FC-6755-4EA9-8CBB-D25F460CFD3D}" presName="parTxOnly" presStyleLbl="node1" presStyleIdx="0" presStyleCnt="3" custScaleX="67529">
        <dgm:presLayoutVars>
          <dgm:chMax val="0"/>
          <dgm:chPref val="0"/>
          <dgm:bulletEnabled val="1"/>
        </dgm:presLayoutVars>
      </dgm:prSet>
      <dgm:spPr/>
      <dgm:t>
        <a:bodyPr/>
        <a:lstStyle/>
        <a:p>
          <a:endParaRPr lang="zh-TW" altLang="en-US"/>
        </a:p>
      </dgm:t>
    </dgm:pt>
    <dgm:pt modelId="{559BD200-DD8A-4A0C-AC38-6A02FA7A3BC0}" type="pres">
      <dgm:prSet presAssocID="{749701AB-CB86-4327-8101-DAF2BB490B2A}" presName="parTxOnlySpace" presStyleCnt="0"/>
      <dgm:spPr/>
    </dgm:pt>
    <dgm:pt modelId="{54420A3F-2AC8-44FF-9B65-A7A75F7E6237}" type="pres">
      <dgm:prSet presAssocID="{0805E365-8440-4EF1-90B3-2F3A4BAF717F}" presName="parTxOnly" presStyleLbl="node1" presStyleIdx="1" presStyleCnt="3" custScaleX="77849">
        <dgm:presLayoutVars>
          <dgm:chMax val="0"/>
          <dgm:chPref val="0"/>
          <dgm:bulletEnabled val="1"/>
        </dgm:presLayoutVars>
      </dgm:prSet>
      <dgm:spPr/>
      <dgm:t>
        <a:bodyPr/>
        <a:lstStyle/>
        <a:p>
          <a:endParaRPr lang="zh-TW" altLang="en-US"/>
        </a:p>
      </dgm:t>
    </dgm:pt>
    <dgm:pt modelId="{4291FC21-0310-460F-94B5-0336B0A04E57}" type="pres">
      <dgm:prSet presAssocID="{B685A67A-1FC1-478E-B9CC-E7D90B3E6203}" presName="parTxOnlySpace" presStyleCnt="0"/>
      <dgm:spPr/>
    </dgm:pt>
    <dgm:pt modelId="{31C113A1-BC89-452D-81D5-5EC006AC0AB8}" type="pres">
      <dgm:prSet presAssocID="{B6D71E3C-3E59-4DA3-BCD4-D6400280BCE4}" presName="parTxOnly" presStyleLbl="node1" presStyleIdx="2" presStyleCnt="3" custScaleX="68540">
        <dgm:presLayoutVars>
          <dgm:chMax val="0"/>
          <dgm:chPref val="0"/>
          <dgm:bulletEnabled val="1"/>
        </dgm:presLayoutVars>
      </dgm:prSet>
      <dgm:spPr/>
      <dgm:t>
        <a:bodyPr/>
        <a:lstStyle/>
        <a:p>
          <a:endParaRPr lang="zh-TW" altLang="en-US"/>
        </a:p>
      </dgm:t>
    </dgm:pt>
  </dgm:ptLst>
  <dgm:cxnLst>
    <dgm:cxn modelId="{49E21651-BDB7-4952-822E-73E0FC4BCB0A}" srcId="{62D14713-884F-4EE5-867E-3FA161CF8782}" destId="{0805E365-8440-4EF1-90B3-2F3A4BAF717F}" srcOrd="1" destOrd="0" parTransId="{A3939F99-0532-4429-9F7C-700FCEE19556}" sibTransId="{B685A67A-1FC1-478E-B9CC-E7D90B3E6203}"/>
    <dgm:cxn modelId="{04CBA9C0-3CA5-4613-A837-F739A29A2F3B}" type="presOf" srcId="{B6D71E3C-3E59-4DA3-BCD4-D6400280BCE4}" destId="{31C113A1-BC89-452D-81D5-5EC006AC0AB8}" srcOrd="0" destOrd="0" presId="urn:microsoft.com/office/officeart/2005/8/layout/chevron1"/>
    <dgm:cxn modelId="{3461DE05-5BC9-4979-9D33-DF071EFCF784}" srcId="{62D14713-884F-4EE5-867E-3FA161CF8782}" destId="{B6D71E3C-3E59-4DA3-BCD4-D6400280BCE4}" srcOrd="2" destOrd="0" parTransId="{BB99CFB8-9050-4967-AA15-E69F9E6E15BF}" sibTransId="{99820FBD-7ABC-497E-BD03-2FA8E63F2335}"/>
    <dgm:cxn modelId="{7920E385-539E-4376-9560-A696E39035B7}" type="presOf" srcId="{2440D3FC-6755-4EA9-8CBB-D25F460CFD3D}" destId="{3B8441B0-9321-43FB-BABD-8FC9341A2A1B}" srcOrd="0" destOrd="0" presId="urn:microsoft.com/office/officeart/2005/8/layout/chevron1"/>
    <dgm:cxn modelId="{B8463A47-7AA0-431E-84D0-9E2D6A6878F4}" srcId="{62D14713-884F-4EE5-867E-3FA161CF8782}" destId="{2440D3FC-6755-4EA9-8CBB-D25F460CFD3D}" srcOrd="0" destOrd="0" parTransId="{5AC6BEB9-8911-4269-B130-61761558C7F6}" sibTransId="{749701AB-CB86-4327-8101-DAF2BB490B2A}"/>
    <dgm:cxn modelId="{3EDC9B76-F134-4ADD-B727-10F82F9677C2}" type="presOf" srcId="{62D14713-884F-4EE5-867E-3FA161CF8782}" destId="{C3138E59-681E-41CC-BFE2-CEF9BC669D86}" srcOrd="0" destOrd="0" presId="urn:microsoft.com/office/officeart/2005/8/layout/chevron1"/>
    <dgm:cxn modelId="{472D2D1C-994A-448F-B8BE-1E72FB8326F8}" type="presOf" srcId="{0805E365-8440-4EF1-90B3-2F3A4BAF717F}" destId="{54420A3F-2AC8-44FF-9B65-A7A75F7E6237}" srcOrd="0" destOrd="0" presId="urn:microsoft.com/office/officeart/2005/8/layout/chevron1"/>
    <dgm:cxn modelId="{D904C92E-D5E6-4777-ADB2-25668C3CF7DA}" type="presParOf" srcId="{C3138E59-681E-41CC-BFE2-CEF9BC669D86}" destId="{3B8441B0-9321-43FB-BABD-8FC9341A2A1B}" srcOrd="0" destOrd="0" presId="urn:microsoft.com/office/officeart/2005/8/layout/chevron1"/>
    <dgm:cxn modelId="{45B166DC-6ADD-4971-8083-66B0CC400A6F}" type="presParOf" srcId="{C3138E59-681E-41CC-BFE2-CEF9BC669D86}" destId="{559BD200-DD8A-4A0C-AC38-6A02FA7A3BC0}" srcOrd="1" destOrd="0" presId="urn:microsoft.com/office/officeart/2005/8/layout/chevron1"/>
    <dgm:cxn modelId="{1675818D-3A26-48CC-B02A-E9750B60CA12}" type="presParOf" srcId="{C3138E59-681E-41CC-BFE2-CEF9BC669D86}" destId="{54420A3F-2AC8-44FF-9B65-A7A75F7E6237}" srcOrd="2" destOrd="0" presId="urn:microsoft.com/office/officeart/2005/8/layout/chevron1"/>
    <dgm:cxn modelId="{69A3133B-3F61-44C2-B7BC-ABF10A216937}" type="presParOf" srcId="{C3138E59-681E-41CC-BFE2-CEF9BC669D86}" destId="{4291FC21-0310-460F-94B5-0336B0A04E57}" srcOrd="3" destOrd="0" presId="urn:microsoft.com/office/officeart/2005/8/layout/chevron1"/>
    <dgm:cxn modelId="{CB23B0E3-98EA-4E48-9FCD-BA1DEA0D30C4}" type="presParOf" srcId="{C3138E59-681E-41CC-BFE2-CEF9BC669D86}" destId="{31C113A1-BC89-452D-81D5-5EC006AC0AB8}"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3B6497-1E27-40B6-BFB2-86B413AC62F6}" type="doc">
      <dgm:prSet loTypeId="urn:microsoft.com/office/officeart/2005/8/layout/radial6" loCatId="relationship" qsTypeId="urn:microsoft.com/office/officeart/2005/8/quickstyle/simple1" qsCatId="simple" csTypeId="urn:microsoft.com/office/officeart/2005/8/colors/accent1_3" csCatId="accent1" phldr="1"/>
      <dgm:spPr/>
      <dgm:t>
        <a:bodyPr/>
        <a:lstStyle/>
        <a:p>
          <a:endParaRPr lang="zh-TW" altLang="en-US"/>
        </a:p>
      </dgm:t>
    </dgm:pt>
    <dgm:pt modelId="{E598A497-790B-4469-B7D8-5EDABDBD9649}">
      <dgm:prSet phldrT="[文字]"/>
      <dgm:spPr/>
      <dgm:t>
        <a:bodyPr/>
        <a:lstStyle/>
        <a:p>
          <a:r>
            <a:rPr lang="en-US" altLang="zh-TW" dirty="0" smtClean="0"/>
            <a:t>Material Engineering</a:t>
          </a:r>
          <a:endParaRPr lang="zh-TW" altLang="en-US" dirty="0"/>
        </a:p>
      </dgm:t>
    </dgm:pt>
    <dgm:pt modelId="{F79E50D4-B29F-4D52-ABAB-F106CD570DFD}" type="parTrans" cxnId="{ADBF1CEE-A999-443F-BA12-03FA2E76C240}">
      <dgm:prSet/>
      <dgm:spPr/>
      <dgm:t>
        <a:bodyPr/>
        <a:lstStyle/>
        <a:p>
          <a:endParaRPr lang="zh-TW" altLang="en-US"/>
        </a:p>
      </dgm:t>
    </dgm:pt>
    <dgm:pt modelId="{11A461BF-319B-4530-86D2-2B2DB71A2EAF}" type="sibTrans" cxnId="{ADBF1CEE-A999-443F-BA12-03FA2E76C240}">
      <dgm:prSet/>
      <dgm:spPr/>
      <dgm:t>
        <a:bodyPr/>
        <a:lstStyle/>
        <a:p>
          <a:endParaRPr lang="zh-TW" altLang="en-US"/>
        </a:p>
      </dgm:t>
    </dgm:pt>
    <dgm:pt modelId="{B4C5FBF5-E7F4-4BF1-922A-845D2324B717}">
      <dgm:prSet phldrT="[文字]"/>
      <dgm:spPr/>
      <dgm:t>
        <a:bodyPr/>
        <a:lstStyle/>
        <a:p>
          <a:r>
            <a:rPr lang="en-US" altLang="zh-TW" dirty="0" smtClean="0"/>
            <a:t>Surface Treatment</a:t>
          </a:r>
          <a:endParaRPr lang="zh-TW" altLang="en-US" dirty="0"/>
        </a:p>
      </dgm:t>
    </dgm:pt>
    <dgm:pt modelId="{2079DE14-19E6-4CFC-A3B7-DF689A3B1806}" type="parTrans" cxnId="{ADF13294-D736-4C5C-BCD2-AA3BE62689A5}">
      <dgm:prSet/>
      <dgm:spPr/>
      <dgm:t>
        <a:bodyPr/>
        <a:lstStyle/>
        <a:p>
          <a:endParaRPr lang="zh-TW" altLang="en-US"/>
        </a:p>
      </dgm:t>
    </dgm:pt>
    <dgm:pt modelId="{BB01AD6F-8869-48B3-BA73-94C89C2C5920}" type="sibTrans" cxnId="{ADF13294-D736-4C5C-BCD2-AA3BE62689A5}">
      <dgm:prSet/>
      <dgm:spPr/>
      <dgm:t>
        <a:bodyPr/>
        <a:lstStyle/>
        <a:p>
          <a:endParaRPr lang="zh-TW" altLang="en-US"/>
        </a:p>
      </dgm:t>
    </dgm:pt>
    <dgm:pt modelId="{5C3F8C3F-BE8F-4FCD-8466-89EE6D60CD42}">
      <dgm:prSet phldrT="[文字]"/>
      <dgm:spPr/>
      <dgm:t>
        <a:bodyPr/>
        <a:lstStyle/>
        <a:p>
          <a:r>
            <a:rPr lang="en-US" altLang="zh-TW" dirty="0" smtClean="0"/>
            <a:t>3D Printing Application</a:t>
          </a:r>
          <a:endParaRPr lang="zh-TW" altLang="en-US" dirty="0"/>
        </a:p>
      </dgm:t>
    </dgm:pt>
    <dgm:pt modelId="{83B6F8B5-ED6C-4DEE-A5C3-74693DA184BB}" type="parTrans" cxnId="{30B6F39A-B65C-40C8-A248-A2DABEA00216}">
      <dgm:prSet/>
      <dgm:spPr/>
      <dgm:t>
        <a:bodyPr/>
        <a:lstStyle/>
        <a:p>
          <a:endParaRPr lang="zh-TW" altLang="en-US"/>
        </a:p>
      </dgm:t>
    </dgm:pt>
    <dgm:pt modelId="{69C589FC-B0ED-4D8C-A0FA-9705884A8DF5}" type="sibTrans" cxnId="{30B6F39A-B65C-40C8-A248-A2DABEA00216}">
      <dgm:prSet/>
      <dgm:spPr/>
      <dgm:t>
        <a:bodyPr/>
        <a:lstStyle/>
        <a:p>
          <a:endParaRPr lang="zh-TW" altLang="en-US"/>
        </a:p>
      </dgm:t>
    </dgm:pt>
    <dgm:pt modelId="{19354D42-9CFB-481B-99E8-4742FAEF20D5}">
      <dgm:prSet phldrT="[文字]"/>
      <dgm:spPr/>
      <dgm:t>
        <a:bodyPr/>
        <a:lstStyle/>
        <a:p>
          <a:r>
            <a:rPr lang="en-US" altLang="zh-TW" dirty="0" smtClean="0"/>
            <a:t>Automation Engineering</a:t>
          </a:r>
          <a:endParaRPr lang="zh-TW" altLang="en-US" dirty="0"/>
        </a:p>
      </dgm:t>
    </dgm:pt>
    <dgm:pt modelId="{4C6303E5-7C47-4DC0-B775-378D0406620D}" type="parTrans" cxnId="{C0266677-6DBF-4B48-9A5A-BB8896CE7805}">
      <dgm:prSet/>
      <dgm:spPr/>
      <dgm:t>
        <a:bodyPr/>
        <a:lstStyle/>
        <a:p>
          <a:endParaRPr lang="zh-TW" altLang="en-US"/>
        </a:p>
      </dgm:t>
    </dgm:pt>
    <dgm:pt modelId="{B5A6A417-F288-4A34-BE39-52C2185E9493}" type="sibTrans" cxnId="{C0266677-6DBF-4B48-9A5A-BB8896CE7805}">
      <dgm:prSet/>
      <dgm:spPr/>
      <dgm:t>
        <a:bodyPr/>
        <a:lstStyle/>
        <a:p>
          <a:endParaRPr lang="zh-TW" altLang="en-US"/>
        </a:p>
      </dgm:t>
    </dgm:pt>
    <dgm:pt modelId="{B6FD9927-31CD-4404-8C6A-DEE4370C8EE5}">
      <dgm:prSet phldrT="[文字]"/>
      <dgm:spPr/>
      <dgm:t>
        <a:bodyPr/>
        <a:lstStyle/>
        <a:p>
          <a:r>
            <a:rPr lang="en-US" altLang="zh-TW" dirty="0" smtClean="0"/>
            <a:t>Forging Process</a:t>
          </a:r>
          <a:endParaRPr lang="zh-TW" altLang="en-US" dirty="0"/>
        </a:p>
      </dgm:t>
    </dgm:pt>
    <dgm:pt modelId="{26D3C025-C4FA-49D6-B948-429AA117D842}" type="parTrans" cxnId="{DA43D06B-79DA-4993-81FD-9890E1ECC921}">
      <dgm:prSet/>
      <dgm:spPr/>
      <dgm:t>
        <a:bodyPr/>
        <a:lstStyle/>
        <a:p>
          <a:endParaRPr lang="zh-TW" altLang="en-US"/>
        </a:p>
      </dgm:t>
    </dgm:pt>
    <dgm:pt modelId="{8AB80558-EA66-47FF-B650-352CB8FEA64A}" type="sibTrans" cxnId="{DA43D06B-79DA-4993-81FD-9890E1ECC921}">
      <dgm:prSet/>
      <dgm:spPr/>
      <dgm:t>
        <a:bodyPr/>
        <a:lstStyle/>
        <a:p>
          <a:endParaRPr lang="zh-TW" altLang="en-US"/>
        </a:p>
      </dgm:t>
    </dgm:pt>
    <dgm:pt modelId="{A700F1C6-E08E-4AC6-99A3-0B3402732232}">
      <dgm:prSet phldrT="[文字]" phldr="1"/>
      <dgm:spPr>
        <a:noFill/>
        <a:ln>
          <a:noFill/>
        </a:ln>
      </dgm:spPr>
      <dgm:t>
        <a:bodyPr/>
        <a:lstStyle/>
        <a:p>
          <a:endParaRPr lang="zh-TW" altLang="en-US" dirty="0">
            <a:solidFill>
              <a:schemeClr val="bg1">
                <a:lumMod val="95000"/>
              </a:schemeClr>
            </a:solidFill>
          </a:endParaRPr>
        </a:p>
      </dgm:t>
    </dgm:pt>
    <dgm:pt modelId="{C7CA7B68-2072-4027-B239-FAC8186F1C3D}" type="sibTrans" cxnId="{BF36973D-4B8B-4499-BB3F-28DE9F09E725}">
      <dgm:prSet/>
      <dgm:spPr/>
      <dgm:t>
        <a:bodyPr/>
        <a:lstStyle/>
        <a:p>
          <a:endParaRPr lang="zh-TW" altLang="en-US"/>
        </a:p>
      </dgm:t>
    </dgm:pt>
    <dgm:pt modelId="{FD87FE2B-F9D0-45D3-A41F-7F98BA4E2FDD}" type="parTrans" cxnId="{BF36973D-4B8B-4499-BB3F-28DE9F09E725}">
      <dgm:prSet/>
      <dgm:spPr/>
      <dgm:t>
        <a:bodyPr/>
        <a:lstStyle/>
        <a:p>
          <a:endParaRPr lang="zh-TW" altLang="en-US"/>
        </a:p>
      </dgm:t>
    </dgm:pt>
    <dgm:pt modelId="{1829CED8-8718-40BE-96AC-AE4430AAF04E}" type="pres">
      <dgm:prSet presAssocID="{5A3B6497-1E27-40B6-BFB2-86B413AC62F6}" presName="Name0" presStyleCnt="0">
        <dgm:presLayoutVars>
          <dgm:chMax val="1"/>
          <dgm:dir/>
          <dgm:animLvl val="ctr"/>
          <dgm:resizeHandles val="exact"/>
        </dgm:presLayoutVars>
      </dgm:prSet>
      <dgm:spPr/>
      <dgm:t>
        <a:bodyPr/>
        <a:lstStyle/>
        <a:p>
          <a:endParaRPr lang="zh-TW" altLang="en-US"/>
        </a:p>
      </dgm:t>
    </dgm:pt>
    <dgm:pt modelId="{9AE31712-3EF1-4BAD-9D3F-4241F8F18FD9}" type="pres">
      <dgm:prSet presAssocID="{A700F1C6-E08E-4AC6-99A3-0B3402732232}" presName="centerShape" presStyleLbl="node0" presStyleIdx="0" presStyleCnt="1" custFlipHor="1" custScaleX="10589" custScaleY="10589"/>
      <dgm:spPr/>
      <dgm:t>
        <a:bodyPr/>
        <a:lstStyle/>
        <a:p>
          <a:endParaRPr lang="zh-TW" altLang="en-US"/>
        </a:p>
      </dgm:t>
    </dgm:pt>
    <dgm:pt modelId="{934DB804-06C8-4353-9C44-D807FAE6F10E}" type="pres">
      <dgm:prSet presAssocID="{E598A497-790B-4469-B7D8-5EDABDBD9649}" presName="node" presStyleLbl="node1" presStyleIdx="0" presStyleCnt="5" custScaleX="134243" custScaleY="134243">
        <dgm:presLayoutVars>
          <dgm:bulletEnabled val="1"/>
        </dgm:presLayoutVars>
      </dgm:prSet>
      <dgm:spPr/>
      <dgm:t>
        <a:bodyPr/>
        <a:lstStyle/>
        <a:p>
          <a:endParaRPr lang="zh-TW" altLang="en-US"/>
        </a:p>
      </dgm:t>
    </dgm:pt>
    <dgm:pt modelId="{92ED7184-C18E-4C31-8C83-2AAE8A5AF07D}" type="pres">
      <dgm:prSet presAssocID="{E598A497-790B-4469-B7D8-5EDABDBD9649}" presName="dummy" presStyleCnt="0"/>
      <dgm:spPr/>
    </dgm:pt>
    <dgm:pt modelId="{5EEFA0D8-E578-48D8-AD23-53198847B376}" type="pres">
      <dgm:prSet presAssocID="{11A461BF-319B-4530-86D2-2B2DB71A2EAF}" presName="sibTrans" presStyleLbl="sibTrans2D1" presStyleIdx="0" presStyleCnt="5"/>
      <dgm:spPr/>
      <dgm:t>
        <a:bodyPr/>
        <a:lstStyle/>
        <a:p>
          <a:endParaRPr lang="zh-TW" altLang="en-US"/>
        </a:p>
      </dgm:t>
    </dgm:pt>
    <dgm:pt modelId="{B732B8F1-0C0B-4B5B-8C03-5FF2FD4203FE}" type="pres">
      <dgm:prSet presAssocID="{B4C5FBF5-E7F4-4BF1-922A-845D2324B717}" presName="node" presStyleLbl="node1" presStyleIdx="1" presStyleCnt="5" custScaleX="134243" custScaleY="134243">
        <dgm:presLayoutVars>
          <dgm:bulletEnabled val="1"/>
        </dgm:presLayoutVars>
      </dgm:prSet>
      <dgm:spPr/>
      <dgm:t>
        <a:bodyPr/>
        <a:lstStyle/>
        <a:p>
          <a:endParaRPr lang="zh-TW" altLang="en-US"/>
        </a:p>
      </dgm:t>
    </dgm:pt>
    <dgm:pt modelId="{8741333B-2B7C-4C58-8813-F9F005EACB6D}" type="pres">
      <dgm:prSet presAssocID="{B4C5FBF5-E7F4-4BF1-922A-845D2324B717}" presName="dummy" presStyleCnt="0"/>
      <dgm:spPr/>
    </dgm:pt>
    <dgm:pt modelId="{51D2DDA6-AFF3-427D-AB2E-CD0DE64E4D20}" type="pres">
      <dgm:prSet presAssocID="{BB01AD6F-8869-48B3-BA73-94C89C2C5920}" presName="sibTrans" presStyleLbl="sibTrans2D1" presStyleIdx="1" presStyleCnt="5"/>
      <dgm:spPr/>
      <dgm:t>
        <a:bodyPr/>
        <a:lstStyle/>
        <a:p>
          <a:endParaRPr lang="zh-TW" altLang="en-US"/>
        </a:p>
      </dgm:t>
    </dgm:pt>
    <dgm:pt modelId="{F5B3D879-F168-4DBD-95D9-E02B064981F2}" type="pres">
      <dgm:prSet presAssocID="{5C3F8C3F-BE8F-4FCD-8466-89EE6D60CD42}" presName="node" presStyleLbl="node1" presStyleIdx="2" presStyleCnt="5" custScaleX="134243" custScaleY="134243">
        <dgm:presLayoutVars>
          <dgm:bulletEnabled val="1"/>
        </dgm:presLayoutVars>
      </dgm:prSet>
      <dgm:spPr/>
      <dgm:t>
        <a:bodyPr/>
        <a:lstStyle/>
        <a:p>
          <a:endParaRPr lang="zh-TW" altLang="en-US"/>
        </a:p>
      </dgm:t>
    </dgm:pt>
    <dgm:pt modelId="{F5FF81CE-81B8-41C8-8805-DF2681E9A44B}" type="pres">
      <dgm:prSet presAssocID="{5C3F8C3F-BE8F-4FCD-8466-89EE6D60CD42}" presName="dummy" presStyleCnt="0"/>
      <dgm:spPr/>
    </dgm:pt>
    <dgm:pt modelId="{6D7B50B4-392A-479D-9527-00504A624472}" type="pres">
      <dgm:prSet presAssocID="{69C589FC-B0ED-4D8C-A0FA-9705884A8DF5}" presName="sibTrans" presStyleLbl="sibTrans2D1" presStyleIdx="2" presStyleCnt="5"/>
      <dgm:spPr/>
      <dgm:t>
        <a:bodyPr/>
        <a:lstStyle/>
        <a:p>
          <a:endParaRPr lang="zh-TW" altLang="en-US"/>
        </a:p>
      </dgm:t>
    </dgm:pt>
    <dgm:pt modelId="{3E8B0E17-C3B6-47FB-86C4-35FC82E10798}" type="pres">
      <dgm:prSet presAssocID="{19354D42-9CFB-481B-99E8-4742FAEF20D5}" presName="node" presStyleLbl="node1" presStyleIdx="3" presStyleCnt="5" custScaleX="134243" custScaleY="134243">
        <dgm:presLayoutVars>
          <dgm:bulletEnabled val="1"/>
        </dgm:presLayoutVars>
      </dgm:prSet>
      <dgm:spPr/>
      <dgm:t>
        <a:bodyPr/>
        <a:lstStyle/>
        <a:p>
          <a:endParaRPr lang="zh-TW" altLang="en-US"/>
        </a:p>
      </dgm:t>
    </dgm:pt>
    <dgm:pt modelId="{CD0B6C2A-07A5-4A99-82C9-9B321C8DC903}" type="pres">
      <dgm:prSet presAssocID="{19354D42-9CFB-481B-99E8-4742FAEF20D5}" presName="dummy" presStyleCnt="0"/>
      <dgm:spPr/>
    </dgm:pt>
    <dgm:pt modelId="{FF67B8BD-09F8-47D0-8C31-7146DFBA5219}" type="pres">
      <dgm:prSet presAssocID="{B5A6A417-F288-4A34-BE39-52C2185E9493}" presName="sibTrans" presStyleLbl="sibTrans2D1" presStyleIdx="3" presStyleCnt="5"/>
      <dgm:spPr/>
      <dgm:t>
        <a:bodyPr/>
        <a:lstStyle/>
        <a:p>
          <a:endParaRPr lang="zh-TW" altLang="en-US"/>
        </a:p>
      </dgm:t>
    </dgm:pt>
    <dgm:pt modelId="{C5DC29CE-4008-4DDD-BB0A-16096E717536}" type="pres">
      <dgm:prSet presAssocID="{B6FD9927-31CD-4404-8C6A-DEE4370C8EE5}" presName="node" presStyleLbl="node1" presStyleIdx="4" presStyleCnt="5" custScaleX="134243" custScaleY="134243">
        <dgm:presLayoutVars>
          <dgm:bulletEnabled val="1"/>
        </dgm:presLayoutVars>
      </dgm:prSet>
      <dgm:spPr/>
      <dgm:t>
        <a:bodyPr/>
        <a:lstStyle/>
        <a:p>
          <a:endParaRPr lang="zh-TW" altLang="en-US"/>
        </a:p>
      </dgm:t>
    </dgm:pt>
    <dgm:pt modelId="{F3DF4DE4-84A2-40BA-A391-AC3D9D223572}" type="pres">
      <dgm:prSet presAssocID="{B6FD9927-31CD-4404-8C6A-DEE4370C8EE5}" presName="dummy" presStyleCnt="0"/>
      <dgm:spPr/>
    </dgm:pt>
    <dgm:pt modelId="{E222DC5E-0119-4267-88D5-B5750C655E7D}" type="pres">
      <dgm:prSet presAssocID="{8AB80558-EA66-47FF-B650-352CB8FEA64A}" presName="sibTrans" presStyleLbl="sibTrans2D1" presStyleIdx="4" presStyleCnt="5"/>
      <dgm:spPr/>
      <dgm:t>
        <a:bodyPr/>
        <a:lstStyle/>
        <a:p>
          <a:endParaRPr lang="zh-TW" altLang="en-US"/>
        </a:p>
      </dgm:t>
    </dgm:pt>
  </dgm:ptLst>
  <dgm:cxnLst>
    <dgm:cxn modelId="{1E32822C-3B73-4334-B2A4-EFB000B4B544}" type="presOf" srcId="{5A3B6497-1E27-40B6-BFB2-86B413AC62F6}" destId="{1829CED8-8718-40BE-96AC-AE4430AAF04E}" srcOrd="0" destOrd="0" presId="urn:microsoft.com/office/officeart/2005/8/layout/radial6"/>
    <dgm:cxn modelId="{335DE1C0-E3DF-40CC-8051-1A7C550C1B82}" type="presOf" srcId="{B6FD9927-31CD-4404-8C6A-DEE4370C8EE5}" destId="{C5DC29CE-4008-4DDD-BB0A-16096E717536}" srcOrd="0" destOrd="0" presId="urn:microsoft.com/office/officeart/2005/8/layout/radial6"/>
    <dgm:cxn modelId="{A4BEEB53-E648-4566-991B-BCAFF3789F96}" type="presOf" srcId="{5C3F8C3F-BE8F-4FCD-8466-89EE6D60CD42}" destId="{F5B3D879-F168-4DBD-95D9-E02B064981F2}" srcOrd="0" destOrd="0" presId="urn:microsoft.com/office/officeart/2005/8/layout/radial6"/>
    <dgm:cxn modelId="{48501533-52C1-48C4-A904-6D0D98B1668E}" type="presOf" srcId="{B5A6A417-F288-4A34-BE39-52C2185E9493}" destId="{FF67B8BD-09F8-47D0-8C31-7146DFBA5219}" srcOrd="0" destOrd="0" presId="urn:microsoft.com/office/officeart/2005/8/layout/radial6"/>
    <dgm:cxn modelId="{30B6F39A-B65C-40C8-A248-A2DABEA00216}" srcId="{A700F1C6-E08E-4AC6-99A3-0B3402732232}" destId="{5C3F8C3F-BE8F-4FCD-8466-89EE6D60CD42}" srcOrd="2" destOrd="0" parTransId="{83B6F8B5-ED6C-4DEE-A5C3-74693DA184BB}" sibTransId="{69C589FC-B0ED-4D8C-A0FA-9705884A8DF5}"/>
    <dgm:cxn modelId="{ADF13294-D736-4C5C-BCD2-AA3BE62689A5}" srcId="{A700F1C6-E08E-4AC6-99A3-0B3402732232}" destId="{B4C5FBF5-E7F4-4BF1-922A-845D2324B717}" srcOrd="1" destOrd="0" parTransId="{2079DE14-19E6-4CFC-A3B7-DF689A3B1806}" sibTransId="{BB01AD6F-8869-48B3-BA73-94C89C2C5920}"/>
    <dgm:cxn modelId="{2DD0A0D1-0E53-453F-8424-844A71A9E4D0}" type="presOf" srcId="{BB01AD6F-8869-48B3-BA73-94C89C2C5920}" destId="{51D2DDA6-AFF3-427D-AB2E-CD0DE64E4D20}" srcOrd="0" destOrd="0" presId="urn:microsoft.com/office/officeart/2005/8/layout/radial6"/>
    <dgm:cxn modelId="{3EB4B6CC-CE72-40F2-97DB-E7B155C63681}" type="presOf" srcId="{11A461BF-319B-4530-86D2-2B2DB71A2EAF}" destId="{5EEFA0D8-E578-48D8-AD23-53198847B376}" srcOrd="0" destOrd="0" presId="urn:microsoft.com/office/officeart/2005/8/layout/radial6"/>
    <dgm:cxn modelId="{DA43D06B-79DA-4993-81FD-9890E1ECC921}" srcId="{A700F1C6-E08E-4AC6-99A3-0B3402732232}" destId="{B6FD9927-31CD-4404-8C6A-DEE4370C8EE5}" srcOrd="4" destOrd="0" parTransId="{26D3C025-C4FA-49D6-B948-429AA117D842}" sibTransId="{8AB80558-EA66-47FF-B650-352CB8FEA64A}"/>
    <dgm:cxn modelId="{FFF8AAF8-9D78-4E7A-8AE0-44768187F9D7}" type="presOf" srcId="{8AB80558-EA66-47FF-B650-352CB8FEA64A}" destId="{E222DC5E-0119-4267-88D5-B5750C655E7D}" srcOrd="0" destOrd="0" presId="urn:microsoft.com/office/officeart/2005/8/layout/radial6"/>
    <dgm:cxn modelId="{9A6F2342-3ABB-4D00-B1E6-C5C6BBE53ACC}" type="presOf" srcId="{19354D42-9CFB-481B-99E8-4742FAEF20D5}" destId="{3E8B0E17-C3B6-47FB-86C4-35FC82E10798}" srcOrd="0" destOrd="0" presId="urn:microsoft.com/office/officeart/2005/8/layout/radial6"/>
    <dgm:cxn modelId="{9E2B50FD-3AB3-49B3-A671-C3994A74575F}" type="presOf" srcId="{A700F1C6-E08E-4AC6-99A3-0B3402732232}" destId="{9AE31712-3EF1-4BAD-9D3F-4241F8F18FD9}" srcOrd="0" destOrd="0" presId="urn:microsoft.com/office/officeart/2005/8/layout/radial6"/>
    <dgm:cxn modelId="{ADBF1CEE-A999-443F-BA12-03FA2E76C240}" srcId="{A700F1C6-E08E-4AC6-99A3-0B3402732232}" destId="{E598A497-790B-4469-B7D8-5EDABDBD9649}" srcOrd="0" destOrd="0" parTransId="{F79E50D4-B29F-4D52-ABAB-F106CD570DFD}" sibTransId="{11A461BF-319B-4530-86D2-2B2DB71A2EAF}"/>
    <dgm:cxn modelId="{C0266677-6DBF-4B48-9A5A-BB8896CE7805}" srcId="{A700F1C6-E08E-4AC6-99A3-0B3402732232}" destId="{19354D42-9CFB-481B-99E8-4742FAEF20D5}" srcOrd="3" destOrd="0" parTransId="{4C6303E5-7C47-4DC0-B775-378D0406620D}" sibTransId="{B5A6A417-F288-4A34-BE39-52C2185E9493}"/>
    <dgm:cxn modelId="{863F64EF-274B-4DE1-A825-DCB03E6F0895}" type="presOf" srcId="{E598A497-790B-4469-B7D8-5EDABDBD9649}" destId="{934DB804-06C8-4353-9C44-D807FAE6F10E}" srcOrd="0" destOrd="0" presId="urn:microsoft.com/office/officeart/2005/8/layout/radial6"/>
    <dgm:cxn modelId="{BF36973D-4B8B-4499-BB3F-28DE9F09E725}" srcId="{5A3B6497-1E27-40B6-BFB2-86B413AC62F6}" destId="{A700F1C6-E08E-4AC6-99A3-0B3402732232}" srcOrd="0" destOrd="0" parTransId="{FD87FE2B-F9D0-45D3-A41F-7F98BA4E2FDD}" sibTransId="{C7CA7B68-2072-4027-B239-FAC8186F1C3D}"/>
    <dgm:cxn modelId="{1F4D194A-D643-4A46-A5D5-8CD923F495B8}" type="presOf" srcId="{69C589FC-B0ED-4D8C-A0FA-9705884A8DF5}" destId="{6D7B50B4-392A-479D-9527-00504A624472}" srcOrd="0" destOrd="0" presId="urn:microsoft.com/office/officeart/2005/8/layout/radial6"/>
    <dgm:cxn modelId="{27436197-ABD9-4326-8A53-605AF8B27E37}" type="presOf" srcId="{B4C5FBF5-E7F4-4BF1-922A-845D2324B717}" destId="{B732B8F1-0C0B-4B5B-8C03-5FF2FD4203FE}" srcOrd="0" destOrd="0" presId="urn:microsoft.com/office/officeart/2005/8/layout/radial6"/>
    <dgm:cxn modelId="{148E6151-2504-4CAD-9C40-46B2DEFB05AA}" type="presParOf" srcId="{1829CED8-8718-40BE-96AC-AE4430AAF04E}" destId="{9AE31712-3EF1-4BAD-9D3F-4241F8F18FD9}" srcOrd="0" destOrd="0" presId="urn:microsoft.com/office/officeart/2005/8/layout/radial6"/>
    <dgm:cxn modelId="{E90230D2-B92C-45C2-9699-E10C6E5B5979}" type="presParOf" srcId="{1829CED8-8718-40BE-96AC-AE4430AAF04E}" destId="{934DB804-06C8-4353-9C44-D807FAE6F10E}" srcOrd="1" destOrd="0" presId="urn:microsoft.com/office/officeart/2005/8/layout/radial6"/>
    <dgm:cxn modelId="{29737523-15A6-4947-BE4B-75A29758B65F}" type="presParOf" srcId="{1829CED8-8718-40BE-96AC-AE4430AAF04E}" destId="{92ED7184-C18E-4C31-8C83-2AAE8A5AF07D}" srcOrd="2" destOrd="0" presId="urn:microsoft.com/office/officeart/2005/8/layout/radial6"/>
    <dgm:cxn modelId="{3F3523A7-8ADE-46F1-88AD-FB59A216EC57}" type="presParOf" srcId="{1829CED8-8718-40BE-96AC-AE4430AAF04E}" destId="{5EEFA0D8-E578-48D8-AD23-53198847B376}" srcOrd="3" destOrd="0" presId="urn:microsoft.com/office/officeart/2005/8/layout/radial6"/>
    <dgm:cxn modelId="{9A918013-901F-4133-88F6-CE1672CA8589}" type="presParOf" srcId="{1829CED8-8718-40BE-96AC-AE4430AAF04E}" destId="{B732B8F1-0C0B-4B5B-8C03-5FF2FD4203FE}" srcOrd="4" destOrd="0" presId="urn:microsoft.com/office/officeart/2005/8/layout/radial6"/>
    <dgm:cxn modelId="{2FF51F4B-CB9C-4AE2-A554-1B119A957490}" type="presParOf" srcId="{1829CED8-8718-40BE-96AC-AE4430AAF04E}" destId="{8741333B-2B7C-4C58-8813-F9F005EACB6D}" srcOrd="5" destOrd="0" presId="urn:microsoft.com/office/officeart/2005/8/layout/radial6"/>
    <dgm:cxn modelId="{71F22DDA-90B8-464F-8D18-6E64350CBC6E}" type="presParOf" srcId="{1829CED8-8718-40BE-96AC-AE4430AAF04E}" destId="{51D2DDA6-AFF3-427D-AB2E-CD0DE64E4D20}" srcOrd="6" destOrd="0" presId="urn:microsoft.com/office/officeart/2005/8/layout/radial6"/>
    <dgm:cxn modelId="{33C641F0-5C46-425E-8A6A-079F98D93BEB}" type="presParOf" srcId="{1829CED8-8718-40BE-96AC-AE4430AAF04E}" destId="{F5B3D879-F168-4DBD-95D9-E02B064981F2}" srcOrd="7" destOrd="0" presId="urn:microsoft.com/office/officeart/2005/8/layout/radial6"/>
    <dgm:cxn modelId="{F32CFC56-D580-48B8-B533-8602A95FCB27}" type="presParOf" srcId="{1829CED8-8718-40BE-96AC-AE4430AAF04E}" destId="{F5FF81CE-81B8-41C8-8805-DF2681E9A44B}" srcOrd="8" destOrd="0" presId="urn:microsoft.com/office/officeart/2005/8/layout/radial6"/>
    <dgm:cxn modelId="{8B4C5946-1CCF-4076-857E-0882F456C4CE}" type="presParOf" srcId="{1829CED8-8718-40BE-96AC-AE4430AAF04E}" destId="{6D7B50B4-392A-479D-9527-00504A624472}" srcOrd="9" destOrd="0" presId="urn:microsoft.com/office/officeart/2005/8/layout/radial6"/>
    <dgm:cxn modelId="{E3A4739D-8845-4AAB-99F6-17501C057252}" type="presParOf" srcId="{1829CED8-8718-40BE-96AC-AE4430AAF04E}" destId="{3E8B0E17-C3B6-47FB-86C4-35FC82E10798}" srcOrd="10" destOrd="0" presId="urn:microsoft.com/office/officeart/2005/8/layout/radial6"/>
    <dgm:cxn modelId="{CB17D2D1-A8BB-4E58-993D-2C9333A5C58D}" type="presParOf" srcId="{1829CED8-8718-40BE-96AC-AE4430AAF04E}" destId="{CD0B6C2A-07A5-4A99-82C9-9B321C8DC903}" srcOrd="11" destOrd="0" presId="urn:microsoft.com/office/officeart/2005/8/layout/radial6"/>
    <dgm:cxn modelId="{4B9C1F7C-27A4-45A0-BFF3-7AD906F1EAD3}" type="presParOf" srcId="{1829CED8-8718-40BE-96AC-AE4430AAF04E}" destId="{FF67B8BD-09F8-47D0-8C31-7146DFBA5219}" srcOrd="12" destOrd="0" presId="urn:microsoft.com/office/officeart/2005/8/layout/radial6"/>
    <dgm:cxn modelId="{135ACE06-DE1C-4201-B027-214D1160E1A2}" type="presParOf" srcId="{1829CED8-8718-40BE-96AC-AE4430AAF04E}" destId="{C5DC29CE-4008-4DDD-BB0A-16096E717536}" srcOrd="13" destOrd="0" presId="urn:microsoft.com/office/officeart/2005/8/layout/radial6"/>
    <dgm:cxn modelId="{735E30A6-98B9-45B8-BC21-D2E10D95D47C}" type="presParOf" srcId="{1829CED8-8718-40BE-96AC-AE4430AAF04E}" destId="{F3DF4DE4-84A2-40BA-A391-AC3D9D223572}" srcOrd="14" destOrd="0" presId="urn:microsoft.com/office/officeart/2005/8/layout/radial6"/>
    <dgm:cxn modelId="{6A2C5317-C96E-41D7-BB6F-8A37C80B65D5}" type="presParOf" srcId="{1829CED8-8718-40BE-96AC-AE4430AAF04E}" destId="{E222DC5E-0119-4267-88D5-B5750C655E7D}"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A524F-6523-4ACC-98BD-51FE3F65C991}">
      <dsp:nvSpPr>
        <dsp:cNvPr id="0" name=""/>
        <dsp:cNvSpPr/>
      </dsp:nvSpPr>
      <dsp:spPr>
        <a:xfrm>
          <a:off x="726897" y="-25301"/>
          <a:ext cx="3946805" cy="3946805"/>
        </a:xfrm>
        <a:prstGeom prst="ellipse">
          <a:avLst/>
        </a:prstGeom>
        <a:solidFill>
          <a:schemeClr val="accent5"/>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100000"/>
            </a:lnSpc>
            <a:spcBef>
              <a:spcPct val="0"/>
            </a:spcBef>
            <a:spcAft>
              <a:spcPct val="35000"/>
            </a:spcAft>
          </a:pPr>
          <a:r>
            <a:rPr lang="en-US" altLang="zh-TW" sz="1300" b="0" kern="1200" dirty="0" smtClean="0"/>
            <a:t>Aluminum Suspension Wheel Units</a:t>
          </a:r>
          <a:endParaRPr lang="zh-TW" altLang="en-US" sz="1300" b="0" kern="1200" dirty="0"/>
        </a:p>
      </dsp:txBody>
      <dsp:txXfrm>
        <a:off x="2010595" y="172038"/>
        <a:ext cx="1379408" cy="592020"/>
      </dsp:txXfrm>
    </dsp:sp>
    <dsp:sp modelId="{42506181-B171-481C-91EB-7F21FD71942D}">
      <dsp:nvSpPr>
        <dsp:cNvPr id="0" name=""/>
        <dsp:cNvSpPr/>
      </dsp:nvSpPr>
      <dsp:spPr>
        <a:xfrm>
          <a:off x="1152121" y="910796"/>
          <a:ext cx="3096357" cy="3061309"/>
        </a:xfrm>
        <a:prstGeom prst="ellipse">
          <a:avLst/>
        </a:prstGeom>
        <a:solidFill>
          <a:schemeClr val="accent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endParaRPr lang="en-US" altLang="zh-TW" sz="1400" b="0" kern="1200" dirty="0" smtClean="0"/>
        </a:p>
        <a:p>
          <a:pPr lvl="0" algn="ctr" defTabSz="622300">
            <a:lnSpc>
              <a:spcPct val="90000"/>
            </a:lnSpc>
            <a:spcBef>
              <a:spcPct val="0"/>
            </a:spcBef>
            <a:spcAft>
              <a:spcPct val="35000"/>
            </a:spcAft>
          </a:pPr>
          <a:r>
            <a:rPr lang="en-US" altLang="zh-TW" sz="1300" b="0" kern="1200" dirty="0" smtClean="0"/>
            <a:t>Net Shape Forged Wheels</a:t>
          </a:r>
          <a:endParaRPr lang="zh-TW" altLang="en-US" sz="1300" b="0" kern="1200" dirty="0"/>
        </a:p>
      </dsp:txBody>
      <dsp:txXfrm>
        <a:off x="1978848" y="1102128"/>
        <a:ext cx="1442902" cy="573995"/>
      </dsp:txXfrm>
    </dsp:sp>
    <dsp:sp modelId="{FDF37254-9856-4357-9C46-ED62D94950CC}">
      <dsp:nvSpPr>
        <dsp:cNvPr id="0" name=""/>
        <dsp:cNvSpPr/>
      </dsp:nvSpPr>
      <dsp:spPr>
        <a:xfrm>
          <a:off x="1713598" y="1948101"/>
          <a:ext cx="1973402" cy="1973402"/>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100000"/>
            </a:lnSpc>
            <a:spcBef>
              <a:spcPct val="0"/>
            </a:spcBef>
            <a:spcAft>
              <a:spcPct val="35000"/>
            </a:spcAft>
          </a:pPr>
          <a:r>
            <a:rPr lang="en-US" altLang="zh-TW" sz="1300" b="0" kern="1200" dirty="0" smtClean="0"/>
            <a:t>Fully-Machined Forged Wheels</a:t>
          </a:r>
          <a:endParaRPr lang="zh-TW" altLang="en-US" sz="1300" b="0" kern="1200" dirty="0"/>
        </a:p>
      </dsp:txBody>
      <dsp:txXfrm>
        <a:off x="2002596" y="2441451"/>
        <a:ext cx="1395406" cy="9867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8441B0-9321-43FB-BABD-8FC9341A2A1B}">
      <dsp:nvSpPr>
        <dsp:cNvPr id="0" name=""/>
        <dsp:cNvSpPr/>
      </dsp:nvSpPr>
      <dsp:spPr>
        <a:xfrm>
          <a:off x="443" y="0"/>
          <a:ext cx="2800380" cy="80573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altLang="zh-TW" sz="1400" kern="1200" smtClean="0"/>
            <a:t>Net Shape Forged</a:t>
          </a:r>
        </a:p>
        <a:p>
          <a:pPr lvl="0" algn="ctr" defTabSz="622300">
            <a:lnSpc>
              <a:spcPct val="90000"/>
            </a:lnSpc>
            <a:spcBef>
              <a:spcPct val="0"/>
            </a:spcBef>
            <a:spcAft>
              <a:spcPct val="35000"/>
            </a:spcAft>
          </a:pPr>
          <a:r>
            <a:rPr lang="en-US" altLang="zh-TW" sz="1400" kern="1200" smtClean="0"/>
            <a:t>Semi-finished rim</a:t>
          </a:r>
          <a:endParaRPr lang="zh-TW" altLang="en-US" sz="1400" kern="1200" dirty="0"/>
        </a:p>
      </dsp:txBody>
      <dsp:txXfrm>
        <a:off x="403311" y="0"/>
        <a:ext cx="1994645" cy="805735"/>
      </dsp:txXfrm>
    </dsp:sp>
    <dsp:sp modelId="{54420A3F-2AC8-44FF-9B65-A7A75F7E6237}">
      <dsp:nvSpPr>
        <dsp:cNvPr id="0" name=""/>
        <dsp:cNvSpPr/>
      </dsp:nvSpPr>
      <dsp:spPr>
        <a:xfrm>
          <a:off x="2386130" y="0"/>
          <a:ext cx="3228343" cy="80573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altLang="zh-TW" sz="1400" kern="1200" dirty="0" smtClean="0"/>
            <a:t>Minimal machining</a:t>
          </a:r>
          <a:r>
            <a:rPr lang="en-US" altLang="zh-TW" sz="1400" kern="1200" dirty="0"/>
            <a:t>, polishing and local painting</a:t>
          </a:r>
          <a:endParaRPr lang="zh-TW" altLang="en-US" sz="1400" kern="1200" dirty="0"/>
        </a:p>
      </dsp:txBody>
      <dsp:txXfrm>
        <a:off x="2788998" y="0"/>
        <a:ext cx="2422608" cy="805735"/>
      </dsp:txXfrm>
    </dsp:sp>
    <dsp:sp modelId="{31C113A1-BC89-452D-81D5-5EC006AC0AB8}">
      <dsp:nvSpPr>
        <dsp:cNvPr id="0" name=""/>
        <dsp:cNvSpPr/>
      </dsp:nvSpPr>
      <dsp:spPr>
        <a:xfrm>
          <a:off x="5199781" y="0"/>
          <a:ext cx="2842305" cy="80573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altLang="zh-TW" sz="1400" kern="1200" dirty="0"/>
            <a:t>Porsche </a:t>
          </a:r>
          <a:r>
            <a:rPr lang="en-US" altLang="zh-TW" sz="1400" kern="1200" dirty="0" err="1"/>
            <a:t>Panamera</a:t>
          </a:r>
          <a:r>
            <a:rPr lang="en-US" altLang="zh-TW" sz="1400" kern="1200" dirty="0"/>
            <a:t> </a:t>
          </a:r>
        </a:p>
      </dsp:txBody>
      <dsp:txXfrm>
        <a:off x="5602649" y="0"/>
        <a:ext cx="2036570" cy="8057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22DC5E-0119-4267-88D5-B5750C655E7D}">
      <dsp:nvSpPr>
        <dsp:cNvPr id="0" name=""/>
        <dsp:cNvSpPr/>
      </dsp:nvSpPr>
      <dsp:spPr>
        <a:xfrm>
          <a:off x="1554034" y="461482"/>
          <a:ext cx="2987931" cy="2987931"/>
        </a:xfrm>
        <a:prstGeom prst="blockArc">
          <a:avLst>
            <a:gd name="adj1" fmla="val 11880000"/>
            <a:gd name="adj2" fmla="val 16200000"/>
            <a:gd name="adj3" fmla="val 4644"/>
          </a:avLst>
        </a:prstGeom>
        <a:solidFill>
          <a:schemeClr val="accent1">
            <a:shade val="90000"/>
            <a:hueOff val="709448"/>
            <a:satOff val="-39231"/>
            <a:lumOff val="3219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67B8BD-09F8-47D0-8C31-7146DFBA5219}">
      <dsp:nvSpPr>
        <dsp:cNvPr id="0" name=""/>
        <dsp:cNvSpPr/>
      </dsp:nvSpPr>
      <dsp:spPr>
        <a:xfrm>
          <a:off x="1554034" y="461482"/>
          <a:ext cx="2987931" cy="2987931"/>
        </a:xfrm>
        <a:prstGeom prst="blockArc">
          <a:avLst>
            <a:gd name="adj1" fmla="val 7560000"/>
            <a:gd name="adj2" fmla="val 11880000"/>
            <a:gd name="adj3" fmla="val 4644"/>
          </a:avLst>
        </a:prstGeom>
        <a:solidFill>
          <a:schemeClr val="accent1">
            <a:shade val="90000"/>
            <a:hueOff val="532086"/>
            <a:satOff val="-29423"/>
            <a:lumOff val="241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D7B50B4-392A-479D-9527-00504A624472}">
      <dsp:nvSpPr>
        <dsp:cNvPr id="0" name=""/>
        <dsp:cNvSpPr/>
      </dsp:nvSpPr>
      <dsp:spPr>
        <a:xfrm>
          <a:off x="1554034" y="461482"/>
          <a:ext cx="2987931" cy="2987931"/>
        </a:xfrm>
        <a:prstGeom prst="blockArc">
          <a:avLst>
            <a:gd name="adj1" fmla="val 3240000"/>
            <a:gd name="adj2" fmla="val 7560000"/>
            <a:gd name="adj3" fmla="val 4644"/>
          </a:avLst>
        </a:prstGeom>
        <a:solidFill>
          <a:schemeClr val="accent1">
            <a:shade val="90000"/>
            <a:hueOff val="354724"/>
            <a:satOff val="-19615"/>
            <a:lumOff val="1609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1D2DDA6-AFF3-427D-AB2E-CD0DE64E4D20}">
      <dsp:nvSpPr>
        <dsp:cNvPr id="0" name=""/>
        <dsp:cNvSpPr/>
      </dsp:nvSpPr>
      <dsp:spPr>
        <a:xfrm>
          <a:off x="1554034" y="461482"/>
          <a:ext cx="2987931" cy="2987931"/>
        </a:xfrm>
        <a:prstGeom prst="blockArc">
          <a:avLst>
            <a:gd name="adj1" fmla="val 20520000"/>
            <a:gd name="adj2" fmla="val 3240000"/>
            <a:gd name="adj3" fmla="val 4644"/>
          </a:avLst>
        </a:prstGeom>
        <a:solidFill>
          <a:schemeClr val="accent1">
            <a:shade val="90000"/>
            <a:hueOff val="177362"/>
            <a:satOff val="-9808"/>
            <a:lumOff val="804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EEFA0D8-E578-48D8-AD23-53198847B376}">
      <dsp:nvSpPr>
        <dsp:cNvPr id="0" name=""/>
        <dsp:cNvSpPr/>
      </dsp:nvSpPr>
      <dsp:spPr>
        <a:xfrm>
          <a:off x="1554034" y="461482"/>
          <a:ext cx="2987931" cy="2987931"/>
        </a:xfrm>
        <a:prstGeom prst="blockArc">
          <a:avLst>
            <a:gd name="adj1" fmla="val 16200000"/>
            <a:gd name="adj2" fmla="val 20520000"/>
            <a:gd name="adj3" fmla="val 4644"/>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E31712-3EF1-4BAD-9D3F-4241F8F18FD9}">
      <dsp:nvSpPr>
        <dsp:cNvPr id="0" name=""/>
        <dsp:cNvSpPr/>
      </dsp:nvSpPr>
      <dsp:spPr>
        <a:xfrm flipH="1">
          <a:off x="2975112" y="1882560"/>
          <a:ext cx="145774" cy="145774"/>
        </a:xfrm>
        <a:prstGeom prst="ellipse">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endParaRPr lang="zh-TW" altLang="en-US" sz="500" kern="1200" dirty="0">
            <a:solidFill>
              <a:schemeClr val="bg1">
                <a:lumMod val="95000"/>
              </a:schemeClr>
            </a:solidFill>
          </a:endParaRPr>
        </a:p>
      </dsp:txBody>
      <dsp:txXfrm>
        <a:off x="2996460" y="1903908"/>
        <a:ext cx="103078" cy="103078"/>
      </dsp:txXfrm>
    </dsp:sp>
    <dsp:sp modelId="{934DB804-06C8-4353-9C44-D807FAE6F10E}">
      <dsp:nvSpPr>
        <dsp:cNvPr id="0" name=""/>
        <dsp:cNvSpPr/>
      </dsp:nvSpPr>
      <dsp:spPr>
        <a:xfrm>
          <a:off x="2401175" y="-150649"/>
          <a:ext cx="1293648" cy="1293648"/>
        </a:xfrm>
        <a:prstGeom prst="ellipse">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TW" sz="1400" kern="1200" dirty="0" smtClean="0"/>
            <a:t>Material Engineering</a:t>
          </a:r>
          <a:endParaRPr lang="zh-TW" altLang="en-US" sz="1400" kern="1200" dirty="0"/>
        </a:p>
      </dsp:txBody>
      <dsp:txXfrm>
        <a:off x="2590625" y="38801"/>
        <a:ext cx="914748" cy="914748"/>
      </dsp:txXfrm>
    </dsp:sp>
    <dsp:sp modelId="{B732B8F1-0C0B-4B5B-8C03-5FF2FD4203FE}">
      <dsp:nvSpPr>
        <dsp:cNvPr id="0" name=""/>
        <dsp:cNvSpPr/>
      </dsp:nvSpPr>
      <dsp:spPr>
        <a:xfrm>
          <a:off x="3789027" y="857683"/>
          <a:ext cx="1293648" cy="1293648"/>
        </a:xfrm>
        <a:prstGeom prst="ellipse">
          <a:avLst/>
        </a:prstGeom>
        <a:solidFill>
          <a:schemeClr val="accent1">
            <a:shade val="80000"/>
            <a:hueOff val="177389"/>
            <a:satOff val="-9961"/>
            <a:lumOff val="859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TW" sz="1400" kern="1200" dirty="0" smtClean="0"/>
            <a:t>Surface Treatment</a:t>
          </a:r>
          <a:endParaRPr lang="zh-TW" altLang="en-US" sz="1400" kern="1200" dirty="0"/>
        </a:p>
      </dsp:txBody>
      <dsp:txXfrm>
        <a:off x="3978477" y="1047133"/>
        <a:ext cx="914748" cy="914748"/>
      </dsp:txXfrm>
    </dsp:sp>
    <dsp:sp modelId="{F5B3D879-F168-4DBD-95D9-E02B064981F2}">
      <dsp:nvSpPr>
        <dsp:cNvPr id="0" name=""/>
        <dsp:cNvSpPr/>
      </dsp:nvSpPr>
      <dsp:spPr>
        <a:xfrm>
          <a:off x="3258915" y="2489200"/>
          <a:ext cx="1293648" cy="1293648"/>
        </a:xfrm>
        <a:prstGeom prst="ellipse">
          <a:avLst/>
        </a:prstGeom>
        <a:solidFill>
          <a:schemeClr val="accent1">
            <a:shade val="80000"/>
            <a:hueOff val="354778"/>
            <a:satOff val="-19922"/>
            <a:lumOff val="1718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TW" sz="1400" kern="1200" dirty="0" smtClean="0"/>
            <a:t>3D Printing Application</a:t>
          </a:r>
          <a:endParaRPr lang="zh-TW" altLang="en-US" sz="1400" kern="1200" dirty="0"/>
        </a:p>
      </dsp:txBody>
      <dsp:txXfrm>
        <a:off x="3448365" y="2678650"/>
        <a:ext cx="914748" cy="914748"/>
      </dsp:txXfrm>
    </dsp:sp>
    <dsp:sp modelId="{3E8B0E17-C3B6-47FB-86C4-35FC82E10798}">
      <dsp:nvSpPr>
        <dsp:cNvPr id="0" name=""/>
        <dsp:cNvSpPr/>
      </dsp:nvSpPr>
      <dsp:spPr>
        <a:xfrm>
          <a:off x="1543435" y="2489200"/>
          <a:ext cx="1293648" cy="1293648"/>
        </a:xfrm>
        <a:prstGeom prst="ellipse">
          <a:avLst/>
        </a:prstGeom>
        <a:solidFill>
          <a:schemeClr val="accent1">
            <a:shade val="80000"/>
            <a:hueOff val="532167"/>
            <a:satOff val="-29883"/>
            <a:lumOff val="257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TW" sz="1400" kern="1200" dirty="0" smtClean="0"/>
            <a:t>Automation Engineering</a:t>
          </a:r>
          <a:endParaRPr lang="zh-TW" altLang="en-US" sz="1400" kern="1200" dirty="0"/>
        </a:p>
      </dsp:txBody>
      <dsp:txXfrm>
        <a:off x="1732885" y="2678650"/>
        <a:ext cx="914748" cy="914748"/>
      </dsp:txXfrm>
    </dsp:sp>
    <dsp:sp modelId="{C5DC29CE-4008-4DDD-BB0A-16096E717536}">
      <dsp:nvSpPr>
        <dsp:cNvPr id="0" name=""/>
        <dsp:cNvSpPr/>
      </dsp:nvSpPr>
      <dsp:spPr>
        <a:xfrm>
          <a:off x="1013323" y="857683"/>
          <a:ext cx="1293648" cy="1293648"/>
        </a:xfrm>
        <a:prstGeom prst="ellipse">
          <a:avLst/>
        </a:prstGeom>
        <a:solidFill>
          <a:schemeClr val="accent1">
            <a:shade val="80000"/>
            <a:hueOff val="709556"/>
            <a:satOff val="-39844"/>
            <a:lumOff val="343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TW" sz="1400" kern="1200" dirty="0" smtClean="0"/>
            <a:t>Forging Process</a:t>
          </a:r>
          <a:endParaRPr lang="zh-TW" altLang="en-US" sz="1400" kern="1200" dirty="0"/>
        </a:p>
      </dsp:txBody>
      <dsp:txXfrm>
        <a:off x="1202773" y="1047133"/>
        <a:ext cx="914748" cy="914748"/>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0.09929</cdr:x>
      <cdr:y>0.02677</cdr:y>
    </cdr:from>
    <cdr:to>
      <cdr:x>0.23688</cdr:x>
      <cdr:y>0.10772</cdr:y>
    </cdr:to>
    <cdr:sp macro="" textlink="">
      <cdr:nvSpPr>
        <cdr:cNvPr id="3" name="文字方塊 4"/>
        <cdr:cNvSpPr txBox="1"/>
      </cdr:nvSpPr>
      <cdr:spPr>
        <a:xfrm xmlns:a="http://schemas.openxmlformats.org/drawingml/2006/main">
          <a:off x="475891" y="74924"/>
          <a:ext cx="659489" cy="226580"/>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defPPr>
            <a:defRPr lang="zh-CN"/>
          </a:defPPr>
          <a:lvl1pPr marL="0" algn="l" defTabSz="713232" rtl="0" eaLnBrk="1" latinLnBrk="0" hangingPunct="1">
            <a:defRPr sz="1400" kern="1200">
              <a:solidFill>
                <a:schemeClr val="dk1"/>
              </a:solidFill>
              <a:latin typeface="+mn-lt"/>
              <a:ea typeface="+mn-ea"/>
              <a:cs typeface="+mn-cs"/>
            </a:defRPr>
          </a:lvl1pPr>
          <a:lvl2pPr marL="356616" algn="l" defTabSz="713232" rtl="0" eaLnBrk="1" latinLnBrk="0" hangingPunct="1">
            <a:defRPr sz="1400" kern="1200">
              <a:solidFill>
                <a:schemeClr val="dk1"/>
              </a:solidFill>
              <a:latin typeface="+mn-lt"/>
              <a:ea typeface="+mn-ea"/>
              <a:cs typeface="+mn-cs"/>
            </a:defRPr>
          </a:lvl2pPr>
          <a:lvl3pPr marL="713232" algn="l" defTabSz="713232" rtl="0" eaLnBrk="1" latinLnBrk="0" hangingPunct="1">
            <a:defRPr sz="1400" kern="1200">
              <a:solidFill>
                <a:schemeClr val="dk1"/>
              </a:solidFill>
              <a:latin typeface="+mn-lt"/>
              <a:ea typeface="+mn-ea"/>
              <a:cs typeface="+mn-cs"/>
            </a:defRPr>
          </a:lvl3pPr>
          <a:lvl4pPr marL="1069848" algn="l" defTabSz="713232" rtl="0" eaLnBrk="1" latinLnBrk="0" hangingPunct="1">
            <a:defRPr sz="1400" kern="1200">
              <a:solidFill>
                <a:schemeClr val="dk1"/>
              </a:solidFill>
              <a:latin typeface="+mn-lt"/>
              <a:ea typeface="+mn-ea"/>
              <a:cs typeface="+mn-cs"/>
            </a:defRPr>
          </a:lvl4pPr>
          <a:lvl5pPr marL="1426464" algn="l" defTabSz="713232" rtl="0" eaLnBrk="1" latinLnBrk="0" hangingPunct="1">
            <a:defRPr sz="1400" kern="1200">
              <a:solidFill>
                <a:schemeClr val="dk1"/>
              </a:solidFill>
              <a:latin typeface="+mn-lt"/>
              <a:ea typeface="+mn-ea"/>
              <a:cs typeface="+mn-cs"/>
            </a:defRPr>
          </a:lvl5pPr>
          <a:lvl6pPr marL="1783080" algn="l" defTabSz="713232" rtl="0" eaLnBrk="1" latinLnBrk="0" hangingPunct="1">
            <a:defRPr sz="1400" kern="1200">
              <a:solidFill>
                <a:schemeClr val="dk1"/>
              </a:solidFill>
              <a:latin typeface="+mn-lt"/>
              <a:ea typeface="+mn-ea"/>
              <a:cs typeface="+mn-cs"/>
            </a:defRPr>
          </a:lvl6pPr>
          <a:lvl7pPr marL="2139696" algn="l" defTabSz="713232" rtl="0" eaLnBrk="1" latinLnBrk="0" hangingPunct="1">
            <a:defRPr sz="1400" kern="1200">
              <a:solidFill>
                <a:schemeClr val="dk1"/>
              </a:solidFill>
              <a:latin typeface="+mn-lt"/>
              <a:ea typeface="+mn-ea"/>
              <a:cs typeface="+mn-cs"/>
            </a:defRPr>
          </a:lvl7pPr>
          <a:lvl8pPr marL="2496312" algn="l" defTabSz="713232" rtl="0" eaLnBrk="1" latinLnBrk="0" hangingPunct="1">
            <a:defRPr sz="1400" kern="1200">
              <a:solidFill>
                <a:schemeClr val="dk1"/>
              </a:solidFill>
              <a:latin typeface="+mn-lt"/>
              <a:ea typeface="+mn-ea"/>
              <a:cs typeface="+mn-cs"/>
            </a:defRPr>
          </a:lvl8pPr>
          <a:lvl9pPr marL="2852928" algn="l" defTabSz="713232" rtl="0" eaLnBrk="1" latinLnBrk="0" hangingPunct="1">
            <a:defRPr sz="1400" kern="1200">
              <a:solidFill>
                <a:schemeClr val="dk1"/>
              </a:solidFill>
              <a:latin typeface="+mn-lt"/>
              <a:ea typeface="+mn-ea"/>
              <a:cs typeface="+mn-cs"/>
            </a:defRPr>
          </a:lvl9pPr>
        </a:lstStyle>
        <a:p xmlns:a="http://schemas.openxmlformats.org/drawingml/2006/main">
          <a:r>
            <a:rPr lang="en-US" altLang="zh-TW" sz="800" dirty="0" err="1"/>
            <a:t>NT$mn</a:t>
          </a:r>
          <a:endParaRPr lang="zh-TW" altLang="en-US" sz="800" dirty="0"/>
        </a:p>
      </cdr:txBody>
    </cdr:sp>
  </cdr:relSizeAnchor>
  <cdr:relSizeAnchor xmlns:cdr="http://schemas.openxmlformats.org/drawingml/2006/chartDrawing">
    <cdr:from>
      <cdr:x>0.1298</cdr:x>
      <cdr:y>0.20474</cdr:y>
    </cdr:from>
    <cdr:to>
      <cdr:x>0.24612</cdr:x>
      <cdr:y>0.27689</cdr:y>
    </cdr:to>
    <cdr:sp macro="" textlink="">
      <cdr:nvSpPr>
        <cdr:cNvPr id="2" name="文字方塊 1"/>
        <cdr:cNvSpPr txBox="1"/>
      </cdr:nvSpPr>
      <cdr:spPr>
        <a:xfrm xmlns:a="http://schemas.openxmlformats.org/drawingml/2006/main">
          <a:off x="528653" y="663434"/>
          <a:ext cx="473760" cy="23379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100" dirty="0" smtClean="0"/>
            <a:t>6823</a:t>
          </a:r>
          <a:endParaRPr lang="zh-TW" altLang="en-US" sz="1100" dirty="0"/>
        </a:p>
      </cdr:txBody>
    </cdr:sp>
  </cdr:relSizeAnchor>
  <cdr:relSizeAnchor xmlns:cdr="http://schemas.openxmlformats.org/drawingml/2006/chartDrawing">
    <cdr:from>
      <cdr:x>0.30056</cdr:x>
      <cdr:y>0.14582</cdr:y>
    </cdr:from>
    <cdr:to>
      <cdr:x>0.41688</cdr:x>
      <cdr:y>0.21797</cdr:y>
    </cdr:to>
    <cdr:sp macro="" textlink="">
      <cdr:nvSpPr>
        <cdr:cNvPr id="4" name="文字方塊 1"/>
        <cdr:cNvSpPr txBox="1"/>
      </cdr:nvSpPr>
      <cdr:spPr>
        <a:xfrm xmlns:a="http://schemas.openxmlformats.org/drawingml/2006/main">
          <a:off x="1224136" y="472495"/>
          <a:ext cx="473760" cy="23379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1100" dirty="0" smtClean="0"/>
            <a:t>7704</a:t>
          </a:r>
          <a:endParaRPr lang="zh-TW" altLang="en-US" sz="1100" dirty="0"/>
        </a:p>
      </cdr:txBody>
    </cdr:sp>
  </cdr:relSizeAnchor>
  <cdr:relSizeAnchor xmlns:cdr="http://schemas.openxmlformats.org/drawingml/2006/chartDrawing">
    <cdr:from>
      <cdr:x>0.47735</cdr:x>
      <cdr:y>0.15058</cdr:y>
    </cdr:from>
    <cdr:to>
      <cdr:x>0.59367</cdr:x>
      <cdr:y>0.22273</cdr:y>
    </cdr:to>
    <cdr:sp macro="" textlink="">
      <cdr:nvSpPr>
        <cdr:cNvPr id="5" name="文字方塊 1"/>
        <cdr:cNvSpPr txBox="1"/>
      </cdr:nvSpPr>
      <cdr:spPr>
        <a:xfrm xmlns:a="http://schemas.openxmlformats.org/drawingml/2006/main">
          <a:off x="1944216" y="487942"/>
          <a:ext cx="473760" cy="23379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1100" dirty="0" smtClean="0"/>
            <a:t>7391</a:t>
          </a:r>
          <a:endParaRPr lang="zh-TW" altLang="en-US" sz="1100" dirty="0"/>
        </a:p>
      </cdr:txBody>
    </cdr:sp>
  </cdr:relSizeAnchor>
  <cdr:relSizeAnchor xmlns:cdr="http://schemas.openxmlformats.org/drawingml/2006/chartDrawing">
    <cdr:from>
      <cdr:x>0.65415</cdr:x>
      <cdr:y>0.20474</cdr:y>
    </cdr:from>
    <cdr:to>
      <cdr:x>0.77047</cdr:x>
      <cdr:y>0.27689</cdr:y>
    </cdr:to>
    <cdr:sp macro="" textlink="">
      <cdr:nvSpPr>
        <cdr:cNvPr id="6" name="文字方塊 1"/>
        <cdr:cNvSpPr txBox="1"/>
      </cdr:nvSpPr>
      <cdr:spPr>
        <a:xfrm xmlns:a="http://schemas.openxmlformats.org/drawingml/2006/main">
          <a:off x="2664296" y="663434"/>
          <a:ext cx="473760" cy="23379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dirty="0" smtClean="0"/>
            <a:t>6587</a:t>
          </a:r>
          <a:endParaRPr lang="zh-TW" altLang="en-US" sz="1100" dirty="0"/>
        </a:p>
      </cdr:txBody>
    </cdr:sp>
  </cdr:relSizeAnchor>
  <cdr:relSizeAnchor xmlns:cdr="http://schemas.openxmlformats.org/drawingml/2006/chartDrawing">
    <cdr:from>
      <cdr:x>0.82988</cdr:x>
      <cdr:y>0.27215</cdr:y>
    </cdr:from>
    <cdr:to>
      <cdr:x>0.9462</cdr:x>
      <cdr:y>0.3443</cdr:y>
    </cdr:to>
    <cdr:sp macro="" textlink="">
      <cdr:nvSpPr>
        <cdr:cNvPr id="7" name="文字方塊 1"/>
        <cdr:cNvSpPr txBox="1"/>
      </cdr:nvSpPr>
      <cdr:spPr>
        <a:xfrm xmlns:a="http://schemas.openxmlformats.org/drawingml/2006/main">
          <a:off x="3380015" y="881865"/>
          <a:ext cx="473760" cy="23379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dirty="0" smtClean="0"/>
            <a:t>5892</a:t>
          </a:r>
          <a:endParaRPr lang="zh-TW" alt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0.09929</cdr:x>
      <cdr:y>0.02677</cdr:y>
    </cdr:from>
    <cdr:to>
      <cdr:x>0.23688</cdr:x>
      <cdr:y>0.10772</cdr:y>
    </cdr:to>
    <cdr:sp macro="" textlink="">
      <cdr:nvSpPr>
        <cdr:cNvPr id="3" name="文字方塊 4"/>
        <cdr:cNvSpPr txBox="1"/>
      </cdr:nvSpPr>
      <cdr:spPr>
        <a:xfrm xmlns:a="http://schemas.openxmlformats.org/drawingml/2006/main">
          <a:off x="475891" y="74924"/>
          <a:ext cx="659489" cy="226580"/>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defPPr>
            <a:defRPr lang="zh-CN"/>
          </a:defPPr>
          <a:lvl1pPr marL="0" algn="l" defTabSz="713232" rtl="0" eaLnBrk="1" latinLnBrk="0" hangingPunct="1">
            <a:defRPr sz="1400" kern="1200">
              <a:solidFill>
                <a:schemeClr val="dk1"/>
              </a:solidFill>
              <a:latin typeface="+mn-lt"/>
              <a:ea typeface="+mn-ea"/>
              <a:cs typeface="+mn-cs"/>
            </a:defRPr>
          </a:lvl1pPr>
          <a:lvl2pPr marL="356616" algn="l" defTabSz="713232" rtl="0" eaLnBrk="1" latinLnBrk="0" hangingPunct="1">
            <a:defRPr sz="1400" kern="1200">
              <a:solidFill>
                <a:schemeClr val="dk1"/>
              </a:solidFill>
              <a:latin typeface="+mn-lt"/>
              <a:ea typeface="+mn-ea"/>
              <a:cs typeface="+mn-cs"/>
            </a:defRPr>
          </a:lvl2pPr>
          <a:lvl3pPr marL="713232" algn="l" defTabSz="713232" rtl="0" eaLnBrk="1" latinLnBrk="0" hangingPunct="1">
            <a:defRPr sz="1400" kern="1200">
              <a:solidFill>
                <a:schemeClr val="dk1"/>
              </a:solidFill>
              <a:latin typeface="+mn-lt"/>
              <a:ea typeface="+mn-ea"/>
              <a:cs typeface="+mn-cs"/>
            </a:defRPr>
          </a:lvl3pPr>
          <a:lvl4pPr marL="1069848" algn="l" defTabSz="713232" rtl="0" eaLnBrk="1" latinLnBrk="0" hangingPunct="1">
            <a:defRPr sz="1400" kern="1200">
              <a:solidFill>
                <a:schemeClr val="dk1"/>
              </a:solidFill>
              <a:latin typeface="+mn-lt"/>
              <a:ea typeface="+mn-ea"/>
              <a:cs typeface="+mn-cs"/>
            </a:defRPr>
          </a:lvl4pPr>
          <a:lvl5pPr marL="1426464" algn="l" defTabSz="713232" rtl="0" eaLnBrk="1" latinLnBrk="0" hangingPunct="1">
            <a:defRPr sz="1400" kern="1200">
              <a:solidFill>
                <a:schemeClr val="dk1"/>
              </a:solidFill>
              <a:latin typeface="+mn-lt"/>
              <a:ea typeface="+mn-ea"/>
              <a:cs typeface="+mn-cs"/>
            </a:defRPr>
          </a:lvl5pPr>
          <a:lvl6pPr marL="1783080" algn="l" defTabSz="713232" rtl="0" eaLnBrk="1" latinLnBrk="0" hangingPunct="1">
            <a:defRPr sz="1400" kern="1200">
              <a:solidFill>
                <a:schemeClr val="dk1"/>
              </a:solidFill>
              <a:latin typeface="+mn-lt"/>
              <a:ea typeface="+mn-ea"/>
              <a:cs typeface="+mn-cs"/>
            </a:defRPr>
          </a:lvl6pPr>
          <a:lvl7pPr marL="2139696" algn="l" defTabSz="713232" rtl="0" eaLnBrk="1" latinLnBrk="0" hangingPunct="1">
            <a:defRPr sz="1400" kern="1200">
              <a:solidFill>
                <a:schemeClr val="dk1"/>
              </a:solidFill>
              <a:latin typeface="+mn-lt"/>
              <a:ea typeface="+mn-ea"/>
              <a:cs typeface="+mn-cs"/>
            </a:defRPr>
          </a:lvl7pPr>
          <a:lvl8pPr marL="2496312" algn="l" defTabSz="713232" rtl="0" eaLnBrk="1" latinLnBrk="0" hangingPunct="1">
            <a:defRPr sz="1400" kern="1200">
              <a:solidFill>
                <a:schemeClr val="dk1"/>
              </a:solidFill>
              <a:latin typeface="+mn-lt"/>
              <a:ea typeface="+mn-ea"/>
              <a:cs typeface="+mn-cs"/>
            </a:defRPr>
          </a:lvl8pPr>
          <a:lvl9pPr marL="2852928" algn="l" defTabSz="713232" rtl="0" eaLnBrk="1" latinLnBrk="0" hangingPunct="1">
            <a:defRPr sz="1400" kern="1200">
              <a:solidFill>
                <a:schemeClr val="dk1"/>
              </a:solidFill>
              <a:latin typeface="+mn-lt"/>
              <a:ea typeface="+mn-ea"/>
              <a:cs typeface="+mn-cs"/>
            </a:defRPr>
          </a:lvl9pPr>
        </a:lstStyle>
        <a:p xmlns:a="http://schemas.openxmlformats.org/drawingml/2006/main">
          <a:r>
            <a:rPr lang="en-US" altLang="zh-TW" sz="800" dirty="0" err="1"/>
            <a:t>NT$mn</a:t>
          </a:r>
          <a:endParaRPr lang="zh-TW" altLang="en-US" sz="800" dirty="0"/>
        </a:p>
      </cdr:txBody>
    </cdr:sp>
  </cdr:relSizeAnchor>
  <cdr:relSizeAnchor xmlns:cdr="http://schemas.openxmlformats.org/drawingml/2006/chartDrawing">
    <cdr:from>
      <cdr:x>0.13597</cdr:x>
      <cdr:y>0.14042</cdr:y>
    </cdr:from>
    <cdr:to>
      <cdr:x>0.25229</cdr:x>
      <cdr:y>0.24901</cdr:y>
    </cdr:to>
    <cdr:sp macro="" textlink="">
      <cdr:nvSpPr>
        <cdr:cNvPr id="2" name="文字方塊 1"/>
        <cdr:cNvSpPr txBox="1"/>
      </cdr:nvSpPr>
      <cdr:spPr>
        <a:xfrm xmlns:a="http://schemas.openxmlformats.org/drawingml/2006/main">
          <a:off x="550400" y="277476"/>
          <a:ext cx="470845" cy="21458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900" dirty="0" smtClean="0"/>
            <a:t>6823</a:t>
          </a:r>
          <a:endParaRPr lang="zh-TW" altLang="en-US" sz="900" dirty="0"/>
        </a:p>
      </cdr:txBody>
    </cdr:sp>
  </cdr:relSizeAnchor>
  <cdr:relSizeAnchor xmlns:cdr="http://schemas.openxmlformats.org/drawingml/2006/chartDrawing">
    <cdr:from>
      <cdr:x>0.31387</cdr:x>
      <cdr:y>0.10398</cdr:y>
    </cdr:from>
    <cdr:to>
      <cdr:x>0.43019</cdr:x>
      <cdr:y>0.21257</cdr:y>
    </cdr:to>
    <cdr:sp macro="" textlink="">
      <cdr:nvSpPr>
        <cdr:cNvPr id="4" name="文字方塊 1"/>
        <cdr:cNvSpPr txBox="1"/>
      </cdr:nvSpPr>
      <cdr:spPr>
        <a:xfrm xmlns:a="http://schemas.openxmlformats.org/drawingml/2006/main">
          <a:off x="1270480" y="205468"/>
          <a:ext cx="470846" cy="21458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900" dirty="0" smtClean="0"/>
            <a:t>7704</a:t>
          </a:r>
          <a:endParaRPr lang="zh-TW" altLang="en-US" sz="900" dirty="0"/>
        </a:p>
      </cdr:txBody>
    </cdr:sp>
  </cdr:relSizeAnchor>
  <cdr:relSizeAnchor xmlns:cdr="http://schemas.openxmlformats.org/drawingml/2006/chartDrawing">
    <cdr:from>
      <cdr:x>0.47397</cdr:x>
      <cdr:y>0.14042</cdr:y>
    </cdr:from>
    <cdr:to>
      <cdr:x>0.59029</cdr:x>
      <cdr:y>0.24901</cdr:y>
    </cdr:to>
    <cdr:sp macro="" textlink="">
      <cdr:nvSpPr>
        <cdr:cNvPr id="5" name="文字方塊 1"/>
        <cdr:cNvSpPr txBox="1"/>
      </cdr:nvSpPr>
      <cdr:spPr>
        <a:xfrm xmlns:a="http://schemas.openxmlformats.org/drawingml/2006/main">
          <a:off x="1918552" y="277476"/>
          <a:ext cx="470846" cy="21458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900" dirty="0" smtClean="0"/>
            <a:t>7391</a:t>
          </a:r>
          <a:endParaRPr lang="zh-TW" altLang="en-US" sz="900" dirty="0"/>
        </a:p>
      </cdr:txBody>
    </cdr:sp>
  </cdr:relSizeAnchor>
  <cdr:relSizeAnchor xmlns:cdr="http://schemas.openxmlformats.org/drawingml/2006/chartDrawing">
    <cdr:from>
      <cdr:x>0.65415</cdr:x>
      <cdr:y>0.20474</cdr:y>
    </cdr:from>
    <cdr:to>
      <cdr:x>0.77047</cdr:x>
      <cdr:y>0.27689</cdr:y>
    </cdr:to>
    <cdr:sp macro="" textlink="">
      <cdr:nvSpPr>
        <cdr:cNvPr id="6" name="文字方塊 1"/>
        <cdr:cNvSpPr txBox="1"/>
      </cdr:nvSpPr>
      <cdr:spPr>
        <a:xfrm xmlns:a="http://schemas.openxmlformats.org/drawingml/2006/main">
          <a:off x="2664296" y="663434"/>
          <a:ext cx="473760" cy="23379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900" dirty="0" smtClean="0"/>
            <a:t>6587</a:t>
          </a:r>
          <a:endParaRPr lang="zh-TW" altLang="en-US" sz="900" dirty="0"/>
        </a:p>
      </cdr:txBody>
    </cdr:sp>
  </cdr:relSizeAnchor>
  <cdr:relSizeAnchor xmlns:cdr="http://schemas.openxmlformats.org/drawingml/2006/chartDrawing">
    <cdr:from>
      <cdr:x>0.82988</cdr:x>
      <cdr:y>0.24974</cdr:y>
    </cdr:from>
    <cdr:to>
      <cdr:x>0.9462</cdr:x>
      <cdr:y>0.3443</cdr:y>
    </cdr:to>
    <cdr:sp macro="" textlink="">
      <cdr:nvSpPr>
        <cdr:cNvPr id="7" name="文字方塊 1"/>
        <cdr:cNvSpPr txBox="1"/>
      </cdr:nvSpPr>
      <cdr:spPr>
        <a:xfrm xmlns:a="http://schemas.openxmlformats.org/drawingml/2006/main">
          <a:off x="3359228" y="493500"/>
          <a:ext cx="470846" cy="18686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900" dirty="0" smtClean="0"/>
            <a:t>5892</a:t>
          </a:r>
          <a:endParaRPr lang="zh-TW" altLang="en-US" sz="900" dirty="0"/>
        </a:p>
      </cdr:txBody>
    </cdr:sp>
  </cdr:relSizeAnchor>
</c:userShapes>
</file>

<file path=ppt/handoutMasters/_rels/handoutMaster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970742" y="116706"/>
            <a:ext cx="4282491" cy="260397"/>
          </a:xfrm>
          <a:prstGeom prst="rect">
            <a:avLst/>
          </a:prstGeom>
        </p:spPr>
        <p:txBody>
          <a:bodyPr vert="horz" lIns="91486" tIns="45742" rIns="91486" bIns="45742" rtlCol="0"/>
          <a:lstStyle>
            <a:lvl1pPr algn="l">
              <a:defRPr sz="1200"/>
            </a:lvl1pPr>
          </a:lstStyle>
          <a:p>
            <a:r>
              <a:rPr lang="zh-CN" altLang="en-US" dirty="0"/>
              <a:t>此处添加页眉信息</a:t>
            </a:r>
          </a:p>
        </p:txBody>
      </p:sp>
      <p:sp>
        <p:nvSpPr>
          <p:cNvPr id="3" name="日期占位符 2"/>
          <p:cNvSpPr>
            <a:spLocks noGrp="1"/>
          </p:cNvSpPr>
          <p:nvPr>
            <p:ph type="dt" sz="quarter" idx="1"/>
          </p:nvPr>
        </p:nvSpPr>
        <p:spPr>
          <a:xfrm>
            <a:off x="1971641" y="381957"/>
            <a:ext cx="4281591" cy="248166"/>
          </a:xfrm>
          <a:prstGeom prst="rect">
            <a:avLst/>
          </a:prstGeom>
        </p:spPr>
        <p:txBody>
          <a:bodyPr vert="horz" lIns="91486" tIns="45742" rIns="91486" bIns="45742" rtlCol="0"/>
          <a:lstStyle>
            <a:lvl1pPr algn="r">
              <a:defRPr sz="1200"/>
            </a:lvl1pPr>
          </a:lstStyle>
          <a:p>
            <a:pPr algn="l"/>
            <a:fld id="{CB446F43-867F-4F64-92FD-6C8496B9358B}" type="datetimeFigureOut">
              <a:rPr lang="zh-CN" altLang="en-US" smtClean="0"/>
              <a:pPr algn="l"/>
              <a:t>2020/8/31</a:t>
            </a:fld>
            <a:endParaRPr lang="zh-CN" altLang="en-US"/>
          </a:p>
        </p:txBody>
      </p:sp>
      <p:sp>
        <p:nvSpPr>
          <p:cNvPr id="4" name="页脚占位符 3"/>
          <p:cNvSpPr>
            <a:spLocks noGrp="1"/>
          </p:cNvSpPr>
          <p:nvPr>
            <p:ph type="ftr" sz="quarter" idx="2"/>
          </p:nvPr>
        </p:nvSpPr>
        <p:spPr>
          <a:xfrm>
            <a:off x="513556" y="9497250"/>
            <a:ext cx="2945659" cy="349496"/>
          </a:xfrm>
          <a:prstGeom prst="rect">
            <a:avLst/>
          </a:prstGeom>
        </p:spPr>
        <p:txBody>
          <a:bodyPr vert="horz" lIns="91486" tIns="45742" rIns="91486" bIns="45742" rtlCol="0" anchor="b"/>
          <a:lstStyle>
            <a:lvl1pPr algn="l">
              <a:defRPr sz="1200"/>
            </a:lvl1pPr>
          </a:lstStyle>
          <a:p>
            <a:r>
              <a:rPr lang="zh-CN" altLang="en-US" dirty="0"/>
              <a:t>此处添加页脚信息</a:t>
            </a:r>
          </a:p>
        </p:txBody>
      </p:sp>
      <p:sp>
        <p:nvSpPr>
          <p:cNvPr id="5" name="灯片编号占位符 4"/>
          <p:cNvSpPr>
            <a:spLocks noGrp="1"/>
          </p:cNvSpPr>
          <p:nvPr>
            <p:ph type="sldNum" sz="quarter" idx="3"/>
          </p:nvPr>
        </p:nvSpPr>
        <p:spPr>
          <a:xfrm>
            <a:off x="5040452" y="9497249"/>
            <a:ext cx="1212778" cy="351220"/>
          </a:xfrm>
          <a:prstGeom prst="rect">
            <a:avLst/>
          </a:prstGeom>
        </p:spPr>
        <p:txBody>
          <a:bodyPr vert="horz" lIns="91486" tIns="45742" rIns="91486" bIns="45742" rtlCol="0" anchor="b"/>
          <a:lstStyle>
            <a:lvl1pPr algn="r">
              <a:defRPr sz="1200"/>
            </a:lvl1pPr>
          </a:lstStyle>
          <a:p>
            <a:r>
              <a:rPr lang="zh-CN" altLang="en-US" dirty="0"/>
              <a:t>第 </a:t>
            </a:r>
            <a:fld id="{15FF29FA-1BF5-411D-8347-0A24CCE555CE}" type="slidenum">
              <a:rPr lang="zh-CN" altLang="en-US" smtClean="0"/>
              <a:t>‹#›</a:t>
            </a:fld>
            <a:r>
              <a:rPr lang="zh-CN" altLang="en-US" dirty="0"/>
              <a:t> 页 讲义</a:t>
            </a:r>
          </a:p>
        </p:txBody>
      </p:sp>
      <p:cxnSp>
        <p:nvCxnSpPr>
          <p:cNvPr id="10" name="直接连接符 9"/>
          <p:cNvCxnSpPr/>
          <p:nvPr/>
        </p:nvCxnSpPr>
        <p:spPr>
          <a:xfrm>
            <a:off x="0" y="785608"/>
            <a:ext cx="6797675"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3398838" y="1424509"/>
            <a:ext cx="2854394" cy="1740875"/>
            <a:chOff x="0" y="1312195"/>
            <a:chExt cx="6858000" cy="1603621"/>
          </a:xfrm>
        </p:grpSpPr>
        <p:cxnSp>
          <p:nvCxnSpPr>
            <p:cNvPr id="11" name="直接连接符 10"/>
            <p:cNvCxnSpPr/>
            <p:nvPr/>
          </p:nvCxnSpPr>
          <p:spPr>
            <a:xfrm>
              <a:off x="0" y="1312195"/>
              <a:ext cx="6858000" cy="0"/>
            </a:xfrm>
            <a:prstGeom prst="line">
              <a:avLst/>
            </a:prstGeom>
            <a:ln>
              <a:solidFill>
                <a:srgbClr val="C0C0C0"/>
              </a:solidFill>
              <a:prstDash val="dash"/>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0" y="1713100"/>
              <a:ext cx="6858000" cy="0"/>
            </a:xfrm>
            <a:prstGeom prst="line">
              <a:avLst/>
            </a:prstGeom>
            <a:ln>
              <a:solidFill>
                <a:srgbClr val="C0C0C0"/>
              </a:solidFill>
              <a:prstDash val="dash"/>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0" y="2114005"/>
              <a:ext cx="6858000" cy="0"/>
            </a:xfrm>
            <a:prstGeom prst="line">
              <a:avLst/>
            </a:prstGeom>
            <a:ln>
              <a:solidFill>
                <a:srgbClr val="C0C0C0"/>
              </a:solidFill>
              <a:prstDash val="dash"/>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0" y="2514910"/>
              <a:ext cx="6858000" cy="0"/>
            </a:xfrm>
            <a:prstGeom prst="line">
              <a:avLst/>
            </a:prstGeom>
            <a:ln>
              <a:solidFill>
                <a:srgbClr val="C0C0C0"/>
              </a:solidFill>
              <a:prstDash val="dash"/>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0" y="2915816"/>
              <a:ext cx="6858000" cy="0"/>
            </a:xfrm>
            <a:prstGeom prst="line">
              <a:avLst/>
            </a:prstGeom>
            <a:ln>
              <a:solidFill>
                <a:srgbClr val="C0C0C0"/>
              </a:solidFill>
              <a:prstDash val="dash"/>
            </a:ln>
          </p:spPr>
          <p:style>
            <a:lnRef idx="1">
              <a:schemeClr val="accent1"/>
            </a:lnRef>
            <a:fillRef idx="0">
              <a:schemeClr val="accent1"/>
            </a:fillRef>
            <a:effectRef idx="0">
              <a:schemeClr val="accent1"/>
            </a:effectRef>
            <a:fontRef idx="minor">
              <a:schemeClr val="tx1"/>
            </a:fontRef>
          </p:style>
        </p:cxnSp>
      </p:grpSp>
      <p:grpSp>
        <p:nvGrpSpPr>
          <p:cNvPr id="18" name="组合 17"/>
          <p:cNvGrpSpPr/>
          <p:nvPr/>
        </p:nvGrpSpPr>
        <p:grpSpPr>
          <a:xfrm>
            <a:off x="3398838" y="4321047"/>
            <a:ext cx="2854394" cy="1740875"/>
            <a:chOff x="0" y="1312195"/>
            <a:chExt cx="6858000" cy="1603621"/>
          </a:xfrm>
        </p:grpSpPr>
        <p:cxnSp>
          <p:nvCxnSpPr>
            <p:cNvPr id="19" name="直接连接符 18"/>
            <p:cNvCxnSpPr/>
            <p:nvPr/>
          </p:nvCxnSpPr>
          <p:spPr>
            <a:xfrm>
              <a:off x="0" y="1312195"/>
              <a:ext cx="6858000" cy="0"/>
            </a:xfrm>
            <a:prstGeom prst="line">
              <a:avLst/>
            </a:prstGeom>
            <a:ln>
              <a:solidFill>
                <a:srgbClr val="C0C0C0"/>
              </a:solidFill>
              <a:prstDash val="dash"/>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0" y="1713100"/>
              <a:ext cx="6858000" cy="0"/>
            </a:xfrm>
            <a:prstGeom prst="line">
              <a:avLst/>
            </a:prstGeom>
            <a:ln>
              <a:solidFill>
                <a:srgbClr val="C0C0C0"/>
              </a:solidFill>
              <a:prstDash val="dash"/>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0" y="2114005"/>
              <a:ext cx="6858000" cy="0"/>
            </a:xfrm>
            <a:prstGeom prst="line">
              <a:avLst/>
            </a:prstGeom>
            <a:ln>
              <a:solidFill>
                <a:srgbClr val="C0C0C0"/>
              </a:solidFill>
              <a:prstDash val="dash"/>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0" y="2514910"/>
              <a:ext cx="6858000" cy="0"/>
            </a:xfrm>
            <a:prstGeom prst="line">
              <a:avLst/>
            </a:prstGeom>
            <a:ln>
              <a:solidFill>
                <a:srgbClr val="C0C0C0"/>
              </a:solidFill>
              <a:prstDash val="dash"/>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0" y="2915816"/>
              <a:ext cx="6858000" cy="0"/>
            </a:xfrm>
            <a:prstGeom prst="line">
              <a:avLst/>
            </a:prstGeom>
            <a:ln>
              <a:solidFill>
                <a:srgbClr val="C0C0C0"/>
              </a:solidFill>
              <a:prstDash val="dash"/>
            </a:ln>
          </p:spPr>
          <p:style>
            <a:lnRef idx="1">
              <a:schemeClr val="accent1"/>
            </a:lnRef>
            <a:fillRef idx="0">
              <a:schemeClr val="accent1"/>
            </a:fillRef>
            <a:effectRef idx="0">
              <a:schemeClr val="accent1"/>
            </a:effectRef>
            <a:fontRef idx="minor">
              <a:schemeClr val="tx1"/>
            </a:fontRef>
          </p:style>
        </p:cxnSp>
      </p:grpSp>
      <p:grpSp>
        <p:nvGrpSpPr>
          <p:cNvPr id="25" name="组合 24"/>
          <p:cNvGrpSpPr/>
          <p:nvPr/>
        </p:nvGrpSpPr>
        <p:grpSpPr>
          <a:xfrm>
            <a:off x="3398838" y="7196477"/>
            <a:ext cx="2854394" cy="1740875"/>
            <a:chOff x="0" y="1312195"/>
            <a:chExt cx="6858000" cy="1603621"/>
          </a:xfrm>
        </p:grpSpPr>
        <p:cxnSp>
          <p:nvCxnSpPr>
            <p:cNvPr id="26" name="直接连接符 25"/>
            <p:cNvCxnSpPr/>
            <p:nvPr/>
          </p:nvCxnSpPr>
          <p:spPr>
            <a:xfrm>
              <a:off x="0" y="1312195"/>
              <a:ext cx="6858000" cy="0"/>
            </a:xfrm>
            <a:prstGeom prst="line">
              <a:avLst/>
            </a:prstGeom>
            <a:ln>
              <a:solidFill>
                <a:srgbClr val="C0C0C0"/>
              </a:solidFill>
              <a:prstDash val="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0" y="1713100"/>
              <a:ext cx="6858000" cy="0"/>
            </a:xfrm>
            <a:prstGeom prst="line">
              <a:avLst/>
            </a:prstGeom>
            <a:ln>
              <a:solidFill>
                <a:srgbClr val="C0C0C0"/>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0" y="2114005"/>
              <a:ext cx="6858000" cy="0"/>
            </a:xfrm>
            <a:prstGeom prst="line">
              <a:avLst/>
            </a:prstGeom>
            <a:ln>
              <a:solidFill>
                <a:srgbClr val="C0C0C0"/>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0" y="2514910"/>
              <a:ext cx="6858000" cy="0"/>
            </a:xfrm>
            <a:prstGeom prst="line">
              <a:avLst/>
            </a:prstGeom>
            <a:ln>
              <a:solidFill>
                <a:srgbClr val="C0C0C0"/>
              </a:solidFill>
              <a:prstDash val="dash"/>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0" y="2915816"/>
              <a:ext cx="6858000" cy="0"/>
            </a:xfrm>
            <a:prstGeom prst="line">
              <a:avLst/>
            </a:prstGeom>
            <a:ln>
              <a:solidFill>
                <a:srgbClr val="C0C0C0"/>
              </a:solidFill>
              <a:prstDash val="dash"/>
            </a:ln>
          </p:spPr>
          <p:style>
            <a:lnRef idx="1">
              <a:schemeClr val="accent1"/>
            </a:lnRef>
            <a:fillRef idx="0">
              <a:schemeClr val="accent1"/>
            </a:fillRef>
            <a:effectRef idx="0">
              <a:schemeClr val="accent1"/>
            </a:effectRef>
            <a:fontRef idx="minor">
              <a:schemeClr val="tx1"/>
            </a:fontRef>
          </p:style>
        </p:cxnSp>
      </p:grpSp>
      <p:sp>
        <p:nvSpPr>
          <p:cNvPr id="32" name="矩形 31"/>
          <p:cNvSpPr/>
          <p:nvPr/>
        </p:nvSpPr>
        <p:spPr>
          <a:xfrm>
            <a:off x="544443" y="124082"/>
            <a:ext cx="1356117" cy="506041"/>
          </a:xfrm>
          <a:prstGeom prst="rect">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86" tIns="45742" rIns="91486" bIns="45742" rtlCol="0" anchor="ctr"/>
          <a:lstStyle/>
          <a:p>
            <a:pPr algn="ctr"/>
            <a:r>
              <a:rPr lang="en-US" altLang="zh-CN" b="1" dirty="0">
                <a:solidFill>
                  <a:schemeClr val="tx1">
                    <a:lumMod val="75000"/>
                    <a:lumOff val="25000"/>
                  </a:schemeClr>
                </a:solidFill>
              </a:rPr>
              <a:t>LOGO</a:t>
            </a:r>
            <a:endParaRPr lang="zh-CN" altLang="en-US" b="1" dirty="0">
              <a:solidFill>
                <a:schemeClr val="tx1">
                  <a:lumMod val="75000"/>
                  <a:lumOff val="25000"/>
                </a:schemeClr>
              </a:solidFill>
            </a:endParaRPr>
          </a:p>
        </p:txBody>
      </p:sp>
      <p:cxnSp>
        <p:nvCxnSpPr>
          <p:cNvPr id="33" name="直接连接符 32"/>
          <p:cNvCxnSpPr/>
          <p:nvPr/>
        </p:nvCxnSpPr>
        <p:spPr>
          <a:xfrm>
            <a:off x="0" y="9419078"/>
            <a:ext cx="6797675"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5" name="矩形 34"/>
          <p:cNvSpPr/>
          <p:nvPr/>
        </p:nvSpPr>
        <p:spPr>
          <a:xfrm>
            <a:off x="3299247" y="1074632"/>
            <a:ext cx="1262474" cy="308023"/>
          </a:xfrm>
          <a:prstGeom prst="rect">
            <a:avLst/>
          </a:prstGeom>
        </p:spPr>
        <p:txBody>
          <a:bodyPr wrap="none" lIns="91486" tIns="45742" rIns="91486" bIns="45742">
            <a:spAutoFit/>
          </a:bodyPr>
          <a:lstStyle/>
          <a:p>
            <a:r>
              <a:rPr lang="zh-CN" altLang="en-US" dirty="0">
                <a:solidFill>
                  <a:srgbClr val="C0C0C0"/>
                </a:solidFill>
              </a:rPr>
              <a:t>此处记录讲义</a:t>
            </a:r>
          </a:p>
        </p:txBody>
      </p:sp>
      <p:sp>
        <p:nvSpPr>
          <p:cNvPr id="36" name="矩形 35"/>
          <p:cNvSpPr/>
          <p:nvPr/>
        </p:nvSpPr>
        <p:spPr>
          <a:xfrm>
            <a:off x="3299247" y="3986927"/>
            <a:ext cx="1262474" cy="308023"/>
          </a:xfrm>
          <a:prstGeom prst="rect">
            <a:avLst/>
          </a:prstGeom>
        </p:spPr>
        <p:txBody>
          <a:bodyPr wrap="none" lIns="91486" tIns="45742" rIns="91486" bIns="45742">
            <a:spAutoFit/>
          </a:bodyPr>
          <a:lstStyle/>
          <a:p>
            <a:r>
              <a:rPr lang="zh-CN" altLang="en-US" dirty="0">
                <a:solidFill>
                  <a:srgbClr val="C0C0C0"/>
                </a:solidFill>
              </a:rPr>
              <a:t>此处记录讲义</a:t>
            </a:r>
          </a:p>
        </p:txBody>
      </p:sp>
      <p:sp>
        <p:nvSpPr>
          <p:cNvPr id="37" name="矩形 36"/>
          <p:cNvSpPr/>
          <p:nvPr/>
        </p:nvSpPr>
        <p:spPr>
          <a:xfrm>
            <a:off x="3299247" y="6862357"/>
            <a:ext cx="1262474" cy="308023"/>
          </a:xfrm>
          <a:prstGeom prst="rect">
            <a:avLst/>
          </a:prstGeom>
        </p:spPr>
        <p:txBody>
          <a:bodyPr wrap="none" lIns="91486" tIns="45742" rIns="91486" bIns="45742">
            <a:spAutoFit/>
          </a:bodyPr>
          <a:lstStyle/>
          <a:p>
            <a:r>
              <a:rPr lang="zh-CN" altLang="en-US" dirty="0">
                <a:solidFill>
                  <a:srgbClr val="C0C0C0"/>
                </a:solidFill>
              </a:rPr>
              <a:t>此处记录讲义</a:t>
            </a:r>
          </a:p>
        </p:txBody>
      </p:sp>
      <p:pic>
        <p:nvPicPr>
          <p:cNvPr id="38" name="Picture 3" descr="E:\设计素材\shadow.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44446" y="3180114"/>
            <a:ext cx="2640270" cy="33557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 descr="E:\设计素材\shadow.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44446" y="6059578"/>
            <a:ext cx="2640270" cy="33557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 descr="E:\设计素材\shadow.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44446" y="8937351"/>
            <a:ext cx="2640270" cy="335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4116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075" name="Picture 3" descr="E:\设计素材\shado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444" y="5745033"/>
            <a:ext cx="5708788" cy="406406"/>
          </a:xfrm>
          <a:prstGeom prst="rect">
            <a:avLst/>
          </a:prstGeom>
          <a:noFill/>
          <a:extLst>
            <a:ext uri="{909E8E84-426E-40DD-AFC4-6F175D3DCCD1}">
              <a14:hiddenFill xmlns:a14="http://schemas.microsoft.com/office/drawing/2010/main">
                <a:solidFill>
                  <a:srgbClr val="FFFFFF"/>
                </a:solidFill>
              </a14:hiddenFill>
            </a:ext>
          </a:extLst>
        </p:spPr>
      </p:pic>
      <p:sp>
        <p:nvSpPr>
          <p:cNvPr id="2" name="页眉占位符 1"/>
          <p:cNvSpPr>
            <a:spLocks noGrp="1"/>
          </p:cNvSpPr>
          <p:nvPr>
            <p:ph type="hdr" sz="quarter"/>
          </p:nvPr>
        </p:nvSpPr>
        <p:spPr>
          <a:xfrm>
            <a:off x="1971347" y="124083"/>
            <a:ext cx="4281885" cy="253020"/>
          </a:xfrm>
          <a:prstGeom prst="rect">
            <a:avLst/>
          </a:prstGeom>
        </p:spPr>
        <p:txBody>
          <a:bodyPr vert="horz" lIns="91486" tIns="45742" rIns="91486" bIns="45742" rtlCol="0"/>
          <a:lstStyle>
            <a:lvl1pPr algn="l">
              <a:defRPr sz="1200"/>
            </a:lvl1pPr>
          </a:lstStyle>
          <a:p>
            <a:r>
              <a:rPr lang="zh-CN" altLang="en-US" dirty="0"/>
              <a:t>此处添加页眉信息</a:t>
            </a:r>
          </a:p>
        </p:txBody>
      </p:sp>
      <p:sp>
        <p:nvSpPr>
          <p:cNvPr id="3" name="日期占位符 2"/>
          <p:cNvSpPr>
            <a:spLocks noGrp="1"/>
          </p:cNvSpPr>
          <p:nvPr>
            <p:ph type="dt" idx="1"/>
          </p:nvPr>
        </p:nvSpPr>
        <p:spPr>
          <a:xfrm>
            <a:off x="1971346" y="377103"/>
            <a:ext cx="4281886" cy="253020"/>
          </a:xfrm>
          <a:prstGeom prst="rect">
            <a:avLst/>
          </a:prstGeom>
        </p:spPr>
        <p:txBody>
          <a:bodyPr vert="horz" lIns="91486" tIns="45742" rIns="91486" bIns="45742" rtlCol="0"/>
          <a:lstStyle>
            <a:lvl1pPr algn="l">
              <a:defRPr sz="1200"/>
            </a:lvl1pPr>
          </a:lstStyle>
          <a:p>
            <a:fld id="{D51D64F8-606E-4201-A2DE-1AF0754CE781}" type="datetimeFigureOut">
              <a:rPr lang="zh-CN" altLang="en-US" smtClean="0"/>
              <a:pPr/>
              <a:t>2020/8/31</a:t>
            </a:fld>
            <a:endParaRPr lang="zh-CN" altLang="en-US"/>
          </a:p>
        </p:txBody>
      </p:sp>
      <p:sp>
        <p:nvSpPr>
          <p:cNvPr id="4" name="幻灯片图像占位符 3"/>
          <p:cNvSpPr>
            <a:spLocks noGrp="1" noRot="1" noChangeAspect="1"/>
          </p:cNvSpPr>
          <p:nvPr>
            <p:ph type="sldImg" idx="2"/>
          </p:nvPr>
        </p:nvSpPr>
        <p:spPr>
          <a:xfrm>
            <a:off x="-346075" y="1055688"/>
            <a:ext cx="7493000" cy="4684712"/>
          </a:xfrm>
          <a:prstGeom prst="rect">
            <a:avLst/>
          </a:prstGeom>
          <a:noFill/>
          <a:ln w="12700">
            <a:solidFill>
              <a:prstClr val="black"/>
            </a:solidFill>
          </a:ln>
        </p:spPr>
        <p:txBody>
          <a:bodyPr vert="horz" lIns="91486" tIns="45742" rIns="91486" bIns="45742" rtlCol="0" anchor="ctr"/>
          <a:lstStyle/>
          <a:p>
            <a:endParaRPr lang="zh-CN" altLang="en-US"/>
          </a:p>
        </p:txBody>
      </p:sp>
      <p:sp>
        <p:nvSpPr>
          <p:cNvPr id="5" name="备注占位符 4"/>
          <p:cNvSpPr>
            <a:spLocks noGrp="1"/>
          </p:cNvSpPr>
          <p:nvPr>
            <p:ph type="body" sz="quarter" idx="3"/>
          </p:nvPr>
        </p:nvSpPr>
        <p:spPr>
          <a:xfrm>
            <a:off x="544444" y="5979545"/>
            <a:ext cx="5708788" cy="3124424"/>
          </a:xfrm>
          <a:prstGeom prst="rect">
            <a:avLst/>
          </a:prstGeom>
        </p:spPr>
        <p:txBody>
          <a:bodyPr vert="horz" lIns="91486" tIns="45742" rIns="91486" bIns="45742" rtlCol="0"/>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544691" y="9497249"/>
            <a:ext cx="2945659" cy="312200"/>
          </a:xfrm>
          <a:prstGeom prst="rect">
            <a:avLst/>
          </a:prstGeom>
        </p:spPr>
        <p:txBody>
          <a:bodyPr vert="horz" lIns="91486" tIns="45742" rIns="91486" bIns="45742" rtlCol="0" anchor="b"/>
          <a:lstStyle>
            <a:lvl1pPr algn="l">
              <a:defRPr sz="1200"/>
            </a:lvl1pPr>
          </a:lstStyle>
          <a:p>
            <a:r>
              <a:rPr lang="zh-CN" altLang="en-US" dirty="0"/>
              <a:t>此处添加页脚信息</a:t>
            </a:r>
          </a:p>
        </p:txBody>
      </p:sp>
      <p:sp>
        <p:nvSpPr>
          <p:cNvPr id="7" name="灯片编号占位符 6"/>
          <p:cNvSpPr>
            <a:spLocks noGrp="1"/>
          </p:cNvSpPr>
          <p:nvPr>
            <p:ph type="sldNum" sz="quarter" idx="5"/>
          </p:nvPr>
        </p:nvSpPr>
        <p:spPr>
          <a:xfrm>
            <a:off x="3850444" y="9497521"/>
            <a:ext cx="2402789" cy="311930"/>
          </a:xfrm>
          <a:prstGeom prst="rect">
            <a:avLst/>
          </a:prstGeom>
        </p:spPr>
        <p:txBody>
          <a:bodyPr vert="horz" lIns="91486" tIns="45742" rIns="91486" bIns="45742" rtlCol="0" anchor="b"/>
          <a:lstStyle>
            <a:lvl1pPr algn="r">
              <a:defRPr sz="1200"/>
            </a:lvl1pPr>
          </a:lstStyle>
          <a:p>
            <a:r>
              <a:rPr lang="zh-CN" altLang="en-US" dirty="0"/>
              <a:t>第 </a:t>
            </a:r>
            <a:fld id="{CE884005-AAD7-43DA-8323-709AF992FEE5}" type="slidenum">
              <a:rPr lang="zh-CN" altLang="en-US" smtClean="0"/>
              <a:pPr/>
              <a:t>‹#›</a:t>
            </a:fld>
            <a:r>
              <a:rPr lang="zh-CN" altLang="en-US" dirty="0"/>
              <a:t> 页</a:t>
            </a:r>
          </a:p>
        </p:txBody>
      </p:sp>
      <p:cxnSp>
        <p:nvCxnSpPr>
          <p:cNvPr id="8" name="直接连接符 7"/>
          <p:cNvCxnSpPr/>
          <p:nvPr/>
        </p:nvCxnSpPr>
        <p:spPr>
          <a:xfrm>
            <a:off x="0" y="785608"/>
            <a:ext cx="6797675"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544443" y="124082"/>
            <a:ext cx="1356117" cy="506041"/>
          </a:xfrm>
          <a:prstGeom prst="rect">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86" tIns="45742" rIns="91486" bIns="45742" rtlCol="0" anchor="ctr"/>
          <a:lstStyle/>
          <a:p>
            <a:pPr algn="ctr"/>
            <a:r>
              <a:rPr lang="en-US" altLang="zh-CN" b="1" dirty="0">
                <a:solidFill>
                  <a:schemeClr val="tx1">
                    <a:lumMod val="75000"/>
                    <a:lumOff val="25000"/>
                  </a:schemeClr>
                </a:solidFill>
              </a:rPr>
              <a:t>LOGO</a:t>
            </a:r>
            <a:endParaRPr lang="zh-CN" altLang="en-US" b="1" dirty="0">
              <a:solidFill>
                <a:schemeClr val="tx1">
                  <a:lumMod val="75000"/>
                  <a:lumOff val="25000"/>
                </a:schemeClr>
              </a:solidFill>
            </a:endParaRPr>
          </a:p>
        </p:txBody>
      </p:sp>
      <p:cxnSp>
        <p:nvCxnSpPr>
          <p:cNvPr id="10" name="直接连接符 9"/>
          <p:cNvCxnSpPr/>
          <p:nvPr/>
        </p:nvCxnSpPr>
        <p:spPr>
          <a:xfrm>
            <a:off x="0" y="9419078"/>
            <a:ext cx="6797675"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1376220"/>
      </p:ext>
    </p:extLst>
  </p:cSld>
  <p:clrMap bg1="lt1" tx1="dk1" bg2="lt2" tx2="dk2" accent1="accent1" accent2="accent2" accent3="accent3" accent4="accent4" accent5="accent5" accent6="accent6" hlink="hlink" folHlink="folHlink"/>
  <p:notesStyle>
    <a:lvl1pPr marL="133731" indent="-133731" algn="l" defTabSz="713232" rtl="0" eaLnBrk="1" fontAlgn="ctr" latinLnBrk="0" hangingPunct="1">
      <a:buSzPct val="70000"/>
      <a:buFont typeface="Wingdings" pitchFamily="2" charset="2"/>
      <a:buChar char="l"/>
      <a:defRPr sz="900" kern="1200">
        <a:solidFill>
          <a:schemeClr val="tx1">
            <a:lumMod val="75000"/>
            <a:lumOff val="25000"/>
          </a:schemeClr>
        </a:solidFill>
        <a:latin typeface="+mn-lt"/>
        <a:ea typeface="+mn-ea"/>
        <a:cs typeface="+mn-cs"/>
      </a:defRPr>
    </a:lvl1pPr>
    <a:lvl2pPr marL="490347" indent="-133731" algn="l" defTabSz="713232" rtl="0" eaLnBrk="1" fontAlgn="ctr" latinLnBrk="0" hangingPunct="1">
      <a:buSzPct val="70000"/>
      <a:buFont typeface="Wingdings" pitchFamily="2" charset="2"/>
      <a:buChar char="l"/>
      <a:defRPr sz="900" kern="1200">
        <a:solidFill>
          <a:schemeClr val="tx1">
            <a:lumMod val="75000"/>
            <a:lumOff val="25000"/>
          </a:schemeClr>
        </a:solidFill>
        <a:latin typeface="+mn-lt"/>
        <a:ea typeface="+mn-ea"/>
        <a:cs typeface="+mn-cs"/>
      </a:defRPr>
    </a:lvl2pPr>
    <a:lvl3pPr marL="846963" indent="-133731" algn="l" defTabSz="713232" rtl="0" eaLnBrk="1" fontAlgn="ctr" latinLnBrk="0" hangingPunct="1">
      <a:buSzPct val="70000"/>
      <a:buFont typeface="Wingdings" pitchFamily="2" charset="2"/>
      <a:buChar char="l"/>
      <a:defRPr sz="900" kern="1200">
        <a:solidFill>
          <a:schemeClr val="tx1">
            <a:lumMod val="75000"/>
            <a:lumOff val="25000"/>
          </a:schemeClr>
        </a:solidFill>
        <a:latin typeface="+mn-lt"/>
        <a:ea typeface="+mn-ea"/>
        <a:cs typeface="+mn-cs"/>
      </a:defRPr>
    </a:lvl3pPr>
    <a:lvl4pPr marL="1203579" indent="-133731" algn="l" defTabSz="713232" rtl="0" eaLnBrk="1" fontAlgn="ctr" latinLnBrk="0" hangingPunct="1">
      <a:buSzPct val="70000"/>
      <a:buFont typeface="Wingdings" pitchFamily="2" charset="2"/>
      <a:buChar char="l"/>
      <a:defRPr sz="900" kern="1200">
        <a:solidFill>
          <a:schemeClr val="tx1">
            <a:lumMod val="75000"/>
            <a:lumOff val="25000"/>
          </a:schemeClr>
        </a:solidFill>
        <a:latin typeface="+mn-lt"/>
        <a:ea typeface="+mn-ea"/>
        <a:cs typeface="+mn-cs"/>
      </a:defRPr>
    </a:lvl4pPr>
    <a:lvl5pPr marL="1560195" indent="-133731" algn="l" defTabSz="713232" rtl="0" eaLnBrk="1" fontAlgn="ctr" latinLnBrk="0" hangingPunct="1">
      <a:buSzPct val="70000"/>
      <a:buFont typeface="Wingdings" pitchFamily="2" charset="2"/>
      <a:buChar char="l"/>
      <a:defRPr sz="900" kern="1200">
        <a:solidFill>
          <a:schemeClr val="tx1">
            <a:lumMod val="75000"/>
            <a:lumOff val="25000"/>
          </a:schemeClr>
        </a:solidFill>
        <a:latin typeface="+mn-lt"/>
        <a:ea typeface="+mn-ea"/>
        <a:cs typeface="+mn-cs"/>
      </a:defRPr>
    </a:lvl5pPr>
    <a:lvl6pPr marL="1783080" algn="l" defTabSz="713232" rtl="0" eaLnBrk="1" latinLnBrk="0" hangingPunct="1">
      <a:defRPr sz="900" kern="1200">
        <a:solidFill>
          <a:schemeClr val="tx1"/>
        </a:solidFill>
        <a:latin typeface="+mn-lt"/>
        <a:ea typeface="+mn-ea"/>
        <a:cs typeface="+mn-cs"/>
      </a:defRPr>
    </a:lvl6pPr>
    <a:lvl7pPr marL="2139696" algn="l" defTabSz="713232" rtl="0" eaLnBrk="1" latinLnBrk="0" hangingPunct="1">
      <a:defRPr sz="900" kern="1200">
        <a:solidFill>
          <a:schemeClr val="tx1"/>
        </a:solidFill>
        <a:latin typeface="+mn-lt"/>
        <a:ea typeface="+mn-ea"/>
        <a:cs typeface="+mn-cs"/>
      </a:defRPr>
    </a:lvl7pPr>
    <a:lvl8pPr marL="2496312" algn="l" defTabSz="713232" rtl="0" eaLnBrk="1" latinLnBrk="0" hangingPunct="1">
      <a:defRPr sz="900" kern="1200">
        <a:solidFill>
          <a:schemeClr val="tx1"/>
        </a:solidFill>
        <a:latin typeface="+mn-lt"/>
        <a:ea typeface="+mn-ea"/>
        <a:cs typeface="+mn-cs"/>
      </a:defRPr>
    </a:lvl8pPr>
    <a:lvl9pPr marL="2852928" algn="l" defTabSz="713232"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orging.org/forging/design/5223-net-and-shape-forging.html"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journals.sagepub.com/doi/abs/10.1177/0954405417708220"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r>
              <a:rPr lang="zh-CN" altLang="en-US" smtClean="0"/>
              <a:t>第 </a:t>
            </a:r>
            <a:fld id="{CE884005-AAD7-43DA-8323-709AF992FEE5}" type="slidenum">
              <a:rPr lang="zh-CN" altLang="en-US" smtClean="0"/>
              <a:pPr/>
              <a:t>1</a:t>
            </a:fld>
            <a:r>
              <a:rPr lang="zh-CN" altLang="en-US" smtClean="0"/>
              <a:t> 页</a:t>
            </a:r>
            <a:endParaRPr lang="zh-CN" altLang="en-US" dirty="0"/>
          </a:p>
        </p:txBody>
      </p:sp>
    </p:spTree>
    <p:extLst>
      <p:ext uri="{BB962C8B-B14F-4D97-AF65-F5344CB8AC3E}">
        <p14:creationId xmlns:p14="http://schemas.microsoft.com/office/powerpoint/2010/main" val="3036177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Compared to die casted, forged wheels are 30% lighter and 6-8% fuel saving with US$250 ASP for complicated design</a:t>
            </a:r>
            <a:r>
              <a:rPr lang="zh-TW" altLang="en-US" dirty="0"/>
              <a:t> </a:t>
            </a:r>
            <a:r>
              <a:rPr lang="en-US" altLang="zh-TW" dirty="0"/>
              <a:t>and manufacturing vs. die casted wheel’s US$30-80 ASP.</a:t>
            </a:r>
          </a:p>
        </p:txBody>
      </p:sp>
      <p:sp>
        <p:nvSpPr>
          <p:cNvPr id="4" name="投影片編號版面配置區 3"/>
          <p:cNvSpPr>
            <a:spLocks noGrp="1"/>
          </p:cNvSpPr>
          <p:nvPr>
            <p:ph type="sldNum" sz="quarter" idx="10"/>
          </p:nvPr>
        </p:nvSpPr>
        <p:spPr/>
        <p:txBody>
          <a:bodyPr/>
          <a:lstStyle/>
          <a:p>
            <a:r>
              <a:rPr lang="zh-CN" altLang="en-US"/>
              <a:t>第 </a:t>
            </a:r>
            <a:fld id="{CE884005-AAD7-43DA-8323-709AF992FEE5}" type="slidenum">
              <a:rPr lang="zh-CN" altLang="en-US" smtClean="0"/>
              <a:pPr/>
              <a:t>10</a:t>
            </a:fld>
            <a:r>
              <a:rPr lang="zh-CN" altLang="en-US"/>
              <a:t> 页</a:t>
            </a:r>
            <a:endParaRPr lang="zh-CN" altLang="en-US" dirty="0"/>
          </a:p>
        </p:txBody>
      </p:sp>
    </p:spTree>
    <p:extLst>
      <p:ext uri="{BB962C8B-B14F-4D97-AF65-F5344CB8AC3E}">
        <p14:creationId xmlns:p14="http://schemas.microsoft.com/office/powerpoint/2010/main" val="3082899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r>
              <a:rPr lang="zh-CN" altLang="en-US"/>
              <a:t>第 </a:t>
            </a:r>
            <a:fld id="{CE884005-AAD7-43DA-8323-709AF992FEE5}" type="slidenum">
              <a:rPr lang="zh-CN" altLang="en-US" smtClean="0"/>
              <a:pPr/>
              <a:t>11</a:t>
            </a:fld>
            <a:r>
              <a:rPr lang="zh-CN" altLang="en-US"/>
              <a:t> 页</a:t>
            </a:r>
            <a:endParaRPr lang="zh-CN" altLang="en-US" dirty="0"/>
          </a:p>
        </p:txBody>
      </p:sp>
    </p:spTree>
    <p:extLst>
      <p:ext uri="{BB962C8B-B14F-4D97-AF65-F5344CB8AC3E}">
        <p14:creationId xmlns:p14="http://schemas.microsoft.com/office/powerpoint/2010/main" val="763726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r>
              <a:rPr lang="zh-CN" altLang="en-US"/>
              <a:t>第 </a:t>
            </a:r>
            <a:fld id="{CE884005-AAD7-43DA-8323-709AF992FEE5}" type="slidenum">
              <a:rPr lang="zh-CN" altLang="en-US" smtClean="0"/>
              <a:pPr/>
              <a:t>12</a:t>
            </a:fld>
            <a:r>
              <a:rPr lang="zh-CN" altLang="en-US"/>
              <a:t> 页</a:t>
            </a:r>
            <a:endParaRPr lang="zh-CN" altLang="en-US" dirty="0"/>
          </a:p>
        </p:txBody>
      </p:sp>
    </p:spTree>
    <p:extLst>
      <p:ext uri="{BB962C8B-B14F-4D97-AF65-F5344CB8AC3E}">
        <p14:creationId xmlns:p14="http://schemas.microsoft.com/office/powerpoint/2010/main" val="2058208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r>
              <a:rPr lang="zh-CN" altLang="en-US"/>
              <a:t>第 </a:t>
            </a:r>
            <a:fld id="{CE884005-AAD7-43DA-8323-709AF992FEE5}" type="slidenum">
              <a:rPr lang="zh-CN" altLang="en-US" smtClean="0"/>
              <a:pPr/>
              <a:t>13</a:t>
            </a:fld>
            <a:r>
              <a:rPr lang="zh-CN" altLang="en-US"/>
              <a:t> 页</a:t>
            </a:r>
            <a:endParaRPr lang="zh-CN" altLang="en-US" dirty="0"/>
          </a:p>
        </p:txBody>
      </p:sp>
    </p:spTree>
    <p:extLst>
      <p:ext uri="{BB962C8B-B14F-4D97-AF65-F5344CB8AC3E}">
        <p14:creationId xmlns:p14="http://schemas.microsoft.com/office/powerpoint/2010/main" val="3428180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r>
              <a:rPr lang="zh-CN" altLang="en-US"/>
              <a:t>第 </a:t>
            </a:r>
            <a:fld id="{CE884005-AAD7-43DA-8323-709AF992FEE5}" type="slidenum">
              <a:rPr lang="zh-CN" altLang="en-US" smtClean="0"/>
              <a:pPr/>
              <a:t>14</a:t>
            </a:fld>
            <a:r>
              <a:rPr lang="zh-CN" altLang="en-US"/>
              <a:t> 页</a:t>
            </a:r>
            <a:endParaRPr lang="zh-CN" altLang="en-US" dirty="0"/>
          </a:p>
        </p:txBody>
      </p:sp>
    </p:spTree>
    <p:extLst>
      <p:ext uri="{BB962C8B-B14F-4D97-AF65-F5344CB8AC3E}">
        <p14:creationId xmlns:p14="http://schemas.microsoft.com/office/powerpoint/2010/main" val="2915562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46075" y="1055688"/>
            <a:ext cx="7493000" cy="4684712"/>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zh-CN" altLang="en-US"/>
              <a:t>第 </a:t>
            </a:r>
            <a:fld id="{CE884005-AAD7-43DA-8323-709AF992FEE5}" type="slidenum">
              <a:rPr lang="zh-CN" altLang="en-US" smtClean="0"/>
              <a:pPr/>
              <a:t>15</a:t>
            </a:fld>
            <a:r>
              <a:rPr lang="zh-CN" altLang="en-US"/>
              <a:t> 页</a:t>
            </a:r>
            <a:endParaRPr lang="zh-CN" altLang="en-US" dirty="0"/>
          </a:p>
        </p:txBody>
      </p:sp>
    </p:spTree>
    <p:extLst>
      <p:ext uri="{BB962C8B-B14F-4D97-AF65-F5344CB8AC3E}">
        <p14:creationId xmlns:p14="http://schemas.microsoft.com/office/powerpoint/2010/main" val="5672497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r>
              <a:rPr lang="zh-CN" altLang="en-US"/>
              <a:t>第 </a:t>
            </a:r>
            <a:fld id="{CE884005-AAD7-43DA-8323-709AF992FEE5}" type="slidenum">
              <a:rPr lang="zh-CN" altLang="en-US" smtClean="0"/>
              <a:pPr/>
              <a:t>16</a:t>
            </a:fld>
            <a:r>
              <a:rPr lang="zh-CN" altLang="en-US"/>
              <a:t> 页</a:t>
            </a:r>
            <a:endParaRPr lang="zh-CN" altLang="en-US" dirty="0"/>
          </a:p>
        </p:txBody>
      </p:sp>
    </p:spTree>
    <p:extLst>
      <p:ext uri="{BB962C8B-B14F-4D97-AF65-F5344CB8AC3E}">
        <p14:creationId xmlns:p14="http://schemas.microsoft.com/office/powerpoint/2010/main" val="674627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r>
              <a:rPr lang="zh-CN" altLang="en-US"/>
              <a:t>第 </a:t>
            </a:r>
            <a:fld id="{CE884005-AAD7-43DA-8323-709AF992FEE5}" type="slidenum">
              <a:rPr lang="zh-CN" altLang="en-US" smtClean="0"/>
              <a:pPr/>
              <a:t>17</a:t>
            </a:fld>
            <a:r>
              <a:rPr lang="zh-CN" altLang="en-US"/>
              <a:t> 页</a:t>
            </a:r>
            <a:endParaRPr lang="zh-CN" altLang="en-US" dirty="0"/>
          </a:p>
        </p:txBody>
      </p:sp>
    </p:spTree>
    <p:extLst>
      <p:ext uri="{BB962C8B-B14F-4D97-AF65-F5344CB8AC3E}">
        <p14:creationId xmlns:p14="http://schemas.microsoft.com/office/powerpoint/2010/main" val="6746272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r>
              <a:rPr lang="en-US" altLang="zh-TW" dirty="0"/>
              <a:t>2016 premium car brand shipments grew 7% y-y to 8.7mn units with a US$150-250 ASP per wheel</a:t>
            </a:r>
            <a:endParaRPr lang="zh-TW" altLang="en-US" dirty="0"/>
          </a:p>
          <a:p>
            <a:pPr marL="0" indent="0">
              <a:buNone/>
            </a:pPr>
            <a:endParaRPr lang="en-US" altLang="zh-TW" dirty="0"/>
          </a:p>
          <a:p>
            <a:pPr marL="0" indent="0">
              <a:buNone/>
            </a:pPr>
            <a:r>
              <a:rPr lang="en-US" altLang="zh-TW" dirty="0"/>
              <a:t>2016 super and luxury car brand shipments rose 14% y-y to 26,000 units with a US$250+ ASP per wheel </a:t>
            </a:r>
            <a:endParaRPr lang="zh-TW" altLang="en-US" dirty="0">
              <a:solidFill>
                <a:schemeClr val="accent1"/>
              </a:solidFill>
            </a:endParaRPr>
          </a:p>
          <a:p>
            <a:pPr marL="0" indent="0">
              <a:buNone/>
            </a:pPr>
            <a:endParaRPr lang="en-US" altLang="zh-TW" dirty="0"/>
          </a:p>
          <a:p>
            <a:pPr marL="0" indent="0">
              <a:buNone/>
            </a:pPr>
            <a:endParaRPr lang="zh-TW" altLang="en-US" dirty="0"/>
          </a:p>
        </p:txBody>
      </p:sp>
      <p:sp>
        <p:nvSpPr>
          <p:cNvPr id="4" name="投影片編號版面配置區 3"/>
          <p:cNvSpPr>
            <a:spLocks noGrp="1"/>
          </p:cNvSpPr>
          <p:nvPr>
            <p:ph type="sldNum" sz="quarter" idx="10"/>
          </p:nvPr>
        </p:nvSpPr>
        <p:spPr/>
        <p:txBody>
          <a:bodyPr/>
          <a:lstStyle/>
          <a:p>
            <a:r>
              <a:rPr lang="zh-CN" altLang="en-US"/>
              <a:t>第 </a:t>
            </a:r>
            <a:fld id="{CE884005-AAD7-43DA-8323-709AF992FEE5}" type="slidenum">
              <a:rPr lang="zh-CN" altLang="en-US" smtClean="0"/>
              <a:pPr/>
              <a:t>18</a:t>
            </a:fld>
            <a:r>
              <a:rPr lang="zh-CN" altLang="en-US"/>
              <a:t> 页</a:t>
            </a:r>
            <a:endParaRPr lang="zh-CN" altLang="en-US" dirty="0"/>
          </a:p>
        </p:txBody>
      </p:sp>
    </p:spTree>
    <p:extLst>
      <p:ext uri="{BB962C8B-B14F-4D97-AF65-F5344CB8AC3E}">
        <p14:creationId xmlns:p14="http://schemas.microsoft.com/office/powerpoint/2010/main" val="459624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b="1" dirty="0"/>
              <a:t>Near-Net-Shape Forging</a:t>
            </a:r>
            <a:endParaRPr lang="en-US" altLang="zh-TW" dirty="0"/>
          </a:p>
          <a:p>
            <a:r>
              <a:rPr lang="en-US" altLang="zh-TW" dirty="0"/>
              <a:t>Near-Net-Shape Forging is a forging process that requires little or no extra machining to complete the component.  This innovated development results in stronger components and the improvement of the performance of the engine.  The process normally refers to two types of forging, cold and warm.  Cold forging which generates an improved precision in the components requires stronger tools than warm forging.</a:t>
            </a:r>
          </a:p>
          <a:p>
            <a:r>
              <a:rPr lang="en-US" altLang="zh-TW" b="1" dirty="0"/>
              <a:t>What Type of Parts are Good Candidates for Near-Net-Shape Forging?</a:t>
            </a:r>
          </a:p>
          <a:p>
            <a:r>
              <a:rPr lang="en-US" altLang="zh-TW" dirty="0"/>
              <a:t>The new advancements in Near-Net-Shape Forging work has made it possible for a wide variety of shapes and sizes of parts to be manufactured using various methods of forging.  Sizes may vary from a few grams up to products that can weigh tons. A steering arm was replaced from a three piece welded unit to a one piece hot forged impression.  A 450,000 pound generator shaft was created using an open die forging. Cold forging should be considered for parts that require geometric configurations as they are expensive and difficult to machine.</a:t>
            </a:r>
          </a:p>
          <a:p>
            <a:r>
              <a:rPr lang="en-US" altLang="zh-TW" b="1" dirty="0"/>
              <a:t>Designing Parts for Near-Net-Shape Forging</a:t>
            </a:r>
          </a:p>
          <a:p>
            <a:r>
              <a:rPr lang="en-US" altLang="zh-TW" dirty="0"/>
              <a:t>Near-Net-Shaped-Forging was designed to lower the cost associated with post machining operations. There is little waste connected with Near-Net-Shape-Forging work which results in a lower cost for materials.  This type of forging was designed to overcome the necessity of machining away large percentages of a finished product resulting in unnecessary waste.  There are several different types of metals used for forging depending on the part to be produced.  Carbon and alloy steel are used for a wide range of products. Stainless steel is used when heat and corrosion resistance is needed, and aluminum is used when weight is an issue. Copper, brass and bronze are used when corrosion, high thermal and electrical conduction resistance is necessary.</a:t>
            </a:r>
          </a:p>
          <a:p>
            <a:r>
              <a:rPr lang="en-US" altLang="zh-TW" dirty="0">
                <a:hlinkClick r:id="rId3"/>
              </a:rPr>
              <a:t>https://www.forging.org/forging/design/5223-net-and-shape-forging.html</a:t>
            </a:r>
            <a:endParaRPr lang="en-US" altLang="zh-TW" dirty="0"/>
          </a:p>
          <a:p>
            <a:r>
              <a:rPr lang="en-US" altLang="zh-TW" dirty="0">
                <a:hlinkClick r:id="rId4"/>
              </a:rPr>
              <a:t>http://journals.sagepub.com/doi/abs/10.1177/0954405417708220</a:t>
            </a:r>
            <a:endParaRPr lang="en-US" altLang="zh-TW" dirty="0"/>
          </a:p>
          <a:p>
            <a:endParaRPr lang="en-US" altLang="zh-TW" dirty="0"/>
          </a:p>
          <a:p>
            <a:endParaRPr lang="en-US" altLang="zh-TW" dirty="0"/>
          </a:p>
          <a:p>
            <a:pPr marL="0" indent="0">
              <a:buNone/>
            </a:pPr>
            <a:endParaRPr lang="zh-TW" altLang="en-US" dirty="0"/>
          </a:p>
        </p:txBody>
      </p:sp>
      <p:sp>
        <p:nvSpPr>
          <p:cNvPr id="4" name="投影片編號版面配置區 3"/>
          <p:cNvSpPr>
            <a:spLocks noGrp="1"/>
          </p:cNvSpPr>
          <p:nvPr>
            <p:ph type="sldNum" sz="quarter" idx="10"/>
          </p:nvPr>
        </p:nvSpPr>
        <p:spPr/>
        <p:txBody>
          <a:bodyPr/>
          <a:lstStyle/>
          <a:p>
            <a:r>
              <a:rPr lang="zh-CN" altLang="en-US"/>
              <a:t>第 </a:t>
            </a:r>
            <a:fld id="{CE884005-AAD7-43DA-8323-709AF992FEE5}" type="slidenum">
              <a:rPr lang="zh-CN" altLang="en-US" smtClean="0"/>
              <a:pPr/>
              <a:t>19</a:t>
            </a:fld>
            <a:r>
              <a:rPr lang="zh-CN" altLang="en-US"/>
              <a:t> 页</a:t>
            </a:r>
            <a:endParaRPr lang="zh-CN" altLang="en-US" dirty="0"/>
          </a:p>
        </p:txBody>
      </p:sp>
    </p:spTree>
    <p:extLst>
      <p:ext uri="{BB962C8B-B14F-4D97-AF65-F5344CB8AC3E}">
        <p14:creationId xmlns:p14="http://schemas.microsoft.com/office/powerpoint/2010/main" val="459624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r>
              <a:rPr lang="zh-CN" altLang="en-US"/>
              <a:t>第 </a:t>
            </a:r>
            <a:fld id="{CE884005-AAD7-43DA-8323-709AF992FEE5}" type="slidenum">
              <a:rPr lang="zh-CN" altLang="en-US" smtClean="0"/>
              <a:pPr/>
              <a:t>2</a:t>
            </a:fld>
            <a:r>
              <a:rPr lang="zh-CN" altLang="en-US"/>
              <a:t> 页</a:t>
            </a:r>
            <a:endParaRPr lang="zh-CN" altLang="en-US" dirty="0"/>
          </a:p>
        </p:txBody>
      </p:sp>
    </p:spTree>
    <p:extLst>
      <p:ext uri="{BB962C8B-B14F-4D97-AF65-F5344CB8AC3E}">
        <p14:creationId xmlns:p14="http://schemas.microsoft.com/office/powerpoint/2010/main" val="3231387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r>
              <a:rPr lang="zh-CN" altLang="en-US" smtClean="0"/>
              <a:t>第 </a:t>
            </a:r>
            <a:fld id="{CE884005-AAD7-43DA-8323-709AF992FEE5}" type="slidenum">
              <a:rPr lang="zh-CN" altLang="en-US" smtClean="0"/>
              <a:pPr/>
              <a:t>21</a:t>
            </a:fld>
            <a:r>
              <a:rPr lang="zh-CN" altLang="en-US" smtClean="0"/>
              <a:t> 页</a:t>
            </a:r>
            <a:endParaRPr lang="zh-CN" altLang="en-US" dirty="0"/>
          </a:p>
        </p:txBody>
      </p:sp>
    </p:spTree>
    <p:extLst>
      <p:ext uri="{BB962C8B-B14F-4D97-AF65-F5344CB8AC3E}">
        <p14:creationId xmlns:p14="http://schemas.microsoft.com/office/powerpoint/2010/main" val="15058800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46075" y="1055688"/>
            <a:ext cx="7493000" cy="4684712"/>
          </a:xfrm>
        </p:spPr>
      </p:sp>
      <p:sp>
        <p:nvSpPr>
          <p:cNvPr id="3" name="備忘稿版面配置區 2"/>
          <p:cNvSpPr>
            <a:spLocks noGrp="1"/>
          </p:cNvSpPr>
          <p:nvPr>
            <p:ph type="body" idx="1"/>
          </p:nvPr>
        </p:nvSpPr>
        <p:spPr/>
        <p:txBody>
          <a:bodyPr/>
          <a:lstStyle/>
          <a:p>
            <a:r>
              <a:rPr lang="zh-TW" altLang="en-US" dirty="0"/>
              <a:t>在媒體策略上，主要規劃重點包括運用  新媒體創造話題</a:t>
            </a:r>
            <a:endParaRPr lang="en-US" altLang="zh-TW" dirty="0"/>
          </a:p>
          <a:p>
            <a:endParaRPr lang="en-US" altLang="zh-TW" dirty="0"/>
          </a:p>
          <a:p>
            <a:r>
              <a:rPr lang="en-US" altLang="zh-TW" dirty="0"/>
              <a:t>(</a:t>
            </a:r>
            <a:r>
              <a:rPr lang="zh-TW" altLang="en-US" dirty="0"/>
              <a:t>按</a:t>
            </a:r>
            <a:r>
              <a:rPr lang="en-US" altLang="zh-TW" dirty="0"/>
              <a:t>)</a:t>
            </a:r>
            <a:r>
              <a:rPr lang="zh-TW" altLang="en-US" dirty="0"/>
              <a:t>並且進行波段規劃，加強預防成效</a:t>
            </a:r>
            <a:endParaRPr lang="en-US" altLang="zh-TW" dirty="0"/>
          </a:p>
          <a:p>
            <a:endParaRPr lang="en-US" altLang="zh-TW" dirty="0"/>
          </a:p>
          <a:p>
            <a:r>
              <a:rPr lang="en-US" altLang="zh-TW" dirty="0"/>
              <a:t>(</a:t>
            </a:r>
            <a:r>
              <a:rPr lang="zh-TW" altLang="en-US" dirty="0"/>
              <a:t>按</a:t>
            </a:r>
            <a:r>
              <a:rPr lang="en-US" altLang="zh-TW" dirty="0"/>
              <a:t>)</a:t>
            </a:r>
            <a:r>
              <a:rPr lang="zh-TW" altLang="en-US" dirty="0"/>
              <a:t>透過廣泛宣傳深入社區及家庭</a:t>
            </a:r>
            <a:endParaRPr lang="en-US" altLang="zh-TW" dirty="0"/>
          </a:p>
          <a:p>
            <a:endParaRPr lang="en-US" altLang="zh-TW" dirty="0"/>
          </a:p>
          <a:p>
            <a:r>
              <a:rPr lang="en-US" altLang="zh-TW" dirty="0"/>
              <a:t>(</a:t>
            </a:r>
            <a:r>
              <a:rPr lang="zh-TW" altLang="en-US" dirty="0"/>
              <a:t>按</a:t>
            </a:r>
            <a:r>
              <a:rPr lang="en-US" altLang="zh-TW" dirty="0"/>
              <a:t>)</a:t>
            </a:r>
            <a:r>
              <a:rPr lang="zh-TW" altLang="en-US" dirty="0"/>
              <a:t>以階段式溝通，建立正確認知</a:t>
            </a:r>
          </a:p>
        </p:txBody>
      </p:sp>
      <p:sp>
        <p:nvSpPr>
          <p:cNvPr id="4" name="投影片編號版面配置區 3"/>
          <p:cNvSpPr>
            <a:spLocks noGrp="1"/>
          </p:cNvSpPr>
          <p:nvPr>
            <p:ph type="sldNum" sz="quarter" idx="10"/>
          </p:nvPr>
        </p:nvSpPr>
        <p:spPr/>
        <p:txBody>
          <a:bodyPr/>
          <a:lstStyle/>
          <a:p>
            <a:fld id="{A8D14E9D-4B1E-425C-8F5F-945B08394ABF}" type="slidenum">
              <a:rPr lang="zh-TW" altLang="en-US" smtClean="0"/>
              <a:pPr/>
              <a:t>22</a:t>
            </a:fld>
            <a:endParaRPr lang="zh-TW" altLang="en-US"/>
          </a:p>
        </p:txBody>
      </p:sp>
    </p:spTree>
    <p:extLst>
      <p:ext uri="{BB962C8B-B14F-4D97-AF65-F5344CB8AC3E}">
        <p14:creationId xmlns:p14="http://schemas.microsoft.com/office/powerpoint/2010/main" val="14327718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46075" y="1055688"/>
            <a:ext cx="7493000" cy="4684712"/>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zh-CN" altLang="en-US"/>
              <a:t>第 </a:t>
            </a:r>
            <a:fld id="{CE884005-AAD7-43DA-8323-709AF992FEE5}" type="slidenum">
              <a:rPr lang="zh-CN" altLang="en-US" smtClean="0"/>
              <a:pPr/>
              <a:t>24</a:t>
            </a:fld>
            <a:r>
              <a:rPr lang="zh-CN" altLang="en-US"/>
              <a:t> 页</a:t>
            </a:r>
            <a:endParaRPr lang="zh-CN" altLang="en-US" dirty="0"/>
          </a:p>
        </p:txBody>
      </p:sp>
    </p:spTree>
    <p:extLst>
      <p:ext uri="{BB962C8B-B14F-4D97-AF65-F5344CB8AC3E}">
        <p14:creationId xmlns:p14="http://schemas.microsoft.com/office/powerpoint/2010/main" val="5672497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46075" y="1055688"/>
            <a:ext cx="7493000" cy="4684712"/>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zh-CN" altLang="en-US"/>
              <a:t>第 </a:t>
            </a:r>
            <a:fld id="{CE884005-AAD7-43DA-8323-709AF992FEE5}" type="slidenum">
              <a:rPr lang="zh-CN" altLang="en-US" smtClean="0"/>
              <a:pPr/>
              <a:t>28</a:t>
            </a:fld>
            <a:r>
              <a:rPr lang="zh-CN" altLang="en-US"/>
              <a:t> 页</a:t>
            </a:r>
            <a:endParaRPr lang="zh-CN" altLang="en-US" dirty="0"/>
          </a:p>
        </p:txBody>
      </p:sp>
    </p:spTree>
    <p:extLst>
      <p:ext uri="{BB962C8B-B14F-4D97-AF65-F5344CB8AC3E}">
        <p14:creationId xmlns:p14="http://schemas.microsoft.com/office/powerpoint/2010/main" val="5672497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endParaRPr lang="zh-TW" altLang="en-US" dirty="0"/>
          </a:p>
        </p:txBody>
      </p:sp>
      <p:sp>
        <p:nvSpPr>
          <p:cNvPr id="4" name="投影片編號版面配置區 3"/>
          <p:cNvSpPr>
            <a:spLocks noGrp="1"/>
          </p:cNvSpPr>
          <p:nvPr>
            <p:ph type="sldNum" sz="quarter" idx="10"/>
          </p:nvPr>
        </p:nvSpPr>
        <p:spPr/>
        <p:txBody>
          <a:bodyPr/>
          <a:lstStyle/>
          <a:p>
            <a:r>
              <a:rPr lang="zh-CN" altLang="en-US"/>
              <a:t>第 </a:t>
            </a:r>
            <a:fld id="{CE884005-AAD7-43DA-8323-709AF992FEE5}" type="slidenum">
              <a:rPr lang="zh-CN" altLang="en-US" smtClean="0"/>
              <a:pPr/>
              <a:t>32</a:t>
            </a:fld>
            <a:r>
              <a:rPr lang="zh-CN" altLang="en-US"/>
              <a:t> 页</a:t>
            </a:r>
            <a:endParaRPr lang="zh-CN" altLang="en-US" dirty="0"/>
          </a:p>
        </p:txBody>
      </p:sp>
    </p:spTree>
    <p:extLst>
      <p:ext uri="{BB962C8B-B14F-4D97-AF65-F5344CB8AC3E}">
        <p14:creationId xmlns:p14="http://schemas.microsoft.com/office/powerpoint/2010/main" val="4596248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46075" y="1055688"/>
            <a:ext cx="7493000" cy="4684712"/>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zh-CN" altLang="en-US"/>
              <a:t>第 </a:t>
            </a:r>
            <a:fld id="{CE884005-AAD7-43DA-8323-709AF992FEE5}" type="slidenum">
              <a:rPr lang="zh-CN" altLang="en-US" smtClean="0"/>
              <a:pPr/>
              <a:t>37</a:t>
            </a:fld>
            <a:r>
              <a:rPr lang="zh-CN" altLang="en-US"/>
              <a:t> 页</a:t>
            </a:r>
            <a:endParaRPr lang="zh-CN" altLang="en-US" dirty="0"/>
          </a:p>
        </p:txBody>
      </p:sp>
    </p:spTree>
    <p:extLst>
      <p:ext uri="{BB962C8B-B14F-4D97-AF65-F5344CB8AC3E}">
        <p14:creationId xmlns:p14="http://schemas.microsoft.com/office/powerpoint/2010/main" val="567249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46075" y="1055688"/>
            <a:ext cx="7493000" cy="4684712"/>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zh-CN" altLang="en-US"/>
              <a:t>第 </a:t>
            </a:r>
            <a:fld id="{CE884005-AAD7-43DA-8323-709AF992FEE5}" type="slidenum">
              <a:rPr lang="zh-CN" altLang="en-US" smtClean="0"/>
              <a:pPr/>
              <a:t>3</a:t>
            </a:fld>
            <a:r>
              <a:rPr lang="zh-CN" altLang="en-US"/>
              <a:t> 页</a:t>
            </a:r>
            <a:endParaRPr lang="zh-CN" altLang="en-US" dirty="0"/>
          </a:p>
        </p:txBody>
      </p:sp>
    </p:spTree>
    <p:extLst>
      <p:ext uri="{BB962C8B-B14F-4D97-AF65-F5344CB8AC3E}">
        <p14:creationId xmlns:p14="http://schemas.microsoft.com/office/powerpoint/2010/main" val="1558737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46075" y="1055688"/>
            <a:ext cx="7493000" cy="4684712"/>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zh-CN" altLang="en-US"/>
              <a:t>第 </a:t>
            </a:r>
            <a:fld id="{CE884005-AAD7-43DA-8323-709AF992FEE5}" type="slidenum">
              <a:rPr lang="zh-CN" altLang="en-US" smtClean="0"/>
              <a:pPr/>
              <a:t>4</a:t>
            </a:fld>
            <a:r>
              <a:rPr lang="zh-CN" altLang="en-US"/>
              <a:t> 页</a:t>
            </a:r>
            <a:endParaRPr lang="zh-CN" altLang="en-US" dirty="0"/>
          </a:p>
        </p:txBody>
      </p:sp>
    </p:spTree>
    <p:extLst>
      <p:ext uri="{BB962C8B-B14F-4D97-AF65-F5344CB8AC3E}">
        <p14:creationId xmlns:p14="http://schemas.microsoft.com/office/powerpoint/2010/main" val="567249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r>
              <a:rPr lang="zh-CN" altLang="en-US"/>
              <a:t>第 </a:t>
            </a:r>
            <a:fld id="{CE884005-AAD7-43DA-8323-709AF992FEE5}" type="slidenum">
              <a:rPr lang="zh-CN" altLang="en-US" smtClean="0"/>
              <a:pPr/>
              <a:t>5</a:t>
            </a:fld>
            <a:r>
              <a:rPr lang="zh-CN" altLang="en-US"/>
              <a:t> 页</a:t>
            </a:r>
            <a:endParaRPr lang="zh-CN" altLang="en-US" dirty="0"/>
          </a:p>
        </p:txBody>
      </p:sp>
    </p:spTree>
    <p:extLst>
      <p:ext uri="{BB962C8B-B14F-4D97-AF65-F5344CB8AC3E}">
        <p14:creationId xmlns:p14="http://schemas.microsoft.com/office/powerpoint/2010/main" val="1883404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r>
              <a:rPr lang="zh-CN" altLang="en-US"/>
              <a:t>第 </a:t>
            </a:r>
            <a:fld id="{CE884005-AAD7-43DA-8323-709AF992FEE5}" type="slidenum">
              <a:rPr lang="zh-CN" altLang="en-US" smtClean="0"/>
              <a:pPr/>
              <a:t>6</a:t>
            </a:fld>
            <a:r>
              <a:rPr lang="zh-CN" altLang="en-US"/>
              <a:t> 页</a:t>
            </a:r>
            <a:endParaRPr lang="zh-CN" altLang="en-US" dirty="0"/>
          </a:p>
        </p:txBody>
      </p:sp>
    </p:spTree>
    <p:extLst>
      <p:ext uri="{BB962C8B-B14F-4D97-AF65-F5344CB8AC3E}">
        <p14:creationId xmlns:p14="http://schemas.microsoft.com/office/powerpoint/2010/main" val="866332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r>
              <a:rPr lang="zh-CN" altLang="en-US"/>
              <a:t>第 </a:t>
            </a:r>
            <a:fld id="{CE884005-AAD7-43DA-8323-709AF992FEE5}" type="slidenum">
              <a:rPr lang="zh-CN" altLang="en-US" smtClean="0"/>
              <a:pPr/>
              <a:t>7</a:t>
            </a:fld>
            <a:r>
              <a:rPr lang="zh-CN" altLang="en-US"/>
              <a:t> 页</a:t>
            </a:r>
            <a:endParaRPr lang="zh-CN" altLang="en-US" dirty="0"/>
          </a:p>
        </p:txBody>
      </p:sp>
    </p:spTree>
    <p:extLst>
      <p:ext uri="{BB962C8B-B14F-4D97-AF65-F5344CB8AC3E}">
        <p14:creationId xmlns:p14="http://schemas.microsoft.com/office/powerpoint/2010/main" val="1339382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r>
              <a:rPr lang="zh-CN" altLang="en-US"/>
              <a:t>第 </a:t>
            </a:r>
            <a:fld id="{CE884005-AAD7-43DA-8323-709AF992FEE5}" type="slidenum">
              <a:rPr lang="zh-CN" altLang="en-US" smtClean="0"/>
              <a:pPr/>
              <a:t>8</a:t>
            </a:fld>
            <a:r>
              <a:rPr lang="zh-CN" altLang="en-US"/>
              <a:t> 页</a:t>
            </a:r>
            <a:endParaRPr lang="zh-CN" altLang="en-US" dirty="0"/>
          </a:p>
        </p:txBody>
      </p:sp>
    </p:spTree>
    <p:extLst>
      <p:ext uri="{BB962C8B-B14F-4D97-AF65-F5344CB8AC3E}">
        <p14:creationId xmlns:p14="http://schemas.microsoft.com/office/powerpoint/2010/main" val="4135926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46075" y="1055688"/>
            <a:ext cx="7493000" cy="4684712"/>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zh-CN" altLang="en-US"/>
              <a:t>第 </a:t>
            </a:r>
            <a:fld id="{CE884005-AAD7-43DA-8323-709AF992FEE5}" type="slidenum">
              <a:rPr lang="zh-CN" altLang="en-US" smtClean="0"/>
              <a:pPr/>
              <a:t>9</a:t>
            </a:fld>
            <a:r>
              <a:rPr lang="zh-CN" altLang="en-US"/>
              <a:t> 页</a:t>
            </a:r>
            <a:endParaRPr lang="zh-CN" altLang="en-US" dirty="0"/>
          </a:p>
        </p:txBody>
      </p:sp>
    </p:spTree>
    <p:extLst>
      <p:ext uri="{BB962C8B-B14F-4D97-AF65-F5344CB8AC3E}">
        <p14:creationId xmlns:p14="http://schemas.microsoft.com/office/powerpoint/2010/main" val="567249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SINGLE">
    <p:spTree>
      <p:nvGrpSpPr>
        <p:cNvPr id="1" name=""/>
        <p:cNvGrpSpPr/>
        <p:nvPr/>
      </p:nvGrpSpPr>
      <p:grpSpPr>
        <a:xfrm>
          <a:off x="0" y="0"/>
          <a:ext cx="0" cy="0"/>
          <a:chOff x="0" y="0"/>
          <a:chExt cx="0" cy="0"/>
        </a:xfrm>
      </p:grpSpPr>
      <p:sp>
        <p:nvSpPr>
          <p:cNvPr id="6" name="矩形 5"/>
          <p:cNvSpPr/>
          <p:nvPr userDrawn="1"/>
        </p:nvSpPr>
        <p:spPr>
          <a:xfrm>
            <a:off x="0" y="0"/>
            <a:ext cx="9144000" cy="5715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endParaRPr lang="zh-CN" altLang="en-US" sz="1200" dirty="0"/>
          </a:p>
        </p:txBody>
      </p:sp>
      <p:sp>
        <p:nvSpPr>
          <p:cNvPr id="16" name="任意多边形 15"/>
          <p:cNvSpPr/>
          <p:nvPr userDrawn="1"/>
        </p:nvSpPr>
        <p:spPr bwMode="auto">
          <a:xfrm rot="10800000">
            <a:off x="-108520" y="3937620"/>
            <a:ext cx="9252520" cy="1777380"/>
          </a:xfrm>
          <a:custGeom>
            <a:avLst/>
            <a:gdLst>
              <a:gd name="connsiteX0" fmla="*/ 5442101 w 8991974"/>
              <a:gd name="connsiteY0" fmla="*/ 6858000 h 6858000"/>
              <a:gd name="connsiteX1" fmla="*/ 2370163 w 8991974"/>
              <a:gd name="connsiteY1" fmla="*/ 6858000 h 6858000"/>
              <a:gd name="connsiteX2" fmla="*/ 1781634 w 8991974"/>
              <a:gd name="connsiteY2" fmla="*/ 6858000 h 6858000"/>
              <a:gd name="connsiteX3" fmla="*/ 0 w 8991974"/>
              <a:gd name="connsiteY3" fmla="*/ 6858000 h 6858000"/>
              <a:gd name="connsiteX4" fmla="*/ 0 w 8991974"/>
              <a:gd name="connsiteY4" fmla="*/ 0 h 6858000"/>
              <a:gd name="connsiteX5" fmla="*/ 1781634 w 8991974"/>
              <a:gd name="connsiteY5" fmla="*/ 0 h 6858000"/>
              <a:gd name="connsiteX6" fmla="*/ 5920037 w 8991974"/>
              <a:gd name="connsiteY6" fmla="*/ 0 h 6858000"/>
              <a:gd name="connsiteX7" fmla="*/ 8991974 w 8991974"/>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91974" h="6858000">
                <a:moveTo>
                  <a:pt x="5442101" y="6858000"/>
                </a:moveTo>
                <a:lnTo>
                  <a:pt x="2370163" y="6858000"/>
                </a:lnTo>
                <a:lnTo>
                  <a:pt x="1781634" y="6858000"/>
                </a:lnTo>
                <a:lnTo>
                  <a:pt x="0" y="6858000"/>
                </a:lnTo>
                <a:lnTo>
                  <a:pt x="0" y="0"/>
                </a:lnTo>
                <a:lnTo>
                  <a:pt x="1781634" y="0"/>
                </a:lnTo>
                <a:lnTo>
                  <a:pt x="5920037" y="0"/>
                </a:lnTo>
                <a:lnTo>
                  <a:pt x="8991974" y="0"/>
                </a:lnTo>
                <a:close/>
              </a:path>
            </a:pathLst>
          </a:custGeom>
          <a:gradFill>
            <a:gsLst>
              <a:gs pos="0">
                <a:schemeClr val="accent1"/>
              </a:gs>
              <a:gs pos="100000">
                <a:schemeClr val="accent1">
                  <a:lumMod val="75000"/>
                  <a:alpha val="44000"/>
                </a:schemeClr>
              </a:gs>
            </a:gsLst>
            <a:path path="circle">
              <a:fillToRect r="100000" b="100000"/>
            </a:path>
          </a:gradFill>
          <a:ln w="9525" cap="flat" cmpd="sng" algn="ctr">
            <a:noFill/>
            <a:prstDash val="solid"/>
            <a:round/>
            <a:headEnd type="none" w="med" len="med"/>
            <a:tailEnd type="none" w="med" len="med"/>
          </a:ln>
          <a:effectLst/>
        </p:spPr>
        <p:txBody>
          <a:bodyPr vert="horz" wrap="square" lIns="71323" tIns="35662" rIns="71323" bIns="35662" numCol="1" rtlCol="0" anchor="ctr" anchorCtr="0" compatLnSpc="1">
            <a:prstTxWarp prst="textNoShape">
              <a:avLst/>
            </a:prstTxWarp>
            <a:noAutofit/>
          </a:bodyPr>
          <a:lstStyle/>
          <a:p>
            <a:pPr marL="0" marR="0" indent="0" algn="l" defTabSz="713232" rtl="0" eaLnBrk="0" fontAlgn="base" latinLnBrk="0" hangingPunct="0">
              <a:lnSpc>
                <a:spcPct val="100000"/>
              </a:lnSpc>
              <a:spcBef>
                <a:spcPct val="0"/>
              </a:spcBef>
              <a:spcAft>
                <a:spcPct val="0"/>
              </a:spcAft>
              <a:buClrTx/>
              <a:buSzTx/>
              <a:buFontTx/>
              <a:buNone/>
              <a:tabLst/>
            </a:pPr>
            <a:endParaRPr kumimoji="0" lang="zh-CN" altLang="en-US" sz="3100" b="0" i="0" u="none" strike="noStrike" cap="none" normalizeH="0" baseline="0">
              <a:ln>
                <a:noFill/>
              </a:ln>
              <a:solidFill>
                <a:schemeClr val="bg1"/>
              </a:solidFill>
              <a:effectLst/>
              <a:latin typeface="Stone Sans" pitchFamily="2" charset="0"/>
              <a:ea typeface="宋体" charset="-122"/>
            </a:endParaRPr>
          </a:p>
        </p:txBody>
      </p:sp>
      <p:sp>
        <p:nvSpPr>
          <p:cNvPr id="18" name="图文框 17"/>
          <p:cNvSpPr/>
          <p:nvPr userDrawn="1"/>
        </p:nvSpPr>
        <p:spPr>
          <a:xfrm>
            <a:off x="0" y="2853"/>
            <a:ext cx="9144000" cy="5715000"/>
          </a:xfrm>
          <a:prstGeom prst="frame">
            <a:avLst>
              <a:gd name="adj1" fmla="val 2777"/>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endParaRPr lang="zh-CN" altLang="en-US" sz="1200" dirty="0">
              <a:solidFill>
                <a:schemeClr val="tx1"/>
              </a:solidFill>
            </a:endParaRPr>
          </a:p>
        </p:txBody>
      </p:sp>
    </p:spTree>
    <p:extLst>
      <p:ext uri="{BB962C8B-B14F-4D97-AF65-F5344CB8AC3E}">
        <p14:creationId xmlns:p14="http://schemas.microsoft.com/office/powerpoint/2010/main" val="2944078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E">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vl1pPr>
          </a:lstStyle>
          <a:p>
            <a:r>
              <a:rPr lang="en-US" altLang="zh-CN" dirty="0"/>
              <a:t>Add title here</a:t>
            </a:r>
            <a:endParaRPr lang="zh-CN" altLang="en-US" dirty="0"/>
          </a:p>
        </p:txBody>
      </p:sp>
      <p:sp>
        <p:nvSpPr>
          <p:cNvPr id="3" name="文本占位符 2"/>
          <p:cNvSpPr>
            <a:spLocks noGrp="1"/>
          </p:cNvSpPr>
          <p:nvPr>
            <p:ph type="body" idx="1" hasCustomPrompt="1"/>
          </p:nvPr>
        </p:nvSpPr>
        <p:spPr>
          <a:xfrm>
            <a:off x="395288" y="937948"/>
            <a:ext cx="4105275" cy="533135"/>
          </a:xfrm>
        </p:spPr>
        <p:txBody>
          <a:bodyPr anchor="ctr" anchorCtr="0">
            <a:noAutofit/>
          </a:bodyPr>
          <a:lstStyle>
            <a:lvl1pPr marL="0" indent="0">
              <a:buNone/>
              <a:defRPr sz="1900" b="0">
                <a:solidFill>
                  <a:schemeClr val="tx1"/>
                </a:solidFill>
              </a:defRPr>
            </a:lvl1pPr>
            <a:lvl2pPr marL="356616" indent="0">
              <a:buNone/>
              <a:defRPr sz="1600" b="1"/>
            </a:lvl2pPr>
            <a:lvl3pPr marL="713232" indent="0">
              <a:buNone/>
              <a:defRPr sz="1400" b="1"/>
            </a:lvl3pPr>
            <a:lvl4pPr marL="1069848" indent="0">
              <a:buNone/>
              <a:defRPr sz="1200" b="1"/>
            </a:lvl4pPr>
            <a:lvl5pPr marL="1426464" indent="0">
              <a:buNone/>
              <a:defRPr sz="1200" b="1"/>
            </a:lvl5pPr>
            <a:lvl6pPr marL="1783080" indent="0">
              <a:buNone/>
              <a:defRPr sz="1200" b="1"/>
            </a:lvl6pPr>
            <a:lvl7pPr marL="2139696" indent="0">
              <a:buNone/>
              <a:defRPr sz="1200" b="1"/>
            </a:lvl7pPr>
            <a:lvl8pPr marL="2496312" indent="0">
              <a:buNone/>
              <a:defRPr sz="1200" b="1"/>
            </a:lvl8pPr>
            <a:lvl9pPr marL="2852928" indent="0">
              <a:buNone/>
              <a:defRPr sz="1200" b="1"/>
            </a:lvl9pPr>
          </a:lstStyle>
          <a:p>
            <a:pPr lvl="0"/>
            <a:r>
              <a:rPr lang="en-US" altLang="zh-CN" dirty="0"/>
              <a:t>Add title here</a:t>
            </a:r>
            <a:endParaRPr lang="zh-CN" altLang="en-US" dirty="0"/>
          </a:p>
        </p:txBody>
      </p:sp>
      <p:sp>
        <p:nvSpPr>
          <p:cNvPr id="4" name="内容占位符 3"/>
          <p:cNvSpPr>
            <a:spLocks noGrp="1"/>
          </p:cNvSpPr>
          <p:nvPr>
            <p:ph sz="half" idx="2" hasCustomPrompt="1"/>
          </p:nvPr>
        </p:nvSpPr>
        <p:spPr>
          <a:xfrm>
            <a:off x="395289" y="1537354"/>
            <a:ext cx="4102100" cy="3719918"/>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vl6pPr>
              <a:defRPr sz="1200"/>
            </a:lvl6pPr>
            <a:lvl7pPr>
              <a:defRPr sz="1200"/>
            </a:lvl7pPr>
            <a:lvl8pPr>
              <a:defRPr sz="1200"/>
            </a:lvl8pPr>
            <a:lvl9pPr>
              <a:defRPr sz="1200"/>
            </a:lvl9pPr>
          </a:lstStyle>
          <a:p>
            <a:pPr lvl="0"/>
            <a:r>
              <a:rPr lang="en-US" altLang="zh-CN" dirty="0"/>
              <a:t>Add text here</a:t>
            </a:r>
            <a:endParaRPr lang="zh-CN" altLang="en-US" dirty="0"/>
          </a:p>
          <a:p>
            <a:pPr lvl="1"/>
            <a:r>
              <a:rPr lang="en-US" altLang="zh-CN" dirty="0"/>
              <a:t>Add text here</a:t>
            </a:r>
          </a:p>
          <a:p>
            <a:pPr lvl="2"/>
            <a:r>
              <a:rPr lang="en-US" altLang="zh-CN" dirty="0"/>
              <a:t>Add text here</a:t>
            </a:r>
          </a:p>
          <a:p>
            <a:pPr lvl="3"/>
            <a:r>
              <a:rPr lang="en-US" altLang="zh-CN" dirty="0"/>
              <a:t>Add text here</a:t>
            </a:r>
          </a:p>
          <a:p>
            <a:pPr lvl="4"/>
            <a:r>
              <a:rPr lang="en-US" altLang="zh-CN" dirty="0"/>
              <a:t>Add text here</a:t>
            </a:r>
          </a:p>
        </p:txBody>
      </p:sp>
      <p:sp>
        <p:nvSpPr>
          <p:cNvPr id="5" name="文本占位符 4"/>
          <p:cNvSpPr>
            <a:spLocks noGrp="1"/>
          </p:cNvSpPr>
          <p:nvPr>
            <p:ph type="body" sz="quarter" idx="3" hasCustomPrompt="1"/>
          </p:nvPr>
        </p:nvSpPr>
        <p:spPr>
          <a:xfrm>
            <a:off x="4643438" y="937948"/>
            <a:ext cx="4105275" cy="533135"/>
          </a:xfrm>
        </p:spPr>
        <p:txBody>
          <a:bodyPr anchor="ctr" anchorCtr="0">
            <a:noAutofit/>
          </a:bodyPr>
          <a:lstStyle>
            <a:lvl1pPr marL="0" indent="0">
              <a:buNone/>
              <a:defRPr sz="1900" b="0">
                <a:solidFill>
                  <a:schemeClr val="tx1"/>
                </a:solidFill>
              </a:defRPr>
            </a:lvl1pPr>
            <a:lvl2pPr marL="356616" indent="0">
              <a:buNone/>
              <a:defRPr sz="1600" b="1"/>
            </a:lvl2pPr>
            <a:lvl3pPr marL="713232" indent="0">
              <a:buNone/>
              <a:defRPr sz="1400" b="1"/>
            </a:lvl3pPr>
            <a:lvl4pPr marL="1069848" indent="0">
              <a:buNone/>
              <a:defRPr sz="1200" b="1"/>
            </a:lvl4pPr>
            <a:lvl5pPr marL="1426464" indent="0">
              <a:buNone/>
              <a:defRPr sz="1200" b="1"/>
            </a:lvl5pPr>
            <a:lvl6pPr marL="1783080" indent="0">
              <a:buNone/>
              <a:defRPr sz="1200" b="1"/>
            </a:lvl6pPr>
            <a:lvl7pPr marL="2139696" indent="0">
              <a:buNone/>
              <a:defRPr sz="1200" b="1"/>
            </a:lvl7pPr>
            <a:lvl8pPr marL="2496312" indent="0">
              <a:buNone/>
              <a:defRPr sz="1200" b="1"/>
            </a:lvl8pPr>
            <a:lvl9pPr marL="2852928" indent="0">
              <a:buNone/>
              <a:defRPr sz="1200" b="1"/>
            </a:lvl9pPr>
          </a:lstStyle>
          <a:p>
            <a:pPr lvl="0"/>
            <a:r>
              <a:rPr lang="en-US" altLang="zh-CN" dirty="0"/>
              <a:t>Add title here</a:t>
            </a:r>
            <a:endParaRPr lang="zh-CN" altLang="en-US" dirty="0"/>
          </a:p>
        </p:txBody>
      </p:sp>
      <p:sp>
        <p:nvSpPr>
          <p:cNvPr id="6" name="内容占位符 5"/>
          <p:cNvSpPr>
            <a:spLocks noGrp="1"/>
          </p:cNvSpPr>
          <p:nvPr>
            <p:ph sz="quarter" idx="4" hasCustomPrompt="1"/>
          </p:nvPr>
        </p:nvSpPr>
        <p:spPr>
          <a:xfrm>
            <a:off x="4645025" y="1537354"/>
            <a:ext cx="4103688" cy="3719918"/>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vl6pPr>
              <a:defRPr sz="1200"/>
            </a:lvl6pPr>
            <a:lvl7pPr>
              <a:defRPr sz="1200"/>
            </a:lvl7pPr>
            <a:lvl8pPr>
              <a:defRPr sz="1200"/>
            </a:lvl8pPr>
            <a:lvl9pPr>
              <a:defRPr sz="1200"/>
            </a:lvl9pPr>
          </a:lstStyle>
          <a:p>
            <a:pPr lvl="0"/>
            <a:r>
              <a:rPr lang="en-US" altLang="zh-CN" dirty="0"/>
              <a:t>Add text here</a:t>
            </a:r>
            <a:endParaRPr lang="zh-CN" altLang="en-US" dirty="0"/>
          </a:p>
          <a:p>
            <a:pPr lvl="1"/>
            <a:r>
              <a:rPr lang="en-US" altLang="zh-CN" dirty="0"/>
              <a:t>Add text here</a:t>
            </a:r>
          </a:p>
          <a:p>
            <a:pPr lvl="2"/>
            <a:r>
              <a:rPr lang="en-US" altLang="zh-CN" dirty="0"/>
              <a:t>Add text here</a:t>
            </a:r>
          </a:p>
          <a:p>
            <a:pPr lvl="3"/>
            <a:r>
              <a:rPr lang="en-US" altLang="zh-CN" dirty="0"/>
              <a:t>Add text here</a:t>
            </a:r>
          </a:p>
          <a:p>
            <a:pPr lvl="4"/>
            <a:r>
              <a:rPr lang="en-US" altLang="zh-CN" dirty="0"/>
              <a:t>Add text here</a:t>
            </a:r>
          </a:p>
          <a:p>
            <a:pPr lvl="0"/>
            <a:endParaRPr lang="zh-CN" altLang="en-US" dirty="0"/>
          </a:p>
        </p:txBody>
      </p:sp>
      <p:sp>
        <p:nvSpPr>
          <p:cNvPr id="10" name="页脚占位符 4"/>
          <p:cNvSpPr>
            <a:spLocks noGrp="1"/>
          </p:cNvSpPr>
          <p:nvPr>
            <p:ph type="ftr" sz="quarter" idx="10"/>
          </p:nvPr>
        </p:nvSpPr>
        <p:spPr>
          <a:xfrm>
            <a:off x="8244408" y="5564649"/>
            <a:ext cx="899592" cy="136622"/>
          </a:xfrm>
          <a:prstGeom prst="rect">
            <a:avLst/>
          </a:prstGeom>
        </p:spPr>
        <p:txBody>
          <a:bodyPr vert="horz" lIns="71323" tIns="35662" rIns="71323" bIns="35662" rtlCol="0" anchor="ctr"/>
          <a:lstStyle>
            <a:lvl1pPr algn="l">
              <a:defRPr sz="900">
                <a:solidFill>
                  <a:schemeClr val="bg1"/>
                </a:solidFill>
                <a:latin typeface="+mn-lt"/>
                <a:ea typeface="+mn-ea"/>
              </a:defRPr>
            </a:lvl1pPr>
          </a:lstStyle>
          <a:p>
            <a:r>
              <a:rPr lang="en-US" altLang="zh-CN" smtClean="0"/>
              <a:t>/    11</a:t>
            </a:r>
            <a:endParaRPr lang="zh-CN" altLang="en-US" dirty="0"/>
          </a:p>
        </p:txBody>
      </p:sp>
      <p:sp>
        <p:nvSpPr>
          <p:cNvPr id="11" name="灯片编号占位符 5"/>
          <p:cNvSpPr>
            <a:spLocks noGrp="1"/>
          </p:cNvSpPr>
          <p:nvPr>
            <p:ph type="sldNum" sz="quarter" idx="11"/>
          </p:nvPr>
        </p:nvSpPr>
        <p:spPr>
          <a:xfrm>
            <a:off x="6502030" y="5580525"/>
            <a:ext cx="1773311" cy="140054"/>
          </a:xfrm>
          <a:prstGeom prst="rect">
            <a:avLst/>
          </a:prstGeom>
        </p:spPr>
        <p:txBody>
          <a:bodyPr vert="horz" lIns="71323" tIns="0" rIns="71323" bIns="35662" rtlCol="0" anchor="ctr"/>
          <a:lstStyle>
            <a:lvl1pPr marL="0" algn="r" defTabSz="713232" rtl="0" eaLnBrk="1" latinLnBrk="0" hangingPunct="1">
              <a:defRPr lang="en-US" altLang="zh-CN" sz="900" kern="1200" smtClean="0">
                <a:solidFill>
                  <a:schemeClr val="bg1"/>
                </a:solidFill>
                <a:latin typeface="+mn-lt"/>
                <a:ea typeface="+mn-ea"/>
                <a:cs typeface="+mn-cs"/>
              </a:defRPr>
            </a:lvl1pPr>
          </a:lstStyle>
          <a:p>
            <a:fld id="{49F4BA8F-7B64-4198-9505-0CB5D4D3B366}" type="slidenum">
              <a:rPr lang="en-US" altLang="zh-CN" smtClean="0"/>
              <a:pPr/>
              <a:t>‹#›</a:t>
            </a:fld>
            <a:endParaRPr lang="zh-CN" altLang="en-US" dirty="0"/>
          </a:p>
        </p:txBody>
      </p:sp>
    </p:spTree>
    <p:extLst>
      <p:ext uri="{BB962C8B-B14F-4D97-AF65-F5344CB8AC3E}">
        <p14:creationId xmlns:p14="http://schemas.microsoft.com/office/powerpoint/2010/main" val="1496314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TEXT-TITLE">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95288" y="227543"/>
            <a:ext cx="8353425" cy="590021"/>
          </a:xfrm>
        </p:spPr>
        <p:txBody>
          <a:bodyPr vert="horz" lIns="71323" tIns="35662" rIns="71323" bIns="35662" rtlCol="0" anchor="ctr">
            <a:normAutofit/>
          </a:bodyPr>
          <a:lstStyle>
            <a:lvl1pPr>
              <a:defRPr lang="zh-CN" altLang="en-US"/>
            </a:lvl1pPr>
          </a:lstStyle>
          <a:p>
            <a:pPr marL="0" lvl="0"/>
            <a:r>
              <a:rPr lang="en-US" altLang="zh-CN" dirty="0"/>
              <a:t>Add title here</a:t>
            </a:r>
            <a:endParaRPr lang="zh-CN" altLang="en-US" dirty="0"/>
          </a:p>
        </p:txBody>
      </p:sp>
      <p:sp>
        <p:nvSpPr>
          <p:cNvPr id="3" name="内容占位符 2"/>
          <p:cNvSpPr>
            <a:spLocks noGrp="1"/>
          </p:cNvSpPr>
          <p:nvPr>
            <p:ph idx="1" hasCustomPrompt="1"/>
          </p:nvPr>
        </p:nvSpPr>
        <p:spPr>
          <a:xfrm>
            <a:off x="395537" y="937948"/>
            <a:ext cx="5173663" cy="4319323"/>
          </a:xfrm>
          <a:ln>
            <a:solidFill>
              <a:schemeClr val="tx2"/>
            </a:solidFill>
          </a:ln>
        </p:spPr>
        <p:txBody>
          <a:bodyPr>
            <a:normAutofit/>
          </a:bodyPr>
          <a:lstStyle>
            <a:lvl1pPr>
              <a:defRPr sz="2200">
                <a:solidFill>
                  <a:schemeClr val="tx1"/>
                </a:solidFill>
              </a:defRPr>
            </a:lvl1pPr>
            <a:lvl2pPr>
              <a:defRPr sz="1900">
                <a:solidFill>
                  <a:schemeClr val="tx1"/>
                </a:solidFill>
              </a:defRPr>
            </a:lvl2pPr>
            <a:lvl3pPr>
              <a:defRPr sz="1600">
                <a:solidFill>
                  <a:schemeClr val="tx1"/>
                </a:solidFill>
              </a:defRPr>
            </a:lvl3pPr>
            <a:lvl4pPr>
              <a:defRPr sz="1400">
                <a:solidFill>
                  <a:schemeClr val="tx1"/>
                </a:solidFill>
              </a:defRPr>
            </a:lvl4pPr>
            <a:lvl5pPr>
              <a:defRPr sz="1400">
                <a:solidFill>
                  <a:schemeClr val="tx1"/>
                </a:solidFill>
              </a:defRPr>
            </a:lvl5pPr>
            <a:lvl6pPr>
              <a:defRPr sz="1600"/>
            </a:lvl6pPr>
            <a:lvl7pPr>
              <a:defRPr sz="1600"/>
            </a:lvl7pPr>
            <a:lvl8pPr>
              <a:defRPr sz="1600"/>
            </a:lvl8pPr>
            <a:lvl9pPr>
              <a:defRPr sz="1600"/>
            </a:lvl9pPr>
          </a:lstStyle>
          <a:p>
            <a:pPr lvl="0"/>
            <a:r>
              <a:rPr lang="en-US" altLang="zh-CN" dirty="0"/>
              <a:t>Add text here</a:t>
            </a:r>
            <a:endParaRPr lang="zh-CN" altLang="en-US" dirty="0"/>
          </a:p>
          <a:p>
            <a:pPr lvl="1"/>
            <a:r>
              <a:rPr lang="en-US" altLang="zh-CN" dirty="0"/>
              <a:t>Add text here</a:t>
            </a:r>
          </a:p>
          <a:p>
            <a:pPr lvl="2"/>
            <a:r>
              <a:rPr lang="en-US" altLang="zh-CN" dirty="0"/>
              <a:t>Add text here</a:t>
            </a:r>
          </a:p>
          <a:p>
            <a:pPr lvl="3"/>
            <a:r>
              <a:rPr lang="en-US" altLang="zh-CN" dirty="0"/>
              <a:t>Add text here</a:t>
            </a:r>
          </a:p>
          <a:p>
            <a:pPr lvl="4"/>
            <a:r>
              <a:rPr lang="en-US" altLang="zh-CN" dirty="0"/>
              <a:t>Add text here</a:t>
            </a:r>
          </a:p>
        </p:txBody>
      </p:sp>
      <p:sp>
        <p:nvSpPr>
          <p:cNvPr id="4" name="文本占位符 3"/>
          <p:cNvSpPr>
            <a:spLocks noGrp="1"/>
          </p:cNvSpPr>
          <p:nvPr>
            <p:ph type="body" sz="half" idx="2" hasCustomPrompt="1"/>
          </p:nvPr>
        </p:nvSpPr>
        <p:spPr>
          <a:xfrm>
            <a:off x="5652121" y="937948"/>
            <a:ext cx="3070225" cy="4319323"/>
          </a:xfrm>
        </p:spPr>
        <p:txBody>
          <a:bodyPr>
            <a:normAutofit/>
          </a:bodyPr>
          <a:lstStyle>
            <a:lvl1pPr marL="0" indent="0">
              <a:buNone/>
              <a:defRPr sz="1400">
                <a:solidFill>
                  <a:schemeClr val="tx1"/>
                </a:solidFill>
              </a:defRPr>
            </a:lvl1pPr>
            <a:lvl2pPr marL="356616" indent="0">
              <a:buNone/>
              <a:defRPr sz="900"/>
            </a:lvl2pPr>
            <a:lvl3pPr marL="713232" indent="0">
              <a:buNone/>
              <a:defRPr sz="800"/>
            </a:lvl3pPr>
            <a:lvl4pPr marL="1069848" indent="0">
              <a:buNone/>
              <a:defRPr sz="700"/>
            </a:lvl4pPr>
            <a:lvl5pPr marL="1426464" indent="0">
              <a:buNone/>
              <a:defRPr sz="700"/>
            </a:lvl5pPr>
            <a:lvl6pPr marL="1783080" indent="0">
              <a:buNone/>
              <a:defRPr sz="700"/>
            </a:lvl6pPr>
            <a:lvl7pPr marL="2139696" indent="0">
              <a:buNone/>
              <a:defRPr sz="700"/>
            </a:lvl7pPr>
            <a:lvl8pPr marL="2496312" indent="0">
              <a:buNone/>
              <a:defRPr sz="700"/>
            </a:lvl8pPr>
            <a:lvl9pPr marL="2852928" indent="0">
              <a:buNone/>
              <a:defRPr sz="700"/>
            </a:lvl9pPr>
          </a:lstStyle>
          <a:p>
            <a:pPr lvl="0"/>
            <a:r>
              <a:rPr lang="en-US" altLang="zh-CN" dirty="0"/>
              <a:t>Add title here</a:t>
            </a:r>
            <a:endParaRPr lang="zh-CN" altLang="en-US" dirty="0"/>
          </a:p>
        </p:txBody>
      </p:sp>
      <p:sp>
        <p:nvSpPr>
          <p:cNvPr id="8" name="页脚占位符 4"/>
          <p:cNvSpPr>
            <a:spLocks noGrp="1"/>
          </p:cNvSpPr>
          <p:nvPr>
            <p:ph type="ftr" sz="quarter" idx="3"/>
          </p:nvPr>
        </p:nvSpPr>
        <p:spPr>
          <a:xfrm>
            <a:off x="8244408" y="5564649"/>
            <a:ext cx="899592" cy="136622"/>
          </a:xfrm>
          <a:prstGeom prst="rect">
            <a:avLst/>
          </a:prstGeom>
        </p:spPr>
        <p:txBody>
          <a:bodyPr vert="horz" lIns="71323" tIns="35662" rIns="71323" bIns="35662" rtlCol="0" anchor="ctr"/>
          <a:lstStyle>
            <a:lvl1pPr algn="l">
              <a:defRPr sz="900">
                <a:solidFill>
                  <a:schemeClr val="bg1"/>
                </a:solidFill>
                <a:latin typeface="+mn-lt"/>
                <a:ea typeface="+mn-ea"/>
              </a:defRPr>
            </a:lvl1pPr>
          </a:lstStyle>
          <a:p>
            <a:r>
              <a:rPr lang="en-US" altLang="zh-CN" smtClean="0"/>
              <a:t>/    11</a:t>
            </a:r>
            <a:endParaRPr lang="zh-CN" altLang="en-US" dirty="0"/>
          </a:p>
        </p:txBody>
      </p:sp>
      <p:sp>
        <p:nvSpPr>
          <p:cNvPr id="9" name="灯片编号占位符 5"/>
          <p:cNvSpPr>
            <a:spLocks noGrp="1"/>
          </p:cNvSpPr>
          <p:nvPr>
            <p:ph type="sldNum" sz="quarter" idx="4"/>
          </p:nvPr>
        </p:nvSpPr>
        <p:spPr>
          <a:xfrm>
            <a:off x="6502030" y="5580525"/>
            <a:ext cx="1773311" cy="140054"/>
          </a:xfrm>
          <a:prstGeom prst="rect">
            <a:avLst/>
          </a:prstGeom>
        </p:spPr>
        <p:txBody>
          <a:bodyPr vert="horz" lIns="71323" tIns="0" rIns="71323" bIns="35662" rtlCol="0" anchor="ctr"/>
          <a:lstStyle>
            <a:lvl1pPr marL="0" algn="r" defTabSz="713232" rtl="0" eaLnBrk="1" latinLnBrk="0" hangingPunct="1">
              <a:defRPr lang="en-US" altLang="zh-CN" sz="900" kern="1200" smtClean="0">
                <a:solidFill>
                  <a:schemeClr val="bg1"/>
                </a:solidFill>
                <a:latin typeface="+mn-lt"/>
                <a:ea typeface="+mn-ea"/>
                <a:cs typeface="+mn-cs"/>
              </a:defRPr>
            </a:lvl1pPr>
          </a:lstStyle>
          <a:p>
            <a:fld id="{49F4BA8F-7B64-4198-9505-0CB5D4D3B366}" type="slidenum">
              <a:rPr lang="en-US" altLang="zh-CN" smtClean="0"/>
              <a:pPr/>
              <a:t>‹#›</a:t>
            </a:fld>
            <a:endParaRPr lang="zh-CN" altLang="en-US" dirty="0"/>
          </a:p>
        </p:txBody>
      </p:sp>
    </p:spTree>
    <p:extLst>
      <p:ext uri="{BB962C8B-B14F-4D97-AF65-F5344CB8AC3E}">
        <p14:creationId xmlns:p14="http://schemas.microsoft.com/office/powerpoint/2010/main" val="2845629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
    <p:spTree>
      <p:nvGrpSpPr>
        <p:cNvPr id="1" name=""/>
        <p:cNvGrpSpPr/>
        <p:nvPr/>
      </p:nvGrpSpPr>
      <p:grpSpPr>
        <a:xfrm>
          <a:off x="0" y="0"/>
          <a:ext cx="0" cy="0"/>
          <a:chOff x="0" y="0"/>
          <a:chExt cx="0" cy="0"/>
        </a:xfrm>
      </p:grpSpPr>
      <p:sp>
        <p:nvSpPr>
          <p:cNvPr id="3" name="图片占位符 2"/>
          <p:cNvSpPr>
            <a:spLocks noGrp="1"/>
          </p:cNvSpPr>
          <p:nvPr>
            <p:ph type="pic" idx="1" hasCustomPrompt="1"/>
          </p:nvPr>
        </p:nvSpPr>
        <p:spPr>
          <a:xfrm>
            <a:off x="395288" y="937948"/>
            <a:ext cx="8353425" cy="4259812"/>
          </a:xfrm>
          <a:ln>
            <a:solidFill>
              <a:schemeClr val="tx2"/>
            </a:solidFill>
          </a:ln>
        </p:spPr>
        <p:txBody>
          <a:bodyPr/>
          <a:lstStyle>
            <a:lvl1pPr marL="0" indent="0">
              <a:buNone/>
              <a:defRPr sz="2500"/>
            </a:lvl1pPr>
            <a:lvl2pPr marL="356616" indent="0">
              <a:buNone/>
              <a:defRPr sz="2200"/>
            </a:lvl2pPr>
            <a:lvl3pPr marL="713232" indent="0">
              <a:buNone/>
              <a:defRPr sz="1900"/>
            </a:lvl3pPr>
            <a:lvl4pPr marL="1069848" indent="0">
              <a:buNone/>
              <a:defRPr sz="1600"/>
            </a:lvl4pPr>
            <a:lvl5pPr marL="1426464" indent="0">
              <a:buNone/>
              <a:defRPr sz="1600"/>
            </a:lvl5pPr>
            <a:lvl6pPr marL="1783080" indent="0">
              <a:buNone/>
              <a:defRPr sz="1600"/>
            </a:lvl6pPr>
            <a:lvl7pPr marL="2139696" indent="0">
              <a:buNone/>
              <a:defRPr sz="1600"/>
            </a:lvl7pPr>
            <a:lvl8pPr marL="2496312" indent="0">
              <a:buNone/>
              <a:defRPr sz="1600"/>
            </a:lvl8pPr>
            <a:lvl9pPr marL="2852928" indent="0">
              <a:buNone/>
              <a:defRPr sz="1600"/>
            </a:lvl9pPr>
          </a:lstStyle>
          <a:p>
            <a:r>
              <a:rPr lang="en-US" altLang="zh-CN" dirty="0"/>
              <a:t>Add picture</a:t>
            </a:r>
            <a:endParaRPr lang="zh-CN" altLang="en-US" dirty="0"/>
          </a:p>
        </p:txBody>
      </p:sp>
      <p:sp>
        <p:nvSpPr>
          <p:cNvPr id="14" name="标题 1"/>
          <p:cNvSpPr txBox="1">
            <a:spLocks/>
          </p:cNvSpPr>
          <p:nvPr userDrawn="1"/>
        </p:nvSpPr>
        <p:spPr>
          <a:xfrm>
            <a:off x="395290" y="216959"/>
            <a:ext cx="8353424" cy="600603"/>
          </a:xfrm>
          <a:prstGeom prst="rect">
            <a:avLst/>
          </a:prstGeom>
        </p:spPr>
        <p:txBody>
          <a:bodyPr vert="horz" lIns="71323" tIns="35662" rIns="71323" bIns="35662" rtlCol="0" anchor="ctr">
            <a:normAutofit/>
          </a:bodyPr>
          <a:lstStyle>
            <a:lvl1pPr algn="l" defTabSz="914400" rtl="0" eaLnBrk="1" latinLnBrk="0" hangingPunct="1">
              <a:spcBef>
                <a:spcPct val="0"/>
              </a:spcBef>
              <a:buNone/>
              <a:defRPr sz="3200" b="1" kern="1200">
                <a:solidFill>
                  <a:schemeClr val="accent1"/>
                </a:solidFill>
                <a:latin typeface="+mj-lt"/>
                <a:ea typeface="+mj-ea"/>
                <a:cs typeface="+mj-cs"/>
              </a:defRPr>
            </a:lvl1pPr>
          </a:lstStyle>
          <a:p>
            <a:r>
              <a:rPr lang="en-US" altLang="zh-CN" dirty="0"/>
              <a:t>Add title here</a:t>
            </a:r>
            <a:endParaRPr lang="zh-CN" altLang="en-US" sz="2500" dirty="0"/>
          </a:p>
        </p:txBody>
      </p:sp>
      <p:sp>
        <p:nvSpPr>
          <p:cNvPr id="6" name="页脚占位符 4"/>
          <p:cNvSpPr>
            <a:spLocks noGrp="1"/>
          </p:cNvSpPr>
          <p:nvPr>
            <p:ph type="ftr" sz="quarter" idx="3"/>
          </p:nvPr>
        </p:nvSpPr>
        <p:spPr>
          <a:xfrm>
            <a:off x="8244408" y="5564649"/>
            <a:ext cx="899592" cy="136622"/>
          </a:xfrm>
          <a:prstGeom prst="rect">
            <a:avLst/>
          </a:prstGeom>
        </p:spPr>
        <p:txBody>
          <a:bodyPr vert="horz" lIns="71323" tIns="35662" rIns="71323" bIns="35662" rtlCol="0" anchor="ctr"/>
          <a:lstStyle>
            <a:lvl1pPr algn="l">
              <a:defRPr sz="900">
                <a:solidFill>
                  <a:schemeClr val="bg1"/>
                </a:solidFill>
                <a:latin typeface="+mn-lt"/>
                <a:ea typeface="+mn-ea"/>
              </a:defRPr>
            </a:lvl1pPr>
          </a:lstStyle>
          <a:p>
            <a:r>
              <a:rPr lang="en-US" altLang="zh-CN" smtClean="0"/>
              <a:t>/    11</a:t>
            </a:r>
            <a:endParaRPr lang="zh-CN" altLang="en-US" dirty="0"/>
          </a:p>
        </p:txBody>
      </p:sp>
      <p:sp>
        <p:nvSpPr>
          <p:cNvPr id="7" name="灯片编号占位符 5"/>
          <p:cNvSpPr>
            <a:spLocks noGrp="1"/>
          </p:cNvSpPr>
          <p:nvPr>
            <p:ph type="sldNum" sz="quarter" idx="4"/>
          </p:nvPr>
        </p:nvSpPr>
        <p:spPr>
          <a:xfrm>
            <a:off x="6502030" y="5580525"/>
            <a:ext cx="1773311" cy="140054"/>
          </a:xfrm>
          <a:prstGeom prst="rect">
            <a:avLst/>
          </a:prstGeom>
        </p:spPr>
        <p:txBody>
          <a:bodyPr vert="horz" lIns="71323" tIns="0" rIns="71323" bIns="35662" rtlCol="0" anchor="ctr"/>
          <a:lstStyle>
            <a:lvl1pPr marL="0" algn="r" defTabSz="713232" rtl="0" eaLnBrk="1" latinLnBrk="0" hangingPunct="1">
              <a:defRPr lang="en-US" altLang="zh-CN" sz="900" kern="1200" smtClean="0">
                <a:solidFill>
                  <a:schemeClr val="bg1"/>
                </a:solidFill>
                <a:latin typeface="+mn-lt"/>
                <a:ea typeface="+mn-ea"/>
                <a:cs typeface="+mn-cs"/>
              </a:defRPr>
            </a:lvl1pPr>
          </a:lstStyle>
          <a:p>
            <a:fld id="{49F4BA8F-7B64-4198-9505-0CB5D4D3B366}" type="slidenum">
              <a:rPr lang="en-US" altLang="zh-CN" smtClean="0"/>
              <a:pPr/>
              <a:t>‹#›</a:t>
            </a:fld>
            <a:endParaRPr lang="zh-CN" altLang="en-US" dirty="0"/>
          </a:p>
        </p:txBody>
      </p:sp>
    </p:spTree>
    <p:extLst>
      <p:ext uri="{BB962C8B-B14F-4D97-AF65-F5344CB8AC3E}">
        <p14:creationId xmlns:p14="http://schemas.microsoft.com/office/powerpoint/2010/main" val="11649193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SINGLE">
    <p:spTree>
      <p:nvGrpSpPr>
        <p:cNvPr id="1" name=""/>
        <p:cNvGrpSpPr/>
        <p:nvPr/>
      </p:nvGrpSpPr>
      <p:grpSpPr>
        <a:xfrm>
          <a:off x="0" y="0"/>
          <a:ext cx="0" cy="0"/>
          <a:chOff x="0" y="0"/>
          <a:chExt cx="0" cy="0"/>
        </a:xfrm>
      </p:grpSpPr>
      <p:sp>
        <p:nvSpPr>
          <p:cNvPr id="3" name="图片占位符 2"/>
          <p:cNvSpPr>
            <a:spLocks noGrp="1"/>
          </p:cNvSpPr>
          <p:nvPr>
            <p:ph type="pic" idx="1" hasCustomPrompt="1"/>
          </p:nvPr>
        </p:nvSpPr>
        <p:spPr>
          <a:xfrm>
            <a:off x="1" y="937948"/>
            <a:ext cx="9143999" cy="4259812"/>
          </a:xfrm>
          <a:ln>
            <a:solidFill>
              <a:schemeClr val="tx2"/>
            </a:solidFill>
          </a:ln>
        </p:spPr>
        <p:txBody>
          <a:bodyPr/>
          <a:lstStyle>
            <a:lvl1pPr marL="0" indent="0">
              <a:buNone/>
              <a:defRPr sz="2500"/>
            </a:lvl1pPr>
            <a:lvl2pPr marL="356616" indent="0">
              <a:buNone/>
              <a:defRPr sz="2200"/>
            </a:lvl2pPr>
            <a:lvl3pPr marL="713232" indent="0">
              <a:buNone/>
              <a:defRPr sz="1900"/>
            </a:lvl3pPr>
            <a:lvl4pPr marL="1069848" indent="0">
              <a:buNone/>
              <a:defRPr sz="1600"/>
            </a:lvl4pPr>
            <a:lvl5pPr marL="1426464" indent="0">
              <a:buNone/>
              <a:defRPr sz="1600"/>
            </a:lvl5pPr>
            <a:lvl6pPr marL="1783080" indent="0">
              <a:buNone/>
              <a:defRPr sz="1600"/>
            </a:lvl6pPr>
            <a:lvl7pPr marL="2139696" indent="0">
              <a:buNone/>
              <a:defRPr sz="1600"/>
            </a:lvl7pPr>
            <a:lvl8pPr marL="2496312" indent="0">
              <a:buNone/>
              <a:defRPr sz="1600"/>
            </a:lvl8pPr>
            <a:lvl9pPr marL="2852928" indent="0">
              <a:buNone/>
              <a:defRPr sz="1600"/>
            </a:lvl9pPr>
          </a:lstStyle>
          <a:p>
            <a:r>
              <a:rPr lang="en-US" altLang="zh-CN" dirty="0"/>
              <a:t>Add picture</a:t>
            </a:r>
            <a:endParaRPr lang="zh-CN" altLang="en-US" dirty="0"/>
          </a:p>
        </p:txBody>
      </p:sp>
      <p:sp>
        <p:nvSpPr>
          <p:cNvPr id="14" name="标题 1"/>
          <p:cNvSpPr txBox="1">
            <a:spLocks/>
          </p:cNvSpPr>
          <p:nvPr userDrawn="1"/>
        </p:nvSpPr>
        <p:spPr>
          <a:xfrm>
            <a:off x="395290" y="216959"/>
            <a:ext cx="8353424" cy="600603"/>
          </a:xfrm>
          <a:prstGeom prst="rect">
            <a:avLst/>
          </a:prstGeom>
        </p:spPr>
        <p:txBody>
          <a:bodyPr vert="horz" lIns="71323" tIns="35662" rIns="71323" bIns="35662" rtlCol="0" anchor="ctr">
            <a:normAutofit/>
          </a:bodyPr>
          <a:lstStyle>
            <a:lvl1pPr algn="l" defTabSz="914400" rtl="0" eaLnBrk="1" latinLnBrk="0" hangingPunct="1">
              <a:spcBef>
                <a:spcPct val="0"/>
              </a:spcBef>
              <a:buNone/>
              <a:defRPr sz="3200" b="1" kern="1200">
                <a:solidFill>
                  <a:schemeClr val="accent1"/>
                </a:solidFill>
                <a:latin typeface="+mj-lt"/>
                <a:ea typeface="+mj-ea"/>
                <a:cs typeface="+mj-cs"/>
              </a:defRPr>
            </a:lvl1pPr>
          </a:lstStyle>
          <a:p>
            <a:r>
              <a:rPr lang="en-US" altLang="zh-CN" dirty="0"/>
              <a:t>Add title here</a:t>
            </a:r>
            <a:endParaRPr lang="zh-CN" altLang="en-US" sz="2500" dirty="0"/>
          </a:p>
        </p:txBody>
      </p:sp>
      <p:sp>
        <p:nvSpPr>
          <p:cNvPr id="6" name="页脚占位符 4"/>
          <p:cNvSpPr>
            <a:spLocks noGrp="1"/>
          </p:cNvSpPr>
          <p:nvPr>
            <p:ph type="ftr" sz="quarter" idx="3"/>
          </p:nvPr>
        </p:nvSpPr>
        <p:spPr>
          <a:xfrm>
            <a:off x="8244408" y="5564649"/>
            <a:ext cx="899592" cy="136622"/>
          </a:xfrm>
          <a:prstGeom prst="rect">
            <a:avLst/>
          </a:prstGeom>
        </p:spPr>
        <p:txBody>
          <a:bodyPr vert="horz" lIns="71323" tIns="35662" rIns="71323" bIns="35662" rtlCol="0" anchor="ctr"/>
          <a:lstStyle>
            <a:lvl1pPr algn="l">
              <a:defRPr sz="900">
                <a:solidFill>
                  <a:schemeClr val="bg1"/>
                </a:solidFill>
                <a:latin typeface="+mn-lt"/>
                <a:ea typeface="+mn-ea"/>
              </a:defRPr>
            </a:lvl1pPr>
          </a:lstStyle>
          <a:p>
            <a:r>
              <a:rPr lang="en-US" altLang="zh-CN" smtClean="0"/>
              <a:t>/    11</a:t>
            </a:r>
            <a:endParaRPr lang="zh-CN" altLang="en-US" dirty="0"/>
          </a:p>
        </p:txBody>
      </p:sp>
      <p:sp>
        <p:nvSpPr>
          <p:cNvPr id="7" name="灯片编号占位符 5"/>
          <p:cNvSpPr>
            <a:spLocks noGrp="1"/>
          </p:cNvSpPr>
          <p:nvPr>
            <p:ph type="sldNum" sz="quarter" idx="4"/>
          </p:nvPr>
        </p:nvSpPr>
        <p:spPr>
          <a:xfrm>
            <a:off x="6502030" y="5580525"/>
            <a:ext cx="1773311" cy="140054"/>
          </a:xfrm>
          <a:prstGeom prst="rect">
            <a:avLst/>
          </a:prstGeom>
        </p:spPr>
        <p:txBody>
          <a:bodyPr vert="horz" lIns="71323" tIns="0" rIns="71323" bIns="35662" rtlCol="0" anchor="ctr"/>
          <a:lstStyle>
            <a:lvl1pPr marL="0" algn="r" defTabSz="713232" rtl="0" eaLnBrk="1" latinLnBrk="0" hangingPunct="1">
              <a:defRPr lang="en-US" altLang="zh-CN" sz="900" kern="1200" smtClean="0">
                <a:solidFill>
                  <a:schemeClr val="bg1"/>
                </a:solidFill>
                <a:latin typeface="+mn-lt"/>
                <a:ea typeface="+mn-ea"/>
                <a:cs typeface="+mn-cs"/>
              </a:defRPr>
            </a:lvl1pPr>
          </a:lstStyle>
          <a:p>
            <a:fld id="{49F4BA8F-7B64-4198-9505-0CB5D4D3B366}" type="slidenum">
              <a:rPr lang="en-US" altLang="zh-CN" smtClean="0"/>
              <a:pPr/>
              <a:t>‹#›</a:t>
            </a:fld>
            <a:endParaRPr lang="zh-CN" altLang="en-US" dirty="0"/>
          </a:p>
        </p:txBody>
      </p:sp>
    </p:spTree>
    <p:extLst>
      <p:ext uri="{BB962C8B-B14F-4D97-AF65-F5344CB8AC3E}">
        <p14:creationId xmlns:p14="http://schemas.microsoft.com/office/powerpoint/2010/main" val="721665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57908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1_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0A2655F4-43CD-49C7-9DE1-F118F0573961}"/>
              </a:ext>
            </a:extLst>
          </p:cNvPr>
          <p:cNvSpPr>
            <a:spLocks noGrp="1"/>
          </p:cNvSpPr>
          <p:nvPr>
            <p:ph type="title"/>
          </p:nvPr>
        </p:nvSpPr>
        <p:spPr/>
        <p:txBody>
          <a:bodyPr/>
          <a:lstStyle/>
          <a:p>
            <a:r>
              <a:rPr lang="zh-TW" altLang="en-US" dirty="0"/>
              <a:t>按一下以編輯母片標題樣式</a:t>
            </a:r>
          </a:p>
        </p:txBody>
      </p:sp>
    </p:spTree>
    <p:extLst>
      <p:ext uri="{BB962C8B-B14F-4D97-AF65-F5344CB8AC3E}">
        <p14:creationId xmlns:p14="http://schemas.microsoft.com/office/powerpoint/2010/main" val="1855655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TEXE">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normAutofit/>
          </a:bodyPr>
          <a:lstStyle>
            <a:lvl1pPr>
              <a:defRPr sz="2500">
                <a:solidFill>
                  <a:schemeClr val="accent1"/>
                </a:solidFill>
              </a:defRPr>
            </a:lvl1pPr>
          </a:lstStyle>
          <a:p>
            <a:r>
              <a:rPr lang="en-US" altLang="zh-CN" dirty="0"/>
              <a:t>Add title here</a:t>
            </a:r>
            <a:endParaRPr lang="zh-CN" altLang="en-US" dirty="0"/>
          </a:p>
        </p:txBody>
      </p:sp>
      <p:sp>
        <p:nvSpPr>
          <p:cNvPr id="3" name="内容占位符 2"/>
          <p:cNvSpPr>
            <a:spLocks noGrp="1"/>
          </p:cNvSpPr>
          <p:nvPr>
            <p:ph idx="1" hasCustomPrompt="1"/>
          </p:nvPr>
        </p:nvSpPr>
        <p:spPr/>
        <p:txBody>
          <a:bodyPr>
            <a:normAutofit/>
          </a:bodyPr>
          <a:lstStyle>
            <a:lvl1pPr>
              <a:lnSpc>
                <a:spcPct val="100000"/>
              </a:lnSpc>
              <a:spcAft>
                <a:spcPts val="0"/>
              </a:spcAft>
              <a:defRPr sz="2200" b="0">
                <a:solidFill>
                  <a:schemeClr val="tx1"/>
                </a:solidFill>
              </a:defRPr>
            </a:lvl1pPr>
            <a:lvl2pPr>
              <a:lnSpc>
                <a:spcPct val="100000"/>
              </a:lnSpc>
              <a:spcAft>
                <a:spcPts val="0"/>
              </a:spcAft>
              <a:defRPr sz="1900">
                <a:solidFill>
                  <a:schemeClr val="tx1"/>
                </a:solidFill>
              </a:defRPr>
            </a:lvl2pPr>
            <a:lvl3pPr>
              <a:lnSpc>
                <a:spcPct val="100000"/>
              </a:lnSpc>
              <a:spcAft>
                <a:spcPts val="0"/>
              </a:spcAft>
              <a:defRPr sz="1600">
                <a:solidFill>
                  <a:schemeClr val="tx1"/>
                </a:solidFill>
              </a:defRPr>
            </a:lvl3pPr>
            <a:lvl4pPr>
              <a:lnSpc>
                <a:spcPct val="100000"/>
              </a:lnSpc>
              <a:spcAft>
                <a:spcPts val="0"/>
              </a:spcAft>
              <a:defRPr sz="1400">
                <a:solidFill>
                  <a:schemeClr val="tx1"/>
                </a:solidFill>
              </a:defRPr>
            </a:lvl4pPr>
            <a:lvl5pPr>
              <a:lnSpc>
                <a:spcPct val="100000"/>
              </a:lnSpc>
              <a:spcAft>
                <a:spcPts val="0"/>
              </a:spcAft>
              <a:defRPr sz="1400">
                <a:solidFill>
                  <a:schemeClr val="tx1"/>
                </a:solidFill>
              </a:defRPr>
            </a:lvl5pPr>
          </a:lstStyle>
          <a:p>
            <a:pPr lvl="0"/>
            <a:r>
              <a:rPr lang="en-US" altLang="zh-CN" dirty="0"/>
              <a:t>Add text here</a:t>
            </a:r>
            <a:endParaRPr lang="zh-CN" altLang="en-US" dirty="0"/>
          </a:p>
          <a:p>
            <a:pPr lvl="1"/>
            <a:r>
              <a:rPr lang="en-US" altLang="zh-CN" dirty="0"/>
              <a:t>Add text here</a:t>
            </a:r>
          </a:p>
          <a:p>
            <a:pPr lvl="2"/>
            <a:r>
              <a:rPr lang="en-US" altLang="zh-CN" dirty="0"/>
              <a:t>Add text here</a:t>
            </a:r>
          </a:p>
          <a:p>
            <a:pPr lvl="3"/>
            <a:r>
              <a:rPr lang="en-US" altLang="zh-CN" dirty="0"/>
              <a:t>Add text here</a:t>
            </a:r>
          </a:p>
          <a:p>
            <a:pPr lvl="4"/>
            <a:r>
              <a:rPr lang="en-US" altLang="zh-CN" dirty="0"/>
              <a:t>Add text here</a:t>
            </a:r>
          </a:p>
        </p:txBody>
      </p:sp>
      <p:sp>
        <p:nvSpPr>
          <p:cNvPr id="7" name="页脚占位符 4"/>
          <p:cNvSpPr>
            <a:spLocks noGrp="1"/>
          </p:cNvSpPr>
          <p:nvPr>
            <p:ph type="ftr" sz="quarter" idx="3"/>
          </p:nvPr>
        </p:nvSpPr>
        <p:spPr>
          <a:xfrm>
            <a:off x="8244408" y="5564649"/>
            <a:ext cx="899592" cy="136622"/>
          </a:xfrm>
          <a:prstGeom prst="rect">
            <a:avLst/>
          </a:prstGeom>
        </p:spPr>
        <p:txBody>
          <a:bodyPr vert="horz" lIns="71323" tIns="35662" rIns="71323" bIns="35662" rtlCol="0" anchor="ctr"/>
          <a:lstStyle>
            <a:lvl1pPr algn="l">
              <a:defRPr sz="900">
                <a:solidFill>
                  <a:schemeClr val="bg1"/>
                </a:solidFill>
                <a:latin typeface="+mn-lt"/>
                <a:ea typeface="+mn-ea"/>
              </a:defRPr>
            </a:lvl1pPr>
          </a:lstStyle>
          <a:p>
            <a:r>
              <a:rPr lang="en-US" altLang="zh-CN" smtClean="0"/>
              <a:t>/    11</a:t>
            </a:r>
            <a:endParaRPr lang="zh-CN" altLang="en-US" dirty="0"/>
          </a:p>
        </p:txBody>
      </p:sp>
      <p:sp>
        <p:nvSpPr>
          <p:cNvPr id="8" name="灯片编号占位符 5"/>
          <p:cNvSpPr>
            <a:spLocks noGrp="1"/>
          </p:cNvSpPr>
          <p:nvPr>
            <p:ph type="sldNum" sz="quarter" idx="4"/>
          </p:nvPr>
        </p:nvSpPr>
        <p:spPr>
          <a:xfrm>
            <a:off x="6502030" y="5580525"/>
            <a:ext cx="1773311" cy="140054"/>
          </a:xfrm>
          <a:prstGeom prst="rect">
            <a:avLst/>
          </a:prstGeom>
        </p:spPr>
        <p:txBody>
          <a:bodyPr vert="horz" lIns="71323" tIns="0" rIns="71323" bIns="35662" rtlCol="0" anchor="ctr"/>
          <a:lstStyle>
            <a:lvl1pPr marL="0" algn="r" defTabSz="713232" rtl="0" eaLnBrk="1" latinLnBrk="0" hangingPunct="1">
              <a:defRPr lang="en-US" altLang="zh-CN" sz="900" kern="1200" smtClean="0">
                <a:solidFill>
                  <a:schemeClr val="bg1"/>
                </a:solidFill>
                <a:latin typeface="+mn-lt"/>
                <a:ea typeface="+mn-ea"/>
                <a:cs typeface="+mn-cs"/>
              </a:defRPr>
            </a:lvl1pPr>
          </a:lstStyle>
          <a:p>
            <a:fld id="{49F4BA8F-7B64-4198-9505-0CB5D4D3B366}" type="slidenum">
              <a:rPr lang="en-US" altLang="zh-CN" smtClean="0"/>
              <a:pPr/>
              <a:t>‹#›</a:t>
            </a:fld>
            <a:endParaRPr lang="zh-CN" altLang="en-US" dirty="0"/>
          </a:p>
        </p:txBody>
      </p:sp>
    </p:spTree>
    <p:extLst>
      <p:ext uri="{BB962C8B-B14F-4D97-AF65-F5344CB8AC3E}">
        <p14:creationId xmlns:p14="http://schemas.microsoft.com/office/powerpoint/2010/main" val="1905452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SINGLE-DATE">
    <p:spTree>
      <p:nvGrpSpPr>
        <p:cNvPr id="1" name=""/>
        <p:cNvGrpSpPr/>
        <p:nvPr/>
      </p:nvGrpSpPr>
      <p:grpSpPr>
        <a:xfrm>
          <a:off x="0" y="0"/>
          <a:ext cx="0" cy="0"/>
          <a:chOff x="0" y="0"/>
          <a:chExt cx="0" cy="0"/>
        </a:xfrm>
      </p:grpSpPr>
      <p:sp>
        <p:nvSpPr>
          <p:cNvPr id="10" name="矩形 9"/>
          <p:cNvSpPr/>
          <p:nvPr userDrawn="1"/>
        </p:nvSpPr>
        <p:spPr>
          <a:xfrm>
            <a:off x="0" y="0"/>
            <a:ext cx="9144000" cy="5715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endParaRPr lang="zh-CN" altLang="en-US" sz="1200" dirty="0"/>
          </a:p>
        </p:txBody>
      </p:sp>
      <p:pic>
        <p:nvPicPr>
          <p:cNvPr id="9" name="图片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74" y="0"/>
            <a:ext cx="5143500" cy="5715000"/>
          </a:xfrm>
          <a:prstGeom prst="rect">
            <a:avLst/>
          </a:prstGeom>
        </p:spPr>
      </p:pic>
      <p:sp>
        <p:nvSpPr>
          <p:cNvPr id="13" name="任意多边形 12"/>
          <p:cNvSpPr/>
          <p:nvPr userDrawn="1"/>
        </p:nvSpPr>
        <p:spPr bwMode="auto">
          <a:xfrm rot="10800000">
            <a:off x="2400019" y="0"/>
            <a:ext cx="6743981" cy="5715000"/>
          </a:xfrm>
          <a:custGeom>
            <a:avLst/>
            <a:gdLst>
              <a:gd name="connsiteX0" fmla="*/ 5442101 w 8991974"/>
              <a:gd name="connsiteY0" fmla="*/ 6858000 h 6858000"/>
              <a:gd name="connsiteX1" fmla="*/ 2370163 w 8991974"/>
              <a:gd name="connsiteY1" fmla="*/ 6858000 h 6858000"/>
              <a:gd name="connsiteX2" fmla="*/ 1781634 w 8991974"/>
              <a:gd name="connsiteY2" fmla="*/ 6858000 h 6858000"/>
              <a:gd name="connsiteX3" fmla="*/ 0 w 8991974"/>
              <a:gd name="connsiteY3" fmla="*/ 6858000 h 6858000"/>
              <a:gd name="connsiteX4" fmla="*/ 0 w 8991974"/>
              <a:gd name="connsiteY4" fmla="*/ 0 h 6858000"/>
              <a:gd name="connsiteX5" fmla="*/ 1781634 w 8991974"/>
              <a:gd name="connsiteY5" fmla="*/ 0 h 6858000"/>
              <a:gd name="connsiteX6" fmla="*/ 5920037 w 8991974"/>
              <a:gd name="connsiteY6" fmla="*/ 0 h 6858000"/>
              <a:gd name="connsiteX7" fmla="*/ 8991974 w 8991974"/>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91974" h="6858000">
                <a:moveTo>
                  <a:pt x="5442101" y="6858000"/>
                </a:moveTo>
                <a:lnTo>
                  <a:pt x="2370163" y="6858000"/>
                </a:lnTo>
                <a:lnTo>
                  <a:pt x="1781634" y="6858000"/>
                </a:lnTo>
                <a:lnTo>
                  <a:pt x="0" y="6858000"/>
                </a:lnTo>
                <a:lnTo>
                  <a:pt x="0" y="0"/>
                </a:lnTo>
                <a:lnTo>
                  <a:pt x="1781634" y="0"/>
                </a:lnTo>
                <a:lnTo>
                  <a:pt x="5920037" y="0"/>
                </a:lnTo>
                <a:lnTo>
                  <a:pt x="8991974" y="0"/>
                </a:lnTo>
                <a:close/>
              </a:path>
            </a:pathLst>
          </a:custGeom>
          <a:gradFill>
            <a:gsLst>
              <a:gs pos="0">
                <a:schemeClr val="accent1"/>
              </a:gs>
              <a:gs pos="100000">
                <a:schemeClr val="accent1">
                  <a:lumMod val="75000"/>
                  <a:alpha val="44000"/>
                </a:schemeClr>
              </a:gs>
            </a:gsLst>
            <a:path path="circle">
              <a:fillToRect r="100000" b="100000"/>
            </a:path>
          </a:gradFill>
          <a:ln w="9525" cap="flat" cmpd="sng" algn="ctr">
            <a:noFill/>
            <a:prstDash val="solid"/>
            <a:round/>
            <a:headEnd type="none" w="med" len="med"/>
            <a:tailEnd type="none" w="med" len="med"/>
          </a:ln>
          <a:effectLst/>
        </p:spPr>
        <p:txBody>
          <a:bodyPr vert="horz" wrap="square" lIns="71323" tIns="35662" rIns="71323" bIns="35662" numCol="1" rtlCol="0" anchor="ctr" anchorCtr="0" compatLnSpc="1">
            <a:prstTxWarp prst="textNoShape">
              <a:avLst/>
            </a:prstTxWarp>
            <a:noAutofit/>
          </a:bodyPr>
          <a:lstStyle/>
          <a:p>
            <a:pPr marL="0" marR="0" indent="0" algn="l" defTabSz="713232" rtl="0" eaLnBrk="0" fontAlgn="base" latinLnBrk="0" hangingPunct="0">
              <a:lnSpc>
                <a:spcPct val="100000"/>
              </a:lnSpc>
              <a:spcBef>
                <a:spcPct val="0"/>
              </a:spcBef>
              <a:spcAft>
                <a:spcPct val="0"/>
              </a:spcAft>
              <a:buClrTx/>
              <a:buSzTx/>
              <a:buFontTx/>
              <a:buNone/>
              <a:tabLst/>
            </a:pPr>
            <a:endParaRPr kumimoji="0" lang="zh-CN" altLang="en-US" sz="3100" b="0" i="0" u="none" strike="noStrike" cap="none" normalizeH="0" baseline="0">
              <a:ln>
                <a:noFill/>
              </a:ln>
              <a:solidFill>
                <a:schemeClr val="bg1"/>
              </a:solidFill>
              <a:effectLst/>
              <a:latin typeface="Stone Sans" pitchFamily="2" charset="0"/>
              <a:ea typeface="宋体" charset="-122"/>
            </a:endParaRPr>
          </a:p>
        </p:txBody>
      </p:sp>
      <p:sp>
        <p:nvSpPr>
          <p:cNvPr id="14" name="图文框 13"/>
          <p:cNvSpPr/>
          <p:nvPr userDrawn="1"/>
        </p:nvSpPr>
        <p:spPr>
          <a:xfrm>
            <a:off x="0" y="2853"/>
            <a:ext cx="9144000" cy="5715000"/>
          </a:xfrm>
          <a:prstGeom prst="frame">
            <a:avLst>
              <a:gd name="adj1" fmla="val 2777"/>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endParaRPr lang="zh-CN" altLang="en-US" sz="1200" dirty="0">
              <a:solidFill>
                <a:schemeClr val="tx1"/>
              </a:solidFill>
            </a:endParaRPr>
          </a:p>
        </p:txBody>
      </p:sp>
      <p:sp>
        <p:nvSpPr>
          <p:cNvPr id="2" name="标题 1"/>
          <p:cNvSpPr>
            <a:spLocks noGrp="1"/>
          </p:cNvSpPr>
          <p:nvPr>
            <p:ph type="ctrTitle" hasCustomPrompt="1"/>
          </p:nvPr>
        </p:nvSpPr>
        <p:spPr>
          <a:xfrm>
            <a:off x="4950618" y="2197427"/>
            <a:ext cx="3798094" cy="660073"/>
          </a:xfrm>
        </p:spPr>
        <p:txBody>
          <a:bodyPr anchor="b">
            <a:noAutofit/>
          </a:bodyPr>
          <a:lstStyle>
            <a:lvl1pPr algn="r">
              <a:defRPr sz="3100" b="1">
                <a:solidFill>
                  <a:schemeClr val="bg1"/>
                </a:solidFill>
              </a:defRPr>
            </a:lvl1pPr>
          </a:lstStyle>
          <a:p>
            <a:r>
              <a:rPr lang="en-US" altLang="zh-CN" dirty="0"/>
              <a:t>Add main title here</a:t>
            </a:r>
            <a:endParaRPr lang="zh-CN" altLang="en-US" dirty="0"/>
          </a:p>
        </p:txBody>
      </p:sp>
      <p:sp>
        <p:nvSpPr>
          <p:cNvPr id="3" name="副标题 2"/>
          <p:cNvSpPr>
            <a:spLocks noGrp="1"/>
          </p:cNvSpPr>
          <p:nvPr>
            <p:ph type="subTitle" idx="1" hasCustomPrompt="1"/>
          </p:nvPr>
        </p:nvSpPr>
        <p:spPr>
          <a:xfrm>
            <a:off x="4950618" y="2881690"/>
            <a:ext cx="3798094" cy="396600"/>
          </a:xfrm>
        </p:spPr>
        <p:txBody>
          <a:bodyPr>
            <a:noAutofit/>
          </a:bodyPr>
          <a:lstStyle>
            <a:lvl1pPr marL="0" indent="0" algn="r">
              <a:buNone/>
              <a:defRPr sz="2200" b="0">
                <a:solidFill>
                  <a:schemeClr val="bg1"/>
                </a:solidFill>
              </a:defRPr>
            </a:lvl1pPr>
            <a:lvl2pPr marL="356616" indent="0" algn="ctr">
              <a:buNone/>
              <a:defRPr>
                <a:solidFill>
                  <a:schemeClr val="tx1">
                    <a:tint val="75000"/>
                  </a:schemeClr>
                </a:solidFill>
              </a:defRPr>
            </a:lvl2pPr>
            <a:lvl3pPr marL="713232" indent="0" algn="ctr">
              <a:buNone/>
              <a:defRPr>
                <a:solidFill>
                  <a:schemeClr val="tx1">
                    <a:tint val="75000"/>
                  </a:schemeClr>
                </a:solidFill>
              </a:defRPr>
            </a:lvl3pPr>
            <a:lvl4pPr marL="1069848" indent="0" algn="ctr">
              <a:buNone/>
              <a:defRPr>
                <a:solidFill>
                  <a:schemeClr val="tx1">
                    <a:tint val="75000"/>
                  </a:schemeClr>
                </a:solidFill>
              </a:defRPr>
            </a:lvl4pPr>
            <a:lvl5pPr marL="1426464" indent="0" algn="ctr">
              <a:buNone/>
              <a:defRPr>
                <a:solidFill>
                  <a:schemeClr val="tx1">
                    <a:tint val="75000"/>
                  </a:schemeClr>
                </a:solidFill>
              </a:defRPr>
            </a:lvl5pPr>
            <a:lvl6pPr marL="1783080" indent="0" algn="ctr">
              <a:buNone/>
              <a:defRPr>
                <a:solidFill>
                  <a:schemeClr val="tx1">
                    <a:tint val="75000"/>
                  </a:schemeClr>
                </a:solidFill>
              </a:defRPr>
            </a:lvl6pPr>
            <a:lvl7pPr marL="2139696" indent="0" algn="ctr">
              <a:buNone/>
              <a:defRPr>
                <a:solidFill>
                  <a:schemeClr val="tx1">
                    <a:tint val="75000"/>
                  </a:schemeClr>
                </a:solidFill>
              </a:defRPr>
            </a:lvl7pPr>
            <a:lvl8pPr marL="2496312" indent="0" algn="ctr">
              <a:buNone/>
              <a:defRPr>
                <a:solidFill>
                  <a:schemeClr val="tx1">
                    <a:tint val="75000"/>
                  </a:schemeClr>
                </a:solidFill>
              </a:defRPr>
            </a:lvl8pPr>
            <a:lvl9pPr marL="2852928" indent="0" algn="ctr">
              <a:buNone/>
              <a:defRPr>
                <a:solidFill>
                  <a:schemeClr val="tx1">
                    <a:tint val="75000"/>
                  </a:schemeClr>
                </a:solidFill>
              </a:defRPr>
            </a:lvl9pPr>
          </a:lstStyle>
          <a:p>
            <a:r>
              <a:rPr lang="en-US" altLang="zh-CN" dirty="0"/>
              <a:t>Add subtitle here</a:t>
            </a:r>
          </a:p>
        </p:txBody>
      </p:sp>
      <p:sp>
        <p:nvSpPr>
          <p:cNvPr id="5" name="文本占位符 4"/>
          <p:cNvSpPr>
            <a:spLocks noGrp="1"/>
          </p:cNvSpPr>
          <p:nvPr>
            <p:ph type="body" sz="quarter" idx="10" hasCustomPrompt="1"/>
          </p:nvPr>
        </p:nvSpPr>
        <p:spPr>
          <a:xfrm>
            <a:off x="7596336" y="5317775"/>
            <a:ext cx="1152376" cy="240026"/>
          </a:xfrm>
        </p:spPr>
        <p:txBody>
          <a:bodyPr>
            <a:noAutofit/>
          </a:bodyPr>
          <a:lstStyle>
            <a:lvl1pPr marL="0" indent="0" algn="r">
              <a:buNone/>
              <a:defRPr sz="1100">
                <a:solidFill>
                  <a:schemeClr val="bg1"/>
                </a:solidFill>
              </a:defRPr>
            </a:lvl1pPr>
            <a:lvl2pPr marL="356616" indent="0">
              <a:buNone/>
              <a:defRPr/>
            </a:lvl2pPr>
          </a:lstStyle>
          <a:p>
            <a:pPr lvl="0"/>
            <a:r>
              <a:rPr lang="en-US" altLang="zh-CN" dirty="0"/>
              <a:t>Add date</a:t>
            </a:r>
            <a:endParaRPr lang="zh-CN" altLang="en-US" dirty="0"/>
          </a:p>
        </p:txBody>
      </p:sp>
    </p:spTree>
    <p:extLst>
      <p:ext uri="{BB962C8B-B14F-4D97-AF65-F5344CB8AC3E}">
        <p14:creationId xmlns:p14="http://schemas.microsoft.com/office/powerpoint/2010/main" val="2602602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COVER-DOUBLE">
    <p:spTree>
      <p:nvGrpSpPr>
        <p:cNvPr id="1" name=""/>
        <p:cNvGrpSpPr/>
        <p:nvPr/>
      </p:nvGrpSpPr>
      <p:grpSpPr>
        <a:xfrm>
          <a:off x="0" y="0"/>
          <a:ext cx="0" cy="0"/>
          <a:chOff x="0" y="0"/>
          <a:chExt cx="0" cy="0"/>
        </a:xfrm>
      </p:grpSpPr>
      <p:sp>
        <p:nvSpPr>
          <p:cNvPr id="12" name="矩形 11"/>
          <p:cNvSpPr/>
          <p:nvPr userDrawn="1"/>
        </p:nvSpPr>
        <p:spPr>
          <a:xfrm>
            <a:off x="0" y="0"/>
            <a:ext cx="9144000" cy="5715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endParaRPr lang="zh-CN" altLang="en-US" sz="1200" dirty="0"/>
          </a:p>
        </p:txBody>
      </p:sp>
      <p:pic>
        <p:nvPicPr>
          <p:cNvPr id="8"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74" y="0"/>
            <a:ext cx="5143500" cy="5715000"/>
          </a:xfrm>
          <a:prstGeom prst="rect">
            <a:avLst/>
          </a:prstGeom>
        </p:spPr>
      </p:pic>
      <p:sp>
        <p:nvSpPr>
          <p:cNvPr id="10" name="任意多边形 9"/>
          <p:cNvSpPr/>
          <p:nvPr userDrawn="1"/>
        </p:nvSpPr>
        <p:spPr bwMode="auto">
          <a:xfrm rot="10800000">
            <a:off x="2400019" y="0"/>
            <a:ext cx="6743981" cy="5715000"/>
          </a:xfrm>
          <a:custGeom>
            <a:avLst/>
            <a:gdLst>
              <a:gd name="connsiteX0" fmla="*/ 5442101 w 8991974"/>
              <a:gd name="connsiteY0" fmla="*/ 6858000 h 6858000"/>
              <a:gd name="connsiteX1" fmla="*/ 2370163 w 8991974"/>
              <a:gd name="connsiteY1" fmla="*/ 6858000 h 6858000"/>
              <a:gd name="connsiteX2" fmla="*/ 1781634 w 8991974"/>
              <a:gd name="connsiteY2" fmla="*/ 6858000 h 6858000"/>
              <a:gd name="connsiteX3" fmla="*/ 0 w 8991974"/>
              <a:gd name="connsiteY3" fmla="*/ 6858000 h 6858000"/>
              <a:gd name="connsiteX4" fmla="*/ 0 w 8991974"/>
              <a:gd name="connsiteY4" fmla="*/ 0 h 6858000"/>
              <a:gd name="connsiteX5" fmla="*/ 1781634 w 8991974"/>
              <a:gd name="connsiteY5" fmla="*/ 0 h 6858000"/>
              <a:gd name="connsiteX6" fmla="*/ 5920037 w 8991974"/>
              <a:gd name="connsiteY6" fmla="*/ 0 h 6858000"/>
              <a:gd name="connsiteX7" fmla="*/ 8991974 w 8991974"/>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91974" h="6858000">
                <a:moveTo>
                  <a:pt x="5442101" y="6858000"/>
                </a:moveTo>
                <a:lnTo>
                  <a:pt x="2370163" y="6858000"/>
                </a:lnTo>
                <a:lnTo>
                  <a:pt x="1781634" y="6858000"/>
                </a:lnTo>
                <a:lnTo>
                  <a:pt x="0" y="6858000"/>
                </a:lnTo>
                <a:lnTo>
                  <a:pt x="0" y="0"/>
                </a:lnTo>
                <a:lnTo>
                  <a:pt x="1781634" y="0"/>
                </a:lnTo>
                <a:lnTo>
                  <a:pt x="5920037" y="0"/>
                </a:lnTo>
                <a:lnTo>
                  <a:pt x="8991974" y="0"/>
                </a:lnTo>
                <a:close/>
              </a:path>
            </a:pathLst>
          </a:custGeom>
          <a:gradFill>
            <a:gsLst>
              <a:gs pos="0">
                <a:schemeClr val="accent1"/>
              </a:gs>
              <a:gs pos="100000">
                <a:schemeClr val="accent1">
                  <a:lumMod val="75000"/>
                  <a:alpha val="44000"/>
                </a:schemeClr>
              </a:gs>
            </a:gsLst>
            <a:path path="circle">
              <a:fillToRect r="100000" b="100000"/>
            </a:path>
          </a:gradFill>
          <a:ln w="9525" cap="flat" cmpd="sng" algn="ctr">
            <a:noFill/>
            <a:prstDash val="solid"/>
            <a:round/>
            <a:headEnd type="none" w="med" len="med"/>
            <a:tailEnd type="none" w="med" len="med"/>
          </a:ln>
          <a:effectLst/>
        </p:spPr>
        <p:txBody>
          <a:bodyPr vert="horz" wrap="square" lIns="71323" tIns="35662" rIns="71323" bIns="35662" numCol="1" rtlCol="0" anchor="ctr" anchorCtr="0" compatLnSpc="1">
            <a:prstTxWarp prst="textNoShape">
              <a:avLst/>
            </a:prstTxWarp>
            <a:noAutofit/>
          </a:bodyPr>
          <a:lstStyle/>
          <a:p>
            <a:pPr marL="0" marR="0" indent="0" algn="l" defTabSz="713232" rtl="0" eaLnBrk="0" fontAlgn="base" latinLnBrk="0" hangingPunct="0">
              <a:lnSpc>
                <a:spcPct val="100000"/>
              </a:lnSpc>
              <a:spcBef>
                <a:spcPct val="0"/>
              </a:spcBef>
              <a:spcAft>
                <a:spcPct val="0"/>
              </a:spcAft>
              <a:buClrTx/>
              <a:buSzTx/>
              <a:buFontTx/>
              <a:buNone/>
              <a:tabLst/>
            </a:pPr>
            <a:endParaRPr kumimoji="0" lang="zh-CN" altLang="en-US" sz="3100" b="0" i="0" u="none" strike="noStrike" cap="none" normalizeH="0" baseline="0">
              <a:ln>
                <a:noFill/>
              </a:ln>
              <a:solidFill>
                <a:schemeClr val="bg1"/>
              </a:solidFill>
              <a:effectLst/>
              <a:latin typeface="Stone Sans" pitchFamily="2" charset="0"/>
              <a:ea typeface="宋体" charset="-122"/>
            </a:endParaRPr>
          </a:p>
        </p:txBody>
      </p:sp>
      <p:sp>
        <p:nvSpPr>
          <p:cNvPr id="13" name="图文框 12"/>
          <p:cNvSpPr/>
          <p:nvPr userDrawn="1"/>
        </p:nvSpPr>
        <p:spPr>
          <a:xfrm>
            <a:off x="0" y="2853"/>
            <a:ext cx="9144000" cy="5715000"/>
          </a:xfrm>
          <a:prstGeom prst="frame">
            <a:avLst>
              <a:gd name="adj1" fmla="val 2777"/>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endParaRPr lang="zh-CN" altLang="en-US" sz="1200" dirty="0">
              <a:solidFill>
                <a:schemeClr val="tx1"/>
              </a:solidFill>
            </a:endParaRPr>
          </a:p>
        </p:txBody>
      </p:sp>
      <p:sp>
        <p:nvSpPr>
          <p:cNvPr id="2" name="标题 1"/>
          <p:cNvSpPr>
            <a:spLocks noGrp="1"/>
          </p:cNvSpPr>
          <p:nvPr>
            <p:ph type="ctrTitle" hasCustomPrompt="1"/>
          </p:nvPr>
        </p:nvSpPr>
        <p:spPr>
          <a:xfrm>
            <a:off x="4950618" y="1957400"/>
            <a:ext cx="3798343" cy="900100"/>
          </a:xfrm>
        </p:spPr>
        <p:txBody>
          <a:bodyPr anchor="b">
            <a:noAutofit/>
          </a:bodyPr>
          <a:lstStyle>
            <a:lvl1pPr algn="r">
              <a:defRPr sz="2500" b="1">
                <a:solidFill>
                  <a:schemeClr val="bg1"/>
                </a:solidFill>
              </a:defRPr>
            </a:lvl1pPr>
          </a:lstStyle>
          <a:p>
            <a:r>
              <a:rPr lang="en-US" altLang="zh-CN" dirty="0"/>
              <a:t>Add main title line-1 here </a:t>
            </a:r>
            <a:br>
              <a:rPr lang="en-US" altLang="zh-CN" dirty="0"/>
            </a:br>
            <a:r>
              <a:rPr lang="en-US" altLang="zh-CN" dirty="0"/>
              <a:t>Add main title line-2 here</a:t>
            </a:r>
            <a:endParaRPr lang="zh-CN" altLang="en-US" dirty="0"/>
          </a:p>
        </p:txBody>
      </p:sp>
      <p:sp>
        <p:nvSpPr>
          <p:cNvPr id="3" name="副标题 2"/>
          <p:cNvSpPr>
            <a:spLocks noGrp="1"/>
          </p:cNvSpPr>
          <p:nvPr>
            <p:ph type="subTitle" idx="1" hasCustomPrompt="1"/>
          </p:nvPr>
        </p:nvSpPr>
        <p:spPr>
          <a:xfrm>
            <a:off x="4950369" y="2857500"/>
            <a:ext cx="3798343" cy="360040"/>
          </a:xfrm>
        </p:spPr>
        <p:txBody>
          <a:bodyPr>
            <a:noAutofit/>
          </a:bodyPr>
          <a:lstStyle>
            <a:lvl1pPr marL="0" indent="0" algn="r">
              <a:buNone/>
              <a:defRPr sz="1900" b="0">
                <a:solidFill>
                  <a:schemeClr val="bg1"/>
                </a:solidFill>
              </a:defRPr>
            </a:lvl1pPr>
            <a:lvl2pPr marL="356616" indent="0" algn="ctr">
              <a:buNone/>
              <a:defRPr>
                <a:solidFill>
                  <a:schemeClr val="tx1">
                    <a:tint val="75000"/>
                  </a:schemeClr>
                </a:solidFill>
              </a:defRPr>
            </a:lvl2pPr>
            <a:lvl3pPr marL="713232" indent="0" algn="ctr">
              <a:buNone/>
              <a:defRPr>
                <a:solidFill>
                  <a:schemeClr val="tx1">
                    <a:tint val="75000"/>
                  </a:schemeClr>
                </a:solidFill>
              </a:defRPr>
            </a:lvl3pPr>
            <a:lvl4pPr marL="1069848" indent="0" algn="ctr">
              <a:buNone/>
              <a:defRPr>
                <a:solidFill>
                  <a:schemeClr val="tx1">
                    <a:tint val="75000"/>
                  </a:schemeClr>
                </a:solidFill>
              </a:defRPr>
            </a:lvl4pPr>
            <a:lvl5pPr marL="1426464" indent="0" algn="ctr">
              <a:buNone/>
              <a:defRPr>
                <a:solidFill>
                  <a:schemeClr val="tx1">
                    <a:tint val="75000"/>
                  </a:schemeClr>
                </a:solidFill>
              </a:defRPr>
            </a:lvl5pPr>
            <a:lvl6pPr marL="1783080" indent="0" algn="ctr">
              <a:buNone/>
              <a:defRPr>
                <a:solidFill>
                  <a:schemeClr val="tx1">
                    <a:tint val="75000"/>
                  </a:schemeClr>
                </a:solidFill>
              </a:defRPr>
            </a:lvl6pPr>
            <a:lvl7pPr marL="2139696" indent="0" algn="ctr">
              <a:buNone/>
              <a:defRPr>
                <a:solidFill>
                  <a:schemeClr val="tx1">
                    <a:tint val="75000"/>
                  </a:schemeClr>
                </a:solidFill>
              </a:defRPr>
            </a:lvl7pPr>
            <a:lvl8pPr marL="2496312" indent="0" algn="ctr">
              <a:buNone/>
              <a:defRPr>
                <a:solidFill>
                  <a:schemeClr val="tx1">
                    <a:tint val="75000"/>
                  </a:schemeClr>
                </a:solidFill>
              </a:defRPr>
            </a:lvl8pPr>
            <a:lvl9pPr marL="2852928" indent="0" algn="ctr">
              <a:buNone/>
              <a:defRPr>
                <a:solidFill>
                  <a:schemeClr val="tx1">
                    <a:tint val="75000"/>
                  </a:schemeClr>
                </a:solidFill>
              </a:defRPr>
            </a:lvl9pPr>
          </a:lstStyle>
          <a:p>
            <a:r>
              <a:rPr lang="en-US" altLang="zh-CN" dirty="0"/>
              <a:t>Add subtitle here</a:t>
            </a:r>
          </a:p>
        </p:txBody>
      </p:sp>
    </p:spTree>
    <p:extLst>
      <p:ext uri="{BB962C8B-B14F-4D97-AF65-F5344CB8AC3E}">
        <p14:creationId xmlns:p14="http://schemas.microsoft.com/office/powerpoint/2010/main" val="568534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DOUBLE-DATE">
    <p:spTree>
      <p:nvGrpSpPr>
        <p:cNvPr id="1" name=""/>
        <p:cNvGrpSpPr/>
        <p:nvPr/>
      </p:nvGrpSpPr>
      <p:grpSpPr>
        <a:xfrm>
          <a:off x="0" y="0"/>
          <a:ext cx="0" cy="0"/>
          <a:chOff x="0" y="0"/>
          <a:chExt cx="0" cy="0"/>
        </a:xfrm>
      </p:grpSpPr>
      <p:sp>
        <p:nvSpPr>
          <p:cNvPr id="16" name="矩形 15"/>
          <p:cNvSpPr/>
          <p:nvPr userDrawn="1"/>
        </p:nvSpPr>
        <p:spPr>
          <a:xfrm>
            <a:off x="0" y="0"/>
            <a:ext cx="9144000" cy="5715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endParaRPr lang="zh-CN" altLang="en-US" sz="1200" dirty="0"/>
          </a:p>
        </p:txBody>
      </p:sp>
      <p:pic>
        <p:nvPicPr>
          <p:cNvPr id="10" name="图片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74" y="0"/>
            <a:ext cx="5143500" cy="5715000"/>
          </a:xfrm>
          <a:prstGeom prst="rect">
            <a:avLst/>
          </a:prstGeom>
        </p:spPr>
      </p:pic>
      <p:sp>
        <p:nvSpPr>
          <p:cNvPr id="12" name="任意多边形 11"/>
          <p:cNvSpPr/>
          <p:nvPr userDrawn="1"/>
        </p:nvSpPr>
        <p:spPr bwMode="auto">
          <a:xfrm rot="10800000">
            <a:off x="2400019" y="0"/>
            <a:ext cx="6743981" cy="5715000"/>
          </a:xfrm>
          <a:custGeom>
            <a:avLst/>
            <a:gdLst>
              <a:gd name="connsiteX0" fmla="*/ 5442101 w 8991974"/>
              <a:gd name="connsiteY0" fmla="*/ 6858000 h 6858000"/>
              <a:gd name="connsiteX1" fmla="*/ 2370163 w 8991974"/>
              <a:gd name="connsiteY1" fmla="*/ 6858000 h 6858000"/>
              <a:gd name="connsiteX2" fmla="*/ 1781634 w 8991974"/>
              <a:gd name="connsiteY2" fmla="*/ 6858000 h 6858000"/>
              <a:gd name="connsiteX3" fmla="*/ 0 w 8991974"/>
              <a:gd name="connsiteY3" fmla="*/ 6858000 h 6858000"/>
              <a:gd name="connsiteX4" fmla="*/ 0 w 8991974"/>
              <a:gd name="connsiteY4" fmla="*/ 0 h 6858000"/>
              <a:gd name="connsiteX5" fmla="*/ 1781634 w 8991974"/>
              <a:gd name="connsiteY5" fmla="*/ 0 h 6858000"/>
              <a:gd name="connsiteX6" fmla="*/ 5920037 w 8991974"/>
              <a:gd name="connsiteY6" fmla="*/ 0 h 6858000"/>
              <a:gd name="connsiteX7" fmla="*/ 8991974 w 8991974"/>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91974" h="6858000">
                <a:moveTo>
                  <a:pt x="5442101" y="6858000"/>
                </a:moveTo>
                <a:lnTo>
                  <a:pt x="2370163" y="6858000"/>
                </a:lnTo>
                <a:lnTo>
                  <a:pt x="1781634" y="6858000"/>
                </a:lnTo>
                <a:lnTo>
                  <a:pt x="0" y="6858000"/>
                </a:lnTo>
                <a:lnTo>
                  <a:pt x="0" y="0"/>
                </a:lnTo>
                <a:lnTo>
                  <a:pt x="1781634" y="0"/>
                </a:lnTo>
                <a:lnTo>
                  <a:pt x="5920037" y="0"/>
                </a:lnTo>
                <a:lnTo>
                  <a:pt x="8991974" y="0"/>
                </a:lnTo>
                <a:close/>
              </a:path>
            </a:pathLst>
          </a:custGeom>
          <a:gradFill>
            <a:gsLst>
              <a:gs pos="0">
                <a:schemeClr val="accent1"/>
              </a:gs>
              <a:gs pos="100000">
                <a:schemeClr val="accent1">
                  <a:lumMod val="75000"/>
                  <a:alpha val="44000"/>
                </a:schemeClr>
              </a:gs>
            </a:gsLst>
            <a:path path="circle">
              <a:fillToRect r="100000" b="100000"/>
            </a:path>
          </a:gradFill>
          <a:ln w="9525" cap="flat" cmpd="sng" algn="ctr">
            <a:noFill/>
            <a:prstDash val="solid"/>
            <a:round/>
            <a:headEnd type="none" w="med" len="med"/>
            <a:tailEnd type="none" w="med" len="med"/>
          </a:ln>
          <a:effectLst/>
        </p:spPr>
        <p:txBody>
          <a:bodyPr vert="horz" wrap="square" lIns="71323" tIns="35662" rIns="71323" bIns="35662" numCol="1" rtlCol="0" anchor="ctr" anchorCtr="0" compatLnSpc="1">
            <a:prstTxWarp prst="textNoShape">
              <a:avLst/>
            </a:prstTxWarp>
            <a:noAutofit/>
          </a:bodyPr>
          <a:lstStyle/>
          <a:p>
            <a:pPr marL="0" marR="0" indent="0" algn="l" defTabSz="713232" rtl="0" eaLnBrk="0" fontAlgn="base" latinLnBrk="0" hangingPunct="0">
              <a:lnSpc>
                <a:spcPct val="100000"/>
              </a:lnSpc>
              <a:spcBef>
                <a:spcPct val="0"/>
              </a:spcBef>
              <a:spcAft>
                <a:spcPct val="0"/>
              </a:spcAft>
              <a:buClrTx/>
              <a:buSzTx/>
              <a:buFontTx/>
              <a:buNone/>
              <a:tabLst/>
            </a:pPr>
            <a:endParaRPr kumimoji="0" lang="zh-CN" altLang="en-US" sz="3100" b="0" i="0" u="none" strike="noStrike" cap="none" normalizeH="0" baseline="0">
              <a:ln>
                <a:noFill/>
              </a:ln>
              <a:solidFill>
                <a:schemeClr val="bg1"/>
              </a:solidFill>
              <a:effectLst/>
              <a:latin typeface="Stone Sans" pitchFamily="2" charset="0"/>
              <a:ea typeface="宋体" charset="-122"/>
            </a:endParaRPr>
          </a:p>
        </p:txBody>
      </p:sp>
      <p:sp>
        <p:nvSpPr>
          <p:cNvPr id="14" name="图文框 13"/>
          <p:cNvSpPr/>
          <p:nvPr userDrawn="1"/>
        </p:nvSpPr>
        <p:spPr>
          <a:xfrm>
            <a:off x="0" y="2853"/>
            <a:ext cx="9144000" cy="5715000"/>
          </a:xfrm>
          <a:prstGeom prst="frame">
            <a:avLst>
              <a:gd name="adj1" fmla="val 2777"/>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endParaRPr lang="zh-CN" altLang="en-US" sz="1200" dirty="0">
              <a:solidFill>
                <a:schemeClr val="tx1"/>
              </a:solidFill>
            </a:endParaRPr>
          </a:p>
        </p:txBody>
      </p:sp>
      <p:sp>
        <p:nvSpPr>
          <p:cNvPr id="2" name="标题 1"/>
          <p:cNvSpPr>
            <a:spLocks noGrp="1"/>
          </p:cNvSpPr>
          <p:nvPr>
            <p:ph type="ctrTitle" hasCustomPrompt="1"/>
          </p:nvPr>
        </p:nvSpPr>
        <p:spPr>
          <a:xfrm>
            <a:off x="4950618" y="1957400"/>
            <a:ext cx="3798343" cy="900100"/>
          </a:xfrm>
        </p:spPr>
        <p:txBody>
          <a:bodyPr anchor="b">
            <a:noAutofit/>
          </a:bodyPr>
          <a:lstStyle>
            <a:lvl1pPr algn="r">
              <a:defRPr sz="2500" b="1">
                <a:solidFill>
                  <a:schemeClr val="bg1"/>
                </a:solidFill>
              </a:defRPr>
            </a:lvl1pPr>
          </a:lstStyle>
          <a:p>
            <a:r>
              <a:rPr lang="en-US" altLang="zh-CN" dirty="0"/>
              <a:t>Add main title line-1 here </a:t>
            </a:r>
            <a:br>
              <a:rPr lang="en-US" altLang="zh-CN" dirty="0"/>
            </a:br>
            <a:r>
              <a:rPr lang="en-US" altLang="zh-CN" dirty="0"/>
              <a:t>Add main title line-2 here</a:t>
            </a:r>
            <a:endParaRPr lang="zh-CN" altLang="en-US" dirty="0"/>
          </a:p>
        </p:txBody>
      </p:sp>
      <p:sp>
        <p:nvSpPr>
          <p:cNvPr id="3" name="副标题 2"/>
          <p:cNvSpPr>
            <a:spLocks noGrp="1"/>
          </p:cNvSpPr>
          <p:nvPr>
            <p:ph type="subTitle" idx="1" hasCustomPrompt="1"/>
          </p:nvPr>
        </p:nvSpPr>
        <p:spPr>
          <a:xfrm>
            <a:off x="4950369" y="2857500"/>
            <a:ext cx="3798343" cy="360040"/>
          </a:xfrm>
        </p:spPr>
        <p:txBody>
          <a:bodyPr>
            <a:noAutofit/>
          </a:bodyPr>
          <a:lstStyle>
            <a:lvl1pPr marL="0" indent="0" algn="r">
              <a:buNone/>
              <a:defRPr sz="1900" b="0">
                <a:solidFill>
                  <a:schemeClr val="bg1"/>
                </a:solidFill>
              </a:defRPr>
            </a:lvl1pPr>
            <a:lvl2pPr marL="356616" indent="0" algn="ctr">
              <a:buNone/>
              <a:defRPr>
                <a:solidFill>
                  <a:schemeClr val="tx1">
                    <a:tint val="75000"/>
                  </a:schemeClr>
                </a:solidFill>
              </a:defRPr>
            </a:lvl2pPr>
            <a:lvl3pPr marL="713232" indent="0" algn="ctr">
              <a:buNone/>
              <a:defRPr>
                <a:solidFill>
                  <a:schemeClr val="tx1">
                    <a:tint val="75000"/>
                  </a:schemeClr>
                </a:solidFill>
              </a:defRPr>
            </a:lvl3pPr>
            <a:lvl4pPr marL="1069848" indent="0" algn="ctr">
              <a:buNone/>
              <a:defRPr>
                <a:solidFill>
                  <a:schemeClr val="tx1">
                    <a:tint val="75000"/>
                  </a:schemeClr>
                </a:solidFill>
              </a:defRPr>
            </a:lvl4pPr>
            <a:lvl5pPr marL="1426464" indent="0" algn="ctr">
              <a:buNone/>
              <a:defRPr>
                <a:solidFill>
                  <a:schemeClr val="tx1">
                    <a:tint val="75000"/>
                  </a:schemeClr>
                </a:solidFill>
              </a:defRPr>
            </a:lvl5pPr>
            <a:lvl6pPr marL="1783080" indent="0" algn="ctr">
              <a:buNone/>
              <a:defRPr>
                <a:solidFill>
                  <a:schemeClr val="tx1">
                    <a:tint val="75000"/>
                  </a:schemeClr>
                </a:solidFill>
              </a:defRPr>
            </a:lvl6pPr>
            <a:lvl7pPr marL="2139696" indent="0" algn="ctr">
              <a:buNone/>
              <a:defRPr>
                <a:solidFill>
                  <a:schemeClr val="tx1">
                    <a:tint val="75000"/>
                  </a:schemeClr>
                </a:solidFill>
              </a:defRPr>
            </a:lvl7pPr>
            <a:lvl8pPr marL="2496312" indent="0" algn="ctr">
              <a:buNone/>
              <a:defRPr>
                <a:solidFill>
                  <a:schemeClr val="tx1">
                    <a:tint val="75000"/>
                  </a:schemeClr>
                </a:solidFill>
              </a:defRPr>
            </a:lvl8pPr>
            <a:lvl9pPr marL="2852928" indent="0" algn="ctr">
              <a:buNone/>
              <a:defRPr>
                <a:solidFill>
                  <a:schemeClr val="tx1">
                    <a:tint val="75000"/>
                  </a:schemeClr>
                </a:solidFill>
              </a:defRPr>
            </a:lvl9pPr>
          </a:lstStyle>
          <a:p>
            <a:r>
              <a:rPr lang="en-US" altLang="zh-CN" dirty="0"/>
              <a:t>Add subtitle here</a:t>
            </a:r>
          </a:p>
        </p:txBody>
      </p:sp>
      <p:sp>
        <p:nvSpPr>
          <p:cNvPr id="9" name="文本占位符 4"/>
          <p:cNvSpPr>
            <a:spLocks noGrp="1"/>
          </p:cNvSpPr>
          <p:nvPr>
            <p:ph type="body" sz="quarter" idx="10" hasCustomPrompt="1"/>
          </p:nvPr>
        </p:nvSpPr>
        <p:spPr>
          <a:xfrm>
            <a:off x="7596336" y="5317775"/>
            <a:ext cx="1152376" cy="240026"/>
          </a:xfrm>
        </p:spPr>
        <p:txBody>
          <a:bodyPr>
            <a:noAutofit/>
          </a:bodyPr>
          <a:lstStyle>
            <a:lvl1pPr marL="0" indent="0" algn="r">
              <a:buNone/>
              <a:defRPr sz="1100">
                <a:solidFill>
                  <a:schemeClr val="bg1"/>
                </a:solidFill>
              </a:defRPr>
            </a:lvl1pPr>
            <a:lvl2pPr marL="356616" indent="0">
              <a:buNone/>
              <a:defRPr/>
            </a:lvl2pPr>
          </a:lstStyle>
          <a:p>
            <a:pPr lvl="0"/>
            <a:r>
              <a:rPr lang="en-US" altLang="zh-CN" dirty="0"/>
              <a:t>Add date</a:t>
            </a:r>
            <a:endParaRPr lang="zh-CN" altLang="en-US" dirty="0"/>
          </a:p>
        </p:txBody>
      </p:sp>
    </p:spTree>
    <p:extLst>
      <p:ext uri="{BB962C8B-B14F-4D97-AF65-F5344CB8AC3E}">
        <p14:creationId xmlns:p14="http://schemas.microsoft.com/office/powerpoint/2010/main" val="969229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CHAPTER-2">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200" y="0"/>
            <a:ext cx="8229600" cy="5715000"/>
          </a:xfrm>
          <a:prstGeom prst="rect">
            <a:avLst/>
          </a:prstGeom>
        </p:spPr>
      </p:pic>
      <p:sp>
        <p:nvSpPr>
          <p:cNvPr id="19" name="矩形 18"/>
          <p:cNvSpPr/>
          <p:nvPr userDrawn="1"/>
        </p:nvSpPr>
        <p:spPr>
          <a:xfrm>
            <a:off x="0" y="0"/>
            <a:ext cx="9144000" cy="5715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endParaRPr lang="zh-CN" altLang="en-US" sz="1200" dirty="0"/>
          </a:p>
        </p:txBody>
      </p:sp>
      <p:sp>
        <p:nvSpPr>
          <p:cNvPr id="13" name="任意多边形 12"/>
          <p:cNvSpPr/>
          <p:nvPr userDrawn="1"/>
        </p:nvSpPr>
        <p:spPr bwMode="auto">
          <a:xfrm rot="10800000">
            <a:off x="2339752" y="0"/>
            <a:ext cx="6804248" cy="5715000"/>
          </a:xfrm>
          <a:custGeom>
            <a:avLst/>
            <a:gdLst>
              <a:gd name="connsiteX0" fmla="*/ 5442101 w 8991974"/>
              <a:gd name="connsiteY0" fmla="*/ 6858000 h 6858000"/>
              <a:gd name="connsiteX1" fmla="*/ 2370163 w 8991974"/>
              <a:gd name="connsiteY1" fmla="*/ 6858000 h 6858000"/>
              <a:gd name="connsiteX2" fmla="*/ 1781634 w 8991974"/>
              <a:gd name="connsiteY2" fmla="*/ 6858000 h 6858000"/>
              <a:gd name="connsiteX3" fmla="*/ 0 w 8991974"/>
              <a:gd name="connsiteY3" fmla="*/ 6858000 h 6858000"/>
              <a:gd name="connsiteX4" fmla="*/ 0 w 8991974"/>
              <a:gd name="connsiteY4" fmla="*/ 0 h 6858000"/>
              <a:gd name="connsiteX5" fmla="*/ 1781634 w 8991974"/>
              <a:gd name="connsiteY5" fmla="*/ 0 h 6858000"/>
              <a:gd name="connsiteX6" fmla="*/ 5920037 w 8991974"/>
              <a:gd name="connsiteY6" fmla="*/ 0 h 6858000"/>
              <a:gd name="connsiteX7" fmla="*/ 8991974 w 8991974"/>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91974" h="6858000">
                <a:moveTo>
                  <a:pt x="5442101" y="6858000"/>
                </a:moveTo>
                <a:lnTo>
                  <a:pt x="2370163" y="6858000"/>
                </a:lnTo>
                <a:lnTo>
                  <a:pt x="1781634" y="6858000"/>
                </a:lnTo>
                <a:lnTo>
                  <a:pt x="0" y="6858000"/>
                </a:lnTo>
                <a:lnTo>
                  <a:pt x="0" y="0"/>
                </a:lnTo>
                <a:lnTo>
                  <a:pt x="1781634" y="0"/>
                </a:lnTo>
                <a:lnTo>
                  <a:pt x="5920037" y="0"/>
                </a:lnTo>
                <a:lnTo>
                  <a:pt x="8991974" y="0"/>
                </a:lnTo>
                <a:close/>
              </a:path>
            </a:pathLst>
          </a:custGeom>
          <a:gradFill>
            <a:gsLst>
              <a:gs pos="0">
                <a:schemeClr val="accent1"/>
              </a:gs>
              <a:gs pos="100000">
                <a:schemeClr val="accent1">
                  <a:lumMod val="75000"/>
                  <a:alpha val="44000"/>
                </a:schemeClr>
              </a:gs>
            </a:gsLst>
            <a:path path="circle">
              <a:fillToRect r="100000" b="100000"/>
            </a:path>
          </a:gradFill>
          <a:ln w="9525" cap="flat" cmpd="sng" algn="ctr">
            <a:noFill/>
            <a:prstDash val="solid"/>
            <a:round/>
            <a:headEnd type="none" w="med" len="med"/>
            <a:tailEnd type="none" w="med" len="med"/>
          </a:ln>
          <a:effectLst/>
        </p:spPr>
        <p:txBody>
          <a:bodyPr vert="horz" wrap="square" lIns="71323" tIns="35662" rIns="71323" bIns="35662" numCol="1" rtlCol="0" anchor="ctr" anchorCtr="0" compatLnSpc="1">
            <a:prstTxWarp prst="textNoShape">
              <a:avLst/>
            </a:prstTxWarp>
            <a:noAutofit/>
          </a:bodyPr>
          <a:lstStyle/>
          <a:p>
            <a:pPr marL="0" marR="0" indent="0" algn="l" defTabSz="713232" rtl="0" eaLnBrk="0" fontAlgn="base" latinLnBrk="0" hangingPunct="0">
              <a:lnSpc>
                <a:spcPct val="100000"/>
              </a:lnSpc>
              <a:spcBef>
                <a:spcPct val="0"/>
              </a:spcBef>
              <a:spcAft>
                <a:spcPct val="0"/>
              </a:spcAft>
              <a:buClrTx/>
              <a:buSzTx/>
              <a:buFontTx/>
              <a:buNone/>
              <a:tabLst/>
            </a:pPr>
            <a:endParaRPr kumimoji="0" lang="zh-CN" altLang="en-US" sz="3100" b="0" i="0" u="none" strike="noStrike" cap="none" normalizeH="0" baseline="0">
              <a:ln>
                <a:noFill/>
              </a:ln>
              <a:solidFill>
                <a:schemeClr val="bg1"/>
              </a:solidFill>
              <a:effectLst/>
              <a:latin typeface="Stone Sans" pitchFamily="2" charset="0"/>
              <a:ea typeface="宋体" charset="-122"/>
            </a:endParaRPr>
          </a:p>
        </p:txBody>
      </p:sp>
      <p:sp>
        <p:nvSpPr>
          <p:cNvPr id="22" name="任意多边形 21"/>
          <p:cNvSpPr/>
          <p:nvPr userDrawn="1"/>
        </p:nvSpPr>
        <p:spPr bwMode="auto">
          <a:xfrm>
            <a:off x="3707904" y="2843837"/>
            <a:ext cx="5436096" cy="2871163"/>
          </a:xfrm>
          <a:custGeom>
            <a:avLst/>
            <a:gdLst>
              <a:gd name="connsiteX0" fmla="*/ 0 w 7248128"/>
              <a:gd name="connsiteY0" fmla="*/ 0 h 3452242"/>
              <a:gd name="connsiteX1" fmla="*/ 3071937 w 7248128"/>
              <a:gd name="connsiteY1" fmla="*/ 0 h 3452242"/>
              <a:gd name="connsiteX2" fmla="*/ 7210340 w 7248128"/>
              <a:gd name="connsiteY2" fmla="*/ 0 h 3452242"/>
              <a:gd name="connsiteX3" fmla="*/ 7248128 w 7248128"/>
              <a:gd name="connsiteY3" fmla="*/ 0 h 3452242"/>
              <a:gd name="connsiteX4" fmla="*/ 7248128 w 7248128"/>
              <a:gd name="connsiteY4" fmla="*/ 3452242 h 3452242"/>
              <a:gd name="connsiteX5" fmla="*/ 1786967 w 7248128"/>
              <a:gd name="connsiteY5" fmla="*/ 3452242 h 3452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48128" h="3452242">
                <a:moveTo>
                  <a:pt x="0" y="0"/>
                </a:moveTo>
                <a:lnTo>
                  <a:pt x="3071937" y="0"/>
                </a:lnTo>
                <a:lnTo>
                  <a:pt x="7210340" y="0"/>
                </a:lnTo>
                <a:lnTo>
                  <a:pt x="7248128" y="0"/>
                </a:lnTo>
                <a:lnTo>
                  <a:pt x="7248128" y="3452242"/>
                </a:lnTo>
                <a:lnTo>
                  <a:pt x="1786967" y="3452242"/>
                </a:lnTo>
                <a:close/>
              </a:path>
            </a:pathLst>
          </a:custGeom>
          <a:gradFill flip="none" rotWithShape="1">
            <a:gsLst>
              <a:gs pos="0">
                <a:schemeClr val="accent2"/>
              </a:gs>
              <a:gs pos="100000">
                <a:schemeClr val="accent2">
                  <a:lumMod val="50000"/>
                  <a:alpha val="31000"/>
                </a:schemeClr>
              </a:gs>
            </a:gsLst>
            <a:path path="circle">
              <a:fillToRect r="100000" b="100000"/>
            </a:path>
            <a:tileRect l="-100000" t="-100000"/>
          </a:gradFill>
          <a:ln w="9525" cap="flat" cmpd="sng" algn="ctr">
            <a:noFill/>
            <a:prstDash val="solid"/>
            <a:round/>
            <a:headEnd type="none" w="med" len="med"/>
            <a:tailEnd type="none" w="med" len="med"/>
          </a:ln>
          <a:effectLst/>
        </p:spPr>
        <p:txBody>
          <a:bodyPr vert="horz" wrap="square" lIns="71323" tIns="35662" rIns="71323" bIns="35662" numCol="1" rtlCol="0" anchor="ctr" anchorCtr="0" compatLnSpc="1">
            <a:prstTxWarp prst="textNoShape">
              <a:avLst/>
            </a:prstTxWarp>
            <a:noAutofit/>
          </a:bodyPr>
          <a:lstStyle/>
          <a:p>
            <a:pPr marL="0" marR="0" indent="0" algn="l" defTabSz="713232" rtl="0" eaLnBrk="0" fontAlgn="base" latinLnBrk="0" hangingPunct="0">
              <a:lnSpc>
                <a:spcPct val="100000"/>
              </a:lnSpc>
              <a:spcBef>
                <a:spcPct val="0"/>
              </a:spcBef>
              <a:spcAft>
                <a:spcPct val="0"/>
              </a:spcAft>
              <a:buClrTx/>
              <a:buSzTx/>
              <a:buFontTx/>
              <a:buNone/>
              <a:tabLst/>
            </a:pPr>
            <a:endParaRPr kumimoji="0" lang="zh-CN" altLang="en-US" sz="3100" b="0" i="0" u="none" strike="noStrike" cap="none" normalizeH="0" baseline="0">
              <a:ln>
                <a:noFill/>
              </a:ln>
              <a:solidFill>
                <a:schemeClr val="bg1"/>
              </a:solidFill>
              <a:effectLst/>
              <a:latin typeface="Stone Sans" pitchFamily="2" charset="0"/>
              <a:ea typeface="宋体" charset="-122"/>
            </a:endParaRPr>
          </a:p>
        </p:txBody>
      </p:sp>
      <p:sp>
        <p:nvSpPr>
          <p:cNvPr id="2" name="标题 1"/>
          <p:cNvSpPr>
            <a:spLocks noGrp="1"/>
          </p:cNvSpPr>
          <p:nvPr>
            <p:ph type="title" hasCustomPrompt="1"/>
          </p:nvPr>
        </p:nvSpPr>
        <p:spPr>
          <a:xfrm>
            <a:off x="4572001" y="3368374"/>
            <a:ext cx="4176713" cy="625243"/>
          </a:xfrm>
        </p:spPr>
        <p:txBody>
          <a:bodyPr anchor="t">
            <a:normAutofit/>
          </a:bodyPr>
          <a:lstStyle>
            <a:lvl1pPr algn="r">
              <a:defRPr sz="3100" b="1" cap="none" baseline="0">
                <a:solidFill>
                  <a:schemeClr val="bg1"/>
                </a:solidFill>
              </a:defRPr>
            </a:lvl1pPr>
          </a:lstStyle>
          <a:p>
            <a:r>
              <a:rPr lang="en-US" altLang="zh-CN" dirty="0"/>
              <a:t>Add chapter title here</a:t>
            </a:r>
            <a:endParaRPr lang="zh-CN" altLang="en-US" dirty="0"/>
          </a:p>
        </p:txBody>
      </p:sp>
      <p:sp>
        <p:nvSpPr>
          <p:cNvPr id="3" name="文本占位符 2"/>
          <p:cNvSpPr>
            <a:spLocks noGrp="1"/>
          </p:cNvSpPr>
          <p:nvPr>
            <p:ph type="body" idx="1" hasCustomPrompt="1"/>
          </p:nvPr>
        </p:nvSpPr>
        <p:spPr>
          <a:xfrm>
            <a:off x="4572001" y="2843837"/>
            <a:ext cx="4176713" cy="489707"/>
          </a:xfrm>
        </p:spPr>
        <p:txBody>
          <a:bodyPr anchor="b">
            <a:noAutofit/>
          </a:bodyPr>
          <a:lstStyle>
            <a:lvl1pPr marL="0" indent="0" algn="r">
              <a:buNone/>
              <a:defRPr sz="2200" b="0">
                <a:solidFill>
                  <a:schemeClr val="bg1"/>
                </a:solidFill>
              </a:defRPr>
            </a:lvl1pPr>
            <a:lvl2pPr marL="356616" indent="0">
              <a:buNone/>
              <a:defRPr sz="1400">
                <a:solidFill>
                  <a:schemeClr val="tx1">
                    <a:tint val="75000"/>
                  </a:schemeClr>
                </a:solidFill>
              </a:defRPr>
            </a:lvl2pPr>
            <a:lvl3pPr marL="713232" indent="0">
              <a:buNone/>
              <a:defRPr sz="1200">
                <a:solidFill>
                  <a:schemeClr val="tx1">
                    <a:tint val="75000"/>
                  </a:schemeClr>
                </a:solidFill>
              </a:defRPr>
            </a:lvl3pPr>
            <a:lvl4pPr marL="1069848" indent="0">
              <a:buNone/>
              <a:defRPr sz="1100">
                <a:solidFill>
                  <a:schemeClr val="tx1">
                    <a:tint val="75000"/>
                  </a:schemeClr>
                </a:solidFill>
              </a:defRPr>
            </a:lvl4pPr>
            <a:lvl5pPr marL="1426464" indent="0">
              <a:buNone/>
              <a:defRPr sz="1100">
                <a:solidFill>
                  <a:schemeClr val="tx1">
                    <a:tint val="75000"/>
                  </a:schemeClr>
                </a:solidFill>
              </a:defRPr>
            </a:lvl5pPr>
            <a:lvl6pPr marL="1783080" indent="0">
              <a:buNone/>
              <a:defRPr sz="1100">
                <a:solidFill>
                  <a:schemeClr val="tx1">
                    <a:tint val="75000"/>
                  </a:schemeClr>
                </a:solidFill>
              </a:defRPr>
            </a:lvl6pPr>
            <a:lvl7pPr marL="2139696" indent="0">
              <a:buNone/>
              <a:defRPr sz="1100">
                <a:solidFill>
                  <a:schemeClr val="tx1">
                    <a:tint val="75000"/>
                  </a:schemeClr>
                </a:solidFill>
              </a:defRPr>
            </a:lvl7pPr>
            <a:lvl8pPr marL="2496312" indent="0">
              <a:buNone/>
              <a:defRPr sz="1100">
                <a:solidFill>
                  <a:schemeClr val="tx1">
                    <a:tint val="75000"/>
                  </a:schemeClr>
                </a:solidFill>
              </a:defRPr>
            </a:lvl8pPr>
            <a:lvl9pPr marL="2852928" indent="0">
              <a:buNone/>
              <a:defRPr sz="1100">
                <a:solidFill>
                  <a:schemeClr val="tx1">
                    <a:tint val="75000"/>
                  </a:schemeClr>
                </a:solidFill>
              </a:defRPr>
            </a:lvl9pPr>
          </a:lstStyle>
          <a:p>
            <a:pPr lvl="0"/>
            <a:r>
              <a:rPr lang="en-US" altLang="zh-CN" dirty="0"/>
              <a:t>Add chapter number here</a:t>
            </a:r>
            <a:endParaRPr lang="zh-CN" altLang="en-US" dirty="0"/>
          </a:p>
        </p:txBody>
      </p:sp>
      <p:sp>
        <p:nvSpPr>
          <p:cNvPr id="16" name="图文框 15"/>
          <p:cNvSpPr/>
          <p:nvPr userDrawn="1"/>
        </p:nvSpPr>
        <p:spPr>
          <a:xfrm>
            <a:off x="0" y="2853"/>
            <a:ext cx="9144000" cy="5715000"/>
          </a:xfrm>
          <a:prstGeom prst="frame">
            <a:avLst>
              <a:gd name="adj1" fmla="val 2777"/>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endParaRPr lang="zh-CN" altLang="en-US" sz="1200" dirty="0">
              <a:solidFill>
                <a:schemeClr val="tx1"/>
              </a:solidFill>
            </a:endParaRPr>
          </a:p>
        </p:txBody>
      </p:sp>
    </p:spTree>
    <p:extLst>
      <p:ext uri="{BB962C8B-B14F-4D97-AF65-F5344CB8AC3E}">
        <p14:creationId xmlns:p14="http://schemas.microsoft.com/office/powerpoint/2010/main" val="111423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ACK">
    <p:spTree>
      <p:nvGrpSpPr>
        <p:cNvPr id="1" name=""/>
        <p:cNvGrpSpPr/>
        <p:nvPr/>
      </p:nvGrpSpPr>
      <p:grpSpPr>
        <a:xfrm>
          <a:off x="0" y="0"/>
          <a:ext cx="0" cy="0"/>
          <a:chOff x="0" y="0"/>
          <a:chExt cx="0" cy="0"/>
        </a:xfrm>
      </p:grpSpPr>
      <p:sp>
        <p:nvSpPr>
          <p:cNvPr id="7" name="矩形 6"/>
          <p:cNvSpPr/>
          <p:nvPr userDrawn="1"/>
        </p:nvSpPr>
        <p:spPr>
          <a:xfrm>
            <a:off x="0" y="0"/>
            <a:ext cx="9144000" cy="5715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endParaRPr lang="zh-CN" altLang="en-US" sz="1200" dirty="0"/>
          </a:p>
        </p:txBody>
      </p:sp>
      <p:sp>
        <p:nvSpPr>
          <p:cNvPr id="9" name="任意多边形 8"/>
          <p:cNvSpPr/>
          <p:nvPr userDrawn="1"/>
        </p:nvSpPr>
        <p:spPr bwMode="auto">
          <a:xfrm rot="10800000">
            <a:off x="2400019" y="0"/>
            <a:ext cx="6743981" cy="5715000"/>
          </a:xfrm>
          <a:custGeom>
            <a:avLst/>
            <a:gdLst>
              <a:gd name="connsiteX0" fmla="*/ 5442101 w 8991974"/>
              <a:gd name="connsiteY0" fmla="*/ 6858000 h 6858000"/>
              <a:gd name="connsiteX1" fmla="*/ 2370163 w 8991974"/>
              <a:gd name="connsiteY1" fmla="*/ 6858000 h 6858000"/>
              <a:gd name="connsiteX2" fmla="*/ 1781634 w 8991974"/>
              <a:gd name="connsiteY2" fmla="*/ 6858000 h 6858000"/>
              <a:gd name="connsiteX3" fmla="*/ 0 w 8991974"/>
              <a:gd name="connsiteY3" fmla="*/ 6858000 h 6858000"/>
              <a:gd name="connsiteX4" fmla="*/ 0 w 8991974"/>
              <a:gd name="connsiteY4" fmla="*/ 0 h 6858000"/>
              <a:gd name="connsiteX5" fmla="*/ 1781634 w 8991974"/>
              <a:gd name="connsiteY5" fmla="*/ 0 h 6858000"/>
              <a:gd name="connsiteX6" fmla="*/ 5920037 w 8991974"/>
              <a:gd name="connsiteY6" fmla="*/ 0 h 6858000"/>
              <a:gd name="connsiteX7" fmla="*/ 8991974 w 8991974"/>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91974" h="6858000">
                <a:moveTo>
                  <a:pt x="5442101" y="6858000"/>
                </a:moveTo>
                <a:lnTo>
                  <a:pt x="2370163" y="6858000"/>
                </a:lnTo>
                <a:lnTo>
                  <a:pt x="1781634" y="6858000"/>
                </a:lnTo>
                <a:lnTo>
                  <a:pt x="0" y="6858000"/>
                </a:lnTo>
                <a:lnTo>
                  <a:pt x="0" y="0"/>
                </a:lnTo>
                <a:lnTo>
                  <a:pt x="1781634" y="0"/>
                </a:lnTo>
                <a:lnTo>
                  <a:pt x="5920037" y="0"/>
                </a:lnTo>
                <a:lnTo>
                  <a:pt x="8991974" y="0"/>
                </a:lnTo>
                <a:close/>
              </a:path>
            </a:pathLst>
          </a:custGeom>
          <a:gradFill>
            <a:gsLst>
              <a:gs pos="0">
                <a:schemeClr val="accent1"/>
              </a:gs>
              <a:gs pos="100000">
                <a:schemeClr val="accent1">
                  <a:lumMod val="75000"/>
                  <a:alpha val="44000"/>
                </a:schemeClr>
              </a:gs>
            </a:gsLst>
            <a:path path="circle">
              <a:fillToRect r="100000" b="100000"/>
            </a:path>
          </a:gradFill>
          <a:ln w="9525" cap="flat" cmpd="sng" algn="ctr">
            <a:noFill/>
            <a:prstDash val="solid"/>
            <a:round/>
            <a:headEnd type="none" w="med" len="med"/>
            <a:tailEnd type="none" w="med" len="med"/>
          </a:ln>
          <a:effectLst/>
        </p:spPr>
        <p:txBody>
          <a:bodyPr vert="horz" wrap="square" lIns="71323" tIns="35662" rIns="71323" bIns="35662" numCol="1" rtlCol="0" anchor="ctr" anchorCtr="0" compatLnSpc="1">
            <a:prstTxWarp prst="textNoShape">
              <a:avLst/>
            </a:prstTxWarp>
            <a:noAutofit/>
          </a:bodyPr>
          <a:lstStyle/>
          <a:p>
            <a:pPr marL="0" marR="0" indent="0" algn="l" defTabSz="713232" rtl="0" eaLnBrk="0" fontAlgn="base" latinLnBrk="0" hangingPunct="0">
              <a:lnSpc>
                <a:spcPct val="100000"/>
              </a:lnSpc>
              <a:spcBef>
                <a:spcPct val="0"/>
              </a:spcBef>
              <a:spcAft>
                <a:spcPct val="0"/>
              </a:spcAft>
              <a:buClrTx/>
              <a:buSzTx/>
              <a:buFontTx/>
              <a:buNone/>
              <a:tabLst/>
            </a:pPr>
            <a:endParaRPr kumimoji="0" lang="zh-CN" altLang="en-US" sz="3100" b="0" i="0" u="none" strike="noStrike" cap="none" normalizeH="0" baseline="0">
              <a:ln>
                <a:noFill/>
              </a:ln>
              <a:solidFill>
                <a:schemeClr val="bg1"/>
              </a:solidFill>
              <a:effectLst/>
              <a:latin typeface="Stone Sans" pitchFamily="2" charset="0"/>
              <a:ea typeface="宋体" charset="-122"/>
            </a:endParaRPr>
          </a:p>
        </p:txBody>
      </p:sp>
      <p:sp>
        <p:nvSpPr>
          <p:cNvPr id="12" name="图文框 11"/>
          <p:cNvSpPr/>
          <p:nvPr userDrawn="1"/>
        </p:nvSpPr>
        <p:spPr>
          <a:xfrm>
            <a:off x="0" y="2853"/>
            <a:ext cx="9144000" cy="5715000"/>
          </a:xfrm>
          <a:prstGeom prst="frame">
            <a:avLst>
              <a:gd name="adj1" fmla="val 2777"/>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endParaRPr lang="zh-CN" altLang="en-US" sz="1200" dirty="0">
              <a:solidFill>
                <a:schemeClr val="tx1"/>
              </a:solidFill>
            </a:endParaRPr>
          </a:p>
        </p:txBody>
      </p:sp>
      <p:sp>
        <p:nvSpPr>
          <p:cNvPr id="2" name="标题 1"/>
          <p:cNvSpPr>
            <a:spLocks noGrp="1"/>
          </p:cNvSpPr>
          <p:nvPr>
            <p:ph type="ctrTitle" hasCustomPrompt="1"/>
          </p:nvPr>
        </p:nvSpPr>
        <p:spPr>
          <a:xfrm>
            <a:off x="4950618" y="2527464"/>
            <a:ext cx="3798094" cy="660073"/>
          </a:xfrm>
        </p:spPr>
        <p:txBody>
          <a:bodyPr>
            <a:normAutofit/>
          </a:bodyPr>
          <a:lstStyle>
            <a:lvl1pPr algn="ctr">
              <a:defRPr sz="3100" b="1">
                <a:solidFill>
                  <a:schemeClr val="bg1"/>
                </a:solidFill>
              </a:defRPr>
            </a:lvl1pPr>
          </a:lstStyle>
          <a:p>
            <a:r>
              <a:rPr lang="en-US" altLang="zh-CN" dirty="0"/>
              <a:t>The end</a:t>
            </a:r>
            <a:endParaRPr lang="zh-CN" altLang="en-US" dirty="0"/>
          </a:p>
        </p:txBody>
      </p:sp>
    </p:spTree>
    <p:extLst>
      <p:ext uri="{BB962C8B-B14F-4D97-AF65-F5344CB8AC3E}">
        <p14:creationId xmlns:p14="http://schemas.microsoft.com/office/powerpoint/2010/main" val="2797532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solidFill>
                  <a:schemeClr val="accent1"/>
                </a:solidFill>
              </a:defRPr>
            </a:lvl1pPr>
          </a:lstStyle>
          <a:p>
            <a:r>
              <a:rPr lang="en-US" altLang="zh-CN" dirty="0"/>
              <a:t>Add title here</a:t>
            </a:r>
            <a:endParaRPr lang="zh-CN" altLang="en-US" dirty="0"/>
          </a:p>
        </p:txBody>
      </p:sp>
      <p:sp>
        <p:nvSpPr>
          <p:cNvPr id="3" name="页脚占位符 2"/>
          <p:cNvSpPr>
            <a:spLocks noGrp="1"/>
          </p:cNvSpPr>
          <p:nvPr>
            <p:ph type="ftr" sz="quarter" idx="10"/>
          </p:nvPr>
        </p:nvSpPr>
        <p:spPr/>
        <p:txBody>
          <a:bodyPr/>
          <a:lstStyle/>
          <a:p>
            <a:r>
              <a:rPr lang="en-US" altLang="zh-CN" smtClean="0"/>
              <a:t>/    11</a:t>
            </a:r>
            <a:endParaRPr lang="zh-CN" altLang="en-US" dirty="0"/>
          </a:p>
        </p:txBody>
      </p:sp>
      <p:sp>
        <p:nvSpPr>
          <p:cNvPr id="4" name="灯片编号占位符 3"/>
          <p:cNvSpPr>
            <a:spLocks noGrp="1"/>
          </p:cNvSpPr>
          <p:nvPr>
            <p:ph type="sldNum" sz="quarter" idx="11"/>
          </p:nvPr>
        </p:nvSpPr>
        <p:spPr/>
        <p:txBody>
          <a:bodyPr/>
          <a:lstStyle/>
          <a:p>
            <a:fld id="{49F4BA8F-7B64-4198-9505-0CB5D4D3B366}" type="slidenum">
              <a:rPr lang="en-US" altLang="zh-CN" smtClean="0"/>
              <a:pPr/>
              <a:t>‹#›</a:t>
            </a:fld>
            <a:endParaRPr lang="zh-CN" altLang="en-US" dirty="0"/>
          </a:p>
        </p:txBody>
      </p:sp>
    </p:spTree>
    <p:extLst>
      <p:ext uri="{BB962C8B-B14F-4D97-AF65-F5344CB8AC3E}">
        <p14:creationId xmlns:p14="http://schemas.microsoft.com/office/powerpoint/2010/main" val="3349488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2-BAR">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en-US" altLang="zh-CN" dirty="0"/>
              <a:t>Add title here</a:t>
            </a:r>
            <a:endParaRPr lang="zh-CN" altLang="en-US" dirty="0"/>
          </a:p>
        </p:txBody>
      </p:sp>
      <p:sp>
        <p:nvSpPr>
          <p:cNvPr id="3" name="内容占位符 2"/>
          <p:cNvSpPr>
            <a:spLocks noGrp="1"/>
          </p:cNvSpPr>
          <p:nvPr>
            <p:ph sz="half" idx="1" hasCustomPrompt="1"/>
          </p:nvPr>
        </p:nvSpPr>
        <p:spPr>
          <a:xfrm>
            <a:off x="395287" y="937948"/>
            <a:ext cx="4105275" cy="4319323"/>
          </a:xfrm>
        </p:spPr>
        <p:txBody>
          <a:bodyPr/>
          <a:lstStyle>
            <a:lvl1pPr>
              <a:defRPr sz="2200"/>
            </a:lvl1pPr>
            <a:lvl2pPr>
              <a:defRPr sz="19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ltLang="zh-CN" dirty="0"/>
              <a:t>Add text here</a:t>
            </a:r>
            <a:endParaRPr lang="zh-CN" altLang="en-US" dirty="0"/>
          </a:p>
          <a:p>
            <a:pPr lvl="1"/>
            <a:r>
              <a:rPr lang="en-US" altLang="zh-CN" dirty="0"/>
              <a:t>Add text here</a:t>
            </a:r>
          </a:p>
          <a:p>
            <a:pPr lvl="2"/>
            <a:r>
              <a:rPr lang="en-US" altLang="zh-CN" dirty="0"/>
              <a:t>Add text here</a:t>
            </a:r>
          </a:p>
          <a:p>
            <a:pPr lvl="3"/>
            <a:r>
              <a:rPr lang="en-US" altLang="zh-CN" dirty="0"/>
              <a:t>Add text here</a:t>
            </a:r>
          </a:p>
          <a:p>
            <a:pPr lvl="4"/>
            <a:r>
              <a:rPr lang="en-US" altLang="zh-CN" dirty="0"/>
              <a:t>Add text here</a:t>
            </a:r>
          </a:p>
        </p:txBody>
      </p:sp>
      <p:sp>
        <p:nvSpPr>
          <p:cNvPr id="4" name="内容占位符 3"/>
          <p:cNvSpPr>
            <a:spLocks noGrp="1"/>
          </p:cNvSpPr>
          <p:nvPr>
            <p:ph sz="half" idx="2" hasCustomPrompt="1"/>
          </p:nvPr>
        </p:nvSpPr>
        <p:spPr>
          <a:xfrm>
            <a:off x="4643438" y="937948"/>
            <a:ext cx="4105275" cy="4319323"/>
          </a:xfrm>
        </p:spPr>
        <p:txBody>
          <a:bodyPr/>
          <a:lstStyle>
            <a:lvl1pPr>
              <a:defRPr sz="2200"/>
            </a:lvl1pPr>
            <a:lvl2pPr>
              <a:defRPr sz="19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ltLang="zh-CN" dirty="0"/>
              <a:t>Add text here</a:t>
            </a:r>
            <a:endParaRPr lang="zh-CN" altLang="en-US" dirty="0"/>
          </a:p>
          <a:p>
            <a:pPr lvl="1"/>
            <a:r>
              <a:rPr lang="en-US" altLang="zh-CN" dirty="0"/>
              <a:t>Add text here</a:t>
            </a:r>
          </a:p>
          <a:p>
            <a:pPr lvl="2"/>
            <a:r>
              <a:rPr lang="en-US" altLang="zh-CN" dirty="0"/>
              <a:t>Add text here</a:t>
            </a:r>
          </a:p>
          <a:p>
            <a:pPr lvl="3"/>
            <a:r>
              <a:rPr lang="en-US" altLang="zh-CN" dirty="0"/>
              <a:t>Add text here</a:t>
            </a:r>
          </a:p>
          <a:p>
            <a:pPr lvl="4"/>
            <a:r>
              <a:rPr lang="en-US" altLang="zh-CN" dirty="0"/>
              <a:t>Add text here</a:t>
            </a:r>
          </a:p>
        </p:txBody>
      </p:sp>
      <p:sp>
        <p:nvSpPr>
          <p:cNvPr id="8" name="页脚占位符 4"/>
          <p:cNvSpPr>
            <a:spLocks noGrp="1"/>
          </p:cNvSpPr>
          <p:nvPr>
            <p:ph type="ftr" sz="quarter" idx="3"/>
          </p:nvPr>
        </p:nvSpPr>
        <p:spPr>
          <a:xfrm>
            <a:off x="8244408" y="5564649"/>
            <a:ext cx="899592" cy="136622"/>
          </a:xfrm>
          <a:prstGeom prst="rect">
            <a:avLst/>
          </a:prstGeom>
        </p:spPr>
        <p:txBody>
          <a:bodyPr vert="horz" lIns="71323" tIns="35662" rIns="71323" bIns="35662" rtlCol="0" anchor="ctr"/>
          <a:lstStyle>
            <a:lvl1pPr algn="l">
              <a:defRPr sz="900">
                <a:solidFill>
                  <a:schemeClr val="bg1"/>
                </a:solidFill>
                <a:latin typeface="+mn-lt"/>
                <a:ea typeface="+mn-ea"/>
              </a:defRPr>
            </a:lvl1pPr>
          </a:lstStyle>
          <a:p>
            <a:r>
              <a:rPr lang="en-US" altLang="zh-CN" smtClean="0"/>
              <a:t>/    11</a:t>
            </a:r>
            <a:endParaRPr lang="zh-CN" altLang="en-US" dirty="0"/>
          </a:p>
        </p:txBody>
      </p:sp>
      <p:sp>
        <p:nvSpPr>
          <p:cNvPr id="9" name="灯片编号占位符 5"/>
          <p:cNvSpPr>
            <a:spLocks noGrp="1"/>
          </p:cNvSpPr>
          <p:nvPr>
            <p:ph type="sldNum" sz="quarter" idx="4"/>
          </p:nvPr>
        </p:nvSpPr>
        <p:spPr>
          <a:xfrm>
            <a:off x="6502030" y="5580525"/>
            <a:ext cx="1773311" cy="140054"/>
          </a:xfrm>
          <a:prstGeom prst="rect">
            <a:avLst/>
          </a:prstGeom>
        </p:spPr>
        <p:txBody>
          <a:bodyPr vert="horz" lIns="71323" tIns="0" rIns="71323" bIns="35662" rtlCol="0" anchor="ctr"/>
          <a:lstStyle>
            <a:lvl1pPr marL="0" algn="r" defTabSz="713232" rtl="0" eaLnBrk="1" latinLnBrk="0" hangingPunct="1">
              <a:defRPr lang="en-US" altLang="zh-CN" sz="900" kern="1200" smtClean="0">
                <a:solidFill>
                  <a:schemeClr val="bg1"/>
                </a:solidFill>
                <a:latin typeface="+mn-lt"/>
                <a:ea typeface="+mn-ea"/>
                <a:cs typeface="+mn-cs"/>
              </a:defRPr>
            </a:lvl1pPr>
          </a:lstStyle>
          <a:p>
            <a:fld id="{49F4BA8F-7B64-4198-9505-0CB5D4D3B366}" type="slidenum">
              <a:rPr lang="en-US" altLang="zh-CN" smtClean="0"/>
              <a:pPr/>
              <a:t>‹#›</a:t>
            </a:fld>
            <a:endParaRPr lang="zh-CN" altLang="en-US" dirty="0"/>
          </a:p>
        </p:txBody>
      </p:sp>
    </p:spTree>
    <p:extLst>
      <p:ext uri="{BB962C8B-B14F-4D97-AF65-F5344CB8AC3E}">
        <p14:creationId xmlns:p14="http://schemas.microsoft.com/office/powerpoint/2010/main" val="2391081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任意多边形 6"/>
          <p:cNvSpPr/>
          <p:nvPr userDrawn="1"/>
        </p:nvSpPr>
        <p:spPr bwMode="auto">
          <a:xfrm rot="10800000">
            <a:off x="2400019" y="0"/>
            <a:ext cx="6743981" cy="5715000"/>
          </a:xfrm>
          <a:custGeom>
            <a:avLst/>
            <a:gdLst>
              <a:gd name="connsiteX0" fmla="*/ 5442101 w 8991974"/>
              <a:gd name="connsiteY0" fmla="*/ 6858000 h 6858000"/>
              <a:gd name="connsiteX1" fmla="*/ 2370163 w 8991974"/>
              <a:gd name="connsiteY1" fmla="*/ 6858000 h 6858000"/>
              <a:gd name="connsiteX2" fmla="*/ 1781634 w 8991974"/>
              <a:gd name="connsiteY2" fmla="*/ 6858000 h 6858000"/>
              <a:gd name="connsiteX3" fmla="*/ 0 w 8991974"/>
              <a:gd name="connsiteY3" fmla="*/ 6858000 h 6858000"/>
              <a:gd name="connsiteX4" fmla="*/ 0 w 8991974"/>
              <a:gd name="connsiteY4" fmla="*/ 0 h 6858000"/>
              <a:gd name="connsiteX5" fmla="*/ 1781634 w 8991974"/>
              <a:gd name="connsiteY5" fmla="*/ 0 h 6858000"/>
              <a:gd name="connsiteX6" fmla="*/ 5920037 w 8991974"/>
              <a:gd name="connsiteY6" fmla="*/ 0 h 6858000"/>
              <a:gd name="connsiteX7" fmla="*/ 8991974 w 8991974"/>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91974" h="6858000">
                <a:moveTo>
                  <a:pt x="5442101" y="6858000"/>
                </a:moveTo>
                <a:lnTo>
                  <a:pt x="2370163" y="6858000"/>
                </a:lnTo>
                <a:lnTo>
                  <a:pt x="1781634" y="6858000"/>
                </a:lnTo>
                <a:lnTo>
                  <a:pt x="0" y="6858000"/>
                </a:lnTo>
                <a:lnTo>
                  <a:pt x="0" y="0"/>
                </a:lnTo>
                <a:lnTo>
                  <a:pt x="1781634" y="0"/>
                </a:lnTo>
                <a:lnTo>
                  <a:pt x="5920037" y="0"/>
                </a:lnTo>
                <a:lnTo>
                  <a:pt x="8991974" y="0"/>
                </a:lnTo>
                <a:close/>
              </a:path>
            </a:pathLst>
          </a:custGeom>
          <a:solidFill>
            <a:schemeClr val="bg2">
              <a:lumMod val="20000"/>
              <a:lumOff val="80000"/>
            </a:schemeClr>
          </a:solidFill>
          <a:ln w="9525" cap="flat" cmpd="sng" algn="ctr">
            <a:noFill/>
            <a:prstDash val="solid"/>
            <a:round/>
            <a:headEnd type="none" w="med" len="med"/>
            <a:tailEnd type="none" w="med" len="med"/>
          </a:ln>
          <a:effectLst/>
        </p:spPr>
        <p:txBody>
          <a:bodyPr vert="horz" wrap="square" lIns="71323" tIns="35662" rIns="71323" bIns="35662" numCol="1" rtlCol="0" anchor="ctr" anchorCtr="0" compatLnSpc="1">
            <a:prstTxWarp prst="textNoShape">
              <a:avLst/>
            </a:prstTxWarp>
            <a:noAutofit/>
          </a:bodyPr>
          <a:lstStyle/>
          <a:p>
            <a:pPr marL="0" marR="0" indent="0" algn="l" defTabSz="713232" rtl="0" eaLnBrk="0" fontAlgn="base" latinLnBrk="0" hangingPunct="0">
              <a:lnSpc>
                <a:spcPct val="100000"/>
              </a:lnSpc>
              <a:spcBef>
                <a:spcPct val="0"/>
              </a:spcBef>
              <a:spcAft>
                <a:spcPct val="0"/>
              </a:spcAft>
              <a:buClrTx/>
              <a:buSzTx/>
              <a:buFontTx/>
              <a:buNone/>
              <a:tabLst/>
            </a:pPr>
            <a:endParaRPr kumimoji="0" lang="zh-CN" altLang="en-US" sz="3100" b="0" i="0" u="none" strike="noStrike" cap="none" normalizeH="0" baseline="0">
              <a:ln>
                <a:noFill/>
              </a:ln>
              <a:solidFill>
                <a:schemeClr val="bg1"/>
              </a:solidFill>
              <a:effectLst/>
              <a:latin typeface="Stone Sans" pitchFamily="2" charset="0"/>
              <a:ea typeface="宋体" charset="-122"/>
            </a:endParaRPr>
          </a:p>
        </p:txBody>
      </p:sp>
      <p:sp>
        <p:nvSpPr>
          <p:cNvPr id="13" name="图文框 12"/>
          <p:cNvSpPr/>
          <p:nvPr userDrawn="1"/>
        </p:nvSpPr>
        <p:spPr>
          <a:xfrm>
            <a:off x="0" y="0"/>
            <a:ext cx="9144000" cy="5715000"/>
          </a:xfrm>
          <a:prstGeom prst="frame">
            <a:avLst>
              <a:gd name="adj1" fmla="val 2777"/>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endParaRPr lang="zh-CN" altLang="en-US" sz="1200" dirty="0">
              <a:solidFill>
                <a:schemeClr val="tx1"/>
              </a:solidFill>
            </a:endParaRPr>
          </a:p>
        </p:txBody>
      </p:sp>
      <p:sp>
        <p:nvSpPr>
          <p:cNvPr id="2" name="标题占位符 1"/>
          <p:cNvSpPr>
            <a:spLocks noGrp="1"/>
          </p:cNvSpPr>
          <p:nvPr>
            <p:ph type="title"/>
          </p:nvPr>
        </p:nvSpPr>
        <p:spPr>
          <a:xfrm>
            <a:off x="395290" y="216959"/>
            <a:ext cx="8353424" cy="600603"/>
          </a:xfrm>
          <a:prstGeom prst="rect">
            <a:avLst/>
          </a:prstGeom>
        </p:spPr>
        <p:txBody>
          <a:bodyPr vert="horz" lIns="71323" tIns="35662" rIns="71323" bIns="35662" rtlCol="0" anchor="ctr">
            <a:normAutofit/>
          </a:bodyPr>
          <a:lstStyle/>
          <a:p>
            <a:r>
              <a:rPr lang="en-US" altLang="zh-CN" dirty="0"/>
              <a:t>Add title here</a:t>
            </a:r>
            <a:endParaRPr lang="zh-CN" altLang="en-US" dirty="0"/>
          </a:p>
        </p:txBody>
      </p:sp>
      <p:sp>
        <p:nvSpPr>
          <p:cNvPr id="3" name="文本占位符 2"/>
          <p:cNvSpPr>
            <a:spLocks noGrp="1"/>
          </p:cNvSpPr>
          <p:nvPr>
            <p:ph type="body" idx="1"/>
          </p:nvPr>
        </p:nvSpPr>
        <p:spPr>
          <a:xfrm>
            <a:off x="395290" y="997293"/>
            <a:ext cx="8353424" cy="4259977"/>
          </a:xfrm>
          <a:prstGeom prst="rect">
            <a:avLst/>
          </a:prstGeom>
        </p:spPr>
        <p:txBody>
          <a:bodyPr vert="horz" lIns="71323" tIns="35662" rIns="71323" bIns="35662" rtlCol="0">
            <a:normAutofit/>
          </a:bodyPr>
          <a:lstStyle/>
          <a:p>
            <a:pPr lvl="0"/>
            <a:r>
              <a:rPr lang="en-US" altLang="zh-CN" dirty="0"/>
              <a:t>Add text here</a:t>
            </a:r>
            <a:endParaRPr lang="zh-CN" altLang="en-US" dirty="0"/>
          </a:p>
          <a:p>
            <a:pPr lvl="1"/>
            <a:r>
              <a:rPr lang="en-US" altLang="zh-CN" dirty="0"/>
              <a:t>Add text here</a:t>
            </a:r>
          </a:p>
          <a:p>
            <a:pPr lvl="2"/>
            <a:r>
              <a:rPr lang="en-US" altLang="zh-CN" dirty="0"/>
              <a:t>Add text here</a:t>
            </a:r>
          </a:p>
          <a:p>
            <a:pPr lvl="3"/>
            <a:r>
              <a:rPr lang="en-US" altLang="zh-CN" dirty="0"/>
              <a:t>Add text here</a:t>
            </a:r>
          </a:p>
          <a:p>
            <a:pPr lvl="4"/>
            <a:r>
              <a:rPr lang="en-US" altLang="zh-CN" dirty="0"/>
              <a:t>Add text here</a:t>
            </a:r>
          </a:p>
        </p:txBody>
      </p:sp>
      <p:sp>
        <p:nvSpPr>
          <p:cNvPr id="5" name="页脚占位符 4"/>
          <p:cNvSpPr>
            <a:spLocks noGrp="1"/>
          </p:cNvSpPr>
          <p:nvPr>
            <p:ph type="ftr" sz="quarter" idx="3"/>
          </p:nvPr>
        </p:nvSpPr>
        <p:spPr>
          <a:xfrm>
            <a:off x="8244408" y="5564649"/>
            <a:ext cx="899592" cy="136622"/>
          </a:xfrm>
          <a:prstGeom prst="rect">
            <a:avLst/>
          </a:prstGeom>
        </p:spPr>
        <p:txBody>
          <a:bodyPr vert="horz" lIns="71323" tIns="35662" rIns="71323" bIns="35662" rtlCol="0" anchor="ctr"/>
          <a:lstStyle>
            <a:lvl1pPr algn="l">
              <a:defRPr sz="900">
                <a:solidFill>
                  <a:schemeClr val="bg1"/>
                </a:solidFill>
                <a:latin typeface="+mn-lt"/>
                <a:ea typeface="+mn-ea"/>
              </a:defRPr>
            </a:lvl1pPr>
          </a:lstStyle>
          <a:p>
            <a:r>
              <a:rPr lang="en-US" altLang="zh-CN" smtClean="0"/>
              <a:t>/    11</a:t>
            </a:r>
            <a:endParaRPr lang="zh-CN" altLang="en-US" dirty="0"/>
          </a:p>
        </p:txBody>
      </p:sp>
      <p:sp>
        <p:nvSpPr>
          <p:cNvPr id="6" name="灯片编号占位符 5"/>
          <p:cNvSpPr>
            <a:spLocks noGrp="1"/>
          </p:cNvSpPr>
          <p:nvPr>
            <p:ph type="sldNum" sz="quarter" idx="4"/>
          </p:nvPr>
        </p:nvSpPr>
        <p:spPr>
          <a:xfrm>
            <a:off x="6502030" y="5580525"/>
            <a:ext cx="1773311" cy="140054"/>
          </a:xfrm>
          <a:prstGeom prst="rect">
            <a:avLst/>
          </a:prstGeom>
        </p:spPr>
        <p:txBody>
          <a:bodyPr vert="horz" lIns="71323" tIns="0" rIns="71323" bIns="35662" rtlCol="0" anchor="ctr"/>
          <a:lstStyle>
            <a:lvl1pPr marL="0" algn="r" defTabSz="713232" rtl="0" eaLnBrk="1" latinLnBrk="0" hangingPunct="1">
              <a:defRPr lang="en-US" altLang="zh-CN" sz="900" kern="1200" smtClean="0">
                <a:solidFill>
                  <a:schemeClr val="bg1"/>
                </a:solidFill>
                <a:latin typeface="+mn-lt"/>
                <a:ea typeface="+mn-ea"/>
                <a:cs typeface="+mn-cs"/>
              </a:defRPr>
            </a:lvl1pPr>
          </a:lstStyle>
          <a:p>
            <a:fld id="{49F4BA8F-7B64-4198-9505-0CB5D4D3B366}" type="slidenum">
              <a:rPr lang="en-US" altLang="zh-CN" smtClean="0"/>
              <a:pPr/>
              <a:t>‹#›</a:t>
            </a:fld>
            <a:endParaRPr lang="zh-CN" altLang="en-US" dirty="0"/>
          </a:p>
        </p:txBody>
      </p:sp>
    </p:spTree>
    <p:extLst>
      <p:ext uri="{BB962C8B-B14F-4D97-AF65-F5344CB8AC3E}">
        <p14:creationId xmlns:p14="http://schemas.microsoft.com/office/powerpoint/2010/main" val="3142348218"/>
      </p:ext>
    </p:extLst>
  </p:cSld>
  <p:clrMap bg1="lt1" tx1="dk1" bg2="lt2" tx2="dk2" accent1="accent1" accent2="accent2" accent3="accent3" accent4="accent4" accent5="accent5" accent6="accent6" hlink="hlink" folHlink="folHlink"/>
  <p:sldLayoutIdLst>
    <p:sldLayoutId id="2147483669" r:id="rId1"/>
    <p:sldLayoutId id="2147483650" r:id="rId2"/>
    <p:sldLayoutId id="2147483672" r:id="rId3"/>
    <p:sldLayoutId id="2147483649" r:id="rId4"/>
    <p:sldLayoutId id="2147483673" r:id="rId5"/>
    <p:sldLayoutId id="2147483670" r:id="rId6"/>
    <p:sldLayoutId id="2147483661" r:id="rId7"/>
    <p:sldLayoutId id="2147483674" r:id="rId8"/>
    <p:sldLayoutId id="2147483663" r:id="rId9"/>
    <p:sldLayoutId id="2147483664" r:id="rId10"/>
    <p:sldLayoutId id="2147483667" r:id="rId11"/>
    <p:sldLayoutId id="2147483668" r:id="rId12"/>
    <p:sldLayoutId id="2147483671" r:id="rId13"/>
    <p:sldLayoutId id="2147483666" r:id="rId14"/>
    <p:sldLayoutId id="2147483675" r:id="rId15"/>
  </p:sldLayoutIdLst>
  <p:hf hdr="0" dt="0"/>
  <p:txStyles>
    <p:titleStyle>
      <a:lvl1pPr algn="l" defTabSz="713232" rtl="0" eaLnBrk="1" latinLnBrk="0" hangingPunct="1">
        <a:spcBef>
          <a:spcPct val="0"/>
        </a:spcBef>
        <a:buNone/>
        <a:defRPr sz="2500" b="1" kern="1200" baseline="0">
          <a:solidFill>
            <a:schemeClr val="accent1"/>
          </a:solidFill>
          <a:latin typeface="Arial" pitchFamily="34" charset="0"/>
          <a:ea typeface="微软雅黑" pitchFamily="34" charset="-122"/>
          <a:cs typeface="+mj-cs"/>
        </a:defRPr>
      </a:lvl1pPr>
    </p:titleStyle>
    <p:bodyStyle>
      <a:lvl1pPr marL="267462" marR="0" indent="-267462" algn="l" defTabSz="713232" rtl="0" eaLnBrk="1" fontAlgn="base" latinLnBrk="0" hangingPunct="1">
        <a:lnSpc>
          <a:spcPct val="100000"/>
        </a:lnSpc>
        <a:spcBef>
          <a:spcPct val="20000"/>
        </a:spcBef>
        <a:spcAft>
          <a:spcPct val="0"/>
        </a:spcAft>
        <a:buClrTx/>
        <a:buSzTx/>
        <a:buFontTx/>
        <a:buChar char="•"/>
        <a:tabLst/>
        <a:defRPr sz="2200" b="0" kern="1200" baseline="0">
          <a:solidFill>
            <a:schemeClr val="tx1"/>
          </a:solidFill>
          <a:latin typeface="Arial" pitchFamily="34" charset="0"/>
          <a:ea typeface="微软雅黑" pitchFamily="34" charset="-122"/>
          <a:cs typeface="+mn-cs"/>
        </a:defRPr>
      </a:lvl1pPr>
      <a:lvl2pPr marL="579501" marR="0" indent="-222885" algn="l" defTabSz="713232" rtl="0" eaLnBrk="1" fontAlgn="base" latinLnBrk="0" hangingPunct="1">
        <a:lnSpc>
          <a:spcPct val="100000"/>
        </a:lnSpc>
        <a:spcBef>
          <a:spcPct val="20000"/>
        </a:spcBef>
        <a:spcAft>
          <a:spcPct val="0"/>
        </a:spcAft>
        <a:buClrTx/>
        <a:buSzTx/>
        <a:buFontTx/>
        <a:buChar char="–"/>
        <a:tabLst/>
        <a:defRPr sz="1900" kern="1200" baseline="0">
          <a:solidFill>
            <a:schemeClr val="tx1"/>
          </a:solidFill>
          <a:latin typeface="Arial" pitchFamily="34" charset="0"/>
          <a:ea typeface="微软雅黑" pitchFamily="34" charset="-122"/>
          <a:cs typeface="+mn-cs"/>
        </a:defRPr>
      </a:lvl2pPr>
      <a:lvl3pPr marL="891540" marR="0" indent="-178308" algn="l" defTabSz="713232" rtl="0" eaLnBrk="1" fontAlgn="base" latinLnBrk="0" hangingPunct="1">
        <a:lnSpc>
          <a:spcPct val="100000"/>
        </a:lnSpc>
        <a:spcBef>
          <a:spcPct val="20000"/>
        </a:spcBef>
        <a:spcAft>
          <a:spcPct val="0"/>
        </a:spcAft>
        <a:buClrTx/>
        <a:buSzTx/>
        <a:buFontTx/>
        <a:buChar char="•"/>
        <a:tabLst/>
        <a:defRPr sz="1600" kern="1200" baseline="0">
          <a:solidFill>
            <a:schemeClr val="tx1"/>
          </a:solidFill>
          <a:latin typeface="Arial" pitchFamily="34" charset="0"/>
          <a:ea typeface="微软雅黑" pitchFamily="34" charset="-122"/>
          <a:cs typeface="+mn-cs"/>
        </a:defRPr>
      </a:lvl3pPr>
      <a:lvl4pPr marL="1248156" marR="0" indent="-178308" algn="l" defTabSz="713232" rtl="0" eaLnBrk="1" fontAlgn="base" latinLnBrk="0" hangingPunct="1">
        <a:lnSpc>
          <a:spcPct val="100000"/>
        </a:lnSpc>
        <a:spcBef>
          <a:spcPct val="20000"/>
        </a:spcBef>
        <a:spcAft>
          <a:spcPct val="0"/>
        </a:spcAft>
        <a:buClrTx/>
        <a:buSzTx/>
        <a:buFontTx/>
        <a:buChar char="–"/>
        <a:tabLst/>
        <a:defRPr sz="1400" kern="1200" baseline="0">
          <a:solidFill>
            <a:schemeClr val="tx1"/>
          </a:solidFill>
          <a:latin typeface="Arial" pitchFamily="34" charset="0"/>
          <a:ea typeface="微软雅黑" pitchFamily="34" charset="-122"/>
          <a:cs typeface="+mn-cs"/>
        </a:defRPr>
      </a:lvl4pPr>
      <a:lvl5pPr marL="1604772" marR="0" indent="-178308" algn="l" defTabSz="713232" rtl="0" eaLnBrk="1" fontAlgn="base" latinLnBrk="0" hangingPunct="1">
        <a:lnSpc>
          <a:spcPct val="100000"/>
        </a:lnSpc>
        <a:spcBef>
          <a:spcPct val="20000"/>
        </a:spcBef>
        <a:spcAft>
          <a:spcPct val="0"/>
        </a:spcAft>
        <a:buClrTx/>
        <a:buSzTx/>
        <a:buFontTx/>
        <a:buChar char="»"/>
        <a:tabLst/>
        <a:defRPr sz="1400" kern="1200" baseline="0">
          <a:solidFill>
            <a:schemeClr val="tx1"/>
          </a:solidFill>
          <a:latin typeface="Arial" pitchFamily="34" charset="0"/>
          <a:ea typeface="微软雅黑" pitchFamily="34" charset="-122"/>
          <a:cs typeface="+mn-cs"/>
        </a:defRPr>
      </a:lvl5pPr>
      <a:lvl6pPr marL="1961388" indent="-178308" algn="l" defTabSz="713232"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318004" indent="-178308" algn="l" defTabSz="713232"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2674620" indent="-178308" algn="l" defTabSz="713232"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031236" indent="-178308" algn="l" defTabSz="713232" rtl="0" eaLnBrk="1" latinLnBrk="0" hangingPunct="1">
        <a:spcBef>
          <a:spcPct val="20000"/>
        </a:spcBef>
        <a:buFont typeface="Arial" pitchFamily="34" charset="0"/>
        <a:buChar char="•"/>
        <a:defRPr sz="1600" kern="1200">
          <a:solidFill>
            <a:schemeClr val="tx1"/>
          </a:solidFill>
          <a:latin typeface="+mn-lt"/>
          <a:ea typeface="+mn-ea"/>
          <a:cs typeface="+mn-cs"/>
        </a:defRPr>
      </a:lvl9pPr>
    </p:bodyStyle>
    <p:otherStyle>
      <a:defPPr>
        <a:defRPr lang="zh-CN"/>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47" userDrawn="1">
          <p15:clr>
            <a:srgbClr val="F26B43"/>
          </p15:clr>
        </p15:guide>
        <p15:guide id="3" pos="7333" userDrawn="1">
          <p15:clr>
            <a:srgbClr val="F26B43"/>
          </p15:clr>
        </p15:guide>
        <p15:guide id="4" pos="3840" userDrawn="1">
          <p15:clr>
            <a:srgbClr val="F26B43"/>
          </p15:clr>
        </p15:guide>
        <p15:guide id="5" pos="4158"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72.png"/></Relationships>
</file>

<file path=ppt/slides/_rels/slide1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7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1.xml"/><Relationship Id="rId1" Type="http://schemas.openxmlformats.org/officeDocument/2006/relationships/slideLayout" Target="../slideLayouts/slideLayout15.xml"/><Relationship Id="rId5" Type="http://schemas.microsoft.com/office/2007/relationships/hdphoto" Target="../media/hdphoto4.wdp"/><Relationship Id="rId4" Type="http://schemas.openxmlformats.org/officeDocument/2006/relationships/image" Target="../media/image7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77.png"/></Relationships>
</file>

<file path=ppt/slides/_rels/slide2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chart" Target="../charts/chart4.xml"/><Relationship Id="rId1" Type="http://schemas.openxmlformats.org/officeDocument/2006/relationships/slideLayout" Target="../slideLayouts/slideLayout8.xml"/><Relationship Id="rId5" Type="http://schemas.openxmlformats.org/officeDocument/2006/relationships/chart" Target="../charts/chart6.xml"/><Relationship Id="rId4" Type="http://schemas.openxmlformats.org/officeDocument/2006/relationships/chart" Target="../charts/char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7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1.jpeg"/><Relationship Id="rId7" Type="http://schemas.microsoft.com/office/2007/relationships/hdphoto" Target="../media/hdphoto5.wdp"/><Relationship Id="rId2" Type="http://schemas.openxmlformats.org/officeDocument/2006/relationships/image" Target="../media/image80.png"/><Relationship Id="rId1" Type="http://schemas.openxmlformats.org/officeDocument/2006/relationships/slideLayout" Target="../slideLayouts/slideLayout8.xml"/><Relationship Id="rId6" Type="http://schemas.openxmlformats.org/officeDocument/2006/relationships/image" Target="../media/image84.png"/><Relationship Id="rId5" Type="http://schemas.openxmlformats.org/officeDocument/2006/relationships/image" Target="../media/image83.png"/><Relationship Id="rId10" Type="http://schemas.microsoft.com/office/2007/relationships/hdphoto" Target="../media/hdphoto6.wdp"/><Relationship Id="rId4" Type="http://schemas.openxmlformats.org/officeDocument/2006/relationships/image" Target="../media/image82.png"/><Relationship Id="rId9" Type="http://schemas.openxmlformats.org/officeDocument/2006/relationships/image" Target="../media/image86.png"/></Relationships>
</file>

<file path=ppt/slides/_rels/slide3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png"/><Relationship Id="rId1" Type="http://schemas.openxmlformats.org/officeDocument/2006/relationships/slideLayout" Target="../slideLayouts/slideLayout8.xml"/><Relationship Id="rId5" Type="http://schemas.openxmlformats.org/officeDocument/2006/relationships/image" Target="../media/image90.png"/><Relationship Id="rId4" Type="http://schemas.openxmlformats.org/officeDocument/2006/relationships/image" Target="../media/image89.png"/></Relationships>
</file>

<file path=ppt/slides/_rels/slide32.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diagramColors" Target="../diagrams/colors2.xml"/><Relationship Id="rId11" Type="http://schemas.openxmlformats.org/officeDocument/2006/relationships/image" Target="../media/image94.png"/><Relationship Id="rId5" Type="http://schemas.openxmlformats.org/officeDocument/2006/relationships/diagramQuickStyle" Target="../diagrams/quickStyle2.xml"/><Relationship Id="rId10" Type="http://schemas.openxmlformats.org/officeDocument/2006/relationships/image" Target="../media/image93.jpeg"/><Relationship Id="rId4" Type="http://schemas.openxmlformats.org/officeDocument/2006/relationships/diagramLayout" Target="../diagrams/layout2.xml"/><Relationship Id="rId9" Type="http://schemas.openxmlformats.org/officeDocument/2006/relationships/image" Target="../media/image92.png"/></Relationships>
</file>

<file path=ppt/slides/_rels/slide33.xml.rels><?xml version="1.0" encoding="UTF-8" standalone="yes"?>
<Relationships xmlns="http://schemas.openxmlformats.org/package/2006/relationships"><Relationship Id="rId3" Type="http://schemas.openxmlformats.org/officeDocument/2006/relationships/image" Target="../media/image96.jpeg"/><Relationship Id="rId7" Type="http://schemas.openxmlformats.org/officeDocument/2006/relationships/image" Target="../media/image100.png"/><Relationship Id="rId2" Type="http://schemas.openxmlformats.org/officeDocument/2006/relationships/image" Target="../media/image95.jpeg"/><Relationship Id="rId1" Type="http://schemas.openxmlformats.org/officeDocument/2006/relationships/slideLayout" Target="../slideLayouts/slideLayout8.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jpeg"/></Relationships>
</file>

<file path=ppt/slides/_rels/slide3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8.xml"/><Relationship Id="rId4" Type="http://schemas.openxmlformats.org/officeDocument/2006/relationships/image" Target="../media/image105.png"/></Relationships>
</file>

<file path=ppt/slides/_rels/slide36.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12.png"/><Relationship Id="rId3" Type="http://schemas.openxmlformats.org/officeDocument/2006/relationships/diagramLayout" Target="../diagrams/layout3.xml"/><Relationship Id="rId7" Type="http://schemas.openxmlformats.org/officeDocument/2006/relationships/image" Target="../media/image106.png"/><Relationship Id="rId12" Type="http://schemas.openxmlformats.org/officeDocument/2006/relationships/image" Target="../media/image111.png"/><Relationship Id="rId2" Type="http://schemas.openxmlformats.org/officeDocument/2006/relationships/diagramData" Target="../diagrams/data3.xml"/><Relationship Id="rId1" Type="http://schemas.openxmlformats.org/officeDocument/2006/relationships/slideLayout" Target="../slideLayouts/slideLayout15.xml"/><Relationship Id="rId6" Type="http://schemas.microsoft.com/office/2007/relationships/diagramDrawing" Target="../diagrams/drawing3.xml"/><Relationship Id="rId11" Type="http://schemas.openxmlformats.org/officeDocument/2006/relationships/image" Target="../media/image110.png"/><Relationship Id="rId5" Type="http://schemas.openxmlformats.org/officeDocument/2006/relationships/diagramColors" Target="../diagrams/colors3.xml"/><Relationship Id="rId15" Type="http://schemas.openxmlformats.org/officeDocument/2006/relationships/image" Target="../media/image114.png"/><Relationship Id="rId10" Type="http://schemas.openxmlformats.org/officeDocument/2006/relationships/image" Target="../media/image109.png"/><Relationship Id="rId4" Type="http://schemas.openxmlformats.org/officeDocument/2006/relationships/diagramQuickStyle" Target="../diagrams/quickStyle3.xml"/><Relationship Id="rId9" Type="http://schemas.openxmlformats.org/officeDocument/2006/relationships/image" Target="../media/image108.png"/><Relationship Id="rId14" Type="http://schemas.openxmlformats.org/officeDocument/2006/relationships/image" Target="../media/image113.png"/></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115.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chart" Target="../charts/chart1.xml"/><Relationship Id="rId7"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microsoft.com/office/2007/relationships/hdphoto" Target="../media/hdphoto2.wdp"/></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18" Type="http://schemas.openxmlformats.org/officeDocument/2006/relationships/image" Target="../media/image32.png"/><Relationship Id="rId26" Type="http://schemas.openxmlformats.org/officeDocument/2006/relationships/image" Target="../media/image40.png"/><Relationship Id="rId3" Type="http://schemas.openxmlformats.org/officeDocument/2006/relationships/image" Target="../media/image17.png"/><Relationship Id="rId21" Type="http://schemas.openxmlformats.org/officeDocument/2006/relationships/image" Target="../media/image35.png"/><Relationship Id="rId34" Type="http://schemas.openxmlformats.org/officeDocument/2006/relationships/image" Target="../media/image48.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5" Type="http://schemas.openxmlformats.org/officeDocument/2006/relationships/image" Target="../media/image39.png"/><Relationship Id="rId33" Type="http://schemas.openxmlformats.org/officeDocument/2006/relationships/image" Target="../media/image47.png"/><Relationship Id="rId2" Type="http://schemas.openxmlformats.org/officeDocument/2006/relationships/notesSlide" Target="../notesSlides/notesSlide6.xml"/><Relationship Id="rId16" Type="http://schemas.openxmlformats.org/officeDocument/2006/relationships/image" Target="../media/image30.png"/><Relationship Id="rId20" Type="http://schemas.openxmlformats.org/officeDocument/2006/relationships/image" Target="../media/image34.png"/><Relationship Id="rId29" Type="http://schemas.openxmlformats.org/officeDocument/2006/relationships/image" Target="../media/image43.png"/><Relationship Id="rId1" Type="http://schemas.openxmlformats.org/officeDocument/2006/relationships/slideLayout" Target="../slideLayouts/slideLayout8.xml"/><Relationship Id="rId6" Type="http://schemas.openxmlformats.org/officeDocument/2006/relationships/image" Target="../media/image20.png"/><Relationship Id="rId11" Type="http://schemas.openxmlformats.org/officeDocument/2006/relationships/image" Target="../media/image25.png"/><Relationship Id="rId24" Type="http://schemas.openxmlformats.org/officeDocument/2006/relationships/image" Target="../media/image38.png"/><Relationship Id="rId32" Type="http://schemas.openxmlformats.org/officeDocument/2006/relationships/image" Target="../media/image46.png"/><Relationship Id="rId5" Type="http://schemas.openxmlformats.org/officeDocument/2006/relationships/image" Target="../media/image19.png"/><Relationship Id="rId15" Type="http://schemas.openxmlformats.org/officeDocument/2006/relationships/image" Target="../media/image29.png"/><Relationship Id="rId23" Type="http://schemas.openxmlformats.org/officeDocument/2006/relationships/image" Target="../media/image37.png"/><Relationship Id="rId28" Type="http://schemas.openxmlformats.org/officeDocument/2006/relationships/image" Target="../media/image42.png"/><Relationship Id="rId10" Type="http://schemas.openxmlformats.org/officeDocument/2006/relationships/image" Target="../media/image24.png"/><Relationship Id="rId19" Type="http://schemas.openxmlformats.org/officeDocument/2006/relationships/image" Target="../media/image33.png"/><Relationship Id="rId31" Type="http://schemas.openxmlformats.org/officeDocument/2006/relationships/image" Target="../media/image45.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 Id="rId22" Type="http://schemas.openxmlformats.org/officeDocument/2006/relationships/image" Target="../media/image36.png"/><Relationship Id="rId27" Type="http://schemas.openxmlformats.org/officeDocument/2006/relationships/image" Target="../media/image41.png"/><Relationship Id="rId30" Type="http://schemas.openxmlformats.org/officeDocument/2006/relationships/image" Target="../media/image44.png"/></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54.jpeg"/><Relationship Id="rId13" Type="http://schemas.openxmlformats.org/officeDocument/2006/relationships/image" Target="../media/image59.jpeg"/><Relationship Id="rId18" Type="http://schemas.openxmlformats.org/officeDocument/2006/relationships/image" Target="../media/image64.jpeg"/><Relationship Id="rId3" Type="http://schemas.openxmlformats.org/officeDocument/2006/relationships/image" Target="../media/image49.png"/><Relationship Id="rId21" Type="http://schemas.openxmlformats.org/officeDocument/2006/relationships/image" Target="../media/image67.png"/><Relationship Id="rId7" Type="http://schemas.openxmlformats.org/officeDocument/2006/relationships/image" Target="../media/image53.jpeg"/><Relationship Id="rId12" Type="http://schemas.openxmlformats.org/officeDocument/2006/relationships/image" Target="../media/image58.jpeg"/><Relationship Id="rId17" Type="http://schemas.openxmlformats.org/officeDocument/2006/relationships/image" Target="../media/image63.jpeg"/><Relationship Id="rId2" Type="http://schemas.openxmlformats.org/officeDocument/2006/relationships/notesSlide" Target="../notesSlides/notesSlide8.xml"/><Relationship Id="rId16" Type="http://schemas.openxmlformats.org/officeDocument/2006/relationships/image" Target="../media/image62.jpeg"/><Relationship Id="rId20" Type="http://schemas.openxmlformats.org/officeDocument/2006/relationships/image" Target="../media/image66.jpeg"/><Relationship Id="rId1" Type="http://schemas.openxmlformats.org/officeDocument/2006/relationships/slideLayout" Target="../slideLayouts/slideLayout8.xml"/><Relationship Id="rId6" Type="http://schemas.openxmlformats.org/officeDocument/2006/relationships/image" Target="../media/image52.png"/><Relationship Id="rId11" Type="http://schemas.openxmlformats.org/officeDocument/2006/relationships/image" Target="../media/image57.jpeg"/><Relationship Id="rId24" Type="http://schemas.openxmlformats.org/officeDocument/2006/relationships/image" Target="../media/image69.png"/><Relationship Id="rId5" Type="http://schemas.openxmlformats.org/officeDocument/2006/relationships/image" Target="../media/image51.jpeg"/><Relationship Id="rId15" Type="http://schemas.openxmlformats.org/officeDocument/2006/relationships/image" Target="../media/image61.png"/><Relationship Id="rId23" Type="http://schemas.openxmlformats.org/officeDocument/2006/relationships/image" Target="../media/image68.png"/><Relationship Id="rId10" Type="http://schemas.openxmlformats.org/officeDocument/2006/relationships/image" Target="../media/image56.jpeg"/><Relationship Id="rId19" Type="http://schemas.openxmlformats.org/officeDocument/2006/relationships/image" Target="../media/image65.pn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60.png"/><Relationship Id="rId22"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7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4294967295"/>
          </p:nvPr>
        </p:nvSpPr>
        <p:spPr>
          <a:xfrm>
            <a:off x="8243888" y="5564188"/>
            <a:ext cx="900112" cy="136525"/>
          </a:xfrm>
        </p:spPr>
        <p:txBody>
          <a:bodyPr/>
          <a:lstStyle/>
          <a:p>
            <a:r>
              <a:rPr lang="en-US" altLang="zh-CN" smtClean="0"/>
              <a:t>/    11</a:t>
            </a:r>
            <a:endParaRPr lang="zh-CN" altLang="en-US" dirty="0"/>
          </a:p>
        </p:txBody>
      </p:sp>
      <p:sp>
        <p:nvSpPr>
          <p:cNvPr id="5" name="投影片編號版面配置區 4"/>
          <p:cNvSpPr>
            <a:spLocks noGrp="1"/>
          </p:cNvSpPr>
          <p:nvPr>
            <p:ph type="sldNum" sz="quarter" idx="4294967295"/>
          </p:nvPr>
        </p:nvSpPr>
        <p:spPr>
          <a:xfrm>
            <a:off x="7370763" y="5580063"/>
            <a:ext cx="1773237" cy="141287"/>
          </a:xfrm>
        </p:spPr>
        <p:txBody>
          <a:bodyPr/>
          <a:lstStyle/>
          <a:p>
            <a:fld id="{49F4BA8F-7B64-4198-9505-0CB5D4D3B366}" type="slidenum">
              <a:rPr lang="en-US" altLang="zh-CN" smtClean="0"/>
              <a:pPr/>
              <a:t>1</a:t>
            </a:fld>
            <a:endParaRPr lang="zh-CN" altLang="en-US" dirty="0"/>
          </a:p>
        </p:txBody>
      </p:sp>
      <p:grpSp>
        <p:nvGrpSpPr>
          <p:cNvPr id="37" name="群組 36"/>
          <p:cNvGrpSpPr/>
          <p:nvPr/>
        </p:nvGrpSpPr>
        <p:grpSpPr>
          <a:xfrm>
            <a:off x="3600" y="985292"/>
            <a:ext cx="8593686" cy="2819458"/>
            <a:chOff x="3600" y="542098"/>
            <a:chExt cx="8593686" cy="2819458"/>
          </a:xfrm>
        </p:grpSpPr>
        <p:grpSp>
          <p:nvGrpSpPr>
            <p:cNvPr id="9" name="群組 8"/>
            <p:cNvGrpSpPr/>
            <p:nvPr/>
          </p:nvGrpSpPr>
          <p:grpSpPr>
            <a:xfrm>
              <a:off x="3168148" y="542098"/>
              <a:ext cx="2699252" cy="2486775"/>
              <a:chOff x="3168148" y="1522617"/>
              <a:chExt cx="2699252" cy="2486775"/>
            </a:xfrm>
          </p:grpSpPr>
          <p:pic>
            <p:nvPicPr>
              <p:cNvPr id="30" name="Picture 2" descr="D:\Work\SAI Racing 品牌\Product &amp; Packaging\正式產品照\AL 車一刀\鋁合金車一刀正面去背圖-rt.pn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l="24784" t="5734" r="8225" b="1461"/>
              <a:stretch/>
            </p:blipFill>
            <p:spPr bwMode="auto">
              <a:xfrm>
                <a:off x="3168148" y="1522617"/>
                <a:ext cx="2699252" cy="2486775"/>
              </a:xfrm>
              <a:prstGeom prst="rect">
                <a:avLst/>
              </a:prstGeom>
              <a:noFill/>
              <a:extLst>
                <a:ext uri="{909E8E84-426E-40DD-AFC4-6F175D3DCCD1}">
                  <a14:hiddenFill xmlns:a14="http://schemas.microsoft.com/office/drawing/2010/main">
                    <a:solidFill>
                      <a:srgbClr val="FFFFFF"/>
                    </a:solidFill>
                  </a14:hiddenFill>
                </a:ext>
              </a:extLst>
            </p:spPr>
          </p:pic>
          <p:sp>
            <p:nvSpPr>
              <p:cNvPr id="31" name="橢圓 30"/>
              <p:cNvSpPr>
                <a:spLocks noChangeAspect="1"/>
              </p:cNvSpPr>
              <p:nvPr/>
            </p:nvSpPr>
            <p:spPr>
              <a:xfrm>
                <a:off x="4399864" y="2610858"/>
                <a:ext cx="324000" cy="324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2" name="圖片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53616" y="2720184"/>
                <a:ext cx="216495" cy="105348"/>
              </a:xfrm>
              <a:prstGeom prst="rect">
                <a:avLst/>
              </a:prstGeom>
            </p:spPr>
          </p:pic>
        </p:grpSp>
        <p:grpSp>
          <p:nvGrpSpPr>
            <p:cNvPr id="10" name="群組 9"/>
            <p:cNvGrpSpPr/>
            <p:nvPr/>
          </p:nvGrpSpPr>
          <p:grpSpPr>
            <a:xfrm>
              <a:off x="1470551" y="1534954"/>
              <a:ext cx="2263249" cy="1506089"/>
              <a:chOff x="1470551" y="1504949"/>
              <a:chExt cx="2263249" cy="1506089"/>
            </a:xfrm>
          </p:grpSpPr>
          <p:pic>
            <p:nvPicPr>
              <p:cNvPr id="26" name="Picture 3" descr="D:\Work\SAI Racing 品牌\Product &amp; Packaging\正式產品照\Mg 珍珠橘\鎂合金珍珠橘正面去背圖-rt.png"/>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470551" y="1504949"/>
                <a:ext cx="2263249" cy="1506089"/>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群組 26"/>
              <p:cNvGrpSpPr/>
              <p:nvPr/>
            </p:nvGrpSpPr>
            <p:grpSpPr>
              <a:xfrm>
                <a:off x="2647801" y="2201372"/>
                <a:ext cx="171599" cy="171599"/>
                <a:chOff x="4552264" y="3162150"/>
                <a:chExt cx="324000" cy="324000"/>
              </a:xfrm>
            </p:grpSpPr>
            <p:sp>
              <p:nvSpPr>
                <p:cNvPr id="28" name="橢圓 27"/>
                <p:cNvSpPr>
                  <a:spLocks noChangeAspect="1"/>
                </p:cNvSpPr>
                <p:nvPr/>
              </p:nvSpPr>
              <p:spPr>
                <a:xfrm>
                  <a:off x="4552264" y="3162150"/>
                  <a:ext cx="324000" cy="324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9" name="圖片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06016" y="3271476"/>
                  <a:ext cx="216495" cy="105348"/>
                </a:xfrm>
                <a:prstGeom prst="rect">
                  <a:avLst/>
                </a:prstGeom>
              </p:spPr>
            </p:pic>
          </p:grpSp>
        </p:grpSp>
        <p:grpSp>
          <p:nvGrpSpPr>
            <p:cNvPr id="11" name="群組 10"/>
            <p:cNvGrpSpPr/>
            <p:nvPr/>
          </p:nvGrpSpPr>
          <p:grpSpPr>
            <a:xfrm>
              <a:off x="5306400" y="1593312"/>
              <a:ext cx="2176460" cy="1447731"/>
              <a:chOff x="5302800" y="1563307"/>
              <a:chExt cx="2176460" cy="1447731"/>
            </a:xfrm>
          </p:grpSpPr>
          <p:pic>
            <p:nvPicPr>
              <p:cNvPr id="22" name="Picture 7" descr="D:\Work\SAI Racing 品牌\Product &amp; Packaging\正式產品照\Mg 玫瑰金\鎂合金玫瑰金正面去背圖-rt.png"/>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5302800" y="1563307"/>
                <a:ext cx="2176460" cy="1447731"/>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群組 22"/>
              <p:cNvGrpSpPr/>
              <p:nvPr/>
            </p:nvGrpSpPr>
            <p:grpSpPr>
              <a:xfrm>
                <a:off x="6300000" y="2240075"/>
                <a:ext cx="171599" cy="171599"/>
                <a:chOff x="4552264" y="3162150"/>
                <a:chExt cx="324000" cy="324000"/>
              </a:xfrm>
            </p:grpSpPr>
            <p:sp>
              <p:nvSpPr>
                <p:cNvPr id="24" name="橢圓 23"/>
                <p:cNvSpPr>
                  <a:spLocks noChangeAspect="1"/>
                </p:cNvSpPr>
                <p:nvPr/>
              </p:nvSpPr>
              <p:spPr>
                <a:xfrm>
                  <a:off x="4552264" y="3162150"/>
                  <a:ext cx="324000" cy="324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5" name="圖片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06016" y="3271476"/>
                  <a:ext cx="216495" cy="105348"/>
                </a:xfrm>
                <a:prstGeom prst="rect">
                  <a:avLst/>
                </a:prstGeom>
              </p:spPr>
            </p:pic>
          </p:grpSp>
        </p:grpSp>
        <p:grpSp>
          <p:nvGrpSpPr>
            <p:cNvPr id="12" name="群組 11"/>
            <p:cNvGrpSpPr/>
            <p:nvPr/>
          </p:nvGrpSpPr>
          <p:grpSpPr>
            <a:xfrm>
              <a:off x="3600" y="1839755"/>
              <a:ext cx="2289435" cy="1521801"/>
              <a:chOff x="-3435" y="1809750"/>
              <a:chExt cx="2289435" cy="1521801"/>
            </a:xfrm>
          </p:grpSpPr>
          <p:pic>
            <p:nvPicPr>
              <p:cNvPr id="18" name="Picture 6" descr="D:\Work\SAI Racing 品牌\Product &amp; Packaging\正式產品照\Mg 寶石藍\鎂合金寶石藍正面-rt.png"/>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3435" y="1809750"/>
                <a:ext cx="2289435" cy="1521801"/>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群組 18"/>
              <p:cNvGrpSpPr/>
              <p:nvPr/>
            </p:nvGrpSpPr>
            <p:grpSpPr>
              <a:xfrm>
                <a:off x="1317600" y="2516400"/>
                <a:ext cx="171599" cy="171599"/>
                <a:chOff x="4552264" y="3162150"/>
                <a:chExt cx="324000" cy="324000"/>
              </a:xfrm>
            </p:grpSpPr>
            <p:sp>
              <p:nvSpPr>
                <p:cNvPr id="20" name="橢圓 19"/>
                <p:cNvSpPr>
                  <a:spLocks noChangeAspect="1"/>
                </p:cNvSpPr>
                <p:nvPr/>
              </p:nvSpPr>
              <p:spPr>
                <a:xfrm>
                  <a:off x="4552264" y="3162150"/>
                  <a:ext cx="324000" cy="324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圖片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06016" y="3271476"/>
                  <a:ext cx="216495" cy="105348"/>
                </a:xfrm>
                <a:prstGeom prst="rect">
                  <a:avLst/>
                </a:prstGeom>
              </p:spPr>
            </p:pic>
          </p:grpSp>
        </p:grpSp>
        <p:grpSp>
          <p:nvGrpSpPr>
            <p:cNvPr id="13" name="群組 12"/>
            <p:cNvGrpSpPr/>
            <p:nvPr/>
          </p:nvGrpSpPr>
          <p:grpSpPr>
            <a:xfrm>
              <a:off x="6328800" y="1839755"/>
              <a:ext cx="2268486" cy="1509082"/>
              <a:chOff x="6328800" y="1809750"/>
              <a:chExt cx="2268486" cy="1509082"/>
            </a:xfrm>
          </p:grpSpPr>
          <p:pic>
            <p:nvPicPr>
              <p:cNvPr id="14" name="Picture 4" descr="D:\Work\SAI Racing 品牌\Product &amp; Packaging\正式產品照\Mg 消光黑\鎂合金消光黑正面去背圖-rt.png"/>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6328800" y="1809750"/>
                <a:ext cx="2268486" cy="1509082"/>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群組 14"/>
              <p:cNvGrpSpPr/>
              <p:nvPr/>
            </p:nvGrpSpPr>
            <p:grpSpPr>
              <a:xfrm>
                <a:off x="7635600" y="2523600"/>
                <a:ext cx="171599" cy="171599"/>
                <a:chOff x="4552264" y="3162150"/>
                <a:chExt cx="324000" cy="324000"/>
              </a:xfrm>
            </p:grpSpPr>
            <p:sp>
              <p:nvSpPr>
                <p:cNvPr id="16" name="橢圓 15"/>
                <p:cNvSpPr>
                  <a:spLocks noChangeAspect="1"/>
                </p:cNvSpPr>
                <p:nvPr/>
              </p:nvSpPr>
              <p:spPr>
                <a:xfrm>
                  <a:off x="4552264" y="3162150"/>
                  <a:ext cx="324000" cy="324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7" name="圖片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06016" y="3271476"/>
                  <a:ext cx="216495" cy="105348"/>
                </a:xfrm>
                <a:prstGeom prst="rect">
                  <a:avLst/>
                </a:prstGeom>
              </p:spPr>
            </p:pic>
          </p:grpSp>
        </p:grpSp>
      </p:grpSp>
      <p:sp>
        <p:nvSpPr>
          <p:cNvPr id="35" name="标题 2"/>
          <p:cNvSpPr txBox="1">
            <a:spLocks/>
          </p:cNvSpPr>
          <p:nvPr/>
        </p:nvSpPr>
        <p:spPr>
          <a:xfrm>
            <a:off x="3635896" y="4153644"/>
            <a:ext cx="5544865" cy="660073"/>
          </a:xfrm>
          <a:prstGeom prst="rect">
            <a:avLst/>
          </a:prstGeom>
        </p:spPr>
        <p:txBody>
          <a:bodyPr vert="horz" lIns="71323" tIns="35662" rIns="71323" bIns="35662" rtlCol="0" anchor="ctr">
            <a:normAutofit/>
          </a:bodyPr>
          <a:lstStyle>
            <a:lvl1pPr algn="l" defTabSz="713232" rtl="0" eaLnBrk="1" latinLnBrk="0" hangingPunct="1">
              <a:spcBef>
                <a:spcPct val="0"/>
              </a:spcBef>
              <a:buNone/>
              <a:defRPr sz="2500" b="1" kern="1200" baseline="0">
                <a:solidFill>
                  <a:schemeClr val="accent1"/>
                </a:solidFill>
                <a:latin typeface="Arial" pitchFamily="34" charset="0"/>
                <a:ea typeface="微软雅黑" pitchFamily="34" charset="-122"/>
                <a:cs typeface="+mj-cs"/>
              </a:defRPr>
            </a:lvl1pPr>
          </a:lstStyle>
          <a:p>
            <a:pPr algn="ctr"/>
            <a:r>
              <a:rPr lang="en-US" altLang="zh-CN" sz="2600" dirty="0" smtClean="0">
                <a:solidFill>
                  <a:schemeClr val="bg1"/>
                </a:solidFill>
                <a:latin typeface="Calibri" panose="020F0502020204030204" pitchFamily="34" charset="0"/>
              </a:rPr>
              <a:t>SuperAlloy Industrial Co. Ltd.</a:t>
            </a:r>
            <a:endParaRPr lang="zh-CN" altLang="en-US" sz="2600" dirty="0">
              <a:solidFill>
                <a:schemeClr val="bg1"/>
              </a:solidFill>
              <a:latin typeface="Calibri" panose="020F0502020204030204" pitchFamily="34" charset="0"/>
            </a:endParaRPr>
          </a:p>
        </p:txBody>
      </p:sp>
      <p:sp>
        <p:nvSpPr>
          <p:cNvPr id="36" name="标题 2"/>
          <p:cNvSpPr txBox="1">
            <a:spLocks/>
          </p:cNvSpPr>
          <p:nvPr/>
        </p:nvSpPr>
        <p:spPr>
          <a:xfrm>
            <a:off x="3636000" y="4645699"/>
            <a:ext cx="5544865" cy="660073"/>
          </a:xfrm>
          <a:prstGeom prst="rect">
            <a:avLst/>
          </a:prstGeom>
        </p:spPr>
        <p:txBody>
          <a:bodyPr vert="horz" lIns="71323" tIns="35662" rIns="71323" bIns="35662" rtlCol="0" anchor="ctr">
            <a:normAutofit/>
          </a:bodyPr>
          <a:lstStyle>
            <a:lvl1pPr algn="l" defTabSz="713232" rtl="0" eaLnBrk="1" latinLnBrk="0" hangingPunct="1">
              <a:spcBef>
                <a:spcPct val="0"/>
              </a:spcBef>
              <a:buNone/>
              <a:defRPr sz="2500" b="1" kern="1200" baseline="0">
                <a:solidFill>
                  <a:schemeClr val="accent1"/>
                </a:solidFill>
                <a:latin typeface="Arial" pitchFamily="34" charset="0"/>
                <a:ea typeface="微软雅黑" pitchFamily="34" charset="-122"/>
                <a:cs typeface="+mj-cs"/>
              </a:defRPr>
            </a:lvl1pPr>
          </a:lstStyle>
          <a:p>
            <a:pPr algn="ctr"/>
            <a:r>
              <a:rPr lang="en-US" altLang="zh-CN" sz="2900" b="0" dirty="0" smtClean="0">
                <a:solidFill>
                  <a:schemeClr val="tx1"/>
                </a:solidFill>
                <a:latin typeface="Calibri" panose="020F0502020204030204" pitchFamily="34" charset="0"/>
              </a:rPr>
              <a:t>Investing a Brighter Future</a:t>
            </a:r>
            <a:endParaRPr lang="zh-CN" altLang="en-US" sz="2900" b="0" dirty="0">
              <a:solidFill>
                <a:schemeClr val="tx1"/>
              </a:solidFill>
              <a:latin typeface="Calibri" panose="020F0502020204030204" pitchFamily="34" charset="0"/>
            </a:endParaRPr>
          </a:p>
        </p:txBody>
      </p:sp>
      <p:pic>
        <p:nvPicPr>
          <p:cNvPr id="38" name="圖片 3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3528" y="215794"/>
            <a:ext cx="542934" cy="327183"/>
          </a:xfrm>
          <a:prstGeom prst="rect">
            <a:avLst/>
          </a:prstGeom>
        </p:spPr>
      </p:pic>
    </p:spTree>
    <p:extLst>
      <p:ext uri="{BB962C8B-B14F-4D97-AF65-F5344CB8AC3E}">
        <p14:creationId xmlns:p14="http://schemas.microsoft.com/office/powerpoint/2010/main" val="30111363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5704" y="3506652"/>
            <a:ext cx="3052800" cy="1557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3869" y="1633364"/>
            <a:ext cx="3054027" cy="15829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标题 1"/>
          <p:cNvSpPr>
            <a:spLocks noGrp="1"/>
          </p:cNvSpPr>
          <p:nvPr>
            <p:ph type="title"/>
          </p:nvPr>
        </p:nvSpPr>
        <p:spPr/>
        <p:txBody>
          <a:bodyPr>
            <a:normAutofit/>
          </a:bodyPr>
          <a:lstStyle/>
          <a:p>
            <a:pPr>
              <a:tabLst>
                <a:tab pos="2687638" algn="l"/>
              </a:tabLst>
            </a:pPr>
            <a:r>
              <a:rPr lang="en-US" altLang="zh-CN" dirty="0">
                <a:latin typeface="Calibri" panose="020F0502020204030204" pitchFamily="34" charset="0"/>
              </a:rPr>
              <a:t>Premium Segment is Outgrowing Overall Market  </a:t>
            </a:r>
            <a:endParaRPr lang="zh-CN" altLang="en-US" dirty="0">
              <a:latin typeface="Calibri" panose="020F0502020204030204" pitchFamily="34" charset="0"/>
            </a:endParaRPr>
          </a:p>
        </p:txBody>
      </p:sp>
      <p:sp>
        <p:nvSpPr>
          <p:cNvPr id="14" name="文字方塊 13"/>
          <p:cNvSpPr txBox="1"/>
          <p:nvPr/>
        </p:nvSpPr>
        <p:spPr>
          <a:xfrm>
            <a:off x="201488" y="841276"/>
            <a:ext cx="8763000" cy="661720"/>
          </a:xfrm>
          <a:prstGeom prst="rect">
            <a:avLst/>
          </a:prstGeom>
          <a:noFill/>
        </p:spPr>
        <p:txBody>
          <a:bodyPr wrap="square" rtlCol="0">
            <a:spAutoFit/>
          </a:bodyPr>
          <a:lstStyle/>
          <a:p>
            <a:pPr marL="285750" indent="-285750">
              <a:spcBef>
                <a:spcPts val="600"/>
              </a:spcBef>
              <a:buFont typeface="Wingdings" panose="05000000000000000000" pitchFamily="2" charset="2"/>
              <a:buChar char="u"/>
            </a:pPr>
            <a:r>
              <a:rPr lang="en-US" altLang="zh-TW" sz="1600" dirty="0">
                <a:latin typeface="Calibri" panose="020F0502020204030204" pitchFamily="34" charset="0"/>
              </a:rPr>
              <a:t>SAI focuses on </a:t>
            </a:r>
            <a:r>
              <a:rPr lang="en-US" altLang="zh-TW" sz="1600" b="1" dirty="0">
                <a:solidFill>
                  <a:schemeClr val="accent1"/>
                </a:solidFill>
                <a:latin typeface="Calibri" panose="020F0502020204030204" pitchFamily="34" charset="0"/>
              </a:rPr>
              <a:t>high-end forged wheels </a:t>
            </a:r>
            <a:r>
              <a:rPr lang="en-US" altLang="zh-TW" sz="1600" dirty="0">
                <a:latin typeface="Calibri" panose="020F0502020204030204" pitchFamily="34" charset="0"/>
              </a:rPr>
              <a:t>of super car, luxury and premium brands.</a:t>
            </a:r>
          </a:p>
          <a:p>
            <a:pPr marL="285750" indent="-285750">
              <a:spcBef>
                <a:spcPts val="600"/>
              </a:spcBef>
              <a:buFont typeface="Wingdings" panose="05000000000000000000" pitchFamily="2" charset="2"/>
              <a:buChar char="u"/>
            </a:pPr>
            <a:r>
              <a:rPr lang="en-US" altLang="zh-TW" sz="1600" dirty="0">
                <a:latin typeface="Calibri" panose="020F0502020204030204" pitchFamily="34" charset="0"/>
              </a:rPr>
              <a:t>Premium, luxury and super car shipment growth </a:t>
            </a:r>
            <a:r>
              <a:rPr lang="en-US" altLang="zh-TW" sz="1600" dirty="0" smtClean="0">
                <a:latin typeface="Calibri" panose="020F0502020204030204" pitchFamily="34" charset="0"/>
              </a:rPr>
              <a:t>to </a:t>
            </a:r>
            <a:r>
              <a:rPr lang="en-US" altLang="zh-TW" sz="1600" dirty="0">
                <a:latin typeface="Calibri" panose="020F0502020204030204" pitchFamily="34" charset="0"/>
              </a:rPr>
              <a:t>outgrow global automotive </a:t>
            </a:r>
            <a:r>
              <a:rPr lang="en-US" altLang="zh-TW" sz="1600" dirty="0" smtClean="0">
                <a:latin typeface="Calibri" panose="020F0502020204030204" pitchFamily="34" charset="0"/>
              </a:rPr>
              <a:t>market.</a:t>
            </a:r>
            <a:endParaRPr lang="en-US" altLang="zh-TW" sz="1600" dirty="0">
              <a:latin typeface="Calibri" panose="020F0502020204030204" pitchFamily="34" charset="0"/>
            </a:endParaRPr>
          </a:p>
        </p:txBody>
      </p:sp>
      <p:sp>
        <p:nvSpPr>
          <p:cNvPr id="23" name="弧形箭號 (左彎) 22"/>
          <p:cNvSpPr/>
          <p:nvPr/>
        </p:nvSpPr>
        <p:spPr>
          <a:xfrm>
            <a:off x="3020670" y="2785492"/>
            <a:ext cx="575002" cy="1610833"/>
          </a:xfrm>
          <a:prstGeom prst="curvedLef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latin typeface="Calibri" panose="020F0502020204030204" pitchFamily="34" charset="0"/>
            </a:endParaRPr>
          </a:p>
        </p:txBody>
      </p:sp>
      <p:sp>
        <p:nvSpPr>
          <p:cNvPr id="24" name="文字方塊 23"/>
          <p:cNvSpPr txBox="1"/>
          <p:nvPr/>
        </p:nvSpPr>
        <p:spPr>
          <a:xfrm>
            <a:off x="58688" y="3239606"/>
            <a:ext cx="3505200" cy="553998"/>
          </a:xfrm>
          <a:prstGeom prst="rect">
            <a:avLst/>
          </a:prstGeom>
          <a:noFill/>
        </p:spPr>
        <p:txBody>
          <a:bodyPr wrap="square" rtlCol="0">
            <a:spAutoFit/>
          </a:bodyPr>
          <a:lstStyle/>
          <a:p>
            <a:pPr algn="ctr"/>
            <a:r>
              <a:rPr lang="en-US" altLang="zh-TW" sz="1000" dirty="0">
                <a:latin typeface="Calibri" panose="020F0502020204030204" pitchFamily="34" charset="0"/>
              </a:rPr>
              <a:t>US$9k to upgrade </a:t>
            </a:r>
            <a:endParaRPr lang="en-US" altLang="zh-TW" sz="1000" dirty="0" smtClean="0">
              <a:latin typeface="Calibri" panose="020F0502020204030204" pitchFamily="34" charset="0"/>
            </a:endParaRPr>
          </a:p>
          <a:p>
            <a:pPr algn="ctr"/>
            <a:r>
              <a:rPr lang="en-US" altLang="zh-TW" sz="1000" dirty="0" smtClean="0">
                <a:latin typeface="Calibri" panose="020F0502020204030204" pitchFamily="34" charset="0"/>
              </a:rPr>
              <a:t>from  </a:t>
            </a:r>
            <a:r>
              <a:rPr lang="en-US" altLang="zh-TW" sz="1000" dirty="0">
                <a:latin typeface="Calibri" panose="020F0502020204030204" pitchFamily="34" charset="0"/>
              </a:rPr>
              <a:t>19” standard </a:t>
            </a:r>
            <a:r>
              <a:rPr lang="en-US" altLang="zh-TW" sz="1000" dirty="0" smtClean="0">
                <a:latin typeface="Calibri" panose="020F0502020204030204" pitchFamily="34" charset="0"/>
              </a:rPr>
              <a:t>wheels</a:t>
            </a:r>
          </a:p>
          <a:p>
            <a:pPr algn="ctr"/>
            <a:r>
              <a:rPr lang="en-US" altLang="zh-TW" sz="1000" dirty="0" smtClean="0">
                <a:latin typeface="Calibri" panose="020F0502020204030204" pitchFamily="34" charset="0"/>
              </a:rPr>
              <a:t>to 21</a:t>
            </a:r>
            <a:r>
              <a:rPr lang="en-US" altLang="zh-TW" sz="1000" dirty="0">
                <a:latin typeface="Calibri" panose="020F0502020204030204" pitchFamily="34" charset="0"/>
              </a:rPr>
              <a:t>” high-end optional wheels</a:t>
            </a:r>
            <a:endParaRPr lang="zh-TW" altLang="en-US" sz="1000" dirty="0">
              <a:latin typeface="Calibri" panose="020F0502020204030204" pitchFamily="34" charset="0"/>
            </a:endParaRPr>
          </a:p>
        </p:txBody>
      </p:sp>
      <p:sp>
        <p:nvSpPr>
          <p:cNvPr id="19" name="文字方塊 18"/>
          <p:cNvSpPr txBox="1"/>
          <p:nvPr/>
        </p:nvSpPr>
        <p:spPr>
          <a:xfrm>
            <a:off x="304800" y="5172789"/>
            <a:ext cx="2977376" cy="261610"/>
          </a:xfrm>
          <a:prstGeom prst="rect">
            <a:avLst/>
          </a:prstGeom>
          <a:noFill/>
        </p:spPr>
        <p:txBody>
          <a:bodyPr wrap="square" rtlCol="0">
            <a:spAutoFit/>
          </a:bodyPr>
          <a:lstStyle/>
          <a:p>
            <a:pPr algn="ctr"/>
            <a:r>
              <a:rPr lang="en-US" altLang="zh-TW" sz="1050" dirty="0">
                <a:latin typeface="Calibri" panose="020F0502020204030204" pitchFamily="34" charset="0"/>
              </a:rPr>
              <a:t>Porsche </a:t>
            </a:r>
            <a:r>
              <a:rPr lang="en-US" altLang="zh-TW" sz="1050" dirty="0" err="1" smtClean="0">
                <a:latin typeface="Calibri" panose="020F0502020204030204" pitchFamily="34" charset="0"/>
              </a:rPr>
              <a:t>Panamera</a:t>
            </a:r>
            <a:endParaRPr lang="zh-TW" altLang="en-US" sz="1050" dirty="0">
              <a:latin typeface="Calibri" panose="020F0502020204030204" pitchFamily="34" charset="0"/>
            </a:endParaRPr>
          </a:p>
        </p:txBody>
      </p:sp>
      <p:sp>
        <p:nvSpPr>
          <p:cNvPr id="20" name="矩形 6"/>
          <p:cNvSpPr>
            <a:spLocks noChangeArrowheads="1"/>
          </p:cNvSpPr>
          <p:nvPr/>
        </p:nvSpPr>
        <p:spPr bwMode="auto">
          <a:xfrm>
            <a:off x="4529114" y="5203567"/>
            <a:ext cx="44353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a:r>
              <a:rPr lang="en-US" altLang="zh-TW" sz="1000" dirty="0">
                <a:solidFill>
                  <a:srgbClr val="000000"/>
                </a:solidFill>
                <a:latin typeface="Calibri" panose="020F0502020204030204" pitchFamily="34" charset="0"/>
                <a:ea typeface="微軟正黑體" panose="020B0604030504040204" pitchFamily="34" charset="-120"/>
              </a:rPr>
              <a:t>*Yellow highlights are SAI customers. Source:</a:t>
            </a:r>
            <a:r>
              <a:rPr lang="zh-TW" altLang="en-US" sz="1000" dirty="0">
                <a:solidFill>
                  <a:srgbClr val="000000"/>
                </a:solidFill>
                <a:latin typeface="Calibri" panose="020F0502020204030204" pitchFamily="34" charset="0"/>
                <a:ea typeface="微軟正黑體" panose="020B0604030504040204" pitchFamily="34" charset="-120"/>
              </a:rPr>
              <a:t> </a:t>
            </a:r>
            <a:r>
              <a:rPr lang="en-US" altLang="zh-TW" sz="1000" dirty="0">
                <a:solidFill>
                  <a:srgbClr val="000000"/>
                </a:solidFill>
                <a:latin typeface="Calibri" panose="020F0502020204030204" pitchFamily="34" charset="0"/>
                <a:ea typeface="微軟正黑體" panose="020B0604030504040204" pitchFamily="34" charset="-120"/>
              </a:rPr>
              <a:t>SAI</a:t>
            </a:r>
          </a:p>
        </p:txBody>
      </p:sp>
      <p:sp>
        <p:nvSpPr>
          <p:cNvPr id="27" name="灯片编号占位符 3"/>
          <p:cNvSpPr>
            <a:spLocks noGrp="1"/>
          </p:cNvSpPr>
          <p:nvPr>
            <p:ph type="sldNum" sz="quarter" idx="11"/>
          </p:nvPr>
        </p:nvSpPr>
        <p:spPr>
          <a:xfrm>
            <a:off x="8100392" y="5564449"/>
            <a:ext cx="1039045" cy="140054"/>
          </a:xfrm>
        </p:spPr>
        <p:txBody>
          <a:bodyPr/>
          <a:lstStyle/>
          <a:p>
            <a:fld id="{49F4BA8F-7B64-4198-9505-0CB5D4D3B366}" type="slidenum">
              <a:rPr lang="en-US" altLang="zh-CN" smtClean="0">
                <a:latin typeface="Calibri" panose="020F0502020204030204" pitchFamily="34" charset="0"/>
              </a:rPr>
              <a:pPr/>
              <a:t>10</a:t>
            </a:fld>
            <a:endParaRPr lang="zh-CN" altLang="en-US" dirty="0">
              <a:latin typeface="Calibri" panose="020F050202020403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492036135"/>
              </p:ext>
            </p:extLst>
          </p:nvPr>
        </p:nvGraphicFramePr>
        <p:xfrm>
          <a:off x="3707903" y="1912832"/>
          <a:ext cx="5202313" cy="3320932"/>
        </p:xfrm>
        <a:graphic>
          <a:graphicData uri="http://schemas.openxmlformats.org/drawingml/2006/table">
            <a:tbl>
              <a:tblPr>
                <a:tableStyleId>{5C22544A-7EE6-4342-B048-85BDC9FD1C3A}</a:tableStyleId>
              </a:tblPr>
              <a:tblGrid>
                <a:gridCol w="1895758"/>
                <a:gridCol w="947879"/>
                <a:gridCol w="837661"/>
                <a:gridCol w="837661"/>
                <a:gridCol w="683354"/>
              </a:tblGrid>
              <a:tr h="173382">
                <a:tc rowSpan="12">
                  <a:txBody>
                    <a:bodyPr/>
                    <a:lstStyle/>
                    <a:p>
                      <a:pPr algn="ctr" fontAlgn="ctr"/>
                      <a:r>
                        <a:rPr lang="en-US" sz="1000" u="none" strike="noStrike" smtClean="0">
                          <a:solidFill>
                            <a:schemeClr val="bg1"/>
                          </a:solidFill>
                          <a:effectLst/>
                        </a:rPr>
                        <a:t>Top 10 Premium Car Brands</a:t>
                      </a:r>
                      <a:br>
                        <a:rPr lang="en-US" sz="1000" u="none" strike="noStrike" smtClean="0">
                          <a:solidFill>
                            <a:schemeClr val="bg1"/>
                          </a:solidFill>
                          <a:effectLst/>
                        </a:rPr>
                      </a:br>
                      <a:r>
                        <a:rPr lang="en-US" sz="1000" u="none" strike="noStrike" smtClean="0">
                          <a:solidFill>
                            <a:schemeClr val="bg1"/>
                          </a:solidFill>
                          <a:effectLst/>
                        </a:rPr>
                        <a:t>Global Vehicle Deliveries</a:t>
                      </a:r>
                      <a:endParaRPr lang="en-US" sz="1000" b="0" i="0" u="none" strike="noStrike" dirty="0">
                        <a:solidFill>
                          <a:schemeClr val="bg1"/>
                        </a:solidFill>
                        <a:effectLst/>
                        <a:latin typeface="Calibri"/>
                      </a:endParaRPr>
                    </a:p>
                  </a:txBody>
                  <a:tcPr marL="0" marR="0" marT="0" marB="0" anchor="ctr">
                    <a:solidFill>
                      <a:schemeClr val="accent1"/>
                    </a:solidFill>
                  </a:tcPr>
                </a:tc>
                <a:tc>
                  <a:txBody>
                    <a:bodyPr/>
                    <a:lstStyle/>
                    <a:p>
                      <a:pPr algn="ctr" fontAlgn="ctr"/>
                      <a:r>
                        <a:rPr lang="en-US" sz="900" u="none" strike="noStrike" smtClean="0">
                          <a:solidFill>
                            <a:schemeClr val="bg1"/>
                          </a:solidFill>
                          <a:effectLst/>
                        </a:rPr>
                        <a:t>Car Brand</a:t>
                      </a:r>
                      <a:endParaRPr lang="en-US" sz="900" b="0" i="0" u="none" strike="noStrike" dirty="0">
                        <a:solidFill>
                          <a:schemeClr val="bg1"/>
                        </a:solidFill>
                        <a:effectLst/>
                        <a:latin typeface="Calibri"/>
                      </a:endParaRPr>
                    </a:p>
                  </a:txBody>
                  <a:tcPr marL="0" marR="0" marT="0" marB="0" anchor="ctr">
                    <a:solidFill>
                      <a:schemeClr val="accent1"/>
                    </a:solidFill>
                  </a:tcPr>
                </a:tc>
                <a:tc>
                  <a:txBody>
                    <a:bodyPr/>
                    <a:lstStyle/>
                    <a:p>
                      <a:pPr algn="ctr" fontAlgn="ctr"/>
                      <a:r>
                        <a:rPr lang="en-US" altLang="zh-TW" sz="900" u="none" strike="noStrike" smtClean="0">
                          <a:solidFill>
                            <a:schemeClr val="bg1"/>
                          </a:solidFill>
                          <a:effectLst/>
                        </a:rPr>
                        <a:t>2018</a:t>
                      </a:r>
                      <a:endParaRPr lang="en-US" altLang="zh-TW" sz="900" b="0" i="0" u="none" strike="noStrike" dirty="0">
                        <a:solidFill>
                          <a:schemeClr val="bg1"/>
                        </a:solidFill>
                        <a:effectLst/>
                        <a:latin typeface="Calibri"/>
                      </a:endParaRPr>
                    </a:p>
                  </a:txBody>
                  <a:tcPr marL="0" marR="0" marT="0" marB="0" anchor="ctr">
                    <a:solidFill>
                      <a:schemeClr val="accent1"/>
                    </a:solidFill>
                  </a:tcPr>
                </a:tc>
                <a:tc>
                  <a:txBody>
                    <a:bodyPr/>
                    <a:lstStyle/>
                    <a:p>
                      <a:pPr algn="ctr" fontAlgn="ctr"/>
                      <a:r>
                        <a:rPr lang="en-US" altLang="zh-TW" sz="900" u="none" strike="noStrike" smtClean="0">
                          <a:solidFill>
                            <a:schemeClr val="bg1"/>
                          </a:solidFill>
                          <a:effectLst/>
                        </a:rPr>
                        <a:t>2019</a:t>
                      </a:r>
                      <a:endParaRPr lang="en-US" altLang="zh-TW" sz="900" b="0" i="0" u="none" strike="noStrike" dirty="0">
                        <a:solidFill>
                          <a:schemeClr val="bg1"/>
                        </a:solidFill>
                        <a:effectLst/>
                        <a:latin typeface="Calibri"/>
                      </a:endParaRPr>
                    </a:p>
                  </a:txBody>
                  <a:tcPr marL="0" marR="0" marT="0" marB="0" anchor="ctr">
                    <a:solidFill>
                      <a:schemeClr val="accent1"/>
                    </a:solidFill>
                  </a:tcPr>
                </a:tc>
                <a:tc>
                  <a:txBody>
                    <a:bodyPr/>
                    <a:lstStyle/>
                    <a:p>
                      <a:pPr algn="ctr" fontAlgn="ctr"/>
                      <a:r>
                        <a:rPr lang="en-US" sz="900" u="none" strike="noStrike" smtClean="0">
                          <a:solidFill>
                            <a:schemeClr val="bg1"/>
                          </a:solidFill>
                          <a:effectLst/>
                        </a:rPr>
                        <a:t>Y-Y</a:t>
                      </a:r>
                      <a:endParaRPr lang="en-US" sz="900" b="0" i="0" u="none" strike="noStrike" dirty="0">
                        <a:solidFill>
                          <a:schemeClr val="bg1"/>
                        </a:solidFill>
                        <a:effectLst/>
                        <a:latin typeface="Calibri"/>
                      </a:endParaRPr>
                    </a:p>
                  </a:txBody>
                  <a:tcPr marL="0" marR="0" marT="0" marB="0" anchor="ctr">
                    <a:solidFill>
                      <a:schemeClr val="accent1"/>
                    </a:solidFill>
                  </a:tcPr>
                </a:tc>
              </a:tr>
              <a:tr h="173382">
                <a:tc vMerge="1">
                  <a:txBody>
                    <a:bodyPr/>
                    <a:lstStyle/>
                    <a:p>
                      <a:endParaRPr lang="zh-TW" altLang="en-US"/>
                    </a:p>
                  </a:txBody>
                  <a:tcPr/>
                </a:tc>
                <a:tc>
                  <a:txBody>
                    <a:bodyPr/>
                    <a:lstStyle/>
                    <a:p>
                      <a:pPr algn="l" fontAlgn="ctr"/>
                      <a:r>
                        <a:rPr lang="en-US" sz="900" u="none" strike="noStrike" smtClean="0">
                          <a:effectLst/>
                        </a:rPr>
                        <a:t>Mercedes</a:t>
                      </a:r>
                      <a:endParaRPr lang="en-US" sz="900" b="0" i="0" u="none" strike="noStrike" dirty="0">
                        <a:solidFill>
                          <a:srgbClr val="000000"/>
                        </a:solidFill>
                        <a:effectLst/>
                        <a:latin typeface="Calibri"/>
                      </a:endParaRPr>
                    </a:p>
                  </a:txBody>
                  <a:tcPr marL="0" marR="0" marT="0" marB="0" anchor="ctr">
                    <a:solidFill>
                      <a:srgbClr val="FFC000"/>
                    </a:solidFill>
                  </a:tcPr>
                </a:tc>
                <a:tc>
                  <a:txBody>
                    <a:bodyPr/>
                    <a:lstStyle/>
                    <a:p>
                      <a:pPr algn="r" fontAlgn="ctr"/>
                      <a:r>
                        <a:rPr lang="zh-TW" altLang="en-US" sz="900" u="none" strike="noStrike" smtClean="0">
                          <a:effectLst/>
                        </a:rPr>
                        <a:t>       </a:t>
                      </a:r>
                      <a:r>
                        <a:rPr lang="en-US" altLang="zh-TW" sz="900" u="none" strike="noStrike" smtClean="0">
                          <a:effectLst/>
                        </a:rPr>
                        <a:t>2,253,000 </a:t>
                      </a:r>
                      <a:endParaRPr lang="en-US" altLang="zh-TW" sz="900" b="0" i="0" u="none" strike="noStrike" dirty="0">
                        <a:solidFill>
                          <a:srgbClr val="000000"/>
                        </a:solidFill>
                        <a:effectLst/>
                        <a:latin typeface="Calibri"/>
                      </a:endParaRPr>
                    </a:p>
                  </a:txBody>
                  <a:tcPr marL="0" marR="0" marT="0" marB="0" anchor="ctr"/>
                </a:tc>
                <a:tc>
                  <a:txBody>
                    <a:bodyPr/>
                    <a:lstStyle/>
                    <a:p>
                      <a:pPr algn="r" fontAlgn="ctr"/>
                      <a:r>
                        <a:rPr lang="zh-TW" altLang="en-US" sz="900" u="none" strike="noStrike" smtClean="0">
                          <a:effectLst/>
                        </a:rPr>
                        <a:t>       </a:t>
                      </a:r>
                      <a:r>
                        <a:rPr lang="en-US" altLang="zh-TW" sz="900" u="none" strike="noStrike" smtClean="0">
                          <a:effectLst/>
                        </a:rPr>
                        <a:t>2,278,000 </a:t>
                      </a:r>
                      <a:endParaRPr lang="en-US" altLang="zh-TW" sz="900" b="0" i="0" u="none" strike="noStrike">
                        <a:solidFill>
                          <a:srgbClr val="000000"/>
                        </a:solidFill>
                        <a:effectLst/>
                        <a:latin typeface="Calibri"/>
                      </a:endParaRPr>
                    </a:p>
                  </a:txBody>
                  <a:tcPr marL="0" marR="0" marT="0" marB="0" anchor="ctr"/>
                </a:tc>
                <a:tc>
                  <a:txBody>
                    <a:bodyPr/>
                    <a:lstStyle/>
                    <a:p>
                      <a:pPr algn="r" fontAlgn="ctr"/>
                      <a:r>
                        <a:rPr lang="en-US" altLang="zh-TW" sz="900" u="none" strike="noStrike" smtClean="0">
                          <a:effectLst/>
                        </a:rPr>
                        <a:t>1.1%</a:t>
                      </a:r>
                      <a:endParaRPr lang="en-US" altLang="zh-TW" sz="900" b="0" i="0" u="none" strike="noStrike" dirty="0">
                        <a:solidFill>
                          <a:srgbClr val="000000"/>
                        </a:solidFill>
                        <a:effectLst/>
                        <a:latin typeface="Calibri"/>
                      </a:endParaRPr>
                    </a:p>
                  </a:txBody>
                  <a:tcPr marL="0" marR="0" marT="0" marB="0" anchor="ctr"/>
                </a:tc>
              </a:tr>
              <a:tr h="173382">
                <a:tc vMerge="1">
                  <a:txBody>
                    <a:bodyPr/>
                    <a:lstStyle/>
                    <a:p>
                      <a:endParaRPr lang="zh-TW" altLang="en-US"/>
                    </a:p>
                  </a:txBody>
                  <a:tcPr/>
                </a:tc>
                <a:tc>
                  <a:txBody>
                    <a:bodyPr/>
                    <a:lstStyle/>
                    <a:p>
                      <a:pPr algn="l" fontAlgn="ctr"/>
                      <a:r>
                        <a:rPr lang="en-US" sz="900" u="none" strike="noStrike" smtClean="0">
                          <a:effectLst/>
                        </a:rPr>
                        <a:t>BMW</a:t>
                      </a:r>
                      <a:endParaRPr lang="en-US" sz="900" b="0" i="0" u="none" strike="noStrike" dirty="0">
                        <a:solidFill>
                          <a:srgbClr val="000000"/>
                        </a:solidFill>
                        <a:effectLst/>
                        <a:latin typeface="Calibri"/>
                      </a:endParaRPr>
                    </a:p>
                  </a:txBody>
                  <a:tcPr marL="0" marR="0" marT="0" marB="0" anchor="ctr">
                    <a:solidFill>
                      <a:srgbClr val="FFC000"/>
                    </a:solidFill>
                  </a:tcPr>
                </a:tc>
                <a:tc>
                  <a:txBody>
                    <a:bodyPr/>
                    <a:lstStyle/>
                    <a:p>
                      <a:pPr algn="r" fontAlgn="ctr"/>
                      <a:r>
                        <a:rPr lang="zh-TW" altLang="en-US" sz="900" u="none" strike="noStrike" smtClean="0">
                          <a:effectLst/>
                        </a:rPr>
                        <a:t>       </a:t>
                      </a:r>
                      <a:r>
                        <a:rPr lang="en-US" altLang="zh-TW" sz="900" u="none" strike="noStrike" smtClean="0">
                          <a:effectLst/>
                        </a:rPr>
                        <a:t>2,125,026 </a:t>
                      </a:r>
                      <a:endParaRPr lang="en-US" altLang="zh-TW" sz="900" b="0" i="0" u="none" strike="noStrike" dirty="0">
                        <a:solidFill>
                          <a:srgbClr val="000000"/>
                        </a:solidFill>
                        <a:effectLst/>
                        <a:latin typeface="Calibri"/>
                      </a:endParaRPr>
                    </a:p>
                  </a:txBody>
                  <a:tcPr marL="0" marR="0" marT="0" marB="0" anchor="ctr"/>
                </a:tc>
                <a:tc>
                  <a:txBody>
                    <a:bodyPr/>
                    <a:lstStyle/>
                    <a:p>
                      <a:pPr algn="r" fontAlgn="ctr"/>
                      <a:r>
                        <a:rPr lang="zh-TW" altLang="en-US" sz="900" u="none" strike="noStrike" smtClean="0">
                          <a:effectLst/>
                        </a:rPr>
                        <a:t>       </a:t>
                      </a:r>
                      <a:r>
                        <a:rPr lang="en-US" altLang="zh-TW" sz="900" u="none" strike="noStrike" smtClean="0">
                          <a:effectLst/>
                        </a:rPr>
                        <a:t>2,185,793 </a:t>
                      </a:r>
                      <a:endParaRPr lang="en-US" altLang="zh-TW" sz="900" b="0" i="0" u="none" strike="noStrike">
                        <a:solidFill>
                          <a:srgbClr val="000000"/>
                        </a:solidFill>
                        <a:effectLst/>
                        <a:latin typeface="Calibri"/>
                      </a:endParaRPr>
                    </a:p>
                  </a:txBody>
                  <a:tcPr marL="0" marR="0" marT="0" marB="0" anchor="ctr"/>
                </a:tc>
                <a:tc>
                  <a:txBody>
                    <a:bodyPr/>
                    <a:lstStyle/>
                    <a:p>
                      <a:pPr algn="r" fontAlgn="ctr"/>
                      <a:r>
                        <a:rPr lang="en-US" altLang="zh-TW" sz="900" u="none" strike="noStrike" smtClean="0">
                          <a:effectLst/>
                        </a:rPr>
                        <a:t>2.9%</a:t>
                      </a:r>
                      <a:endParaRPr lang="en-US" altLang="zh-TW" sz="900" b="0" i="0" u="none" strike="noStrike">
                        <a:solidFill>
                          <a:srgbClr val="000000"/>
                        </a:solidFill>
                        <a:effectLst/>
                        <a:latin typeface="Calibri"/>
                      </a:endParaRPr>
                    </a:p>
                  </a:txBody>
                  <a:tcPr marL="0" marR="0" marT="0" marB="0" anchor="ctr"/>
                </a:tc>
              </a:tr>
              <a:tr h="173382">
                <a:tc vMerge="1">
                  <a:txBody>
                    <a:bodyPr/>
                    <a:lstStyle/>
                    <a:p>
                      <a:endParaRPr lang="zh-TW" altLang="en-US"/>
                    </a:p>
                  </a:txBody>
                  <a:tcPr/>
                </a:tc>
                <a:tc>
                  <a:txBody>
                    <a:bodyPr/>
                    <a:lstStyle/>
                    <a:p>
                      <a:pPr algn="l" fontAlgn="ctr"/>
                      <a:r>
                        <a:rPr lang="en-US" sz="900" u="none" strike="noStrike" smtClean="0">
                          <a:effectLst/>
                        </a:rPr>
                        <a:t>Audi</a:t>
                      </a:r>
                      <a:endParaRPr lang="en-US" sz="900" b="0" i="0" u="none" strike="noStrike" dirty="0">
                        <a:solidFill>
                          <a:srgbClr val="000000"/>
                        </a:solidFill>
                        <a:effectLst/>
                        <a:latin typeface="Calibri"/>
                      </a:endParaRPr>
                    </a:p>
                  </a:txBody>
                  <a:tcPr marL="0" marR="0" marT="0" marB="0" anchor="ctr">
                    <a:solidFill>
                      <a:srgbClr val="FFC000"/>
                    </a:solidFill>
                  </a:tcPr>
                </a:tc>
                <a:tc>
                  <a:txBody>
                    <a:bodyPr/>
                    <a:lstStyle/>
                    <a:p>
                      <a:pPr algn="r" fontAlgn="ctr"/>
                      <a:r>
                        <a:rPr lang="zh-TW" altLang="en-US" sz="900" u="none" strike="noStrike" smtClean="0">
                          <a:effectLst/>
                        </a:rPr>
                        <a:t>       </a:t>
                      </a:r>
                      <a:r>
                        <a:rPr lang="en-US" altLang="zh-TW" sz="900" u="none" strike="noStrike" smtClean="0">
                          <a:effectLst/>
                        </a:rPr>
                        <a:t>1,812,485 </a:t>
                      </a:r>
                      <a:endParaRPr lang="en-US" altLang="zh-TW" sz="900" b="0" i="0" u="none" strike="noStrike" dirty="0">
                        <a:solidFill>
                          <a:srgbClr val="000000"/>
                        </a:solidFill>
                        <a:effectLst/>
                        <a:latin typeface="Calibri"/>
                      </a:endParaRPr>
                    </a:p>
                  </a:txBody>
                  <a:tcPr marL="0" marR="0" marT="0" marB="0" anchor="ctr"/>
                </a:tc>
                <a:tc>
                  <a:txBody>
                    <a:bodyPr/>
                    <a:lstStyle/>
                    <a:p>
                      <a:pPr algn="r" fontAlgn="ctr"/>
                      <a:r>
                        <a:rPr lang="zh-TW" altLang="en-US" sz="900" u="none" strike="noStrike" smtClean="0">
                          <a:effectLst/>
                        </a:rPr>
                        <a:t>       </a:t>
                      </a:r>
                      <a:r>
                        <a:rPr lang="en-US" altLang="zh-TW" sz="900" u="none" strike="noStrike" smtClean="0">
                          <a:effectLst/>
                        </a:rPr>
                        <a:t>1,845,573 </a:t>
                      </a:r>
                      <a:endParaRPr lang="en-US" altLang="zh-TW" sz="900" b="0" i="0" u="none" strike="noStrike">
                        <a:solidFill>
                          <a:srgbClr val="000000"/>
                        </a:solidFill>
                        <a:effectLst/>
                        <a:latin typeface="Calibri"/>
                      </a:endParaRPr>
                    </a:p>
                  </a:txBody>
                  <a:tcPr marL="0" marR="0" marT="0" marB="0" anchor="ctr"/>
                </a:tc>
                <a:tc>
                  <a:txBody>
                    <a:bodyPr/>
                    <a:lstStyle/>
                    <a:p>
                      <a:pPr algn="r" fontAlgn="ctr"/>
                      <a:r>
                        <a:rPr lang="en-US" altLang="zh-TW" sz="900" u="none" strike="noStrike" smtClean="0">
                          <a:effectLst/>
                        </a:rPr>
                        <a:t>1.8%</a:t>
                      </a:r>
                      <a:endParaRPr lang="en-US" altLang="zh-TW" sz="900" b="0" i="0" u="none" strike="noStrike">
                        <a:solidFill>
                          <a:srgbClr val="000000"/>
                        </a:solidFill>
                        <a:effectLst/>
                        <a:latin typeface="Calibri"/>
                      </a:endParaRPr>
                    </a:p>
                  </a:txBody>
                  <a:tcPr marL="0" marR="0" marT="0" marB="0" anchor="ctr"/>
                </a:tc>
              </a:tr>
              <a:tr h="173382">
                <a:tc vMerge="1">
                  <a:txBody>
                    <a:bodyPr/>
                    <a:lstStyle/>
                    <a:p>
                      <a:endParaRPr lang="zh-TW" altLang="en-US"/>
                    </a:p>
                  </a:txBody>
                  <a:tcPr/>
                </a:tc>
                <a:tc>
                  <a:txBody>
                    <a:bodyPr/>
                    <a:lstStyle/>
                    <a:p>
                      <a:pPr algn="l" fontAlgn="ctr"/>
                      <a:r>
                        <a:rPr lang="en-US" sz="900" u="none" strike="noStrike" smtClean="0">
                          <a:effectLst/>
                        </a:rPr>
                        <a:t>Lexus</a:t>
                      </a:r>
                      <a:endParaRPr lang="en-US" sz="900" b="0" i="0" u="none" strike="noStrike" dirty="0">
                        <a:solidFill>
                          <a:srgbClr val="000000"/>
                        </a:solidFill>
                        <a:effectLst/>
                        <a:latin typeface="Calibri"/>
                      </a:endParaRPr>
                    </a:p>
                  </a:txBody>
                  <a:tcPr marL="0" marR="0" marT="0" marB="0" anchor="ctr">
                    <a:solidFill>
                      <a:srgbClr val="FFC000"/>
                    </a:solidFill>
                  </a:tcPr>
                </a:tc>
                <a:tc>
                  <a:txBody>
                    <a:bodyPr/>
                    <a:lstStyle/>
                    <a:p>
                      <a:pPr algn="r" fontAlgn="ctr"/>
                      <a:r>
                        <a:rPr lang="zh-TW" altLang="en-US" sz="900" u="none" strike="noStrike" smtClean="0">
                          <a:effectLst/>
                        </a:rPr>
                        <a:t>          </a:t>
                      </a:r>
                      <a:r>
                        <a:rPr lang="en-US" altLang="zh-TW" sz="900" u="none" strike="noStrike" smtClean="0">
                          <a:effectLst/>
                        </a:rPr>
                        <a:t>698,330 </a:t>
                      </a:r>
                      <a:endParaRPr lang="en-US" altLang="zh-TW" sz="900" b="0" i="0" u="none" strike="noStrike" dirty="0">
                        <a:solidFill>
                          <a:srgbClr val="000000"/>
                        </a:solidFill>
                        <a:effectLst/>
                        <a:latin typeface="Calibri"/>
                      </a:endParaRPr>
                    </a:p>
                  </a:txBody>
                  <a:tcPr marL="0" marR="0" marT="0" marB="0" anchor="ctr"/>
                </a:tc>
                <a:tc>
                  <a:txBody>
                    <a:bodyPr/>
                    <a:lstStyle/>
                    <a:p>
                      <a:pPr algn="r" fontAlgn="ctr"/>
                      <a:r>
                        <a:rPr lang="zh-TW" altLang="en-US" sz="900" u="none" strike="noStrike" smtClean="0">
                          <a:effectLst/>
                        </a:rPr>
                        <a:t>          </a:t>
                      </a:r>
                      <a:r>
                        <a:rPr lang="en-US" altLang="zh-TW" sz="900" u="none" strike="noStrike" smtClean="0">
                          <a:effectLst/>
                        </a:rPr>
                        <a:t>765,330 </a:t>
                      </a:r>
                      <a:endParaRPr lang="en-US" altLang="zh-TW" sz="900" b="0" i="0" u="none" strike="noStrike">
                        <a:solidFill>
                          <a:srgbClr val="000000"/>
                        </a:solidFill>
                        <a:effectLst/>
                        <a:latin typeface="Calibri"/>
                      </a:endParaRPr>
                    </a:p>
                  </a:txBody>
                  <a:tcPr marL="0" marR="0" marT="0" marB="0" anchor="ctr"/>
                </a:tc>
                <a:tc>
                  <a:txBody>
                    <a:bodyPr/>
                    <a:lstStyle/>
                    <a:p>
                      <a:pPr algn="r" fontAlgn="ctr"/>
                      <a:r>
                        <a:rPr lang="en-US" altLang="zh-TW" sz="900" u="none" strike="noStrike" smtClean="0">
                          <a:effectLst/>
                        </a:rPr>
                        <a:t>9.6%</a:t>
                      </a:r>
                      <a:endParaRPr lang="en-US" altLang="zh-TW" sz="900" b="0" i="0" u="none" strike="noStrike">
                        <a:solidFill>
                          <a:srgbClr val="000000"/>
                        </a:solidFill>
                        <a:effectLst/>
                        <a:latin typeface="Calibri"/>
                      </a:endParaRPr>
                    </a:p>
                  </a:txBody>
                  <a:tcPr marL="0" marR="0" marT="0" marB="0" anchor="ctr"/>
                </a:tc>
              </a:tr>
              <a:tr h="173382">
                <a:tc vMerge="1">
                  <a:txBody>
                    <a:bodyPr/>
                    <a:lstStyle/>
                    <a:p>
                      <a:endParaRPr lang="zh-TW" altLang="en-US"/>
                    </a:p>
                  </a:txBody>
                  <a:tcPr/>
                </a:tc>
                <a:tc>
                  <a:txBody>
                    <a:bodyPr/>
                    <a:lstStyle/>
                    <a:p>
                      <a:pPr marL="0" algn="l" defTabSz="713232" rtl="0" eaLnBrk="1" fontAlgn="ctr" latinLnBrk="0" hangingPunct="1"/>
                      <a:r>
                        <a:rPr lang="en-US" sz="900" u="none" strike="noStrike" kern="1200" dirty="0" smtClean="0">
                          <a:solidFill>
                            <a:schemeClr val="dk1"/>
                          </a:solidFill>
                          <a:effectLst/>
                          <a:latin typeface="+mn-lt"/>
                          <a:ea typeface="+mn-ea"/>
                          <a:cs typeface="+mn-cs"/>
                        </a:rPr>
                        <a:t>Volvo</a:t>
                      </a:r>
                      <a:endParaRPr lang="en-US" sz="900" u="none" strike="noStrike" kern="1200" dirty="0">
                        <a:solidFill>
                          <a:schemeClr val="dk1"/>
                        </a:solidFill>
                        <a:effectLst/>
                        <a:latin typeface="+mn-lt"/>
                        <a:ea typeface="+mn-ea"/>
                        <a:cs typeface="+mn-cs"/>
                      </a:endParaRPr>
                    </a:p>
                  </a:txBody>
                  <a:tcPr marL="0" marR="0" marT="0" marB="0" anchor="ctr">
                    <a:solidFill>
                      <a:srgbClr val="FFBA32"/>
                    </a:solidFill>
                  </a:tcPr>
                </a:tc>
                <a:tc>
                  <a:txBody>
                    <a:bodyPr/>
                    <a:lstStyle/>
                    <a:p>
                      <a:pPr algn="r" fontAlgn="ctr"/>
                      <a:r>
                        <a:rPr lang="zh-TW" altLang="en-US" sz="900" u="none" strike="noStrike" smtClean="0">
                          <a:effectLst/>
                        </a:rPr>
                        <a:t>          </a:t>
                      </a:r>
                      <a:r>
                        <a:rPr lang="en-US" altLang="zh-TW" sz="900" u="none" strike="noStrike" smtClean="0">
                          <a:effectLst/>
                        </a:rPr>
                        <a:t>642,253 </a:t>
                      </a:r>
                      <a:endParaRPr lang="en-US" altLang="zh-TW" sz="900" b="0" i="0" u="none" strike="noStrike" dirty="0">
                        <a:solidFill>
                          <a:srgbClr val="000000"/>
                        </a:solidFill>
                        <a:effectLst/>
                        <a:latin typeface="Calibri"/>
                      </a:endParaRPr>
                    </a:p>
                  </a:txBody>
                  <a:tcPr marL="0" marR="0" marT="0" marB="0" anchor="ctr"/>
                </a:tc>
                <a:tc>
                  <a:txBody>
                    <a:bodyPr/>
                    <a:lstStyle/>
                    <a:p>
                      <a:pPr algn="r" fontAlgn="ctr"/>
                      <a:r>
                        <a:rPr lang="zh-TW" altLang="en-US" sz="900" u="none" strike="noStrike" smtClean="0">
                          <a:effectLst/>
                        </a:rPr>
                        <a:t>          </a:t>
                      </a:r>
                      <a:r>
                        <a:rPr lang="en-US" altLang="zh-TW" sz="900" u="none" strike="noStrike" smtClean="0">
                          <a:effectLst/>
                        </a:rPr>
                        <a:t>705,452 </a:t>
                      </a:r>
                      <a:endParaRPr lang="en-US" altLang="zh-TW" sz="900" b="0" i="0" u="none" strike="noStrike">
                        <a:solidFill>
                          <a:srgbClr val="000000"/>
                        </a:solidFill>
                        <a:effectLst/>
                        <a:latin typeface="Calibri"/>
                      </a:endParaRPr>
                    </a:p>
                  </a:txBody>
                  <a:tcPr marL="0" marR="0" marT="0" marB="0" anchor="ctr"/>
                </a:tc>
                <a:tc>
                  <a:txBody>
                    <a:bodyPr/>
                    <a:lstStyle/>
                    <a:p>
                      <a:pPr algn="r" fontAlgn="ctr"/>
                      <a:r>
                        <a:rPr lang="en-US" altLang="zh-TW" sz="900" u="none" strike="noStrike" smtClean="0">
                          <a:effectLst/>
                        </a:rPr>
                        <a:t>9.8%</a:t>
                      </a:r>
                      <a:endParaRPr lang="en-US" altLang="zh-TW" sz="900" b="0" i="0" u="none" strike="noStrike">
                        <a:solidFill>
                          <a:srgbClr val="000000"/>
                        </a:solidFill>
                        <a:effectLst/>
                        <a:latin typeface="Calibri"/>
                      </a:endParaRPr>
                    </a:p>
                  </a:txBody>
                  <a:tcPr marL="0" marR="0" marT="0" marB="0" anchor="ctr"/>
                </a:tc>
              </a:tr>
              <a:tr h="173382">
                <a:tc vMerge="1">
                  <a:txBody>
                    <a:bodyPr/>
                    <a:lstStyle/>
                    <a:p>
                      <a:endParaRPr lang="zh-TW" altLang="en-US"/>
                    </a:p>
                  </a:txBody>
                  <a:tcPr/>
                </a:tc>
                <a:tc>
                  <a:txBody>
                    <a:bodyPr/>
                    <a:lstStyle/>
                    <a:p>
                      <a:pPr algn="l" fontAlgn="ctr"/>
                      <a:r>
                        <a:rPr lang="en-US" sz="900" u="none" strike="noStrike" dirty="0" smtClean="0">
                          <a:effectLst/>
                        </a:rPr>
                        <a:t>JLR</a:t>
                      </a:r>
                      <a:endParaRPr lang="en-US" sz="900" b="0" i="0" u="none" strike="noStrike" dirty="0">
                        <a:solidFill>
                          <a:srgbClr val="000000"/>
                        </a:solidFill>
                        <a:effectLst/>
                        <a:latin typeface="Calibri"/>
                      </a:endParaRPr>
                    </a:p>
                  </a:txBody>
                  <a:tcPr marL="0" marR="0" marT="0" marB="0" anchor="ctr">
                    <a:solidFill>
                      <a:srgbClr val="FFC000"/>
                    </a:solidFill>
                  </a:tcPr>
                </a:tc>
                <a:tc>
                  <a:txBody>
                    <a:bodyPr/>
                    <a:lstStyle/>
                    <a:p>
                      <a:pPr algn="r" fontAlgn="ctr"/>
                      <a:r>
                        <a:rPr lang="en-US" altLang="zh-TW" sz="900" u="none" strike="noStrike" smtClean="0">
                          <a:effectLst/>
                        </a:rPr>
                        <a:t>592,708 </a:t>
                      </a:r>
                      <a:endParaRPr lang="en-US" altLang="zh-TW" sz="900" b="0" i="0" u="none" strike="noStrike" dirty="0">
                        <a:solidFill>
                          <a:srgbClr val="000000"/>
                        </a:solidFill>
                        <a:effectLst/>
                        <a:latin typeface="Calibri"/>
                      </a:endParaRPr>
                    </a:p>
                  </a:txBody>
                  <a:tcPr marL="0" marR="0" marT="0" marB="0" anchor="ctr"/>
                </a:tc>
                <a:tc>
                  <a:txBody>
                    <a:bodyPr/>
                    <a:lstStyle/>
                    <a:p>
                      <a:pPr algn="r" fontAlgn="ctr"/>
                      <a:r>
                        <a:rPr lang="en-US" altLang="zh-TW" sz="900" u="none" strike="noStrike" smtClean="0">
                          <a:effectLst/>
                        </a:rPr>
                        <a:t>557,706 </a:t>
                      </a:r>
                      <a:endParaRPr lang="en-US" altLang="zh-TW" sz="900" b="0" i="0" u="none" strike="noStrike" dirty="0">
                        <a:solidFill>
                          <a:srgbClr val="000000"/>
                        </a:solidFill>
                        <a:effectLst/>
                        <a:latin typeface="Calibri"/>
                      </a:endParaRPr>
                    </a:p>
                  </a:txBody>
                  <a:tcPr marL="0" marR="0" marT="0" marB="0" anchor="ctr"/>
                </a:tc>
                <a:tc>
                  <a:txBody>
                    <a:bodyPr/>
                    <a:lstStyle/>
                    <a:p>
                      <a:pPr algn="r" fontAlgn="ctr"/>
                      <a:r>
                        <a:rPr lang="en-US" altLang="zh-TW" sz="900" u="none" strike="noStrike" smtClean="0">
                          <a:effectLst/>
                        </a:rPr>
                        <a:t>-5.9%</a:t>
                      </a:r>
                      <a:endParaRPr lang="en-US" altLang="zh-TW" sz="900" b="0" i="0" u="none" strike="noStrike">
                        <a:solidFill>
                          <a:srgbClr val="000000"/>
                        </a:solidFill>
                        <a:effectLst/>
                        <a:latin typeface="Calibri"/>
                      </a:endParaRPr>
                    </a:p>
                  </a:txBody>
                  <a:tcPr marL="0" marR="0" marT="0" marB="0" anchor="ctr"/>
                </a:tc>
              </a:tr>
              <a:tr h="173382">
                <a:tc vMerge="1">
                  <a:txBody>
                    <a:bodyPr/>
                    <a:lstStyle/>
                    <a:p>
                      <a:endParaRPr lang="zh-TW" altLang="en-US"/>
                    </a:p>
                  </a:txBody>
                  <a:tcPr/>
                </a:tc>
                <a:tc>
                  <a:txBody>
                    <a:bodyPr/>
                    <a:lstStyle/>
                    <a:p>
                      <a:pPr algn="l" fontAlgn="ctr"/>
                      <a:r>
                        <a:rPr lang="en-US" sz="900" u="none" strike="noStrike" smtClean="0">
                          <a:effectLst/>
                        </a:rPr>
                        <a:t>Cadillac</a:t>
                      </a:r>
                      <a:endParaRPr lang="en-US" sz="900" b="0" i="0" u="none" strike="noStrike" dirty="0">
                        <a:solidFill>
                          <a:srgbClr val="000000"/>
                        </a:solidFill>
                        <a:effectLst/>
                        <a:latin typeface="Calibri"/>
                      </a:endParaRPr>
                    </a:p>
                  </a:txBody>
                  <a:tcPr marL="0" marR="0" marT="0" marB="0" anchor="ctr">
                    <a:solidFill>
                      <a:srgbClr val="FFC000"/>
                    </a:solidFill>
                  </a:tcPr>
                </a:tc>
                <a:tc>
                  <a:txBody>
                    <a:bodyPr/>
                    <a:lstStyle/>
                    <a:p>
                      <a:pPr algn="r" fontAlgn="ctr"/>
                      <a:r>
                        <a:rPr lang="zh-TW" altLang="en-US" sz="900" u="none" strike="noStrike" smtClean="0">
                          <a:effectLst/>
                        </a:rPr>
                        <a:t>          </a:t>
                      </a:r>
                      <a:r>
                        <a:rPr lang="en-US" altLang="zh-TW" sz="900" u="none" strike="noStrike" smtClean="0">
                          <a:effectLst/>
                        </a:rPr>
                        <a:t>381,859 </a:t>
                      </a:r>
                      <a:endParaRPr lang="en-US" altLang="zh-TW" sz="900" b="0" i="0" u="none" strike="noStrike">
                        <a:solidFill>
                          <a:srgbClr val="000000"/>
                        </a:solidFill>
                        <a:effectLst/>
                        <a:latin typeface="Calibri"/>
                      </a:endParaRPr>
                    </a:p>
                  </a:txBody>
                  <a:tcPr marL="0" marR="0" marT="0" marB="0" anchor="ctr"/>
                </a:tc>
                <a:tc>
                  <a:txBody>
                    <a:bodyPr/>
                    <a:lstStyle/>
                    <a:p>
                      <a:pPr algn="r" fontAlgn="ctr"/>
                      <a:r>
                        <a:rPr lang="zh-TW" altLang="en-US" sz="900" u="none" strike="noStrike" smtClean="0">
                          <a:effectLst/>
                        </a:rPr>
                        <a:t>          </a:t>
                      </a:r>
                      <a:r>
                        <a:rPr lang="en-US" altLang="zh-TW" sz="900" u="none" strike="noStrike" smtClean="0">
                          <a:effectLst/>
                        </a:rPr>
                        <a:t>390,458 </a:t>
                      </a:r>
                      <a:endParaRPr lang="en-US" altLang="zh-TW" sz="900" b="0" i="0" u="none" strike="noStrike" dirty="0">
                        <a:solidFill>
                          <a:srgbClr val="000000"/>
                        </a:solidFill>
                        <a:effectLst/>
                        <a:latin typeface="Calibri"/>
                      </a:endParaRPr>
                    </a:p>
                  </a:txBody>
                  <a:tcPr marL="0" marR="0" marT="0" marB="0" anchor="ctr"/>
                </a:tc>
                <a:tc>
                  <a:txBody>
                    <a:bodyPr/>
                    <a:lstStyle/>
                    <a:p>
                      <a:pPr algn="r" fontAlgn="ctr"/>
                      <a:r>
                        <a:rPr lang="en-US" altLang="zh-TW" sz="900" u="none" strike="noStrike" smtClean="0">
                          <a:effectLst/>
                        </a:rPr>
                        <a:t>2.3%</a:t>
                      </a:r>
                      <a:endParaRPr lang="en-US" altLang="zh-TW" sz="900" b="0" i="0" u="none" strike="noStrike">
                        <a:solidFill>
                          <a:srgbClr val="000000"/>
                        </a:solidFill>
                        <a:effectLst/>
                        <a:latin typeface="Calibri"/>
                      </a:endParaRPr>
                    </a:p>
                  </a:txBody>
                  <a:tcPr marL="0" marR="0" marT="0" marB="0" anchor="ctr"/>
                </a:tc>
              </a:tr>
              <a:tr h="173382">
                <a:tc vMerge="1">
                  <a:txBody>
                    <a:bodyPr/>
                    <a:lstStyle/>
                    <a:p>
                      <a:endParaRPr lang="zh-TW" altLang="en-US"/>
                    </a:p>
                  </a:txBody>
                  <a:tcPr/>
                </a:tc>
                <a:tc>
                  <a:txBody>
                    <a:bodyPr/>
                    <a:lstStyle/>
                    <a:p>
                      <a:pPr algn="l" fontAlgn="ctr"/>
                      <a:r>
                        <a:rPr lang="en-US" sz="900" u="none" strike="noStrike" smtClean="0">
                          <a:effectLst/>
                        </a:rPr>
                        <a:t>Porsche</a:t>
                      </a:r>
                      <a:endParaRPr lang="en-US" sz="900" b="0" i="0" u="none" strike="noStrike" dirty="0">
                        <a:solidFill>
                          <a:srgbClr val="000000"/>
                        </a:solidFill>
                        <a:effectLst/>
                        <a:latin typeface="Calibri"/>
                      </a:endParaRPr>
                    </a:p>
                  </a:txBody>
                  <a:tcPr marL="0" marR="0" marT="0" marB="0" anchor="ctr">
                    <a:solidFill>
                      <a:srgbClr val="FFC000"/>
                    </a:solidFill>
                  </a:tcPr>
                </a:tc>
                <a:tc>
                  <a:txBody>
                    <a:bodyPr/>
                    <a:lstStyle/>
                    <a:p>
                      <a:pPr algn="r" fontAlgn="ctr"/>
                      <a:r>
                        <a:rPr lang="zh-TW" altLang="en-US" sz="900" u="none" strike="noStrike" smtClean="0">
                          <a:effectLst/>
                        </a:rPr>
                        <a:t>          </a:t>
                      </a:r>
                      <a:r>
                        <a:rPr lang="en-US" altLang="zh-TW" sz="900" u="none" strike="noStrike" smtClean="0">
                          <a:effectLst/>
                        </a:rPr>
                        <a:t>256,255 </a:t>
                      </a:r>
                      <a:endParaRPr lang="en-US" altLang="zh-TW" sz="900" b="0" i="0" u="none" strike="noStrike">
                        <a:solidFill>
                          <a:srgbClr val="000000"/>
                        </a:solidFill>
                        <a:effectLst/>
                        <a:latin typeface="Calibri"/>
                      </a:endParaRPr>
                    </a:p>
                  </a:txBody>
                  <a:tcPr marL="0" marR="0" marT="0" marB="0" anchor="ctr"/>
                </a:tc>
                <a:tc>
                  <a:txBody>
                    <a:bodyPr/>
                    <a:lstStyle/>
                    <a:p>
                      <a:pPr algn="r" fontAlgn="ctr"/>
                      <a:r>
                        <a:rPr lang="zh-TW" altLang="en-US" sz="900" u="none" strike="noStrike" smtClean="0">
                          <a:effectLst/>
                        </a:rPr>
                        <a:t>          </a:t>
                      </a:r>
                      <a:r>
                        <a:rPr lang="en-US" altLang="zh-TW" sz="900" u="none" strike="noStrike" smtClean="0">
                          <a:effectLst/>
                        </a:rPr>
                        <a:t>280,800 </a:t>
                      </a:r>
                      <a:endParaRPr lang="en-US" altLang="zh-TW" sz="900" b="0" i="0" u="none" strike="noStrike" dirty="0">
                        <a:solidFill>
                          <a:srgbClr val="000000"/>
                        </a:solidFill>
                        <a:effectLst/>
                        <a:latin typeface="Calibri"/>
                      </a:endParaRPr>
                    </a:p>
                  </a:txBody>
                  <a:tcPr marL="0" marR="0" marT="0" marB="0" anchor="ctr"/>
                </a:tc>
                <a:tc>
                  <a:txBody>
                    <a:bodyPr/>
                    <a:lstStyle/>
                    <a:p>
                      <a:pPr algn="r" fontAlgn="ctr"/>
                      <a:r>
                        <a:rPr lang="en-US" altLang="zh-TW" sz="900" u="none" strike="noStrike" smtClean="0">
                          <a:effectLst/>
                        </a:rPr>
                        <a:t>9.6%</a:t>
                      </a:r>
                      <a:endParaRPr lang="en-US" altLang="zh-TW" sz="900" b="0" i="0" u="none" strike="noStrike">
                        <a:solidFill>
                          <a:srgbClr val="000000"/>
                        </a:solidFill>
                        <a:effectLst/>
                        <a:latin typeface="Calibri"/>
                      </a:endParaRPr>
                    </a:p>
                  </a:txBody>
                  <a:tcPr marL="0" marR="0" marT="0" marB="0" anchor="ctr"/>
                </a:tc>
              </a:tr>
              <a:tr h="173382">
                <a:tc vMerge="1">
                  <a:txBody>
                    <a:bodyPr/>
                    <a:lstStyle/>
                    <a:p>
                      <a:endParaRPr lang="zh-TW" altLang="en-US"/>
                    </a:p>
                  </a:txBody>
                  <a:tcPr/>
                </a:tc>
                <a:tc>
                  <a:txBody>
                    <a:bodyPr/>
                    <a:lstStyle/>
                    <a:p>
                      <a:pPr algn="l" fontAlgn="ctr"/>
                      <a:r>
                        <a:rPr lang="en-US" sz="900" u="none" strike="noStrike" smtClean="0">
                          <a:effectLst/>
                        </a:rPr>
                        <a:t>Infiniti</a:t>
                      </a:r>
                      <a:endParaRPr lang="en-US" sz="900" b="0" i="0" u="none" strike="noStrike" dirty="0">
                        <a:solidFill>
                          <a:srgbClr val="000000"/>
                        </a:solidFill>
                        <a:effectLst/>
                        <a:latin typeface="Calibri"/>
                      </a:endParaRPr>
                    </a:p>
                  </a:txBody>
                  <a:tcPr marL="0" marR="0" marT="0" marB="0" anchor="ctr"/>
                </a:tc>
                <a:tc>
                  <a:txBody>
                    <a:bodyPr/>
                    <a:lstStyle/>
                    <a:p>
                      <a:pPr algn="r" fontAlgn="ctr"/>
                      <a:r>
                        <a:rPr lang="en-US" altLang="zh-TW" sz="900" u="none" strike="noStrike" smtClean="0">
                          <a:effectLst/>
                        </a:rPr>
                        <a:t>184,600 </a:t>
                      </a:r>
                      <a:endParaRPr lang="en-US" altLang="zh-TW" sz="900" b="0" i="0" u="none" strike="noStrike">
                        <a:solidFill>
                          <a:srgbClr val="000000"/>
                        </a:solidFill>
                        <a:effectLst/>
                        <a:latin typeface="Calibri"/>
                      </a:endParaRPr>
                    </a:p>
                  </a:txBody>
                  <a:tcPr marL="0" marR="0" marT="0" marB="0" anchor="ctr"/>
                </a:tc>
                <a:tc>
                  <a:txBody>
                    <a:bodyPr/>
                    <a:lstStyle/>
                    <a:p>
                      <a:pPr algn="r" fontAlgn="ctr"/>
                      <a:r>
                        <a:rPr lang="en-US" altLang="zh-TW" sz="900" u="none" strike="noStrike" smtClean="0">
                          <a:effectLst/>
                        </a:rPr>
                        <a:t>180,700 </a:t>
                      </a:r>
                      <a:endParaRPr lang="en-US" altLang="zh-TW" sz="900" b="0" i="0" u="none" strike="noStrike" dirty="0">
                        <a:solidFill>
                          <a:srgbClr val="000000"/>
                        </a:solidFill>
                        <a:effectLst/>
                        <a:latin typeface="Calibri"/>
                      </a:endParaRPr>
                    </a:p>
                  </a:txBody>
                  <a:tcPr marL="0" marR="0" marT="0" marB="0" anchor="ctr"/>
                </a:tc>
                <a:tc>
                  <a:txBody>
                    <a:bodyPr/>
                    <a:lstStyle/>
                    <a:p>
                      <a:pPr algn="r" fontAlgn="ctr"/>
                      <a:r>
                        <a:rPr lang="en-US" altLang="zh-TW" sz="900" u="none" strike="noStrike" smtClean="0">
                          <a:effectLst/>
                        </a:rPr>
                        <a:t>-2.1%</a:t>
                      </a:r>
                      <a:endParaRPr lang="en-US" altLang="zh-TW" sz="900" b="0" i="0" u="none" strike="noStrike">
                        <a:solidFill>
                          <a:srgbClr val="000000"/>
                        </a:solidFill>
                        <a:effectLst/>
                        <a:latin typeface="Calibri"/>
                      </a:endParaRPr>
                    </a:p>
                  </a:txBody>
                  <a:tcPr marL="0" marR="0" marT="0" marB="0" anchor="ctr"/>
                </a:tc>
              </a:tr>
              <a:tr h="173382">
                <a:tc vMerge="1">
                  <a:txBody>
                    <a:bodyPr/>
                    <a:lstStyle/>
                    <a:p>
                      <a:endParaRPr lang="zh-TW" altLang="en-US"/>
                    </a:p>
                  </a:txBody>
                  <a:tcPr/>
                </a:tc>
                <a:tc>
                  <a:txBody>
                    <a:bodyPr/>
                    <a:lstStyle/>
                    <a:p>
                      <a:pPr algn="l" fontAlgn="ctr"/>
                      <a:r>
                        <a:rPr lang="en-US" sz="900" u="none" strike="noStrike" smtClean="0">
                          <a:effectLst/>
                        </a:rPr>
                        <a:t>Acura</a:t>
                      </a:r>
                      <a:endParaRPr lang="en-US" sz="900" b="0" i="0" u="none" strike="noStrike" dirty="0">
                        <a:solidFill>
                          <a:srgbClr val="000000"/>
                        </a:solidFill>
                        <a:effectLst/>
                        <a:latin typeface="Calibri"/>
                      </a:endParaRPr>
                    </a:p>
                  </a:txBody>
                  <a:tcPr marL="0" marR="0" marT="0" marB="0" anchor="ctr">
                    <a:solidFill>
                      <a:srgbClr val="FFC000"/>
                    </a:solidFill>
                  </a:tcPr>
                </a:tc>
                <a:tc>
                  <a:txBody>
                    <a:bodyPr/>
                    <a:lstStyle/>
                    <a:p>
                      <a:pPr algn="r" fontAlgn="ctr"/>
                      <a:r>
                        <a:rPr lang="zh-TW" altLang="en-US" sz="900" u="none" strike="noStrike" smtClean="0">
                          <a:effectLst/>
                        </a:rPr>
                        <a:t>          </a:t>
                      </a:r>
                      <a:r>
                        <a:rPr lang="en-US" altLang="zh-TW" sz="900" u="none" strike="noStrike" smtClean="0">
                          <a:effectLst/>
                        </a:rPr>
                        <a:t>158,934 </a:t>
                      </a:r>
                      <a:endParaRPr lang="en-US" altLang="zh-TW" sz="900" b="0" i="0" u="none" strike="noStrike">
                        <a:solidFill>
                          <a:srgbClr val="000000"/>
                        </a:solidFill>
                        <a:effectLst/>
                        <a:latin typeface="Calibri"/>
                      </a:endParaRPr>
                    </a:p>
                  </a:txBody>
                  <a:tcPr marL="0" marR="0" marT="0" marB="0" anchor="ctr"/>
                </a:tc>
                <a:tc>
                  <a:txBody>
                    <a:bodyPr/>
                    <a:lstStyle/>
                    <a:p>
                      <a:pPr algn="r" fontAlgn="ctr"/>
                      <a:r>
                        <a:rPr lang="zh-TW" altLang="en-US" sz="900" u="none" strike="noStrike" smtClean="0">
                          <a:effectLst/>
                        </a:rPr>
                        <a:t>          </a:t>
                      </a:r>
                      <a:r>
                        <a:rPr lang="en-US" altLang="zh-TW" sz="900" u="none" strike="noStrike" smtClean="0">
                          <a:effectLst/>
                        </a:rPr>
                        <a:t>157,385 </a:t>
                      </a:r>
                      <a:endParaRPr lang="en-US" altLang="zh-TW" sz="900" b="0" i="0" u="none" strike="noStrike" dirty="0">
                        <a:solidFill>
                          <a:srgbClr val="000000"/>
                        </a:solidFill>
                        <a:effectLst/>
                        <a:latin typeface="Calibri"/>
                      </a:endParaRPr>
                    </a:p>
                  </a:txBody>
                  <a:tcPr marL="0" marR="0" marT="0" marB="0" anchor="ctr"/>
                </a:tc>
                <a:tc>
                  <a:txBody>
                    <a:bodyPr/>
                    <a:lstStyle/>
                    <a:p>
                      <a:pPr algn="r" fontAlgn="ctr"/>
                      <a:r>
                        <a:rPr lang="en-US" altLang="zh-TW" sz="900" u="none" strike="noStrike" smtClean="0">
                          <a:effectLst/>
                        </a:rPr>
                        <a:t>-1.0%</a:t>
                      </a:r>
                      <a:endParaRPr lang="en-US" altLang="zh-TW" sz="900" b="0" i="0" u="none" strike="noStrike">
                        <a:solidFill>
                          <a:srgbClr val="000000"/>
                        </a:solidFill>
                        <a:effectLst/>
                        <a:latin typeface="Calibri"/>
                      </a:endParaRPr>
                    </a:p>
                  </a:txBody>
                  <a:tcPr marL="0" marR="0" marT="0" marB="0" anchor="ctr"/>
                </a:tc>
              </a:tr>
              <a:tr h="173382">
                <a:tc vMerge="1">
                  <a:txBody>
                    <a:bodyPr/>
                    <a:lstStyle/>
                    <a:p>
                      <a:endParaRPr lang="zh-TW" altLang="en-US"/>
                    </a:p>
                  </a:txBody>
                  <a:tcPr/>
                </a:tc>
                <a:tc>
                  <a:txBody>
                    <a:bodyPr/>
                    <a:lstStyle/>
                    <a:p>
                      <a:pPr algn="l" fontAlgn="ctr"/>
                      <a:r>
                        <a:rPr lang="en-US" sz="900" b="1" u="none" strike="noStrike" smtClean="0">
                          <a:effectLst/>
                        </a:rPr>
                        <a:t>Subtotal</a:t>
                      </a:r>
                      <a:endParaRPr lang="en-US" sz="900" b="1" i="0" u="none" strike="noStrike" dirty="0">
                        <a:solidFill>
                          <a:srgbClr val="000000"/>
                        </a:solidFill>
                        <a:effectLst/>
                        <a:latin typeface="Calibri"/>
                      </a:endParaRPr>
                    </a:p>
                  </a:txBody>
                  <a:tcPr marL="0" marR="0" marT="0" marB="0" anchor="ctr"/>
                </a:tc>
                <a:tc>
                  <a:txBody>
                    <a:bodyPr/>
                    <a:lstStyle/>
                    <a:p>
                      <a:pPr algn="l" fontAlgn="ctr"/>
                      <a:r>
                        <a:rPr lang="zh-TW" altLang="en-US" sz="900" b="1" u="none" strike="noStrike" smtClean="0">
                          <a:effectLst/>
                        </a:rPr>
                        <a:t>       </a:t>
                      </a:r>
                      <a:r>
                        <a:rPr lang="en-US" altLang="zh-TW" sz="900" b="1" u="none" strike="noStrike" smtClean="0">
                          <a:effectLst/>
                        </a:rPr>
                        <a:t>9,105,450 </a:t>
                      </a:r>
                      <a:endParaRPr lang="en-US" altLang="zh-TW" sz="900" b="1" i="0" u="none" strike="noStrike" dirty="0">
                        <a:solidFill>
                          <a:srgbClr val="000000"/>
                        </a:solidFill>
                        <a:effectLst/>
                        <a:latin typeface="Calibri"/>
                      </a:endParaRPr>
                    </a:p>
                  </a:txBody>
                  <a:tcPr marL="0" marR="0" marT="0" marB="0" anchor="ctr"/>
                </a:tc>
                <a:tc>
                  <a:txBody>
                    <a:bodyPr/>
                    <a:lstStyle/>
                    <a:p>
                      <a:pPr algn="l" fontAlgn="ctr"/>
                      <a:r>
                        <a:rPr lang="zh-TW" altLang="en-US" sz="900" b="1" u="none" strike="noStrike" smtClean="0">
                          <a:effectLst/>
                        </a:rPr>
                        <a:t>       </a:t>
                      </a:r>
                      <a:r>
                        <a:rPr lang="en-US" altLang="zh-TW" sz="900" b="1" u="none" strike="noStrike" smtClean="0">
                          <a:effectLst/>
                        </a:rPr>
                        <a:t>9,347,197 </a:t>
                      </a:r>
                      <a:endParaRPr lang="en-US" altLang="zh-TW" sz="900" b="1" i="0" u="none" strike="noStrike" dirty="0">
                        <a:solidFill>
                          <a:srgbClr val="000000"/>
                        </a:solidFill>
                        <a:effectLst/>
                        <a:latin typeface="Calibri"/>
                      </a:endParaRPr>
                    </a:p>
                  </a:txBody>
                  <a:tcPr marL="0" marR="0" marT="0" marB="0" anchor="ctr"/>
                </a:tc>
                <a:tc>
                  <a:txBody>
                    <a:bodyPr/>
                    <a:lstStyle/>
                    <a:p>
                      <a:pPr algn="r" fontAlgn="ctr"/>
                      <a:r>
                        <a:rPr lang="en-US" altLang="zh-TW" sz="900" b="1" u="none" strike="noStrike" smtClean="0">
                          <a:solidFill>
                            <a:srgbClr val="00B050"/>
                          </a:solidFill>
                          <a:effectLst/>
                        </a:rPr>
                        <a:t>2.7%</a:t>
                      </a:r>
                      <a:endParaRPr lang="en-US" altLang="zh-TW" sz="900" b="1" i="0" u="none" strike="noStrike" dirty="0">
                        <a:solidFill>
                          <a:srgbClr val="00B050"/>
                        </a:solidFill>
                        <a:effectLst/>
                        <a:latin typeface="Calibri"/>
                      </a:endParaRPr>
                    </a:p>
                  </a:txBody>
                  <a:tcPr marL="0" marR="0" marT="0" marB="0" anchor="ctr"/>
                </a:tc>
              </a:tr>
              <a:tr h="173382">
                <a:tc rowSpan="6">
                  <a:txBody>
                    <a:bodyPr/>
                    <a:lstStyle/>
                    <a:p>
                      <a:pPr algn="ctr" fontAlgn="ctr"/>
                      <a:r>
                        <a:rPr lang="en-US" sz="1000" u="none" strike="noStrike" smtClean="0">
                          <a:solidFill>
                            <a:schemeClr val="bg1"/>
                          </a:solidFill>
                          <a:effectLst/>
                        </a:rPr>
                        <a:t>Super/ Luxury Car Brands </a:t>
                      </a:r>
                      <a:br>
                        <a:rPr lang="en-US" sz="1000" u="none" strike="noStrike" smtClean="0">
                          <a:solidFill>
                            <a:schemeClr val="bg1"/>
                          </a:solidFill>
                          <a:effectLst/>
                        </a:rPr>
                      </a:br>
                      <a:r>
                        <a:rPr lang="en-US" sz="1000" u="none" strike="noStrike" smtClean="0">
                          <a:solidFill>
                            <a:schemeClr val="bg1"/>
                          </a:solidFill>
                          <a:effectLst/>
                        </a:rPr>
                        <a:t>Global Vehicle Deliveries</a:t>
                      </a:r>
                      <a:endParaRPr lang="en-US" sz="1000" b="0" i="0" u="none" strike="noStrike" dirty="0">
                        <a:solidFill>
                          <a:schemeClr val="bg1"/>
                        </a:solidFill>
                        <a:effectLst/>
                        <a:latin typeface="Calibri"/>
                      </a:endParaRPr>
                    </a:p>
                  </a:txBody>
                  <a:tcPr marL="0" marR="0" marT="0" marB="0" anchor="ctr">
                    <a:solidFill>
                      <a:schemeClr val="accent1"/>
                    </a:solidFill>
                  </a:tcPr>
                </a:tc>
                <a:tc>
                  <a:txBody>
                    <a:bodyPr/>
                    <a:lstStyle/>
                    <a:p>
                      <a:pPr algn="ctr" fontAlgn="ctr"/>
                      <a:r>
                        <a:rPr lang="en-US" sz="900" u="none" strike="noStrike" smtClean="0">
                          <a:solidFill>
                            <a:schemeClr val="bg1"/>
                          </a:solidFill>
                          <a:effectLst/>
                        </a:rPr>
                        <a:t>Car Brand</a:t>
                      </a:r>
                      <a:endParaRPr lang="en-US" sz="900" b="0" i="0" u="none" strike="noStrike" dirty="0">
                        <a:solidFill>
                          <a:schemeClr val="bg1"/>
                        </a:solidFill>
                        <a:effectLst/>
                        <a:latin typeface="Calibri"/>
                      </a:endParaRPr>
                    </a:p>
                  </a:txBody>
                  <a:tcPr marL="0" marR="0" marT="0" marB="0" anchor="ctr">
                    <a:solidFill>
                      <a:schemeClr val="accent1"/>
                    </a:solidFill>
                  </a:tcPr>
                </a:tc>
                <a:tc>
                  <a:txBody>
                    <a:bodyPr/>
                    <a:lstStyle/>
                    <a:p>
                      <a:pPr algn="ctr" fontAlgn="ctr"/>
                      <a:r>
                        <a:rPr lang="en-US" altLang="zh-TW" sz="900" u="none" strike="noStrike" smtClean="0">
                          <a:solidFill>
                            <a:schemeClr val="bg1"/>
                          </a:solidFill>
                          <a:effectLst/>
                        </a:rPr>
                        <a:t>2018</a:t>
                      </a:r>
                      <a:endParaRPr lang="en-US" altLang="zh-TW" sz="900" b="0" i="0" u="none" strike="noStrike" dirty="0">
                        <a:solidFill>
                          <a:schemeClr val="bg1"/>
                        </a:solidFill>
                        <a:effectLst/>
                        <a:latin typeface="Calibri"/>
                      </a:endParaRPr>
                    </a:p>
                  </a:txBody>
                  <a:tcPr marL="0" marR="0" marT="0" marB="0" anchor="ctr">
                    <a:solidFill>
                      <a:schemeClr val="accent1"/>
                    </a:solidFill>
                  </a:tcPr>
                </a:tc>
                <a:tc>
                  <a:txBody>
                    <a:bodyPr/>
                    <a:lstStyle/>
                    <a:p>
                      <a:pPr algn="ctr" fontAlgn="ctr"/>
                      <a:r>
                        <a:rPr lang="en-US" altLang="zh-TW" sz="900" u="none" strike="noStrike" smtClean="0">
                          <a:solidFill>
                            <a:schemeClr val="bg1"/>
                          </a:solidFill>
                          <a:effectLst/>
                        </a:rPr>
                        <a:t>2019</a:t>
                      </a:r>
                      <a:endParaRPr lang="en-US" altLang="zh-TW" sz="900" b="0" i="0" u="none" strike="noStrike" dirty="0">
                        <a:solidFill>
                          <a:schemeClr val="bg1"/>
                        </a:solidFill>
                        <a:effectLst/>
                        <a:latin typeface="Calibri"/>
                      </a:endParaRPr>
                    </a:p>
                  </a:txBody>
                  <a:tcPr marL="0" marR="0" marT="0" marB="0" anchor="ctr">
                    <a:solidFill>
                      <a:schemeClr val="accent1"/>
                    </a:solidFill>
                  </a:tcPr>
                </a:tc>
                <a:tc>
                  <a:txBody>
                    <a:bodyPr/>
                    <a:lstStyle/>
                    <a:p>
                      <a:pPr algn="ctr" fontAlgn="ctr"/>
                      <a:r>
                        <a:rPr lang="en-US" sz="900" u="none" strike="noStrike" smtClean="0">
                          <a:solidFill>
                            <a:schemeClr val="bg1"/>
                          </a:solidFill>
                          <a:effectLst/>
                        </a:rPr>
                        <a:t>Y-Y</a:t>
                      </a:r>
                      <a:endParaRPr lang="en-US" sz="900" b="0" i="0" u="none" strike="noStrike" dirty="0">
                        <a:solidFill>
                          <a:schemeClr val="bg1"/>
                        </a:solidFill>
                        <a:effectLst/>
                        <a:latin typeface="Calibri"/>
                      </a:endParaRPr>
                    </a:p>
                  </a:txBody>
                  <a:tcPr marL="0" marR="0" marT="0" marB="0" anchor="ctr">
                    <a:solidFill>
                      <a:schemeClr val="accent1"/>
                    </a:solidFill>
                  </a:tcPr>
                </a:tc>
              </a:tr>
              <a:tr h="173382">
                <a:tc vMerge="1">
                  <a:txBody>
                    <a:bodyPr/>
                    <a:lstStyle/>
                    <a:p>
                      <a:endParaRPr lang="zh-TW" altLang="en-US"/>
                    </a:p>
                  </a:txBody>
                  <a:tcPr/>
                </a:tc>
                <a:tc>
                  <a:txBody>
                    <a:bodyPr/>
                    <a:lstStyle/>
                    <a:p>
                      <a:pPr algn="l" fontAlgn="ctr"/>
                      <a:r>
                        <a:rPr lang="en-US" sz="900" u="none" strike="noStrike" smtClean="0">
                          <a:effectLst/>
                        </a:rPr>
                        <a:t>Bently</a:t>
                      </a:r>
                      <a:endParaRPr lang="en-US" sz="900" b="0" i="0" u="none" strike="noStrike" dirty="0">
                        <a:solidFill>
                          <a:srgbClr val="000000"/>
                        </a:solidFill>
                        <a:effectLst/>
                        <a:latin typeface="Calibri"/>
                      </a:endParaRPr>
                    </a:p>
                  </a:txBody>
                  <a:tcPr marL="0" marR="0" marT="0" marB="0" anchor="ctr">
                    <a:solidFill>
                      <a:srgbClr val="FFC000"/>
                    </a:solidFill>
                  </a:tcPr>
                </a:tc>
                <a:tc>
                  <a:txBody>
                    <a:bodyPr/>
                    <a:lstStyle/>
                    <a:p>
                      <a:pPr algn="r" fontAlgn="ctr"/>
                      <a:r>
                        <a:rPr lang="zh-TW" altLang="en-US" sz="900" u="none" strike="noStrike" smtClean="0">
                          <a:effectLst/>
                        </a:rPr>
                        <a:t>            </a:t>
                      </a:r>
                      <a:r>
                        <a:rPr lang="en-US" altLang="zh-TW" sz="900" u="none" strike="noStrike" smtClean="0">
                          <a:effectLst/>
                        </a:rPr>
                        <a:t>10,494 </a:t>
                      </a:r>
                      <a:endParaRPr lang="en-US" altLang="zh-TW" sz="900" b="0" i="0" u="none" strike="noStrike" dirty="0">
                        <a:solidFill>
                          <a:srgbClr val="000000"/>
                        </a:solidFill>
                        <a:effectLst/>
                        <a:latin typeface="Calibri"/>
                      </a:endParaRPr>
                    </a:p>
                  </a:txBody>
                  <a:tcPr marL="0" marR="0" marT="0" marB="0" anchor="ctr"/>
                </a:tc>
                <a:tc>
                  <a:txBody>
                    <a:bodyPr/>
                    <a:lstStyle/>
                    <a:p>
                      <a:pPr algn="r" fontAlgn="ctr"/>
                      <a:r>
                        <a:rPr lang="zh-TW" altLang="en-US" sz="900" u="none" strike="noStrike" smtClean="0">
                          <a:effectLst/>
                        </a:rPr>
                        <a:t>            </a:t>
                      </a:r>
                      <a:r>
                        <a:rPr lang="en-US" altLang="zh-TW" sz="900" u="none" strike="noStrike" smtClean="0">
                          <a:effectLst/>
                        </a:rPr>
                        <a:t>11,006 </a:t>
                      </a:r>
                      <a:endParaRPr lang="en-US" altLang="zh-TW" sz="900" b="0" i="0" u="none" strike="noStrike">
                        <a:solidFill>
                          <a:srgbClr val="000000"/>
                        </a:solidFill>
                        <a:effectLst/>
                        <a:latin typeface="Calibri"/>
                      </a:endParaRPr>
                    </a:p>
                  </a:txBody>
                  <a:tcPr marL="0" marR="0" marT="0" marB="0" anchor="ctr"/>
                </a:tc>
                <a:tc>
                  <a:txBody>
                    <a:bodyPr/>
                    <a:lstStyle/>
                    <a:p>
                      <a:pPr algn="r" fontAlgn="ctr"/>
                      <a:r>
                        <a:rPr lang="en-US" altLang="zh-TW" sz="900" u="none" strike="noStrike" smtClean="0">
                          <a:effectLst/>
                        </a:rPr>
                        <a:t>4.9%</a:t>
                      </a:r>
                      <a:endParaRPr lang="en-US" altLang="zh-TW" sz="900" b="0" i="0" u="none" strike="noStrike">
                        <a:solidFill>
                          <a:srgbClr val="000000"/>
                        </a:solidFill>
                        <a:effectLst/>
                        <a:latin typeface="Calibri"/>
                      </a:endParaRPr>
                    </a:p>
                  </a:txBody>
                  <a:tcPr marL="0" marR="0" marT="0" marB="0" anchor="ctr"/>
                </a:tc>
              </a:tr>
              <a:tr h="173382">
                <a:tc vMerge="1">
                  <a:txBody>
                    <a:bodyPr/>
                    <a:lstStyle/>
                    <a:p>
                      <a:endParaRPr lang="zh-TW" altLang="en-US"/>
                    </a:p>
                  </a:txBody>
                  <a:tcPr/>
                </a:tc>
                <a:tc>
                  <a:txBody>
                    <a:bodyPr/>
                    <a:lstStyle/>
                    <a:p>
                      <a:pPr algn="l" fontAlgn="ctr"/>
                      <a:r>
                        <a:rPr lang="en-US" sz="900" u="none" strike="noStrike" smtClean="0">
                          <a:effectLst/>
                        </a:rPr>
                        <a:t>Ferrari</a:t>
                      </a:r>
                      <a:endParaRPr lang="en-US" sz="900" b="0" i="0" u="none" strike="noStrike" dirty="0">
                        <a:solidFill>
                          <a:srgbClr val="000000"/>
                        </a:solidFill>
                        <a:effectLst/>
                        <a:latin typeface="Calibri"/>
                      </a:endParaRPr>
                    </a:p>
                  </a:txBody>
                  <a:tcPr marL="0" marR="0" marT="0" marB="0" anchor="ctr">
                    <a:solidFill>
                      <a:srgbClr val="FFC000"/>
                    </a:solidFill>
                  </a:tcPr>
                </a:tc>
                <a:tc>
                  <a:txBody>
                    <a:bodyPr/>
                    <a:lstStyle/>
                    <a:p>
                      <a:pPr algn="r" fontAlgn="ctr"/>
                      <a:r>
                        <a:rPr lang="zh-TW" altLang="en-US" sz="900" u="none" strike="noStrike" smtClean="0">
                          <a:effectLst/>
                        </a:rPr>
                        <a:t>              </a:t>
                      </a:r>
                      <a:r>
                        <a:rPr lang="en-US" altLang="zh-TW" sz="900" u="none" strike="noStrike" smtClean="0">
                          <a:effectLst/>
                        </a:rPr>
                        <a:t>9,251 </a:t>
                      </a:r>
                      <a:endParaRPr lang="en-US" altLang="zh-TW" sz="900" b="0" i="0" u="none" strike="noStrike" dirty="0">
                        <a:solidFill>
                          <a:srgbClr val="000000"/>
                        </a:solidFill>
                        <a:effectLst/>
                        <a:latin typeface="Calibri"/>
                      </a:endParaRPr>
                    </a:p>
                  </a:txBody>
                  <a:tcPr marL="0" marR="0" marT="0" marB="0" anchor="ctr"/>
                </a:tc>
                <a:tc>
                  <a:txBody>
                    <a:bodyPr/>
                    <a:lstStyle/>
                    <a:p>
                      <a:pPr algn="r" fontAlgn="ctr"/>
                      <a:r>
                        <a:rPr lang="zh-TW" altLang="en-US" sz="900" u="none" strike="noStrike" smtClean="0">
                          <a:effectLst/>
                        </a:rPr>
                        <a:t>            </a:t>
                      </a:r>
                      <a:r>
                        <a:rPr lang="en-US" altLang="zh-TW" sz="900" u="none" strike="noStrike" smtClean="0">
                          <a:effectLst/>
                        </a:rPr>
                        <a:t>10,131 </a:t>
                      </a:r>
                      <a:endParaRPr lang="en-US" altLang="zh-TW" sz="900" b="0" i="0" u="none" strike="noStrike">
                        <a:solidFill>
                          <a:srgbClr val="000000"/>
                        </a:solidFill>
                        <a:effectLst/>
                        <a:latin typeface="Calibri"/>
                      </a:endParaRPr>
                    </a:p>
                  </a:txBody>
                  <a:tcPr marL="0" marR="0" marT="0" marB="0" anchor="ctr"/>
                </a:tc>
                <a:tc>
                  <a:txBody>
                    <a:bodyPr/>
                    <a:lstStyle/>
                    <a:p>
                      <a:pPr algn="r" fontAlgn="ctr"/>
                      <a:r>
                        <a:rPr lang="en-US" altLang="zh-TW" sz="900" u="none" strike="noStrike" smtClean="0">
                          <a:effectLst/>
                        </a:rPr>
                        <a:t>9.5%</a:t>
                      </a:r>
                      <a:endParaRPr lang="en-US" altLang="zh-TW" sz="900" b="0" i="0" u="none" strike="noStrike">
                        <a:solidFill>
                          <a:srgbClr val="000000"/>
                        </a:solidFill>
                        <a:effectLst/>
                        <a:latin typeface="Calibri"/>
                      </a:endParaRPr>
                    </a:p>
                  </a:txBody>
                  <a:tcPr marL="0" marR="0" marT="0" marB="0" anchor="ctr"/>
                </a:tc>
              </a:tr>
              <a:tr h="173382">
                <a:tc vMerge="1">
                  <a:txBody>
                    <a:bodyPr/>
                    <a:lstStyle/>
                    <a:p>
                      <a:endParaRPr lang="zh-TW" altLang="en-US"/>
                    </a:p>
                  </a:txBody>
                  <a:tcPr/>
                </a:tc>
                <a:tc>
                  <a:txBody>
                    <a:bodyPr/>
                    <a:lstStyle/>
                    <a:p>
                      <a:pPr algn="l" fontAlgn="ctr"/>
                      <a:r>
                        <a:rPr lang="en-US" sz="900" u="none" strike="noStrike" smtClean="0">
                          <a:effectLst/>
                        </a:rPr>
                        <a:t>McLaren</a:t>
                      </a:r>
                      <a:endParaRPr lang="en-US" sz="900" b="0" i="0" u="none" strike="noStrike" dirty="0">
                        <a:solidFill>
                          <a:srgbClr val="000000"/>
                        </a:solidFill>
                        <a:effectLst/>
                        <a:latin typeface="Calibri"/>
                      </a:endParaRPr>
                    </a:p>
                  </a:txBody>
                  <a:tcPr marL="0" marR="0" marT="0" marB="0" anchor="ctr">
                    <a:solidFill>
                      <a:srgbClr val="FFC000"/>
                    </a:solidFill>
                  </a:tcPr>
                </a:tc>
                <a:tc>
                  <a:txBody>
                    <a:bodyPr/>
                    <a:lstStyle/>
                    <a:p>
                      <a:pPr algn="r" fontAlgn="ctr"/>
                      <a:r>
                        <a:rPr lang="zh-TW" altLang="en-US" sz="900" u="none" strike="noStrike" smtClean="0">
                          <a:effectLst/>
                        </a:rPr>
                        <a:t>              </a:t>
                      </a:r>
                      <a:r>
                        <a:rPr lang="en-US" altLang="zh-TW" sz="900" u="none" strike="noStrike" smtClean="0">
                          <a:effectLst/>
                        </a:rPr>
                        <a:t>4,829 </a:t>
                      </a:r>
                      <a:endParaRPr lang="en-US" altLang="zh-TW" sz="900" b="0" i="0" u="none" strike="noStrike" dirty="0">
                        <a:solidFill>
                          <a:srgbClr val="000000"/>
                        </a:solidFill>
                        <a:effectLst/>
                        <a:latin typeface="Calibri"/>
                      </a:endParaRPr>
                    </a:p>
                  </a:txBody>
                  <a:tcPr marL="0" marR="0" marT="0" marB="0" anchor="ctr"/>
                </a:tc>
                <a:tc>
                  <a:txBody>
                    <a:bodyPr/>
                    <a:lstStyle/>
                    <a:p>
                      <a:pPr algn="r" fontAlgn="ctr"/>
                      <a:r>
                        <a:rPr lang="zh-TW" altLang="en-US" sz="900" u="none" strike="noStrike" smtClean="0">
                          <a:effectLst/>
                        </a:rPr>
                        <a:t>              </a:t>
                      </a:r>
                      <a:r>
                        <a:rPr lang="en-US" altLang="zh-TW" sz="900" u="none" strike="noStrike" smtClean="0">
                          <a:effectLst/>
                        </a:rPr>
                        <a:t>4,765 </a:t>
                      </a:r>
                      <a:endParaRPr lang="en-US" altLang="zh-TW" sz="900" b="0" i="0" u="none" strike="noStrike" dirty="0">
                        <a:solidFill>
                          <a:srgbClr val="000000"/>
                        </a:solidFill>
                        <a:effectLst/>
                        <a:latin typeface="Calibri"/>
                      </a:endParaRPr>
                    </a:p>
                  </a:txBody>
                  <a:tcPr marL="0" marR="0" marT="0" marB="0" anchor="ctr"/>
                </a:tc>
                <a:tc>
                  <a:txBody>
                    <a:bodyPr/>
                    <a:lstStyle/>
                    <a:p>
                      <a:pPr algn="r" fontAlgn="ctr"/>
                      <a:r>
                        <a:rPr lang="en-US" altLang="zh-TW" sz="900" u="none" strike="noStrike" smtClean="0">
                          <a:effectLst/>
                        </a:rPr>
                        <a:t>-1.3%</a:t>
                      </a:r>
                      <a:endParaRPr lang="en-US" altLang="zh-TW" sz="900" b="0" i="0" u="none" strike="noStrike">
                        <a:solidFill>
                          <a:srgbClr val="000000"/>
                        </a:solidFill>
                        <a:effectLst/>
                        <a:latin typeface="Calibri"/>
                      </a:endParaRPr>
                    </a:p>
                  </a:txBody>
                  <a:tcPr marL="0" marR="0" marT="0" marB="0" anchor="ctr"/>
                </a:tc>
              </a:tr>
              <a:tr h="173382">
                <a:tc vMerge="1">
                  <a:txBody>
                    <a:bodyPr/>
                    <a:lstStyle/>
                    <a:p>
                      <a:endParaRPr lang="zh-TW" altLang="en-US"/>
                    </a:p>
                  </a:txBody>
                  <a:tcPr/>
                </a:tc>
                <a:tc>
                  <a:txBody>
                    <a:bodyPr/>
                    <a:lstStyle/>
                    <a:p>
                      <a:pPr algn="l" fontAlgn="ctr"/>
                      <a:r>
                        <a:rPr lang="en-US" sz="900" u="none" strike="noStrike" smtClean="0">
                          <a:effectLst/>
                        </a:rPr>
                        <a:t>Rolls- Royce</a:t>
                      </a:r>
                      <a:endParaRPr lang="en-US" sz="900" b="0" i="0" u="none" strike="noStrike" dirty="0">
                        <a:solidFill>
                          <a:srgbClr val="000000"/>
                        </a:solidFill>
                        <a:effectLst/>
                        <a:latin typeface="Calibri"/>
                      </a:endParaRPr>
                    </a:p>
                  </a:txBody>
                  <a:tcPr marL="0" marR="0" marT="0" marB="0" anchor="ctr">
                    <a:solidFill>
                      <a:srgbClr val="FFC000"/>
                    </a:solidFill>
                  </a:tcPr>
                </a:tc>
                <a:tc>
                  <a:txBody>
                    <a:bodyPr/>
                    <a:lstStyle/>
                    <a:p>
                      <a:pPr algn="r" fontAlgn="ctr"/>
                      <a:r>
                        <a:rPr lang="zh-TW" altLang="en-US" sz="900" u="none" strike="noStrike" smtClean="0">
                          <a:effectLst/>
                        </a:rPr>
                        <a:t>              </a:t>
                      </a:r>
                      <a:r>
                        <a:rPr lang="en-US" altLang="zh-TW" sz="900" u="none" strike="noStrike" smtClean="0">
                          <a:effectLst/>
                        </a:rPr>
                        <a:t>4,107 </a:t>
                      </a:r>
                      <a:endParaRPr lang="en-US" altLang="zh-TW" sz="900" b="0" i="0" u="none" strike="noStrike">
                        <a:solidFill>
                          <a:srgbClr val="000000"/>
                        </a:solidFill>
                        <a:effectLst/>
                        <a:latin typeface="Calibri"/>
                      </a:endParaRPr>
                    </a:p>
                  </a:txBody>
                  <a:tcPr marL="0" marR="0" marT="0" marB="0" anchor="ctr"/>
                </a:tc>
                <a:tc>
                  <a:txBody>
                    <a:bodyPr/>
                    <a:lstStyle/>
                    <a:p>
                      <a:pPr algn="r" fontAlgn="ctr"/>
                      <a:r>
                        <a:rPr lang="zh-TW" altLang="en-US" sz="900" u="none" strike="noStrike" smtClean="0">
                          <a:effectLst/>
                        </a:rPr>
                        <a:t>              </a:t>
                      </a:r>
                      <a:r>
                        <a:rPr lang="en-US" altLang="zh-TW" sz="900" u="none" strike="noStrike" smtClean="0">
                          <a:effectLst/>
                        </a:rPr>
                        <a:t>5,100 </a:t>
                      </a:r>
                      <a:endParaRPr lang="en-US" altLang="zh-TW" sz="900" b="0" i="0" u="none" strike="noStrike" dirty="0">
                        <a:solidFill>
                          <a:srgbClr val="000000"/>
                        </a:solidFill>
                        <a:effectLst/>
                        <a:latin typeface="Calibri"/>
                      </a:endParaRPr>
                    </a:p>
                  </a:txBody>
                  <a:tcPr marL="0" marR="0" marT="0" marB="0" anchor="ctr"/>
                </a:tc>
                <a:tc>
                  <a:txBody>
                    <a:bodyPr/>
                    <a:lstStyle/>
                    <a:p>
                      <a:pPr algn="r" fontAlgn="ctr"/>
                      <a:r>
                        <a:rPr lang="en-US" altLang="zh-TW" sz="900" u="none" strike="noStrike" smtClean="0">
                          <a:effectLst/>
                        </a:rPr>
                        <a:t>24.2%</a:t>
                      </a:r>
                      <a:endParaRPr lang="en-US" altLang="zh-TW" sz="900" b="0" i="0" u="none" strike="noStrike">
                        <a:solidFill>
                          <a:srgbClr val="000000"/>
                        </a:solidFill>
                        <a:effectLst/>
                        <a:latin typeface="Calibri"/>
                      </a:endParaRPr>
                    </a:p>
                  </a:txBody>
                  <a:tcPr marL="0" marR="0" marT="0" marB="0" anchor="ctr"/>
                </a:tc>
              </a:tr>
              <a:tr h="173382">
                <a:tc vMerge="1">
                  <a:txBody>
                    <a:bodyPr/>
                    <a:lstStyle/>
                    <a:p>
                      <a:endParaRPr lang="zh-TW" altLang="en-US"/>
                    </a:p>
                  </a:txBody>
                  <a:tcPr/>
                </a:tc>
                <a:tc>
                  <a:txBody>
                    <a:bodyPr/>
                    <a:lstStyle/>
                    <a:p>
                      <a:pPr algn="l" fontAlgn="ctr"/>
                      <a:r>
                        <a:rPr lang="en-US" sz="900" b="1" u="none" strike="noStrike" smtClean="0">
                          <a:effectLst/>
                        </a:rPr>
                        <a:t>Subtotal</a:t>
                      </a:r>
                      <a:endParaRPr lang="en-US" sz="900" b="1" i="0" u="none" strike="noStrike" dirty="0">
                        <a:solidFill>
                          <a:srgbClr val="000000"/>
                        </a:solidFill>
                        <a:effectLst/>
                        <a:latin typeface="Calibri"/>
                      </a:endParaRPr>
                    </a:p>
                  </a:txBody>
                  <a:tcPr marL="0" marR="0" marT="0" marB="0" anchor="ctr"/>
                </a:tc>
                <a:tc>
                  <a:txBody>
                    <a:bodyPr/>
                    <a:lstStyle/>
                    <a:p>
                      <a:pPr algn="l" fontAlgn="ctr"/>
                      <a:r>
                        <a:rPr lang="zh-TW" altLang="en-US" sz="900" b="1" u="none" strike="noStrike" smtClean="0">
                          <a:effectLst/>
                        </a:rPr>
                        <a:t>            </a:t>
                      </a:r>
                      <a:r>
                        <a:rPr lang="en-US" altLang="zh-TW" sz="900" b="1" u="none" strike="noStrike" smtClean="0">
                          <a:effectLst/>
                        </a:rPr>
                        <a:t>28,681 </a:t>
                      </a:r>
                      <a:endParaRPr lang="en-US" altLang="zh-TW" sz="900" b="1" i="0" u="none" strike="noStrike" dirty="0">
                        <a:solidFill>
                          <a:srgbClr val="000000"/>
                        </a:solidFill>
                        <a:effectLst/>
                        <a:latin typeface="Calibri"/>
                      </a:endParaRPr>
                    </a:p>
                  </a:txBody>
                  <a:tcPr marL="0" marR="0" marT="0" marB="0" anchor="ctr"/>
                </a:tc>
                <a:tc>
                  <a:txBody>
                    <a:bodyPr/>
                    <a:lstStyle/>
                    <a:p>
                      <a:pPr algn="l" fontAlgn="ctr"/>
                      <a:r>
                        <a:rPr lang="zh-TW" altLang="en-US" sz="900" b="1" u="none" strike="noStrike" smtClean="0">
                          <a:effectLst/>
                        </a:rPr>
                        <a:t>            </a:t>
                      </a:r>
                      <a:r>
                        <a:rPr lang="en-US" altLang="zh-TW" sz="900" b="1" u="none" strike="noStrike" smtClean="0">
                          <a:effectLst/>
                        </a:rPr>
                        <a:t>31,002 </a:t>
                      </a:r>
                      <a:endParaRPr lang="en-US" altLang="zh-TW" sz="900" b="1" i="0" u="none" strike="noStrike" dirty="0">
                        <a:solidFill>
                          <a:srgbClr val="000000"/>
                        </a:solidFill>
                        <a:effectLst/>
                        <a:latin typeface="Calibri"/>
                      </a:endParaRPr>
                    </a:p>
                  </a:txBody>
                  <a:tcPr marL="0" marR="0" marT="0" marB="0" anchor="ctr"/>
                </a:tc>
                <a:tc>
                  <a:txBody>
                    <a:bodyPr/>
                    <a:lstStyle/>
                    <a:p>
                      <a:pPr algn="r" fontAlgn="ctr"/>
                      <a:r>
                        <a:rPr lang="en-US" altLang="zh-TW" sz="900" b="1" u="none" strike="noStrike" smtClean="0">
                          <a:solidFill>
                            <a:srgbClr val="00B050"/>
                          </a:solidFill>
                          <a:effectLst/>
                        </a:rPr>
                        <a:t>8.1%</a:t>
                      </a:r>
                      <a:endParaRPr lang="en-US" altLang="zh-TW" sz="900" b="1" i="0" u="none" strike="noStrike" dirty="0">
                        <a:solidFill>
                          <a:srgbClr val="00B050"/>
                        </a:solidFill>
                        <a:effectLst/>
                        <a:latin typeface="Calibri"/>
                      </a:endParaRPr>
                    </a:p>
                  </a:txBody>
                  <a:tcPr marL="0" marR="0" marT="0" marB="0" anchor="ctr"/>
                </a:tc>
              </a:tr>
              <a:tr h="200056">
                <a:tc>
                  <a:txBody>
                    <a:bodyPr/>
                    <a:lstStyle/>
                    <a:p>
                      <a:pPr algn="ctr" fontAlgn="ctr"/>
                      <a:r>
                        <a:rPr lang="en-US" sz="1000" u="none" strike="noStrike" smtClean="0">
                          <a:solidFill>
                            <a:schemeClr val="bg1"/>
                          </a:solidFill>
                          <a:effectLst/>
                        </a:rPr>
                        <a:t>Total Vehicle Deliveries</a:t>
                      </a:r>
                      <a:endParaRPr lang="en-US" sz="1000" b="0" i="0" u="none" strike="noStrike" dirty="0">
                        <a:solidFill>
                          <a:schemeClr val="bg1"/>
                        </a:solidFill>
                        <a:effectLst/>
                        <a:latin typeface="Calibri"/>
                      </a:endParaRPr>
                    </a:p>
                  </a:txBody>
                  <a:tcPr marL="0" marR="0" marT="0" marB="0" anchor="ctr">
                    <a:solidFill>
                      <a:schemeClr val="accent1"/>
                    </a:solidFill>
                  </a:tcPr>
                </a:tc>
                <a:tc>
                  <a:txBody>
                    <a:bodyPr/>
                    <a:lstStyle/>
                    <a:p>
                      <a:pPr algn="l" fontAlgn="ctr"/>
                      <a:r>
                        <a:rPr lang="zh-TW" altLang="en-US" sz="900" u="none" strike="noStrike" smtClean="0">
                          <a:effectLst/>
                        </a:rPr>
                        <a:t>　</a:t>
                      </a:r>
                      <a:endParaRPr lang="zh-TW" altLang="en-US" sz="900" b="0" i="0" u="none" strike="noStrike">
                        <a:solidFill>
                          <a:srgbClr val="000000"/>
                        </a:solidFill>
                        <a:effectLst/>
                        <a:latin typeface="Calibri"/>
                      </a:endParaRPr>
                    </a:p>
                  </a:txBody>
                  <a:tcPr marL="0" marR="0" marT="0" marB="0" anchor="ctr"/>
                </a:tc>
                <a:tc>
                  <a:txBody>
                    <a:bodyPr/>
                    <a:lstStyle/>
                    <a:p>
                      <a:pPr algn="l" fontAlgn="ctr"/>
                      <a:r>
                        <a:rPr lang="zh-TW" altLang="en-US" sz="1000" b="1" u="none" strike="noStrike" smtClean="0">
                          <a:effectLst/>
                        </a:rPr>
                        <a:t>       </a:t>
                      </a:r>
                      <a:r>
                        <a:rPr lang="en-US" altLang="zh-TW" sz="1000" b="1" u="none" strike="noStrike" smtClean="0">
                          <a:effectLst/>
                        </a:rPr>
                        <a:t>9,134,131 </a:t>
                      </a:r>
                      <a:endParaRPr lang="en-US" altLang="zh-TW" sz="1000" b="1" i="0" u="none" strike="noStrike" dirty="0">
                        <a:solidFill>
                          <a:srgbClr val="000000"/>
                        </a:solidFill>
                        <a:effectLst/>
                        <a:latin typeface="Calibri"/>
                      </a:endParaRPr>
                    </a:p>
                  </a:txBody>
                  <a:tcPr marL="0" marR="0" marT="0" marB="0" anchor="ctr"/>
                </a:tc>
                <a:tc>
                  <a:txBody>
                    <a:bodyPr/>
                    <a:lstStyle/>
                    <a:p>
                      <a:pPr algn="l" fontAlgn="ctr"/>
                      <a:r>
                        <a:rPr lang="zh-TW" altLang="en-US" sz="1000" b="1" u="none" strike="noStrike" smtClean="0">
                          <a:effectLst/>
                        </a:rPr>
                        <a:t>       </a:t>
                      </a:r>
                      <a:r>
                        <a:rPr lang="en-US" altLang="zh-TW" sz="1000" b="1" u="none" strike="noStrike" smtClean="0">
                          <a:effectLst/>
                        </a:rPr>
                        <a:t>9,378,199 </a:t>
                      </a:r>
                      <a:endParaRPr lang="en-US" altLang="zh-TW" sz="1000" b="1" i="0" u="none" strike="noStrike" dirty="0">
                        <a:solidFill>
                          <a:srgbClr val="000000"/>
                        </a:solidFill>
                        <a:effectLst/>
                        <a:latin typeface="Calibri"/>
                      </a:endParaRPr>
                    </a:p>
                  </a:txBody>
                  <a:tcPr marL="0" marR="0" marT="0" marB="0" anchor="ctr"/>
                </a:tc>
                <a:tc>
                  <a:txBody>
                    <a:bodyPr/>
                    <a:lstStyle/>
                    <a:p>
                      <a:pPr algn="r" fontAlgn="ctr"/>
                      <a:r>
                        <a:rPr lang="en-US" altLang="zh-TW" sz="1050" b="1" u="none" strike="noStrike" dirty="0" smtClean="0">
                          <a:solidFill>
                            <a:srgbClr val="00B050"/>
                          </a:solidFill>
                          <a:effectLst/>
                        </a:rPr>
                        <a:t>2.7%</a:t>
                      </a:r>
                      <a:endParaRPr lang="en-US" altLang="zh-TW" sz="1050" b="1" i="0" u="none" strike="noStrike" dirty="0">
                        <a:solidFill>
                          <a:srgbClr val="00B050"/>
                        </a:solidFill>
                        <a:effectLst/>
                        <a:latin typeface="Calibri"/>
                      </a:endParaRPr>
                    </a:p>
                  </a:txBody>
                  <a:tcPr marL="0" marR="0" marT="0" marB="0" anchor="ctr"/>
                </a:tc>
              </a:tr>
            </a:tbl>
          </a:graphicData>
        </a:graphic>
      </p:graphicFrame>
    </p:spTree>
    <p:extLst>
      <p:ext uri="{BB962C8B-B14F-4D97-AF65-F5344CB8AC3E}">
        <p14:creationId xmlns:p14="http://schemas.microsoft.com/office/powerpoint/2010/main" val="22615116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697" b="4973"/>
          <a:stretch/>
        </p:blipFill>
        <p:spPr bwMode="auto">
          <a:xfrm>
            <a:off x="940661" y="1334877"/>
            <a:ext cx="7307573" cy="39708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标题 1"/>
          <p:cNvSpPr>
            <a:spLocks noGrp="1"/>
          </p:cNvSpPr>
          <p:nvPr>
            <p:ph type="title"/>
          </p:nvPr>
        </p:nvSpPr>
        <p:spPr/>
        <p:txBody>
          <a:bodyPr>
            <a:normAutofit/>
          </a:bodyPr>
          <a:lstStyle/>
          <a:p>
            <a:r>
              <a:rPr lang="en-US" altLang="zh-CN" dirty="0">
                <a:latin typeface="Calibri" panose="020F0502020204030204" pitchFamily="34" charset="0"/>
              </a:rPr>
              <a:t>Premium &amp; Luxury Cars Use Aluminum to Reduce Weight</a:t>
            </a:r>
            <a:endParaRPr lang="zh-CN" altLang="en-US" dirty="0">
              <a:latin typeface="Calibri" panose="020F0502020204030204" pitchFamily="34" charset="0"/>
            </a:endParaRPr>
          </a:p>
        </p:txBody>
      </p:sp>
      <p:sp>
        <p:nvSpPr>
          <p:cNvPr id="6" name="Rectangle 4"/>
          <p:cNvSpPr/>
          <p:nvPr/>
        </p:nvSpPr>
        <p:spPr>
          <a:xfrm>
            <a:off x="224408" y="750104"/>
            <a:ext cx="8740080" cy="584775"/>
          </a:xfrm>
          <a:prstGeom prst="rect">
            <a:avLst/>
          </a:prstGeom>
        </p:spPr>
        <p:txBody>
          <a:bodyPr wrap="square">
            <a:spAutoFit/>
          </a:bodyPr>
          <a:lstStyle/>
          <a:p>
            <a:pPr>
              <a:spcBef>
                <a:spcPts val="600"/>
              </a:spcBef>
            </a:pPr>
            <a:r>
              <a:rPr lang="en-US" altLang="zh-TW" sz="1600" dirty="0">
                <a:solidFill>
                  <a:srgbClr val="0070C0"/>
                </a:solidFill>
                <a:latin typeface="Calibri" panose="020F0502020204030204" pitchFamily="34" charset="0"/>
              </a:rPr>
              <a:t>Premium and luxury sedans, full &amp; mid-size luxury SUVs and sport cars use</a:t>
            </a:r>
            <a:r>
              <a:rPr lang="en-US" altLang="zh-TW" sz="1600" dirty="0">
                <a:latin typeface="Calibri" panose="020F0502020204030204" pitchFamily="34" charset="0"/>
              </a:rPr>
              <a:t> more aluminum components than automobiles targeted at the mass market.  </a:t>
            </a:r>
          </a:p>
        </p:txBody>
      </p:sp>
      <p:sp>
        <p:nvSpPr>
          <p:cNvPr id="92" name="矩形 6"/>
          <p:cNvSpPr>
            <a:spLocks noChangeArrowheads="1"/>
          </p:cNvSpPr>
          <p:nvPr/>
        </p:nvSpPr>
        <p:spPr bwMode="auto">
          <a:xfrm>
            <a:off x="3104513" y="5347583"/>
            <a:ext cx="261961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r>
              <a:rPr lang="en-US" altLang="zh-TW" sz="1000" dirty="0">
                <a:solidFill>
                  <a:srgbClr val="000000"/>
                </a:solidFill>
                <a:latin typeface="Calibri" panose="020F0502020204030204" pitchFamily="34" charset="0"/>
                <a:ea typeface="微軟正黑體" panose="020B0604030504040204" pitchFamily="34" charset="-120"/>
                <a:cs typeface="Arial" panose="020B0604020202020204" pitchFamily="34" charset="0"/>
              </a:rPr>
              <a:t>Source:</a:t>
            </a:r>
            <a:r>
              <a:rPr lang="zh-TW" altLang="en-US" sz="1000" dirty="0">
                <a:solidFill>
                  <a:srgbClr val="000000"/>
                </a:solidFill>
                <a:latin typeface="Calibri" panose="020F0502020204030204" pitchFamily="34" charset="0"/>
                <a:ea typeface="微軟正黑體" panose="020B0604030504040204" pitchFamily="34" charset="-120"/>
                <a:cs typeface="Arial" panose="020B0604020202020204" pitchFamily="34" charset="0"/>
              </a:rPr>
              <a:t> </a:t>
            </a:r>
            <a:r>
              <a:rPr lang="en-US" altLang="zh-TW" sz="1000" dirty="0">
                <a:solidFill>
                  <a:srgbClr val="000000"/>
                </a:solidFill>
                <a:latin typeface="Calibri" panose="020F0502020204030204" pitchFamily="34" charset="0"/>
                <a:ea typeface="微軟正黑體" panose="020B0604030504040204" pitchFamily="34" charset="-120"/>
                <a:cs typeface="Arial" panose="020B0604020202020204" pitchFamily="34" charset="0"/>
              </a:rPr>
              <a:t>Ducker Frontier</a:t>
            </a:r>
          </a:p>
        </p:txBody>
      </p:sp>
      <p:sp>
        <p:nvSpPr>
          <p:cNvPr id="17" name="灯片编号占位符 3"/>
          <p:cNvSpPr>
            <a:spLocks noGrp="1"/>
          </p:cNvSpPr>
          <p:nvPr>
            <p:ph type="sldNum" sz="quarter" idx="11"/>
          </p:nvPr>
        </p:nvSpPr>
        <p:spPr>
          <a:xfrm>
            <a:off x="8100392" y="5564449"/>
            <a:ext cx="1039045" cy="140054"/>
          </a:xfrm>
        </p:spPr>
        <p:txBody>
          <a:bodyPr/>
          <a:lstStyle/>
          <a:p>
            <a:fld id="{49F4BA8F-7B64-4198-9505-0CB5D4D3B366}" type="slidenum">
              <a:rPr lang="en-US" altLang="zh-CN" smtClean="0">
                <a:latin typeface="Calibri" panose="020F0502020204030204" pitchFamily="34" charset="0"/>
              </a:rPr>
              <a:pPr/>
              <a:t>11</a:t>
            </a:fld>
            <a:endParaRPr lang="zh-CN" altLang="en-US" dirty="0">
              <a:latin typeface="Calibri" panose="020F0502020204030204" pitchFamily="34" charset="0"/>
            </a:endParaRPr>
          </a:p>
        </p:txBody>
      </p:sp>
    </p:spTree>
    <p:extLst>
      <p:ext uri="{BB962C8B-B14F-4D97-AF65-F5344CB8AC3E}">
        <p14:creationId xmlns:p14="http://schemas.microsoft.com/office/powerpoint/2010/main" val="10581841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a:latin typeface="Calibri" panose="020F0502020204030204" pitchFamily="34" charset="0"/>
              </a:rPr>
              <a:t>Industry Trends Create Multiple Growth Opportunities</a:t>
            </a:r>
            <a:endParaRPr lang="zh-CN" altLang="en-US" dirty="0">
              <a:latin typeface="Calibri" panose="020F0502020204030204" pitchFamily="34" charset="0"/>
            </a:endParaRPr>
          </a:p>
        </p:txBody>
      </p:sp>
      <p:sp>
        <p:nvSpPr>
          <p:cNvPr id="6" name="Rectangle 4"/>
          <p:cNvSpPr/>
          <p:nvPr/>
        </p:nvSpPr>
        <p:spPr>
          <a:xfrm>
            <a:off x="224408" y="804689"/>
            <a:ext cx="8740080" cy="1692771"/>
          </a:xfrm>
          <a:prstGeom prst="rect">
            <a:avLst/>
          </a:prstGeom>
        </p:spPr>
        <p:txBody>
          <a:bodyPr wrap="square">
            <a:spAutoFit/>
          </a:bodyPr>
          <a:lstStyle/>
          <a:p>
            <a:pPr marL="285750" indent="-285750">
              <a:spcBef>
                <a:spcPts val="600"/>
              </a:spcBef>
              <a:buFont typeface="Wingdings" panose="05000000000000000000" pitchFamily="2" charset="2"/>
              <a:buChar char="u"/>
            </a:pPr>
            <a:r>
              <a:rPr lang="en-US" altLang="zh-TW" b="1" dirty="0">
                <a:latin typeface="Calibri" panose="020F0502020204030204" pitchFamily="34" charset="0"/>
              </a:rPr>
              <a:t>Government policies</a:t>
            </a:r>
            <a:r>
              <a:rPr lang="en-US" altLang="zh-TW" dirty="0">
                <a:latin typeface="Calibri" panose="020F0502020204030204" pitchFamily="34" charset="0"/>
              </a:rPr>
              <a:t> mandate lighter cars for energy conservation and CO</a:t>
            </a:r>
            <a:r>
              <a:rPr lang="en-US" altLang="zh-TW" baseline="-25000" dirty="0">
                <a:latin typeface="Calibri" panose="020F0502020204030204" pitchFamily="34" charset="0"/>
              </a:rPr>
              <a:t>2</a:t>
            </a:r>
            <a:r>
              <a:rPr lang="en-US" altLang="zh-TW" dirty="0">
                <a:latin typeface="Calibri" panose="020F0502020204030204" pitchFamily="34" charset="0"/>
              </a:rPr>
              <a:t> emissions reduction.</a:t>
            </a:r>
          </a:p>
          <a:p>
            <a:pPr marL="742950" lvl="1" indent="-285750">
              <a:spcBef>
                <a:spcPts val="600"/>
              </a:spcBef>
              <a:buFont typeface="Wingdings" panose="05000000000000000000" pitchFamily="2" charset="2"/>
              <a:buChar char="Ø"/>
            </a:pPr>
            <a:r>
              <a:rPr lang="en-US" altLang="zh-TW" dirty="0">
                <a:latin typeface="Calibri" panose="020F0502020204030204" pitchFamily="34" charset="0"/>
              </a:rPr>
              <a:t>2025 U.S Corporate Average Fuel Economy (CAFE) target is </a:t>
            </a:r>
            <a:r>
              <a:rPr lang="en-US" altLang="zh-TW" dirty="0">
                <a:solidFill>
                  <a:srgbClr val="0070C0"/>
                </a:solidFill>
                <a:latin typeface="Calibri" panose="020F0502020204030204" pitchFamily="34" charset="0"/>
              </a:rPr>
              <a:t>23km/l</a:t>
            </a:r>
            <a:r>
              <a:rPr lang="en-US" altLang="zh-TW" dirty="0">
                <a:latin typeface="Calibri" panose="020F0502020204030204" pitchFamily="34" charset="0"/>
              </a:rPr>
              <a:t> vs. current 12km/l.</a:t>
            </a:r>
          </a:p>
          <a:p>
            <a:pPr marL="285750" indent="-285750">
              <a:spcBef>
                <a:spcPts val="600"/>
              </a:spcBef>
              <a:buFont typeface="Wingdings" panose="05000000000000000000" pitchFamily="2" charset="2"/>
              <a:buChar char="u"/>
            </a:pPr>
            <a:r>
              <a:rPr lang="en-US" altLang="zh-TW" b="1" dirty="0">
                <a:latin typeface="Calibri" panose="020F0502020204030204" pitchFamily="34" charset="0"/>
              </a:rPr>
              <a:t>The rise of aluminum parts</a:t>
            </a:r>
            <a:r>
              <a:rPr lang="en-US" altLang="zh-TW" dirty="0">
                <a:latin typeface="Calibri" panose="020F0502020204030204" pitchFamily="34" charset="0"/>
              </a:rPr>
              <a:t>: Average aluminum content per car is projected to grow </a:t>
            </a:r>
            <a:r>
              <a:rPr lang="en-US" altLang="zh-TW" dirty="0">
                <a:solidFill>
                  <a:srgbClr val="0070C0"/>
                </a:solidFill>
                <a:latin typeface="Calibri" panose="020F0502020204030204" pitchFamily="34" charset="0"/>
              </a:rPr>
              <a:t>+3% y-y </a:t>
            </a:r>
            <a:r>
              <a:rPr lang="en-US" altLang="zh-TW" dirty="0">
                <a:latin typeface="Calibri" panose="020F0502020204030204" pitchFamily="34" charset="0"/>
              </a:rPr>
              <a:t>till 2025.</a:t>
            </a:r>
          </a:p>
          <a:p>
            <a:pPr marL="742950" lvl="1" indent="-285750">
              <a:spcBef>
                <a:spcPts val="600"/>
              </a:spcBef>
              <a:buFont typeface="Wingdings" panose="05000000000000000000" pitchFamily="2" charset="2"/>
              <a:buChar char="Ø"/>
            </a:pPr>
            <a:r>
              <a:rPr lang="en-US" altLang="zh-TW" dirty="0">
                <a:latin typeface="Calibri" panose="020F0502020204030204" pitchFamily="34" charset="0"/>
              </a:rPr>
              <a:t>1kg reduction in wheels/suspension parts equals </a:t>
            </a:r>
            <a:r>
              <a:rPr lang="en-US" altLang="zh-TW" dirty="0">
                <a:solidFill>
                  <a:srgbClr val="0070C0"/>
                </a:solidFill>
                <a:latin typeface="Calibri" panose="020F0502020204030204" pitchFamily="34" charset="0"/>
              </a:rPr>
              <a:t>5~8kg</a:t>
            </a:r>
            <a:r>
              <a:rPr lang="en-US" altLang="zh-TW" dirty="0">
                <a:latin typeface="Calibri" panose="020F0502020204030204" pitchFamily="34" charset="0"/>
              </a:rPr>
              <a:t> reduction in other parts, so even mainstream market cars will increase their use of Aluminum parts to meet CAFE. </a:t>
            </a:r>
          </a:p>
          <a:p>
            <a:pPr marL="285750" indent="-285750">
              <a:spcBef>
                <a:spcPts val="600"/>
              </a:spcBef>
              <a:buFont typeface="Wingdings" panose="05000000000000000000" pitchFamily="2" charset="2"/>
              <a:buChar char="u"/>
            </a:pPr>
            <a:r>
              <a:rPr lang="en-US" altLang="zh-TW" b="1" dirty="0" smtClean="0">
                <a:latin typeface="Calibri" panose="020F0502020204030204" pitchFamily="34" charset="0"/>
              </a:rPr>
              <a:t>EV*</a:t>
            </a:r>
            <a:r>
              <a:rPr lang="zh-TW" altLang="en-US" b="1" dirty="0" smtClean="0">
                <a:latin typeface="Calibri" panose="020F0502020204030204" pitchFamily="34" charset="0"/>
              </a:rPr>
              <a:t> </a:t>
            </a:r>
            <a:r>
              <a:rPr lang="en-US" altLang="zh-TW" b="1" dirty="0">
                <a:latin typeface="Calibri" panose="020F0502020204030204" pitchFamily="34" charset="0"/>
              </a:rPr>
              <a:t>and sharing vehicles </a:t>
            </a:r>
            <a:r>
              <a:rPr lang="en-US" altLang="zh-TW" dirty="0">
                <a:latin typeface="Calibri" panose="020F0502020204030204" pitchFamily="34" charset="0"/>
              </a:rPr>
              <a:t>target the use of aluminum parts for weight reduction and energy efficiency.</a:t>
            </a:r>
          </a:p>
        </p:txBody>
      </p:sp>
      <p:graphicFrame>
        <p:nvGraphicFramePr>
          <p:cNvPr id="67" name="圖表 66"/>
          <p:cNvGraphicFramePr>
            <a:graphicFrameLocks/>
          </p:cNvGraphicFramePr>
          <p:nvPr>
            <p:extLst>
              <p:ext uri="{D42A27DB-BD31-4B8C-83A1-F6EECF244321}">
                <p14:modId xmlns:p14="http://schemas.microsoft.com/office/powerpoint/2010/main" val="2121445684"/>
              </p:ext>
            </p:extLst>
          </p:nvPr>
        </p:nvGraphicFramePr>
        <p:xfrm>
          <a:off x="1979712" y="2385200"/>
          <a:ext cx="5112568" cy="3083716"/>
        </p:xfrm>
        <a:graphic>
          <a:graphicData uri="http://schemas.openxmlformats.org/drawingml/2006/chart">
            <c:chart xmlns:c="http://schemas.openxmlformats.org/drawingml/2006/chart" xmlns:r="http://schemas.openxmlformats.org/officeDocument/2006/relationships" r:id="rId3"/>
          </a:graphicData>
        </a:graphic>
      </p:graphicFrame>
      <p:sp>
        <p:nvSpPr>
          <p:cNvPr id="89" name="向下箭號 88"/>
          <p:cNvSpPr/>
          <p:nvPr/>
        </p:nvSpPr>
        <p:spPr>
          <a:xfrm rot="15254409">
            <a:off x="4422040" y="3192569"/>
            <a:ext cx="366664" cy="1922148"/>
          </a:xfrm>
          <a:prstGeom prst="downArrow">
            <a:avLst/>
          </a:prstGeom>
          <a:solidFill>
            <a:srgbClr val="16C6C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zh-TW" sz="1400" dirty="0">
                <a:latin typeface="Calibri" panose="020F0502020204030204" pitchFamily="34" charset="0"/>
              </a:rPr>
              <a:t>9y CAGR +3%</a:t>
            </a:r>
            <a:endParaRPr lang="zh-TW" altLang="en-US" sz="1400" dirty="0">
              <a:latin typeface="Calibri" panose="020F0502020204030204" pitchFamily="34" charset="0"/>
            </a:endParaRPr>
          </a:p>
        </p:txBody>
      </p:sp>
      <p:sp>
        <p:nvSpPr>
          <p:cNvPr id="92" name="矩形 6"/>
          <p:cNvSpPr>
            <a:spLocks noChangeArrowheads="1"/>
          </p:cNvSpPr>
          <p:nvPr/>
        </p:nvSpPr>
        <p:spPr bwMode="auto">
          <a:xfrm>
            <a:off x="3104513" y="5347583"/>
            <a:ext cx="261961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a:r>
              <a:rPr lang="en-US" altLang="zh-TW" sz="1000" dirty="0">
                <a:solidFill>
                  <a:srgbClr val="000000"/>
                </a:solidFill>
                <a:latin typeface="Calibri" panose="020F0502020204030204" pitchFamily="34" charset="0"/>
                <a:ea typeface="微軟正黑體" panose="020B0604030504040204" pitchFamily="34" charset="-120"/>
                <a:cs typeface="Arial" panose="020B0604020202020204" pitchFamily="34" charset="0"/>
              </a:rPr>
              <a:t>Source:</a:t>
            </a:r>
            <a:r>
              <a:rPr lang="zh-TW" altLang="en-US" sz="1000" dirty="0">
                <a:solidFill>
                  <a:srgbClr val="000000"/>
                </a:solidFill>
                <a:latin typeface="Calibri" panose="020F0502020204030204" pitchFamily="34" charset="0"/>
                <a:ea typeface="微軟正黑體" panose="020B0604030504040204" pitchFamily="34" charset="-120"/>
                <a:cs typeface="Arial" panose="020B0604020202020204" pitchFamily="34" charset="0"/>
              </a:rPr>
              <a:t> </a:t>
            </a:r>
            <a:r>
              <a:rPr lang="en-US" altLang="zh-TW" sz="1000" dirty="0">
                <a:solidFill>
                  <a:srgbClr val="000000"/>
                </a:solidFill>
                <a:latin typeface="Calibri" panose="020F0502020204030204" pitchFamily="34" charset="0"/>
                <a:ea typeface="微軟正黑體" panose="020B0604030504040204" pitchFamily="34" charset="-120"/>
                <a:cs typeface="Arial" panose="020B0604020202020204" pitchFamily="34" charset="0"/>
              </a:rPr>
              <a:t>European Aluminum forecast</a:t>
            </a:r>
          </a:p>
        </p:txBody>
      </p:sp>
      <p:sp>
        <p:nvSpPr>
          <p:cNvPr id="94" name="灯片编号占位符 3"/>
          <p:cNvSpPr>
            <a:spLocks noGrp="1"/>
          </p:cNvSpPr>
          <p:nvPr>
            <p:ph type="sldNum" sz="quarter" idx="11"/>
          </p:nvPr>
        </p:nvSpPr>
        <p:spPr>
          <a:xfrm>
            <a:off x="8100392" y="5564449"/>
            <a:ext cx="1039045" cy="140054"/>
          </a:xfrm>
        </p:spPr>
        <p:txBody>
          <a:bodyPr/>
          <a:lstStyle/>
          <a:p>
            <a:fld id="{49F4BA8F-7B64-4198-9505-0CB5D4D3B366}" type="slidenum">
              <a:rPr lang="en-US" altLang="zh-CN" smtClean="0">
                <a:latin typeface="Calibri" panose="020F0502020204030204" pitchFamily="34" charset="0"/>
              </a:rPr>
              <a:pPr/>
              <a:t>12</a:t>
            </a:fld>
            <a:endParaRPr lang="zh-CN" altLang="en-US" dirty="0">
              <a:latin typeface="Calibri" panose="020F0502020204030204" pitchFamily="34" charset="0"/>
            </a:endParaRPr>
          </a:p>
        </p:txBody>
      </p:sp>
      <p:sp>
        <p:nvSpPr>
          <p:cNvPr id="3" name="文字方塊 2"/>
          <p:cNvSpPr txBox="1"/>
          <p:nvPr/>
        </p:nvSpPr>
        <p:spPr>
          <a:xfrm>
            <a:off x="7271792" y="5297527"/>
            <a:ext cx="1692696" cy="261610"/>
          </a:xfrm>
          <a:prstGeom prst="rect">
            <a:avLst/>
          </a:prstGeom>
          <a:noFill/>
        </p:spPr>
        <p:txBody>
          <a:bodyPr wrap="square" rtlCol="0">
            <a:spAutoFit/>
          </a:bodyPr>
          <a:lstStyle/>
          <a:p>
            <a:r>
              <a:rPr lang="en-US" altLang="zh-TW" sz="1050" b="1" dirty="0" smtClean="0"/>
              <a:t>*EV: Electric Vehicle</a:t>
            </a:r>
            <a:endParaRPr lang="zh-TW" altLang="en-US" sz="1050" b="1" dirty="0"/>
          </a:p>
        </p:txBody>
      </p:sp>
    </p:spTree>
    <p:extLst>
      <p:ext uri="{BB962C8B-B14F-4D97-AF65-F5344CB8AC3E}">
        <p14:creationId xmlns:p14="http://schemas.microsoft.com/office/powerpoint/2010/main" val="32260572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latin typeface="Calibri" panose="020F0502020204030204" pitchFamily="34" charset="0"/>
              </a:rPr>
              <a:t>SAI Competitive Edge</a:t>
            </a:r>
            <a:endParaRPr lang="zh-CN" altLang="en-US" dirty="0">
              <a:latin typeface="Calibri" panose="020F0502020204030204" pitchFamily="34" charset="0"/>
            </a:endParaRPr>
          </a:p>
        </p:txBody>
      </p:sp>
      <p:sp>
        <p:nvSpPr>
          <p:cNvPr id="3" name="矩形 2"/>
          <p:cNvSpPr/>
          <p:nvPr/>
        </p:nvSpPr>
        <p:spPr>
          <a:xfrm>
            <a:off x="179512" y="1561356"/>
            <a:ext cx="8784976" cy="85656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lnSpc>
                <a:spcPct val="120000"/>
              </a:lnSpc>
              <a:spcBef>
                <a:spcPts val="156"/>
              </a:spcBef>
              <a:spcAft>
                <a:spcPts val="156"/>
              </a:spcAft>
            </a:pPr>
            <a:endParaRPr lang="zh-CN" altLang="en-US" sz="2800" dirty="0">
              <a:solidFill>
                <a:schemeClr val="bg1"/>
              </a:solidFill>
              <a:latin typeface="Calibri" panose="020F0502020204030204" pitchFamily="34" charset="0"/>
            </a:endParaRPr>
          </a:p>
        </p:txBody>
      </p:sp>
      <p:sp>
        <p:nvSpPr>
          <p:cNvPr id="4" name="平行四边形 3"/>
          <p:cNvSpPr/>
          <p:nvPr/>
        </p:nvSpPr>
        <p:spPr>
          <a:xfrm rot="16200000" flipV="1">
            <a:off x="611641" y="1057219"/>
            <a:ext cx="1440000" cy="1728193"/>
          </a:xfrm>
          <a:prstGeom prst="parallelogram">
            <a:avLst/>
          </a:prstGeom>
          <a:gradFill>
            <a:gsLst>
              <a:gs pos="0">
                <a:schemeClr val="accent2"/>
              </a:gs>
              <a:gs pos="100000">
                <a:schemeClr val="accent2">
                  <a:lumMod val="50000"/>
                  <a:alpha val="31000"/>
                </a:schemeClr>
              </a:gs>
            </a:gsLst>
            <a:path path="circle">
              <a:fillToRect r="100000" b="100000"/>
            </a:path>
          </a:gra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a:lnSpc>
                <a:spcPct val="120000"/>
              </a:lnSpc>
              <a:spcBef>
                <a:spcPts val="156"/>
              </a:spcBef>
              <a:spcAft>
                <a:spcPts val="156"/>
              </a:spcAft>
            </a:pPr>
            <a:r>
              <a:rPr lang="en-US" altLang="zh-CN" b="1" dirty="0">
                <a:solidFill>
                  <a:schemeClr val="bg1"/>
                </a:solidFill>
                <a:latin typeface="Calibri" panose="020F0502020204030204" pitchFamily="34" charset="0"/>
              </a:rPr>
              <a:t>High Entry Barriers</a:t>
            </a:r>
          </a:p>
        </p:txBody>
      </p:sp>
      <p:sp>
        <p:nvSpPr>
          <p:cNvPr id="17" name="平行四边形 16"/>
          <p:cNvSpPr/>
          <p:nvPr/>
        </p:nvSpPr>
        <p:spPr>
          <a:xfrm rot="16200000" flipV="1">
            <a:off x="7097271" y="976371"/>
            <a:ext cx="1440000" cy="1882025"/>
          </a:xfrm>
          <a:prstGeom prst="parallelogram">
            <a:avLst/>
          </a:prstGeom>
          <a:gradFill>
            <a:gsLst>
              <a:gs pos="0">
                <a:schemeClr val="accent2"/>
              </a:gs>
              <a:gs pos="100000">
                <a:schemeClr val="accent2">
                  <a:lumMod val="50000"/>
                  <a:alpha val="31000"/>
                </a:schemeClr>
              </a:gs>
            </a:gsLst>
            <a:path path="circle">
              <a:fillToRect r="100000" b="100000"/>
            </a:path>
          </a:gra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a:lnSpc>
                <a:spcPct val="120000"/>
              </a:lnSpc>
              <a:spcBef>
                <a:spcPts val="156"/>
              </a:spcBef>
              <a:spcAft>
                <a:spcPts val="156"/>
              </a:spcAft>
            </a:pPr>
            <a:r>
              <a:rPr lang="en-US" altLang="zh-CN" b="1" dirty="0">
                <a:solidFill>
                  <a:schemeClr val="bg1"/>
                </a:solidFill>
                <a:latin typeface="Calibri" panose="020F0502020204030204" pitchFamily="34" charset="0"/>
              </a:rPr>
              <a:t>RD and Design Capabilities</a:t>
            </a:r>
          </a:p>
        </p:txBody>
      </p:sp>
      <p:sp>
        <p:nvSpPr>
          <p:cNvPr id="18" name="平行四边形 17"/>
          <p:cNvSpPr/>
          <p:nvPr/>
        </p:nvSpPr>
        <p:spPr>
          <a:xfrm rot="16200000" flipV="1">
            <a:off x="2743148" y="981280"/>
            <a:ext cx="1440000" cy="1872208"/>
          </a:xfrm>
          <a:prstGeom prst="parallelogram">
            <a:avLst/>
          </a:prstGeom>
          <a:gradFill>
            <a:gsLst>
              <a:gs pos="0">
                <a:schemeClr val="accent2"/>
              </a:gs>
              <a:gs pos="100000">
                <a:schemeClr val="accent2">
                  <a:lumMod val="50000"/>
                  <a:alpha val="31000"/>
                </a:schemeClr>
              </a:gs>
            </a:gsLst>
            <a:path path="circle">
              <a:fillToRect r="100000" b="100000"/>
            </a:path>
          </a:gra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71323" tIns="35662" rIns="71323" bIns="35662" numCol="1" spcCol="0" rtlCol="0" fromWordArt="0" anchor="ctr" anchorCtr="0" forceAA="0" compatLnSpc="1">
            <a:prstTxWarp prst="textNoShape">
              <a:avLst/>
            </a:prstTxWarp>
            <a:noAutofit/>
          </a:bodyPr>
          <a:lstStyle/>
          <a:p>
            <a:pPr algn="ctr">
              <a:lnSpc>
                <a:spcPct val="120000"/>
              </a:lnSpc>
              <a:spcBef>
                <a:spcPts val="156"/>
              </a:spcBef>
              <a:spcAft>
                <a:spcPts val="156"/>
              </a:spcAft>
            </a:pPr>
            <a:r>
              <a:rPr lang="en-US" altLang="zh-CN" b="1" dirty="0">
                <a:solidFill>
                  <a:schemeClr val="bg1"/>
                </a:solidFill>
                <a:latin typeface="Calibri" panose="020F0502020204030204" pitchFamily="34" charset="0"/>
              </a:rPr>
              <a:t>Customer</a:t>
            </a:r>
          </a:p>
          <a:p>
            <a:pPr algn="ctr">
              <a:lnSpc>
                <a:spcPct val="120000"/>
              </a:lnSpc>
              <a:spcBef>
                <a:spcPts val="156"/>
              </a:spcBef>
              <a:spcAft>
                <a:spcPts val="156"/>
              </a:spcAft>
            </a:pPr>
            <a:r>
              <a:rPr lang="en-US" altLang="zh-CN" b="1" dirty="0">
                <a:solidFill>
                  <a:schemeClr val="bg1"/>
                </a:solidFill>
                <a:latin typeface="Calibri" panose="020F0502020204030204" pitchFamily="34" charset="0"/>
              </a:rPr>
              <a:t>Portfolio </a:t>
            </a:r>
            <a:endParaRPr lang="zh-CN" altLang="en-US" b="1" dirty="0">
              <a:solidFill>
                <a:schemeClr val="bg1"/>
              </a:solidFill>
              <a:latin typeface="Calibri" panose="020F0502020204030204" pitchFamily="34" charset="0"/>
            </a:endParaRPr>
          </a:p>
        </p:txBody>
      </p:sp>
      <p:sp>
        <p:nvSpPr>
          <p:cNvPr id="21" name="平行四边形 20"/>
          <p:cNvSpPr/>
          <p:nvPr/>
        </p:nvSpPr>
        <p:spPr>
          <a:xfrm rot="16200000" flipV="1">
            <a:off x="4889854" y="1017284"/>
            <a:ext cx="1440000" cy="1800200"/>
          </a:xfrm>
          <a:prstGeom prst="parallelogram">
            <a:avLst/>
          </a:prstGeom>
          <a:gradFill>
            <a:gsLst>
              <a:gs pos="0">
                <a:schemeClr val="accent2"/>
              </a:gs>
              <a:gs pos="100000">
                <a:schemeClr val="accent2">
                  <a:lumMod val="50000"/>
                  <a:alpha val="31000"/>
                </a:schemeClr>
              </a:gs>
            </a:gsLst>
            <a:path path="circle">
              <a:fillToRect r="100000" b="100000"/>
            </a:path>
          </a:gra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71323" tIns="35662" rIns="71323" bIns="35662" numCol="1" spcCol="0" rtlCol="0" fromWordArt="0" anchor="ctr" anchorCtr="0" forceAA="0" compatLnSpc="1">
            <a:prstTxWarp prst="textNoShape">
              <a:avLst/>
            </a:prstTxWarp>
            <a:noAutofit/>
          </a:bodyPr>
          <a:lstStyle/>
          <a:p>
            <a:pPr algn="ctr">
              <a:lnSpc>
                <a:spcPct val="120000"/>
              </a:lnSpc>
              <a:spcBef>
                <a:spcPts val="156"/>
              </a:spcBef>
              <a:spcAft>
                <a:spcPts val="156"/>
              </a:spcAft>
            </a:pPr>
            <a:r>
              <a:rPr lang="en-US" altLang="zh-CN" b="1" dirty="0">
                <a:solidFill>
                  <a:schemeClr val="bg1"/>
                </a:solidFill>
                <a:latin typeface="Calibri" panose="020F0502020204030204" pitchFamily="34" charset="0"/>
              </a:rPr>
              <a:t>Operation</a:t>
            </a:r>
          </a:p>
          <a:p>
            <a:pPr algn="ctr">
              <a:lnSpc>
                <a:spcPct val="120000"/>
              </a:lnSpc>
              <a:spcBef>
                <a:spcPts val="156"/>
              </a:spcBef>
              <a:spcAft>
                <a:spcPts val="156"/>
              </a:spcAft>
            </a:pPr>
            <a:r>
              <a:rPr lang="en-US" altLang="zh-CN" b="1" dirty="0">
                <a:solidFill>
                  <a:schemeClr val="bg1"/>
                </a:solidFill>
                <a:latin typeface="Calibri" panose="020F0502020204030204" pitchFamily="34" charset="0"/>
              </a:rPr>
              <a:t>Efficiency</a:t>
            </a:r>
            <a:endParaRPr lang="zh-CN" altLang="en-US" b="1" dirty="0">
              <a:solidFill>
                <a:schemeClr val="bg1"/>
              </a:solidFill>
              <a:latin typeface="Calibri" panose="020F0502020204030204" pitchFamily="34" charset="0"/>
            </a:endParaRPr>
          </a:p>
        </p:txBody>
      </p:sp>
      <p:sp>
        <p:nvSpPr>
          <p:cNvPr id="20" name="灯片编号占位符 3"/>
          <p:cNvSpPr>
            <a:spLocks noGrp="1"/>
          </p:cNvSpPr>
          <p:nvPr>
            <p:ph type="sldNum" sz="quarter" idx="11"/>
          </p:nvPr>
        </p:nvSpPr>
        <p:spPr>
          <a:xfrm>
            <a:off x="8100392" y="5564449"/>
            <a:ext cx="1039045" cy="140054"/>
          </a:xfrm>
        </p:spPr>
        <p:txBody>
          <a:bodyPr/>
          <a:lstStyle/>
          <a:p>
            <a:fld id="{49F4BA8F-7B64-4198-9505-0CB5D4D3B366}" type="slidenum">
              <a:rPr lang="en-US" altLang="zh-CN" smtClean="0">
                <a:latin typeface="Calibri" panose="020F0502020204030204" pitchFamily="34" charset="0"/>
              </a:rPr>
              <a:pPr/>
              <a:t>13</a:t>
            </a:fld>
            <a:endParaRPr lang="zh-CN" altLang="en-US" dirty="0">
              <a:latin typeface="Calibri" panose="020F0502020204030204" pitchFamily="34" charset="0"/>
            </a:endParaRPr>
          </a:p>
        </p:txBody>
      </p:sp>
      <p:sp>
        <p:nvSpPr>
          <p:cNvPr id="23" name="矩形 22"/>
          <p:cNvSpPr/>
          <p:nvPr/>
        </p:nvSpPr>
        <p:spPr>
          <a:xfrm>
            <a:off x="323529" y="2766035"/>
            <a:ext cx="1944215" cy="1538883"/>
          </a:xfrm>
          <a:prstGeom prst="rect">
            <a:avLst/>
          </a:prstGeom>
          <a:noFill/>
        </p:spPr>
        <p:txBody>
          <a:bodyPr wrap="square">
            <a:spAutoFit/>
          </a:bodyPr>
          <a:lstStyle/>
          <a:p>
            <a:pPr marL="177800" indent="-177800">
              <a:spcAft>
                <a:spcPts val="600"/>
              </a:spcAft>
              <a:buFont typeface="Wingdings" panose="05000000000000000000" pitchFamily="2" charset="2"/>
              <a:buChar char="Ø"/>
            </a:pPr>
            <a:r>
              <a:rPr lang="en-US" altLang="zh-TW" kern="100" dirty="0">
                <a:latin typeface="Calibri" panose="020F0502020204030204" pitchFamily="34" charset="0"/>
                <a:ea typeface="Microsoft JhengHei UI" panose="020B0604030504040204" pitchFamily="34" charset="-120"/>
              </a:rPr>
              <a:t>Technology and capex intensity</a:t>
            </a:r>
          </a:p>
          <a:p>
            <a:pPr marL="177800" indent="-177800">
              <a:spcAft>
                <a:spcPts val="600"/>
              </a:spcAft>
              <a:buFont typeface="Wingdings" panose="05000000000000000000" pitchFamily="2" charset="2"/>
              <a:buChar char="Ø"/>
            </a:pPr>
            <a:r>
              <a:rPr lang="en-US" altLang="zh-TW" kern="100" dirty="0">
                <a:latin typeface="Calibri" panose="020F0502020204030204" pitchFamily="34" charset="0"/>
                <a:ea typeface="Microsoft JhengHei UI" panose="020B0604030504040204" pitchFamily="34" charset="-120"/>
              </a:rPr>
              <a:t>Available capacity</a:t>
            </a:r>
          </a:p>
          <a:p>
            <a:pPr marL="177800" indent="-177800">
              <a:spcAft>
                <a:spcPts val="600"/>
              </a:spcAft>
              <a:buFont typeface="Wingdings" panose="05000000000000000000" pitchFamily="2" charset="2"/>
              <a:buChar char="Ø"/>
            </a:pPr>
            <a:r>
              <a:rPr lang="en-US" altLang="zh-TW" kern="100" dirty="0">
                <a:latin typeface="Calibri" panose="020F0502020204030204" pitchFamily="34" charset="0"/>
                <a:ea typeface="Microsoft JhengHei UI" panose="020B0604030504040204" pitchFamily="34" charset="-120"/>
              </a:rPr>
              <a:t>Long qualification period: at least </a:t>
            </a:r>
            <a:r>
              <a:rPr lang="en-US" altLang="zh-TW" kern="100" dirty="0">
                <a:solidFill>
                  <a:schemeClr val="accent1"/>
                </a:solidFill>
                <a:latin typeface="Calibri" panose="020F0502020204030204" pitchFamily="34" charset="0"/>
                <a:ea typeface="Microsoft JhengHei UI" panose="020B0604030504040204" pitchFamily="34" charset="-120"/>
              </a:rPr>
              <a:t>2~3 years</a:t>
            </a:r>
            <a:endParaRPr lang="zh-TW" altLang="en-US" kern="100" dirty="0">
              <a:solidFill>
                <a:schemeClr val="accent1"/>
              </a:solidFill>
              <a:latin typeface="Calibri" panose="020F0502020204030204" pitchFamily="34" charset="0"/>
              <a:ea typeface="Microsoft JhengHei UI" panose="020B0604030504040204" pitchFamily="34" charset="-120"/>
            </a:endParaRPr>
          </a:p>
        </p:txBody>
      </p:sp>
      <p:sp>
        <p:nvSpPr>
          <p:cNvPr id="29" name="矩形 28"/>
          <p:cNvSpPr/>
          <p:nvPr/>
        </p:nvSpPr>
        <p:spPr>
          <a:xfrm>
            <a:off x="6876256" y="2762102"/>
            <a:ext cx="2088232" cy="2400657"/>
          </a:xfrm>
          <a:prstGeom prst="rect">
            <a:avLst/>
          </a:prstGeom>
          <a:noFill/>
        </p:spPr>
        <p:txBody>
          <a:bodyPr wrap="square">
            <a:spAutoFit/>
          </a:bodyPr>
          <a:lstStyle/>
          <a:p>
            <a:pPr marL="177800" indent="-177800">
              <a:spcAft>
                <a:spcPts val="600"/>
              </a:spcAft>
              <a:buFont typeface="Wingdings" panose="05000000000000000000" pitchFamily="2" charset="2"/>
              <a:buChar char="Ø"/>
            </a:pPr>
            <a:r>
              <a:rPr lang="en-US" altLang="zh-TW" kern="100" dirty="0">
                <a:latin typeface="Calibri" panose="020F0502020204030204" pitchFamily="34" charset="0"/>
                <a:ea typeface="Microsoft JhengHei UI" panose="020B0604030504040204" pitchFamily="34" charset="-120"/>
              </a:rPr>
              <a:t>From aluminum, magnesium to composite material wheels </a:t>
            </a:r>
          </a:p>
          <a:p>
            <a:pPr marL="177800" indent="-177800">
              <a:spcAft>
                <a:spcPts val="600"/>
              </a:spcAft>
              <a:buFont typeface="Wingdings" panose="05000000000000000000" pitchFamily="2" charset="2"/>
              <a:buChar char="Ø"/>
            </a:pPr>
            <a:r>
              <a:rPr lang="en-US" altLang="zh-TW" kern="100" dirty="0">
                <a:latin typeface="Calibri" panose="020F0502020204030204" pitchFamily="34" charset="0"/>
                <a:ea typeface="Microsoft JhengHei UI" panose="020B0604030504040204" pitchFamily="34" charset="-120"/>
              </a:rPr>
              <a:t>Manufacturing process development</a:t>
            </a:r>
          </a:p>
          <a:p>
            <a:pPr marL="177800" indent="-177800">
              <a:spcAft>
                <a:spcPts val="600"/>
              </a:spcAft>
              <a:buFont typeface="Wingdings" panose="05000000000000000000" pitchFamily="2" charset="2"/>
              <a:buChar char="Ø"/>
            </a:pPr>
            <a:r>
              <a:rPr lang="en-US" altLang="zh-TW" kern="100" dirty="0">
                <a:latin typeface="Calibri" panose="020F0502020204030204" pitchFamily="34" charset="0"/>
                <a:ea typeface="Microsoft JhengHei UI" panose="020B0604030504040204" pitchFamily="34" charset="-120"/>
              </a:rPr>
              <a:t>Specialized in short production run orders with a high level of customization.</a:t>
            </a:r>
          </a:p>
        </p:txBody>
      </p:sp>
      <p:sp>
        <p:nvSpPr>
          <p:cNvPr id="30" name="矩形 29"/>
          <p:cNvSpPr/>
          <p:nvPr/>
        </p:nvSpPr>
        <p:spPr>
          <a:xfrm>
            <a:off x="2411760" y="2762102"/>
            <a:ext cx="1964565" cy="1754326"/>
          </a:xfrm>
          <a:prstGeom prst="rect">
            <a:avLst/>
          </a:prstGeom>
          <a:noFill/>
        </p:spPr>
        <p:txBody>
          <a:bodyPr wrap="square">
            <a:spAutoFit/>
          </a:bodyPr>
          <a:lstStyle/>
          <a:p>
            <a:pPr marL="177800" indent="-177800">
              <a:spcAft>
                <a:spcPts val="600"/>
              </a:spcAft>
              <a:buFont typeface="Wingdings" panose="05000000000000000000" pitchFamily="2" charset="2"/>
              <a:buChar char="Ø"/>
            </a:pPr>
            <a:r>
              <a:rPr lang="en-US" altLang="zh-TW" kern="100" dirty="0">
                <a:latin typeface="Calibri" panose="020F0502020204030204" pitchFamily="34" charset="0"/>
                <a:ea typeface="Microsoft JhengHei UI" panose="020B0604030504040204" pitchFamily="34" charset="-120"/>
              </a:rPr>
              <a:t>Europe, U.S and Asia luxury and premium car brands</a:t>
            </a:r>
          </a:p>
          <a:p>
            <a:pPr marL="177800" indent="-177800">
              <a:spcAft>
                <a:spcPts val="600"/>
              </a:spcAft>
              <a:buFont typeface="Wingdings" panose="05000000000000000000" pitchFamily="2" charset="2"/>
              <a:buChar char="Ø"/>
            </a:pPr>
            <a:r>
              <a:rPr lang="en-US" altLang="zh-TW" kern="100" dirty="0">
                <a:latin typeface="Calibri" panose="020F0502020204030204" pitchFamily="34" charset="0"/>
                <a:ea typeface="Microsoft JhengHei UI" panose="020B0604030504040204" pitchFamily="34" charset="-120"/>
              </a:rPr>
              <a:t>Co-design with distinguished global car brand studios</a:t>
            </a:r>
          </a:p>
          <a:p>
            <a:pPr marL="177800" indent="-177800">
              <a:spcAft>
                <a:spcPts val="600"/>
              </a:spcAft>
              <a:buFont typeface="Wingdings" panose="05000000000000000000" pitchFamily="2" charset="2"/>
              <a:buChar char="Ø"/>
            </a:pPr>
            <a:endParaRPr lang="zh-TW" altLang="en-US" sz="1400" kern="100" dirty="0">
              <a:latin typeface="Calibri" panose="020F0502020204030204" pitchFamily="34" charset="0"/>
              <a:ea typeface="Microsoft JhengHei UI" panose="020B0604030504040204" pitchFamily="34" charset="-120"/>
            </a:endParaRPr>
          </a:p>
        </p:txBody>
      </p:sp>
      <p:sp>
        <p:nvSpPr>
          <p:cNvPr id="33" name="矩形 32"/>
          <p:cNvSpPr/>
          <p:nvPr/>
        </p:nvSpPr>
        <p:spPr>
          <a:xfrm>
            <a:off x="4637746" y="2762102"/>
            <a:ext cx="1878470" cy="2339102"/>
          </a:xfrm>
          <a:prstGeom prst="rect">
            <a:avLst/>
          </a:prstGeom>
          <a:noFill/>
        </p:spPr>
        <p:txBody>
          <a:bodyPr wrap="square">
            <a:spAutoFit/>
          </a:bodyPr>
          <a:lstStyle/>
          <a:p>
            <a:pPr marL="182563" indent="-182563">
              <a:spcAft>
                <a:spcPts val="600"/>
              </a:spcAft>
              <a:buFont typeface="Wingdings" panose="05000000000000000000" pitchFamily="2" charset="2"/>
              <a:buChar char="Ø"/>
            </a:pPr>
            <a:r>
              <a:rPr lang="en-US" altLang="zh-TW" kern="100" dirty="0">
                <a:latin typeface="Calibri" panose="020F0502020204030204" pitchFamily="34" charset="0"/>
                <a:ea typeface="Microsoft JhengHei UI" panose="020B0604030504040204" pitchFamily="34" charset="-120"/>
              </a:rPr>
              <a:t>Before painting process yield is </a:t>
            </a:r>
            <a:r>
              <a:rPr lang="en-US" altLang="zh-TW" kern="100" dirty="0">
                <a:solidFill>
                  <a:schemeClr val="accent1"/>
                </a:solidFill>
                <a:latin typeface="Calibri" panose="020F0502020204030204" pitchFamily="34" charset="0"/>
                <a:ea typeface="Microsoft JhengHei UI" panose="020B0604030504040204" pitchFamily="34" charset="-120"/>
              </a:rPr>
              <a:t>high-ninety %</a:t>
            </a:r>
          </a:p>
          <a:p>
            <a:pPr marL="177800" indent="-177800">
              <a:spcAft>
                <a:spcPts val="600"/>
              </a:spcAft>
              <a:buFont typeface="Wingdings" panose="05000000000000000000" pitchFamily="2" charset="2"/>
              <a:buChar char="Ø"/>
            </a:pPr>
            <a:r>
              <a:rPr lang="en-US" altLang="zh-TW" kern="100" dirty="0">
                <a:latin typeface="Calibri" panose="020F0502020204030204" pitchFamily="34" charset="0"/>
                <a:ea typeface="Microsoft JhengHei UI" panose="020B0604030504040204" pitchFamily="34" charset="-120"/>
              </a:rPr>
              <a:t>New plants to shorten cash conversion cycle</a:t>
            </a:r>
          </a:p>
          <a:p>
            <a:pPr marL="177800" indent="-177800">
              <a:spcAft>
                <a:spcPts val="600"/>
              </a:spcAft>
              <a:buFont typeface="Wingdings" panose="05000000000000000000" pitchFamily="2" charset="2"/>
              <a:buChar char="Ø"/>
            </a:pPr>
            <a:endParaRPr lang="en-US" altLang="zh-TW" kern="100" dirty="0">
              <a:solidFill>
                <a:schemeClr val="accent1"/>
              </a:solidFill>
              <a:latin typeface="Calibri" panose="020F0502020204030204" pitchFamily="34" charset="0"/>
              <a:ea typeface="Microsoft JhengHei UI" panose="020B0604030504040204" pitchFamily="34" charset="-120"/>
            </a:endParaRPr>
          </a:p>
          <a:p>
            <a:pPr marL="177800" indent="-177800">
              <a:spcAft>
                <a:spcPts val="600"/>
              </a:spcAft>
              <a:buFont typeface="Wingdings" panose="05000000000000000000" pitchFamily="2" charset="2"/>
              <a:buChar char="Ø"/>
            </a:pPr>
            <a:endParaRPr lang="en-US" altLang="zh-TW" kern="100" dirty="0">
              <a:latin typeface="Calibri" panose="020F0502020204030204" pitchFamily="34" charset="0"/>
              <a:ea typeface="Microsoft JhengHei UI" panose="020B0604030504040204" pitchFamily="34" charset="-120"/>
            </a:endParaRPr>
          </a:p>
          <a:p>
            <a:pPr marL="177800" indent="-177800">
              <a:spcAft>
                <a:spcPts val="600"/>
              </a:spcAft>
              <a:buFont typeface="Wingdings" panose="05000000000000000000" pitchFamily="2" charset="2"/>
              <a:buChar char="Ø"/>
            </a:pPr>
            <a:endParaRPr lang="en-US" altLang="zh-TW" kern="100" dirty="0">
              <a:latin typeface="Calibri" panose="020F0502020204030204" pitchFamily="34" charset="0"/>
              <a:ea typeface="Microsoft JhengHei UI" panose="020B0604030504040204" pitchFamily="34" charset="-120"/>
            </a:endParaRPr>
          </a:p>
        </p:txBody>
      </p:sp>
    </p:spTree>
    <p:extLst>
      <p:ext uri="{BB962C8B-B14F-4D97-AF65-F5344CB8AC3E}">
        <p14:creationId xmlns:p14="http://schemas.microsoft.com/office/powerpoint/2010/main" val="30057412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290" y="121196"/>
            <a:ext cx="8353424" cy="600603"/>
          </a:xfrm>
        </p:spPr>
        <p:txBody>
          <a:bodyPr>
            <a:normAutofit/>
          </a:bodyPr>
          <a:lstStyle/>
          <a:p>
            <a:pPr>
              <a:tabLst>
                <a:tab pos="3411538" algn="l"/>
              </a:tabLst>
            </a:pPr>
            <a:r>
              <a:rPr lang="en-US" altLang="zh-TW" dirty="0">
                <a:latin typeface="Calibri" panose="020F0502020204030204" pitchFamily="34" charset="0"/>
              </a:rPr>
              <a:t>Experienced </a:t>
            </a:r>
            <a:r>
              <a:rPr lang="en-US" altLang="zh-TW" dirty="0" smtClean="0">
                <a:latin typeface="Calibri" panose="020F0502020204030204" pitchFamily="34" charset="0"/>
              </a:rPr>
              <a:t>Management Team</a:t>
            </a:r>
            <a:endParaRPr lang="zh-CN" altLang="en-US" dirty="0">
              <a:latin typeface="Calibri" panose="020F0502020204030204" pitchFamily="34" charset="0"/>
            </a:endParaRPr>
          </a:p>
        </p:txBody>
      </p:sp>
      <p:sp>
        <p:nvSpPr>
          <p:cNvPr id="20" name="灯片编号占位符 3"/>
          <p:cNvSpPr>
            <a:spLocks noGrp="1"/>
          </p:cNvSpPr>
          <p:nvPr>
            <p:ph type="sldNum" sz="quarter" idx="11"/>
          </p:nvPr>
        </p:nvSpPr>
        <p:spPr>
          <a:xfrm>
            <a:off x="8100392" y="5564449"/>
            <a:ext cx="1039045" cy="140054"/>
          </a:xfrm>
        </p:spPr>
        <p:txBody>
          <a:bodyPr/>
          <a:lstStyle/>
          <a:p>
            <a:fld id="{49F4BA8F-7B64-4198-9505-0CB5D4D3B366}" type="slidenum">
              <a:rPr lang="en-US" altLang="zh-CN" smtClean="0">
                <a:latin typeface="Calibri" panose="020F0502020204030204" pitchFamily="34" charset="0"/>
              </a:rPr>
              <a:pPr/>
              <a:t>14</a:t>
            </a:fld>
            <a:endParaRPr lang="zh-CN" altLang="en-US" dirty="0">
              <a:latin typeface="Calibri" panose="020F0502020204030204" pitchFamily="34" charset="0"/>
            </a:endParaRPr>
          </a:p>
        </p:txBody>
      </p:sp>
      <p:graphicFrame>
        <p:nvGraphicFramePr>
          <p:cNvPr id="29" name="Group 67"/>
          <p:cNvGraphicFramePr>
            <a:graphicFrameLocks noGrp="1"/>
          </p:cNvGraphicFramePr>
          <p:nvPr>
            <p:extLst>
              <p:ext uri="{D42A27DB-BD31-4B8C-83A1-F6EECF244321}">
                <p14:modId xmlns:p14="http://schemas.microsoft.com/office/powerpoint/2010/main" val="3604074058"/>
              </p:ext>
            </p:extLst>
          </p:nvPr>
        </p:nvGraphicFramePr>
        <p:xfrm>
          <a:off x="179513" y="644110"/>
          <a:ext cx="8784975" cy="4745562"/>
        </p:xfrm>
        <a:graphic>
          <a:graphicData uri="http://schemas.openxmlformats.org/drawingml/2006/table">
            <a:tbl>
              <a:tblPr/>
              <a:tblGrid>
                <a:gridCol w="1152128">
                  <a:extLst>
                    <a:ext uri="{9D8B030D-6E8A-4147-A177-3AD203B41FA5}">
                      <a16:colId xmlns:a16="http://schemas.microsoft.com/office/drawing/2014/main" xmlns="" val="20000"/>
                    </a:ext>
                  </a:extLst>
                </a:gridCol>
                <a:gridCol w="1190532">
                  <a:extLst>
                    <a:ext uri="{9D8B030D-6E8A-4147-A177-3AD203B41FA5}">
                      <a16:colId xmlns:a16="http://schemas.microsoft.com/office/drawing/2014/main" xmlns="" val="20001"/>
                    </a:ext>
                  </a:extLst>
                </a:gridCol>
                <a:gridCol w="3057940">
                  <a:extLst>
                    <a:ext uri="{9D8B030D-6E8A-4147-A177-3AD203B41FA5}">
                      <a16:colId xmlns:a16="http://schemas.microsoft.com/office/drawing/2014/main" xmlns="" val="20002"/>
                    </a:ext>
                  </a:extLst>
                </a:gridCol>
                <a:gridCol w="720080">
                  <a:extLst>
                    <a:ext uri="{9D8B030D-6E8A-4147-A177-3AD203B41FA5}">
                      <a16:colId xmlns:a16="http://schemas.microsoft.com/office/drawing/2014/main" xmlns="" val="20003"/>
                    </a:ext>
                  </a:extLst>
                </a:gridCol>
                <a:gridCol w="2664295">
                  <a:extLst>
                    <a:ext uri="{9D8B030D-6E8A-4147-A177-3AD203B41FA5}">
                      <a16:colId xmlns:a16="http://schemas.microsoft.com/office/drawing/2014/main" xmlns="" val="20004"/>
                    </a:ext>
                  </a:extLst>
                </a:gridCol>
              </a:tblGrid>
              <a:tr h="418650">
                <a:tc>
                  <a:txBody>
                    <a:bodyPr/>
                    <a:lstStyle/>
                    <a:p>
                      <a:pPr algn="ctr" fontAlgn="ctr"/>
                      <a:r>
                        <a:rPr lang="en-US" sz="1200" b="1" i="0" u="none" strike="noStrike" dirty="0">
                          <a:solidFill>
                            <a:schemeClr val="bg1"/>
                          </a:solidFill>
                          <a:effectLst/>
                          <a:latin typeface="+mj-lt"/>
                        </a:rPr>
                        <a:t>Name</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algn="ctr" fontAlgn="ctr"/>
                      <a:r>
                        <a:rPr lang="en-US" sz="1200" b="1" i="0" u="none" strike="noStrike" dirty="0">
                          <a:solidFill>
                            <a:schemeClr val="bg1"/>
                          </a:solidFill>
                          <a:effectLst/>
                          <a:latin typeface="+mj-lt"/>
                        </a:rPr>
                        <a:t>Position</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algn="ctr" fontAlgn="ctr"/>
                      <a:r>
                        <a:rPr lang="en-US" sz="1200" b="1" i="0" u="none" strike="noStrike" dirty="0">
                          <a:solidFill>
                            <a:schemeClr val="bg1"/>
                          </a:solidFill>
                          <a:effectLst/>
                          <a:latin typeface="+mj-lt"/>
                        </a:rPr>
                        <a:t>Function</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bg1"/>
                          </a:solidFill>
                          <a:effectLst/>
                          <a:latin typeface="+mj-lt"/>
                          <a:ea typeface="新細明體" charset="-120"/>
                        </a:rPr>
                        <a:t>Years in Industry</a:t>
                      </a:r>
                    </a:p>
                  </a:txBody>
                  <a:tcPr marL="36000" marR="36000" marT="18000" marB="1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algn="ctr" fontAlgn="ctr"/>
                      <a:r>
                        <a:rPr lang="en-US" sz="1200" b="1" i="0" u="none" strike="noStrike" dirty="0">
                          <a:solidFill>
                            <a:schemeClr val="bg1"/>
                          </a:solidFill>
                          <a:effectLst/>
                          <a:latin typeface="+mj-lt"/>
                        </a:rPr>
                        <a:t>Education/Experience</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556808">
                <a:tc>
                  <a:txBody>
                    <a:bodyPr/>
                    <a:lstStyle/>
                    <a:p>
                      <a:pPr algn="l" fontAlgn="ctr"/>
                      <a:r>
                        <a:rPr lang="en-US" altLang="zh-TW" sz="1100" b="1" i="0" u="none" strike="noStrike" dirty="0" err="1">
                          <a:solidFill>
                            <a:schemeClr val="tx1"/>
                          </a:solidFill>
                          <a:effectLst/>
                          <a:latin typeface="+mj-lt"/>
                        </a:rPr>
                        <a:t>Tsung</a:t>
                      </a:r>
                      <a:r>
                        <a:rPr lang="en-US" altLang="zh-TW" sz="1100" b="1" i="0" u="none" strike="noStrike" dirty="0">
                          <a:solidFill>
                            <a:schemeClr val="tx1"/>
                          </a:solidFill>
                          <a:effectLst/>
                          <a:latin typeface="+mj-lt"/>
                        </a:rPr>
                        <a:t>-Jung</a:t>
                      </a:r>
                      <a:r>
                        <a:rPr lang="en-US" altLang="zh-TW" sz="1100" b="1" i="0" u="none" strike="noStrike" baseline="0" dirty="0">
                          <a:solidFill>
                            <a:schemeClr val="tx1"/>
                          </a:solidFill>
                          <a:effectLst/>
                          <a:latin typeface="+mj-lt"/>
                        </a:rPr>
                        <a:t> </a:t>
                      </a:r>
                      <a:r>
                        <a:rPr lang="en-US" altLang="zh-TW" sz="1100" b="1" i="0" u="none" strike="noStrike" dirty="0">
                          <a:solidFill>
                            <a:schemeClr val="tx1"/>
                          </a:solidFill>
                          <a:effectLst/>
                          <a:latin typeface="+mj-lt"/>
                        </a:rPr>
                        <a:t>Huang</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pPr algn="l" fontAlgn="ctr"/>
                      <a:r>
                        <a:rPr lang="en-US" altLang="zh-TW" sz="1100" b="0" i="0" u="none" strike="noStrike" dirty="0">
                          <a:solidFill>
                            <a:schemeClr val="tx1"/>
                          </a:solidFill>
                          <a:effectLst/>
                          <a:latin typeface="+mj-lt"/>
                        </a:rPr>
                        <a:t>Chairman/CEO</a:t>
                      </a:r>
                      <a:endParaRPr lang="en-US" sz="1100" b="0" i="0" u="none" strike="noStrike" dirty="0">
                        <a:solidFill>
                          <a:schemeClr val="tx1"/>
                        </a:solidFill>
                        <a:effectLst/>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tx1"/>
                          </a:solidFill>
                          <a:effectLst/>
                          <a:latin typeface="+mj-lt"/>
                        </a:rPr>
                        <a:t>Creating and implementing the organization's vision and overall direction</a:t>
                      </a:r>
                      <a:endParaRPr lang="en-US" altLang="zh-TW" sz="1100" b="0" i="0" u="none" strike="noStrike" dirty="0">
                        <a:solidFill>
                          <a:schemeClr val="tx1"/>
                        </a:solidFill>
                        <a:effectLst/>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pPr algn="ctr" fontAlgn="ctr"/>
                      <a:r>
                        <a:rPr lang="en-US" altLang="zh-TW" sz="1100" b="0" i="0" u="none" strike="noStrike" dirty="0" smtClean="0">
                          <a:solidFill>
                            <a:schemeClr val="tx1"/>
                          </a:solidFill>
                          <a:effectLst/>
                          <a:latin typeface="+mj-lt"/>
                        </a:rPr>
                        <a:t>40+</a:t>
                      </a:r>
                      <a:endParaRPr lang="en-US" altLang="zh-TW" sz="1100" b="0" i="0" u="none" strike="noStrike" dirty="0">
                        <a:solidFill>
                          <a:schemeClr val="tx1"/>
                        </a:solidFill>
                        <a:effectLst/>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pPr algn="l" fontAlgn="ctr"/>
                      <a:r>
                        <a:rPr lang="en-US" sz="1100" b="0" i="0" u="none" strike="noStrike" dirty="0">
                          <a:solidFill>
                            <a:schemeClr val="tx1"/>
                          </a:solidFill>
                          <a:effectLst/>
                          <a:latin typeface="+mj-lt"/>
                        </a:rPr>
                        <a:t>￭ </a:t>
                      </a:r>
                      <a:r>
                        <a:rPr lang="en-US" altLang="zh-TW" sz="1100" b="0" i="0" u="none" strike="noStrike" dirty="0">
                          <a:solidFill>
                            <a:schemeClr val="tx1"/>
                          </a:solidFill>
                          <a:effectLst/>
                          <a:latin typeface="+mj-lt"/>
                        </a:rPr>
                        <a:t>Feng Chia University, TW</a:t>
                      </a:r>
                      <a:endParaRPr lang="en-US" sz="1100" b="0" i="0" u="none" strike="noStrike" dirty="0">
                        <a:solidFill>
                          <a:schemeClr val="tx1"/>
                        </a:solidFill>
                        <a:effectLst/>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extLst>
                  <a:ext uri="{0D108BD9-81ED-4DB2-BD59-A6C34878D82A}">
                    <a16:rowId xmlns:a16="http://schemas.microsoft.com/office/drawing/2014/main" xmlns="" val="10001"/>
                  </a:ext>
                </a:extLst>
              </a:tr>
              <a:tr h="609218">
                <a:tc>
                  <a:txBody>
                    <a:bodyPr/>
                    <a:lstStyle/>
                    <a:p>
                      <a:pPr algn="l" fontAlgn="ctr"/>
                      <a:r>
                        <a:rPr lang="en-US" altLang="zh-TW" sz="1100" b="1" i="0" u="none" strike="noStrike" dirty="0">
                          <a:solidFill>
                            <a:schemeClr val="tx1"/>
                          </a:solidFill>
                          <a:effectLst/>
                          <a:latin typeface="+mj-lt"/>
                        </a:rPr>
                        <a:t>Dr.</a:t>
                      </a:r>
                      <a:r>
                        <a:rPr lang="en-US" altLang="zh-TW" sz="1100" b="1" i="0" u="none" strike="noStrike" baseline="0" dirty="0">
                          <a:solidFill>
                            <a:schemeClr val="tx1"/>
                          </a:solidFill>
                          <a:effectLst/>
                          <a:latin typeface="+mj-lt"/>
                        </a:rPr>
                        <a:t> Ralph-R. </a:t>
                      </a:r>
                      <a:r>
                        <a:rPr lang="en-US" altLang="zh-TW" sz="1100" b="1" i="0" u="none" strike="noStrike" baseline="0" dirty="0" err="1">
                          <a:solidFill>
                            <a:schemeClr val="tx1"/>
                          </a:solidFill>
                          <a:effectLst/>
                          <a:latin typeface="+mj-lt"/>
                        </a:rPr>
                        <a:t>Ohlsen</a:t>
                      </a:r>
                      <a:endParaRPr lang="en-US" altLang="zh-TW" sz="1100" b="1" i="0" u="none" strike="noStrike" dirty="0">
                        <a:solidFill>
                          <a:schemeClr val="tx1"/>
                        </a:solidFill>
                        <a:effectLst/>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algn="l" fontAlgn="ctr"/>
                      <a:r>
                        <a:rPr lang="en-US" altLang="zh-TW" sz="1100" b="0" i="0" u="none" strike="noStrike" dirty="0">
                          <a:solidFill>
                            <a:schemeClr val="tx1"/>
                          </a:solidFill>
                          <a:effectLst/>
                          <a:latin typeface="+mj-lt"/>
                        </a:rPr>
                        <a:t>Executive</a:t>
                      </a:r>
                      <a:r>
                        <a:rPr lang="en-US" altLang="zh-TW" sz="1100" b="0" i="0" u="none" strike="noStrike" baseline="0" dirty="0">
                          <a:solidFill>
                            <a:schemeClr val="tx1"/>
                          </a:solidFill>
                          <a:effectLst/>
                          <a:latin typeface="+mj-lt"/>
                        </a:rPr>
                        <a:t> VP</a:t>
                      </a:r>
                      <a:endParaRPr lang="en-US" altLang="zh-TW" sz="1100" b="0" i="0" u="none" strike="noStrike" dirty="0">
                        <a:solidFill>
                          <a:schemeClr val="tx1"/>
                        </a:solidFill>
                        <a:effectLst/>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altLang="zh-TW" sz="1100" b="0" i="0" u="none" strike="noStrike" dirty="0" smtClean="0">
                          <a:solidFill>
                            <a:schemeClr val="tx1"/>
                          </a:solidFill>
                          <a:effectLst/>
                          <a:latin typeface="+mj-lt"/>
                        </a:rPr>
                        <a:t>Strategy, Processes, European</a:t>
                      </a:r>
                      <a:r>
                        <a:rPr lang="en-US" altLang="zh-TW" sz="1100" b="0" i="0" u="none" strike="noStrike" baseline="0" dirty="0" smtClean="0">
                          <a:solidFill>
                            <a:schemeClr val="tx1"/>
                          </a:solidFill>
                          <a:effectLst/>
                          <a:latin typeface="+mj-lt"/>
                        </a:rPr>
                        <a:t> </a:t>
                      </a:r>
                      <a:r>
                        <a:rPr lang="en-US" altLang="zh-TW" sz="1100" b="0" i="0" u="none" strike="noStrike" baseline="0" dirty="0">
                          <a:solidFill>
                            <a:schemeClr val="tx1"/>
                          </a:solidFill>
                          <a:effectLst/>
                          <a:latin typeface="+mj-lt"/>
                        </a:rPr>
                        <a:t>s</a:t>
                      </a:r>
                      <a:r>
                        <a:rPr lang="en-US" altLang="zh-TW" sz="1100" b="0" i="0" u="none" strike="noStrike" dirty="0">
                          <a:solidFill>
                            <a:schemeClr val="tx1"/>
                          </a:solidFill>
                          <a:effectLst/>
                          <a:latin typeface="+mj-lt"/>
                        </a:rPr>
                        <a:t>ales and marketing</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algn="ctr" fontAlgn="ctr"/>
                      <a:r>
                        <a:rPr lang="en-US" altLang="zh-TW" sz="1100" b="0" i="0" u="none" strike="noStrike" dirty="0" smtClean="0">
                          <a:solidFill>
                            <a:schemeClr val="tx1"/>
                          </a:solidFill>
                          <a:effectLst/>
                          <a:latin typeface="+mj-lt"/>
                        </a:rPr>
                        <a:t>34</a:t>
                      </a:r>
                      <a:endParaRPr lang="en-US" altLang="zh-TW" sz="1100" b="0" i="0" u="none" strike="noStrike" dirty="0">
                        <a:solidFill>
                          <a:schemeClr val="tx1"/>
                        </a:solidFill>
                        <a:effectLst/>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88900" marR="0" indent="-88900" algn="l" defTabSz="713232" rtl="0" eaLnBrk="1" fontAlgn="auto" latinLnBrk="0" hangingPunct="1">
                        <a:lnSpc>
                          <a:spcPct val="100000"/>
                        </a:lnSpc>
                        <a:spcBef>
                          <a:spcPts val="0"/>
                        </a:spcBef>
                        <a:spcAft>
                          <a:spcPts val="0"/>
                        </a:spcAft>
                        <a:buClrTx/>
                        <a:buSzPct val="60000"/>
                        <a:buFont typeface="Wingdings" panose="05000000000000000000" pitchFamily="2" charset="2"/>
                        <a:buChar char="n"/>
                        <a:tabLst/>
                        <a:defRPr/>
                      </a:pPr>
                      <a:r>
                        <a:rPr lang="en-US" altLang="zh-TW" sz="1100" b="0" i="0" u="none" strike="noStrike" baseline="0" dirty="0">
                          <a:solidFill>
                            <a:schemeClr val="tx1"/>
                          </a:solidFill>
                          <a:effectLst/>
                          <a:latin typeface="+mj-lt"/>
                        </a:rPr>
                        <a:t> </a:t>
                      </a:r>
                      <a:r>
                        <a:rPr lang="en-US" altLang="zh-TW" sz="1100" b="0" i="0" u="none" strike="noStrike" baseline="0" dirty="0" smtClean="0">
                          <a:solidFill>
                            <a:schemeClr val="tx1"/>
                          </a:solidFill>
                          <a:effectLst/>
                          <a:latin typeface="+mn-lt"/>
                        </a:rPr>
                        <a:t>Ph.D., Economics Cologne</a:t>
                      </a:r>
                      <a:endParaRPr lang="en-US" altLang="zh-TW" sz="1100" b="0" kern="1200" dirty="0" smtClean="0">
                        <a:solidFill>
                          <a:schemeClr val="tx1"/>
                        </a:solidFill>
                        <a:effectLst/>
                        <a:latin typeface="+mn-ea"/>
                        <a:ea typeface="+mn-ea"/>
                        <a:cs typeface="+mn-cs"/>
                      </a:endParaRPr>
                    </a:p>
                    <a:p>
                      <a:pPr marL="88900" marR="0" indent="-88900" algn="l" defTabSz="713232" rtl="0" eaLnBrk="1" fontAlgn="auto" latinLnBrk="0" hangingPunct="1">
                        <a:lnSpc>
                          <a:spcPct val="100000"/>
                        </a:lnSpc>
                        <a:spcBef>
                          <a:spcPts val="0"/>
                        </a:spcBef>
                        <a:spcAft>
                          <a:spcPts val="0"/>
                        </a:spcAft>
                        <a:buClrTx/>
                        <a:buSzPct val="60000"/>
                        <a:buFont typeface="Wingdings" panose="05000000000000000000" pitchFamily="2" charset="2"/>
                        <a:buChar char="n"/>
                        <a:tabLst/>
                        <a:defRPr/>
                      </a:pPr>
                      <a:r>
                        <a:rPr lang="en-US" altLang="zh-TW" sz="1100" b="0" kern="1200" dirty="0" smtClean="0">
                          <a:solidFill>
                            <a:schemeClr val="tx1"/>
                          </a:solidFill>
                          <a:effectLst/>
                          <a:latin typeface="+mj-lt"/>
                          <a:ea typeface="+mn-ea"/>
                          <a:cs typeface="+mn-cs"/>
                        </a:rPr>
                        <a:t> Magna </a:t>
                      </a:r>
                      <a:r>
                        <a:rPr lang="en-US" altLang="zh-TW" sz="1100" b="0" kern="1200" dirty="0" err="1">
                          <a:solidFill>
                            <a:schemeClr val="tx1"/>
                          </a:solidFill>
                          <a:effectLst/>
                          <a:latin typeface="+mj-lt"/>
                          <a:ea typeface="+mn-ea"/>
                          <a:cs typeface="+mn-cs"/>
                        </a:rPr>
                        <a:t>Steyr</a:t>
                      </a:r>
                      <a:endParaRPr lang="en-US" altLang="zh-TW" sz="1100" kern="1200" dirty="0">
                        <a:solidFill>
                          <a:schemeClr val="tx1"/>
                        </a:solidFill>
                        <a:effectLst/>
                        <a:latin typeface="+mj-lt"/>
                        <a:ea typeface="+mn-ea"/>
                        <a:cs typeface="+mn-cs"/>
                      </a:endParaRPr>
                    </a:p>
                    <a:p>
                      <a:pPr marL="88900" marR="0" indent="-88900" algn="l" defTabSz="713232" rtl="0" eaLnBrk="1" fontAlgn="auto" latinLnBrk="0" hangingPunct="1">
                        <a:lnSpc>
                          <a:spcPct val="100000"/>
                        </a:lnSpc>
                        <a:spcBef>
                          <a:spcPts val="0"/>
                        </a:spcBef>
                        <a:spcAft>
                          <a:spcPts val="0"/>
                        </a:spcAft>
                        <a:buClrTx/>
                        <a:buSzPct val="60000"/>
                        <a:buFont typeface="Wingdings" panose="05000000000000000000" pitchFamily="2" charset="2"/>
                        <a:buChar char="n"/>
                        <a:tabLst/>
                        <a:defRPr/>
                      </a:pPr>
                      <a:r>
                        <a:rPr lang="en-US" altLang="zh-TW" sz="1100" b="0" i="0" u="none" strike="noStrike" baseline="0" dirty="0">
                          <a:solidFill>
                            <a:schemeClr val="tx1"/>
                          </a:solidFill>
                          <a:effectLst/>
                          <a:latin typeface="+mj-lt"/>
                        </a:rPr>
                        <a:t> President, BMW </a:t>
                      </a:r>
                      <a:r>
                        <a:rPr lang="en-US" altLang="zh-TW" sz="1100" b="0" i="0" u="none" strike="noStrike" baseline="0" dirty="0" smtClean="0">
                          <a:solidFill>
                            <a:schemeClr val="tx1"/>
                          </a:solidFill>
                          <a:effectLst/>
                          <a:latin typeface="+mj-lt"/>
                        </a:rPr>
                        <a:t>Thailand</a:t>
                      </a:r>
                    </a:p>
                    <a:p>
                      <a:pPr marL="88900" marR="0" indent="-88900" algn="l" defTabSz="713232" rtl="0" eaLnBrk="1" fontAlgn="auto" latinLnBrk="0" hangingPunct="1">
                        <a:lnSpc>
                          <a:spcPct val="100000"/>
                        </a:lnSpc>
                        <a:spcBef>
                          <a:spcPts val="0"/>
                        </a:spcBef>
                        <a:spcAft>
                          <a:spcPts val="0"/>
                        </a:spcAft>
                        <a:buClrTx/>
                        <a:buSzPct val="60000"/>
                        <a:buFont typeface="Wingdings" panose="05000000000000000000" pitchFamily="2" charset="2"/>
                        <a:buChar char="n"/>
                        <a:tabLst/>
                        <a:defRPr/>
                      </a:pPr>
                      <a:r>
                        <a:rPr lang="en-US" altLang="zh-TW" sz="1100" b="0" i="0" u="none" strike="noStrike" baseline="0" dirty="0" smtClean="0">
                          <a:solidFill>
                            <a:schemeClr val="tx1"/>
                          </a:solidFill>
                          <a:effectLst/>
                          <a:latin typeface="+mj-lt"/>
                        </a:rPr>
                        <a:t> Board BMW South Africa</a:t>
                      </a:r>
                    </a:p>
                    <a:p>
                      <a:pPr marL="88900" marR="0" indent="-88900" algn="l" defTabSz="713232" rtl="0" eaLnBrk="1" fontAlgn="auto" latinLnBrk="0" hangingPunct="1">
                        <a:lnSpc>
                          <a:spcPct val="100000"/>
                        </a:lnSpc>
                        <a:spcBef>
                          <a:spcPts val="0"/>
                        </a:spcBef>
                        <a:spcAft>
                          <a:spcPts val="0"/>
                        </a:spcAft>
                        <a:buClrTx/>
                        <a:buSzPct val="60000"/>
                        <a:buFont typeface="Wingdings" panose="05000000000000000000" pitchFamily="2" charset="2"/>
                        <a:buChar char="n"/>
                        <a:tabLst/>
                        <a:defRPr/>
                      </a:pPr>
                      <a:r>
                        <a:rPr lang="en-US" altLang="zh-TW" sz="1100" b="0" i="0" u="none" strike="noStrike" baseline="0" dirty="0" smtClean="0">
                          <a:solidFill>
                            <a:schemeClr val="tx1"/>
                          </a:solidFill>
                          <a:effectLst/>
                          <a:latin typeface="+mj-lt"/>
                        </a:rPr>
                        <a:t> Roland Berger Consultants</a:t>
                      </a:r>
                      <a:endParaRPr lang="en-US" altLang="zh-TW" sz="1100" b="0" i="0" u="none" strike="noStrike" baseline="0" dirty="0">
                        <a:solidFill>
                          <a:schemeClr val="tx1"/>
                        </a:solidFill>
                        <a:effectLst/>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xmlns="" val="10002"/>
                  </a:ext>
                </a:extLst>
              </a:tr>
              <a:tr h="583856">
                <a:tc>
                  <a:txBody>
                    <a:bodyPr/>
                    <a:lstStyle/>
                    <a:p>
                      <a:r>
                        <a:rPr lang="en-US" altLang="zh-TW" sz="1100" b="1" dirty="0" smtClean="0">
                          <a:solidFill>
                            <a:schemeClr val="tx1"/>
                          </a:solidFill>
                          <a:latin typeface="+mj-lt"/>
                        </a:rPr>
                        <a:t>Stephen</a:t>
                      </a:r>
                      <a:r>
                        <a:rPr lang="en-US" altLang="zh-TW" sz="1100" b="1" baseline="0" dirty="0" smtClean="0">
                          <a:solidFill>
                            <a:schemeClr val="tx1"/>
                          </a:solidFill>
                          <a:latin typeface="+mj-lt"/>
                        </a:rPr>
                        <a:t> Liu</a:t>
                      </a:r>
                      <a:endParaRPr lang="zh-TW" altLang="en-US" sz="1100" b="1"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r>
                        <a:rPr lang="en-US" altLang="zh-TW" sz="1100" dirty="0" smtClean="0">
                          <a:solidFill>
                            <a:schemeClr val="tx1"/>
                          </a:solidFill>
                          <a:latin typeface="+mj-lt"/>
                        </a:rPr>
                        <a:t>Chief Operating Officer</a:t>
                      </a:r>
                      <a:endParaRPr lang="zh-TW" altLang="en-US" sz="1100"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r>
                        <a:rPr lang="en-US" altLang="zh-TW" sz="1100" dirty="0" smtClean="0">
                          <a:solidFill>
                            <a:schemeClr val="tx1"/>
                          </a:solidFill>
                          <a:latin typeface="+mj-lt"/>
                        </a:rPr>
                        <a:t>Management</a:t>
                      </a:r>
                      <a:r>
                        <a:rPr lang="en-US" altLang="zh-TW" sz="1100" baseline="0" dirty="0" smtClean="0">
                          <a:solidFill>
                            <a:schemeClr val="tx1"/>
                          </a:solidFill>
                          <a:latin typeface="+mj-lt"/>
                        </a:rPr>
                        <a:t> of global sales, technology development,  manufacturing, and overall operation   </a:t>
                      </a:r>
                      <a:endParaRPr lang="zh-TW" altLang="en-US" sz="1100"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a:r>
                        <a:rPr lang="en-US" altLang="zh-TW" sz="1100" dirty="0" smtClean="0">
                          <a:solidFill>
                            <a:schemeClr val="tx1"/>
                          </a:solidFill>
                          <a:latin typeface="+mj-lt"/>
                        </a:rPr>
                        <a:t>1+</a:t>
                      </a:r>
                      <a:endParaRPr lang="zh-TW" altLang="en-US" sz="1100"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indent="0" algn="l" defTabSz="713232" rtl="0" eaLnBrk="1" fontAlgn="auto" latinLnBrk="0" hangingPunct="1">
                        <a:lnSpc>
                          <a:spcPct val="100000"/>
                        </a:lnSpc>
                        <a:spcBef>
                          <a:spcPts val="0"/>
                        </a:spcBef>
                        <a:spcAft>
                          <a:spcPts val="0"/>
                        </a:spcAft>
                        <a:buClrTx/>
                        <a:buSzTx/>
                        <a:buFontTx/>
                        <a:buNone/>
                        <a:tabLst/>
                        <a:defRPr/>
                      </a:pPr>
                      <a:r>
                        <a:rPr lang="en-US" altLang="zh-TW" sz="1100" b="0" i="0" u="none" strike="noStrike" dirty="0" smtClean="0">
                          <a:solidFill>
                            <a:schemeClr val="tx1"/>
                          </a:solidFill>
                          <a:effectLst/>
                          <a:latin typeface="+mj-lt"/>
                        </a:rPr>
                        <a:t>￭ Kaohsiung Institute</a:t>
                      </a:r>
                      <a:r>
                        <a:rPr lang="en-US" altLang="zh-TW" sz="1100" b="0" i="0" u="none" strike="noStrike" baseline="0" dirty="0" smtClean="0">
                          <a:solidFill>
                            <a:schemeClr val="tx1"/>
                          </a:solidFill>
                          <a:effectLst/>
                          <a:latin typeface="+mj-lt"/>
                        </a:rPr>
                        <a:t> of Technology</a:t>
                      </a:r>
                      <a:r>
                        <a:rPr lang="en-US" altLang="zh-TW" sz="1100" b="0" i="0" u="none" strike="noStrike" dirty="0" smtClean="0">
                          <a:solidFill>
                            <a:schemeClr val="tx1"/>
                          </a:solidFill>
                          <a:effectLst/>
                          <a:latin typeface="+mj-lt"/>
                        </a:rPr>
                        <a:t>, TW</a:t>
                      </a:r>
                    </a:p>
                    <a:p>
                      <a:pPr marL="0" marR="0" indent="0" algn="l" defTabSz="713232" rtl="0" eaLnBrk="1" fontAlgn="auto" latinLnBrk="0" hangingPunct="1">
                        <a:lnSpc>
                          <a:spcPct val="100000"/>
                        </a:lnSpc>
                        <a:spcBef>
                          <a:spcPts val="0"/>
                        </a:spcBef>
                        <a:spcAft>
                          <a:spcPts val="0"/>
                        </a:spcAft>
                        <a:buClrTx/>
                        <a:buSzTx/>
                        <a:buFontTx/>
                        <a:buNone/>
                        <a:tabLst/>
                        <a:defRPr/>
                      </a:pPr>
                      <a:r>
                        <a:rPr lang="en-US" altLang="zh-TW" sz="1100" b="0" i="0" u="none" strike="noStrike" dirty="0" smtClean="0">
                          <a:solidFill>
                            <a:schemeClr val="tx1"/>
                          </a:solidFill>
                          <a:effectLst/>
                          <a:latin typeface="+mj-lt"/>
                        </a:rPr>
                        <a:t>￭ Sales Director, </a:t>
                      </a:r>
                      <a:r>
                        <a:rPr lang="en-US" altLang="zh-TW" sz="1100" b="0" i="0" u="none" strike="noStrike" kern="1200" dirty="0" smtClean="0">
                          <a:solidFill>
                            <a:schemeClr val="tx1"/>
                          </a:solidFill>
                          <a:effectLst/>
                          <a:latin typeface="+mj-lt"/>
                          <a:ea typeface="+mn-ea"/>
                          <a:cs typeface="+mn-cs"/>
                        </a:rPr>
                        <a:t>Hon </a:t>
                      </a:r>
                      <a:r>
                        <a:rPr lang="en-US" altLang="zh-TW" sz="1100" b="0" i="0" u="none" strike="noStrike" kern="1200" dirty="0" err="1" smtClean="0">
                          <a:solidFill>
                            <a:schemeClr val="tx1"/>
                          </a:solidFill>
                          <a:effectLst/>
                          <a:latin typeface="+mj-lt"/>
                          <a:ea typeface="+mn-ea"/>
                          <a:cs typeface="+mn-cs"/>
                        </a:rPr>
                        <a:t>Hai</a:t>
                      </a:r>
                      <a:r>
                        <a:rPr lang="en-US" altLang="zh-TW" sz="1100" b="0" i="0" u="none" strike="noStrike" kern="1200" dirty="0" smtClean="0">
                          <a:solidFill>
                            <a:schemeClr val="tx1"/>
                          </a:solidFill>
                          <a:effectLst/>
                          <a:latin typeface="+mj-lt"/>
                          <a:ea typeface="+mn-ea"/>
                          <a:cs typeface="+mn-cs"/>
                        </a:rPr>
                        <a:t> Precision</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583856">
                <a:tc>
                  <a:txBody>
                    <a:bodyPr/>
                    <a:lstStyle/>
                    <a:p>
                      <a:r>
                        <a:rPr lang="en-US" altLang="zh-TW" sz="1100" b="1" dirty="0">
                          <a:solidFill>
                            <a:schemeClr val="tx1"/>
                          </a:solidFill>
                          <a:latin typeface="+mj-lt"/>
                        </a:rPr>
                        <a:t>Ben</a:t>
                      </a:r>
                      <a:r>
                        <a:rPr lang="en-US" altLang="zh-TW" sz="1100" b="1" baseline="0" dirty="0">
                          <a:solidFill>
                            <a:schemeClr val="tx1"/>
                          </a:solidFill>
                          <a:latin typeface="+mj-lt"/>
                        </a:rPr>
                        <a:t> Huang</a:t>
                      </a:r>
                      <a:endParaRPr lang="zh-TW" altLang="en-US" sz="1100" b="1"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r>
                        <a:rPr lang="en-US" altLang="zh-TW" sz="1100" dirty="0">
                          <a:solidFill>
                            <a:schemeClr val="tx1"/>
                          </a:solidFill>
                          <a:latin typeface="+mj-lt"/>
                        </a:rPr>
                        <a:t>VP, Administration</a:t>
                      </a:r>
                      <a:endParaRPr lang="zh-TW" altLang="en-US" sz="1100"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r>
                        <a:rPr lang="en-US" altLang="zh-TW" sz="1100" dirty="0">
                          <a:solidFill>
                            <a:schemeClr val="tx1"/>
                          </a:solidFill>
                          <a:latin typeface="+mj-lt"/>
                        </a:rPr>
                        <a:t>General management of German production</a:t>
                      </a:r>
                      <a:r>
                        <a:rPr lang="en-US" altLang="zh-TW" sz="1100" baseline="0" dirty="0">
                          <a:solidFill>
                            <a:schemeClr val="tx1"/>
                          </a:solidFill>
                          <a:latin typeface="+mj-lt"/>
                        </a:rPr>
                        <a:t> and sales</a:t>
                      </a:r>
                      <a:endParaRPr lang="zh-TW" altLang="en-US" sz="1100"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a:r>
                        <a:rPr lang="en-US" altLang="zh-TW" sz="1100" dirty="0" smtClean="0">
                          <a:solidFill>
                            <a:schemeClr val="tx1"/>
                          </a:solidFill>
                          <a:latin typeface="+mj-lt"/>
                        </a:rPr>
                        <a:t>18</a:t>
                      </a:r>
                      <a:endParaRPr lang="zh-TW" altLang="en-US" sz="1100"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r>
                        <a:rPr lang="en-US" altLang="zh-TW" sz="1100" b="0" i="0" u="none" strike="noStrike" dirty="0">
                          <a:solidFill>
                            <a:schemeClr val="tx1"/>
                          </a:solidFill>
                          <a:effectLst/>
                          <a:latin typeface="+mj-lt"/>
                        </a:rPr>
                        <a:t>￭ Chung </a:t>
                      </a:r>
                      <a:r>
                        <a:rPr lang="en-US" altLang="zh-TW" sz="1100" b="0" i="0" u="none" strike="noStrike" dirty="0" err="1">
                          <a:solidFill>
                            <a:schemeClr val="tx1"/>
                          </a:solidFill>
                          <a:effectLst/>
                          <a:latin typeface="+mj-lt"/>
                        </a:rPr>
                        <a:t>Hsing</a:t>
                      </a:r>
                      <a:r>
                        <a:rPr lang="en-US" altLang="zh-TW" sz="1100" b="0" i="0" u="none" strike="noStrike" dirty="0">
                          <a:solidFill>
                            <a:schemeClr val="tx1"/>
                          </a:solidFill>
                          <a:effectLst/>
                          <a:latin typeface="+mj-lt"/>
                        </a:rPr>
                        <a:t> University, TW</a:t>
                      </a:r>
                      <a:endParaRPr lang="zh-TW" altLang="en-US" sz="1100"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07"/>
                  </a:ext>
                </a:extLst>
              </a:tr>
              <a:tr h="576064">
                <a:tc>
                  <a:txBody>
                    <a:bodyPr/>
                    <a:lstStyle/>
                    <a:p>
                      <a:r>
                        <a:rPr lang="en-US" altLang="zh-TW" sz="1100" b="1" dirty="0" smtClean="0">
                          <a:solidFill>
                            <a:schemeClr val="tx1"/>
                          </a:solidFill>
                          <a:latin typeface="+mj-lt"/>
                        </a:rPr>
                        <a:t>Y.C. Kao</a:t>
                      </a:r>
                      <a:endParaRPr lang="zh-TW" altLang="en-US" sz="1100" b="1"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r>
                        <a:rPr lang="en-US" altLang="zh-TW" sz="1100" dirty="0" smtClean="0">
                          <a:solidFill>
                            <a:schemeClr val="tx1"/>
                          </a:solidFill>
                          <a:latin typeface="+mj-lt"/>
                        </a:rPr>
                        <a:t>Senior Director, Production</a:t>
                      </a:r>
                      <a:endParaRPr lang="zh-TW" altLang="en-US" sz="1100"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r>
                        <a:rPr lang="en-US" altLang="zh-TW" sz="1100" dirty="0" smtClean="0">
                          <a:solidFill>
                            <a:schemeClr val="tx1"/>
                          </a:solidFill>
                          <a:latin typeface="+mj-lt"/>
                        </a:rPr>
                        <a:t>Management</a:t>
                      </a:r>
                      <a:r>
                        <a:rPr lang="en-US" altLang="zh-TW" sz="1100" baseline="0" dirty="0" smtClean="0">
                          <a:solidFill>
                            <a:schemeClr val="tx1"/>
                          </a:solidFill>
                          <a:latin typeface="+mj-lt"/>
                        </a:rPr>
                        <a:t> of global manufacturing</a:t>
                      </a:r>
                      <a:endParaRPr lang="zh-TW" altLang="en-US" sz="1100"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en-US" altLang="zh-TW" sz="1100" dirty="0" smtClean="0">
                          <a:solidFill>
                            <a:schemeClr val="tx1"/>
                          </a:solidFill>
                          <a:latin typeface="+mj-lt"/>
                        </a:rPr>
                        <a:t>30+</a:t>
                      </a:r>
                      <a:endParaRPr lang="zh-TW" altLang="en-US" sz="1100"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indent="0" algn="l" defTabSz="713232" rtl="0" eaLnBrk="1" fontAlgn="auto" latinLnBrk="0" hangingPunct="1">
                        <a:lnSpc>
                          <a:spcPct val="100000"/>
                        </a:lnSpc>
                        <a:spcBef>
                          <a:spcPts val="0"/>
                        </a:spcBef>
                        <a:spcAft>
                          <a:spcPts val="0"/>
                        </a:spcAft>
                        <a:buClrTx/>
                        <a:buSzTx/>
                        <a:buFontTx/>
                        <a:buNone/>
                        <a:tabLst/>
                        <a:defRPr/>
                      </a:pPr>
                      <a:endParaRPr lang="en-US" altLang="zh-TW" sz="1100" b="0" i="0" u="none" strike="noStrike" kern="1200" dirty="0" smtClean="0">
                        <a:solidFill>
                          <a:schemeClr val="tx1"/>
                        </a:solidFill>
                        <a:effectLst/>
                        <a:latin typeface="+mn-lt"/>
                        <a:ea typeface="+mn-ea"/>
                        <a:cs typeface="+mn-cs"/>
                      </a:endParaRPr>
                    </a:p>
                    <a:p>
                      <a:pPr marL="0" marR="0" indent="0" algn="l" defTabSz="713232" rtl="0" eaLnBrk="1" fontAlgn="auto" latinLnBrk="0" hangingPunct="1">
                        <a:lnSpc>
                          <a:spcPct val="100000"/>
                        </a:lnSpc>
                        <a:spcBef>
                          <a:spcPts val="0"/>
                        </a:spcBef>
                        <a:spcAft>
                          <a:spcPts val="0"/>
                        </a:spcAft>
                        <a:buClrTx/>
                        <a:buSzTx/>
                        <a:buFontTx/>
                        <a:buNone/>
                        <a:tabLst/>
                        <a:defRPr/>
                      </a:pPr>
                      <a:r>
                        <a:rPr lang="en-US" altLang="zh-TW" sz="1100" b="0" i="0" u="none" strike="noStrike" kern="1200" dirty="0" smtClean="0">
                          <a:solidFill>
                            <a:schemeClr val="tx1"/>
                          </a:solidFill>
                          <a:effectLst/>
                          <a:latin typeface="+mn-lt"/>
                          <a:ea typeface="+mn-ea"/>
                          <a:cs typeface="+mn-cs"/>
                        </a:rPr>
                        <a:t>￭ Formosa</a:t>
                      </a:r>
                      <a:r>
                        <a:rPr lang="en-US" altLang="zh-TW" sz="1100" b="0" i="0" u="none" strike="noStrike" kern="1200" baseline="0" dirty="0" smtClean="0">
                          <a:solidFill>
                            <a:schemeClr val="tx1"/>
                          </a:solidFill>
                          <a:effectLst/>
                          <a:latin typeface="+mn-lt"/>
                          <a:ea typeface="+mn-ea"/>
                          <a:cs typeface="+mn-cs"/>
                        </a:rPr>
                        <a:t> </a:t>
                      </a:r>
                      <a:r>
                        <a:rPr lang="en-US" altLang="zh-TW" sz="1100" b="0" i="0" u="none" strike="noStrike" kern="1200" dirty="0" smtClean="0">
                          <a:solidFill>
                            <a:schemeClr val="tx1"/>
                          </a:solidFill>
                          <a:effectLst/>
                          <a:latin typeface="+mn-lt"/>
                          <a:ea typeface="+mn-ea"/>
                          <a:cs typeface="+mn-cs"/>
                        </a:rPr>
                        <a:t>University, TW</a:t>
                      </a:r>
                      <a:endParaRPr lang="en-US" altLang="zh-TW" sz="1100" b="0" i="0" u="none" strike="noStrike" kern="1200" dirty="0">
                        <a:solidFill>
                          <a:schemeClr val="tx1"/>
                        </a:solidFill>
                        <a:effectLst/>
                        <a:latin typeface="+mj-lt"/>
                        <a:ea typeface="+mn-ea"/>
                        <a:cs typeface="+mn-cs"/>
                      </a:endParaRPr>
                    </a:p>
                    <a:p>
                      <a:pPr marL="0" marR="0" indent="0" algn="l" defTabSz="713232" rtl="0" eaLnBrk="1" fontAlgn="auto" latinLnBrk="0" hangingPunct="1">
                        <a:lnSpc>
                          <a:spcPct val="100000"/>
                        </a:lnSpc>
                        <a:spcBef>
                          <a:spcPts val="0"/>
                        </a:spcBef>
                        <a:spcAft>
                          <a:spcPts val="0"/>
                        </a:spcAft>
                        <a:buClrTx/>
                        <a:buSzTx/>
                        <a:buFontTx/>
                        <a:buNone/>
                        <a:tabLst/>
                        <a:defRPr/>
                      </a:pPr>
                      <a:endParaRPr lang="zh-TW" altLang="en-US" sz="1100" kern="1200" dirty="0" smtClean="0">
                        <a:solidFill>
                          <a:schemeClr val="tx1"/>
                        </a:solidFill>
                        <a:latin typeface="+mn-lt"/>
                        <a:ea typeface="+mn-ea"/>
                        <a:cs typeface="+mn-cs"/>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r h="576064">
                <a:tc>
                  <a:txBody>
                    <a:bodyPr/>
                    <a:lstStyle/>
                    <a:p>
                      <a:r>
                        <a:rPr lang="en-US" altLang="zh-TW" sz="1100" b="1" dirty="0">
                          <a:solidFill>
                            <a:schemeClr val="tx1"/>
                          </a:solidFill>
                          <a:latin typeface="+mj-lt"/>
                        </a:rPr>
                        <a:t>Steven</a:t>
                      </a:r>
                      <a:r>
                        <a:rPr lang="en-US" altLang="zh-TW" sz="1100" b="1" baseline="0" dirty="0">
                          <a:solidFill>
                            <a:schemeClr val="tx1"/>
                          </a:solidFill>
                          <a:latin typeface="+mj-lt"/>
                        </a:rPr>
                        <a:t> </a:t>
                      </a:r>
                      <a:r>
                        <a:rPr lang="en-US" altLang="zh-TW" sz="1100" b="1" baseline="0" dirty="0" err="1">
                          <a:solidFill>
                            <a:schemeClr val="tx1"/>
                          </a:solidFill>
                          <a:latin typeface="+mj-lt"/>
                        </a:rPr>
                        <a:t>Kuo</a:t>
                      </a:r>
                      <a:endParaRPr lang="zh-TW" altLang="en-US" sz="1100" b="1"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r>
                        <a:rPr lang="en-US" altLang="zh-TW" sz="1100" dirty="0" smtClean="0">
                          <a:solidFill>
                            <a:schemeClr val="tx1"/>
                          </a:solidFill>
                          <a:latin typeface="+mj-lt"/>
                        </a:rPr>
                        <a:t>Senior</a:t>
                      </a:r>
                      <a:r>
                        <a:rPr lang="en-US" altLang="zh-TW" sz="1100" baseline="0" dirty="0" smtClean="0">
                          <a:solidFill>
                            <a:schemeClr val="tx1"/>
                          </a:solidFill>
                          <a:latin typeface="+mj-lt"/>
                        </a:rPr>
                        <a:t> Manager</a:t>
                      </a:r>
                      <a:r>
                        <a:rPr lang="en-US" altLang="zh-TW" sz="1100" dirty="0" smtClean="0">
                          <a:solidFill>
                            <a:schemeClr val="tx1"/>
                          </a:solidFill>
                          <a:latin typeface="+mj-lt"/>
                        </a:rPr>
                        <a:t>,</a:t>
                      </a:r>
                      <a:r>
                        <a:rPr lang="en-US" altLang="zh-TW" sz="1100" baseline="0" dirty="0" smtClean="0">
                          <a:solidFill>
                            <a:schemeClr val="tx1"/>
                          </a:solidFill>
                          <a:latin typeface="+mj-lt"/>
                        </a:rPr>
                        <a:t> </a:t>
                      </a:r>
                      <a:r>
                        <a:rPr lang="en-US" altLang="zh-TW" sz="1100" baseline="0" dirty="0">
                          <a:solidFill>
                            <a:schemeClr val="tx1"/>
                          </a:solidFill>
                          <a:latin typeface="+mj-lt"/>
                        </a:rPr>
                        <a:t>Quality</a:t>
                      </a:r>
                      <a:endParaRPr lang="zh-TW" altLang="en-US" sz="1100"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r>
                        <a:rPr lang="en-US" altLang="zh-TW" sz="1100" dirty="0" smtClean="0">
                          <a:solidFill>
                            <a:schemeClr val="tx1"/>
                          </a:solidFill>
                          <a:latin typeface="+mj-lt"/>
                        </a:rPr>
                        <a:t>Quality </a:t>
                      </a:r>
                      <a:r>
                        <a:rPr lang="en-US" altLang="zh-TW" sz="1100" baseline="0" dirty="0" smtClean="0">
                          <a:solidFill>
                            <a:schemeClr val="tx1"/>
                          </a:solidFill>
                          <a:latin typeface="+mj-lt"/>
                        </a:rPr>
                        <a:t>control </a:t>
                      </a:r>
                      <a:r>
                        <a:rPr lang="en-US" altLang="zh-TW" sz="1100" baseline="0" dirty="0">
                          <a:solidFill>
                            <a:schemeClr val="tx1"/>
                          </a:solidFill>
                          <a:latin typeface="+mj-lt"/>
                        </a:rPr>
                        <a:t>and product assurance</a:t>
                      </a:r>
                      <a:endParaRPr lang="zh-TW" altLang="en-US" sz="1100"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en-US" altLang="zh-TW" sz="1100" dirty="0" smtClean="0">
                          <a:solidFill>
                            <a:schemeClr val="tx1"/>
                          </a:solidFill>
                          <a:latin typeface="+mj-lt"/>
                        </a:rPr>
                        <a:t>20+</a:t>
                      </a:r>
                      <a:endParaRPr lang="zh-TW" altLang="en-US" sz="1100"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r>
                        <a:rPr lang="en-US" altLang="zh-TW" sz="1100" b="0" i="0" u="none" strike="noStrike" dirty="0">
                          <a:solidFill>
                            <a:schemeClr val="tx1"/>
                          </a:solidFill>
                          <a:effectLst/>
                          <a:latin typeface="+mj-lt"/>
                        </a:rPr>
                        <a:t>￭ Taiwan University, TW</a:t>
                      </a:r>
                      <a:endParaRPr lang="zh-TW" altLang="en-US" sz="1100"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8"/>
                  </a:ext>
                </a:extLst>
              </a:tr>
              <a:tr h="576064">
                <a:tc>
                  <a:txBody>
                    <a:bodyPr/>
                    <a:lstStyle/>
                    <a:p>
                      <a:r>
                        <a:rPr lang="en-US" altLang="zh-TW" sz="1100" b="1" dirty="0" smtClean="0">
                          <a:solidFill>
                            <a:schemeClr val="tx1"/>
                          </a:solidFill>
                          <a:latin typeface="+mj-lt"/>
                        </a:rPr>
                        <a:t>Stephen Tseng</a:t>
                      </a:r>
                      <a:endParaRPr lang="zh-TW" altLang="en-US" sz="1100" b="1"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r>
                        <a:rPr lang="en-US" altLang="zh-TW" sz="1100" dirty="0" smtClean="0">
                          <a:solidFill>
                            <a:schemeClr val="tx1"/>
                          </a:solidFill>
                          <a:latin typeface="+mj-lt"/>
                        </a:rPr>
                        <a:t>Manager,</a:t>
                      </a:r>
                      <a:r>
                        <a:rPr lang="en-US" altLang="zh-TW" sz="1100" baseline="0" dirty="0" smtClean="0">
                          <a:solidFill>
                            <a:schemeClr val="tx1"/>
                          </a:solidFill>
                          <a:latin typeface="+mj-lt"/>
                        </a:rPr>
                        <a:t> Sales</a:t>
                      </a:r>
                      <a:endParaRPr lang="zh-TW" altLang="en-US" sz="1100"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r>
                        <a:rPr lang="en-US" altLang="zh-TW" sz="1100" dirty="0" smtClean="0">
                          <a:solidFill>
                            <a:schemeClr val="tx1"/>
                          </a:solidFill>
                          <a:latin typeface="+mj-lt"/>
                        </a:rPr>
                        <a:t>Sales</a:t>
                      </a:r>
                      <a:r>
                        <a:rPr lang="en-US" altLang="zh-TW" sz="1100" baseline="0" dirty="0" smtClean="0">
                          <a:solidFill>
                            <a:schemeClr val="tx1"/>
                          </a:solidFill>
                          <a:latin typeface="+mj-lt"/>
                        </a:rPr>
                        <a:t> management and strategy creation</a:t>
                      </a:r>
                      <a:endParaRPr lang="zh-TW" altLang="en-US" sz="1100"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en-US" altLang="zh-TW" sz="1100" dirty="0" smtClean="0">
                          <a:solidFill>
                            <a:schemeClr val="tx1"/>
                          </a:solidFill>
                          <a:latin typeface="+mj-lt"/>
                        </a:rPr>
                        <a:t>10</a:t>
                      </a:r>
                      <a:endParaRPr lang="zh-TW" altLang="en-US" sz="1100" dirty="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indent="0" algn="l" defTabSz="713232" rtl="0" eaLnBrk="1" fontAlgn="auto" latinLnBrk="0" hangingPunct="1">
                        <a:lnSpc>
                          <a:spcPct val="100000"/>
                        </a:lnSpc>
                        <a:spcBef>
                          <a:spcPts val="0"/>
                        </a:spcBef>
                        <a:spcAft>
                          <a:spcPts val="0"/>
                        </a:spcAft>
                        <a:buClrTx/>
                        <a:buSzTx/>
                        <a:buFontTx/>
                        <a:buNone/>
                        <a:tabLst/>
                        <a:defRPr/>
                      </a:pPr>
                      <a:r>
                        <a:rPr lang="en-US" altLang="zh-TW" sz="1100" b="0" i="0" u="none" strike="noStrike" dirty="0" smtClean="0">
                          <a:solidFill>
                            <a:schemeClr val="tx1"/>
                          </a:solidFill>
                          <a:effectLst/>
                          <a:latin typeface="+mj-lt"/>
                        </a:rPr>
                        <a:t>￭ Yun-Lin</a:t>
                      </a:r>
                      <a:r>
                        <a:rPr lang="en-US" altLang="zh-TW" sz="1100" b="0" i="0" u="none" strike="noStrike" baseline="0" dirty="0" smtClean="0">
                          <a:solidFill>
                            <a:schemeClr val="tx1"/>
                          </a:solidFill>
                          <a:effectLst/>
                          <a:latin typeface="+mj-lt"/>
                        </a:rPr>
                        <a:t> Technology </a:t>
                      </a:r>
                      <a:r>
                        <a:rPr lang="en-US" altLang="zh-TW" sz="1100" b="0" i="0" u="none" strike="noStrike" dirty="0" smtClean="0">
                          <a:solidFill>
                            <a:schemeClr val="tx1"/>
                          </a:solidFill>
                          <a:effectLst/>
                          <a:latin typeface="+mj-lt"/>
                        </a:rPr>
                        <a:t>University, TW</a:t>
                      </a:r>
                      <a:endParaRPr lang="zh-TW" altLang="en-US" sz="1100" dirty="0" smtClean="0">
                        <a:solidFill>
                          <a:schemeClr val="tx1"/>
                        </a:solidFill>
                        <a:latin typeface="+mj-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bl>
          </a:graphicData>
        </a:graphic>
      </p:graphicFrame>
    </p:spTree>
    <p:extLst>
      <p:ext uri="{BB962C8B-B14F-4D97-AF65-F5344CB8AC3E}">
        <p14:creationId xmlns:p14="http://schemas.microsoft.com/office/powerpoint/2010/main" val="22047022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3995937" y="2857500"/>
            <a:ext cx="5112567" cy="625243"/>
          </a:xfrm>
        </p:spPr>
        <p:txBody>
          <a:bodyPr>
            <a:normAutofit fontScale="90000"/>
          </a:bodyPr>
          <a:lstStyle/>
          <a:p>
            <a:pPr algn="l"/>
            <a:r>
              <a:rPr lang="en-US" altLang="zh-CN" dirty="0">
                <a:latin typeface="Calibri" panose="020F0502020204030204" pitchFamily="34" charset="0"/>
              </a:rPr>
              <a:t>The SAI Vision for Future Growth</a:t>
            </a:r>
            <a:br>
              <a:rPr lang="en-US" altLang="zh-CN" dirty="0">
                <a:latin typeface="Calibri" panose="020F0502020204030204" pitchFamily="34" charset="0"/>
              </a:rPr>
            </a:br>
            <a:r>
              <a:rPr lang="en-US" altLang="zh-CN" dirty="0">
                <a:latin typeface="Calibri" panose="020F0502020204030204" pitchFamily="34" charset="0"/>
              </a:rPr>
              <a:t/>
            </a:r>
            <a:br>
              <a:rPr lang="en-US" altLang="zh-CN" dirty="0">
                <a:latin typeface="Calibri" panose="020F0502020204030204" pitchFamily="34" charset="0"/>
              </a:rPr>
            </a:br>
            <a:endParaRPr lang="zh-CN" altLang="en-US" dirty="0">
              <a:latin typeface="Calibri" panose="020F0502020204030204" pitchFamily="34" charset="0"/>
            </a:endParaRPr>
          </a:p>
        </p:txBody>
      </p:sp>
      <p:sp>
        <p:nvSpPr>
          <p:cNvPr id="4" name="页脚占位符 3"/>
          <p:cNvSpPr>
            <a:spLocks noGrp="1"/>
          </p:cNvSpPr>
          <p:nvPr>
            <p:ph type="ftr" sz="quarter" idx="4294967295"/>
          </p:nvPr>
        </p:nvSpPr>
        <p:spPr>
          <a:xfrm>
            <a:off x="8243887" y="5564188"/>
            <a:ext cx="900113" cy="137583"/>
          </a:xfrm>
        </p:spPr>
        <p:txBody>
          <a:bodyPr/>
          <a:lstStyle/>
          <a:p>
            <a:r>
              <a:rPr lang="en-US" altLang="zh-CN" smtClean="0">
                <a:latin typeface="Calibri" panose="020F0502020204030204" pitchFamily="34" charset="0"/>
              </a:rPr>
              <a:t>/    11</a:t>
            </a:r>
            <a:endParaRPr lang="zh-CN" altLang="en-US" dirty="0">
              <a:latin typeface="Calibri" panose="020F0502020204030204" pitchFamily="34" charset="0"/>
            </a:endParaRPr>
          </a:p>
        </p:txBody>
      </p:sp>
      <p:sp>
        <p:nvSpPr>
          <p:cNvPr id="5" name="灯片编号占位符 4"/>
          <p:cNvSpPr>
            <a:spLocks noGrp="1"/>
          </p:cNvSpPr>
          <p:nvPr>
            <p:ph type="sldNum" sz="quarter" idx="4294967295"/>
          </p:nvPr>
        </p:nvSpPr>
        <p:spPr>
          <a:xfrm>
            <a:off x="7371160" y="5580063"/>
            <a:ext cx="1772840" cy="140229"/>
          </a:xfrm>
        </p:spPr>
        <p:txBody>
          <a:bodyPr/>
          <a:lstStyle/>
          <a:p>
            <a:fld id="{49F4BA8F-7B64-4198-9505-0CB5D4D3B366}" type="slidenum">
              <a:rPr lang="en-US" altLang="zh-CN" smtClean="0">
                <a:latin typeface="Calibri" panose="020F0502020204030204" pitchFamily="34" charset="0"/>
              </a:rPr>
              <a:pPr/>
              <a:t>15</a:t>
            </a:fld>
            <a:endParaRPr lang="zh-CN" altLang="en-US" dirty="0">
              <a:latin typeface="Calibri" panose="020F0502020204030204" pitchFamily="34" charset="0"/>
            </a:endParaRPr>
          </a:p>
        </p:txBody>
      </p:sp>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215794"/>
            <a:ext cx="542934" cy="327183"/>
          </a:xfrm>
          <a:prstGeom prst="rect">
            <a:avLst/>
          </a:prstGeom>
        </p:spPr>
      </p:pic>
      <p:pic>
        <p:nvPicPr>
          <p:cNvPr id="5122" name="Picture 2" descr="Download Free png Red Lexus PNG Picture - DLPNG.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841276"/>
            <a:ext cx="3363528" cy="2532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9807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7"/>
          <p:cNvSpPr/>
          <p:nvPr/>
        </p:nvSpPr>
        <p:spPr>
          <a:xfrm flipH="1">
            <a:off x="1414529" y="1462448"/>
            <a:ext cx="5533735" cy="791313"/>
          </a:xfrm>
          <a:prstGeom prst="roundRect">
            <a:avLst>
              <a:gd name="adj" fmla="val 50000"/>
            </a:avLst>
          </a:prstGeom>
          <a:ln>
            <a:noFill/>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spcBef>
                <a:spcPts val="156"/>
              </a:spcBef>
              <a:spcAft>
                <a:spcPts val="156"/>
              </a:spcAft>
            </a:pPr>
            <a:r>
              <a:rPr lang="en-US" altLang="zh-CN" sz="2200" b="1" dirty="0">
                <a:solidFill>
                  <a:srgbClr val="4A5D69"/>
                </a:solidFill>
                <a:latin typeface="Calibri" panose="020F0502020204030204" pitchFamily="34" charset="0"/>
              </a:rPr>
              <a:t>Expand Market Presence in </a:t>
            </a:r>
          </a:p>
          <a:p>
            <a:pPr algn="ctr">
              <a:spcBef>
                <a:spcPts val="156"/>
              </a:spcBef>
              <a:spcAft>
                <a:spcPts val="156"/>
              </a:spcAft>
            </a:pPr>
            <a:r>
              <a:rPr lang="en-US" altLang="zh-CN" sz="2200" b="1" dirty="0">
                <a:solidFill>
                  <a:srgbClr val="4A5D69"/>
                </a:solidFill>
                <a:latin typeface="Calibri" panose="020F0502020204030204" pitchFamily="34" charset="0"/>
              </a:rPr>
              <a:t>Suspension Systems</a:t>
            </a:r>
          </a:p>
        </p:txBody>
      </p:sp>
      <p:sp>
        <p:nvSpPr>
          <p:cNvPr id="11" name="圆角矩形 10"/>
          <p:cNvSpPr/>
          <p:nvPr/>
        </p:nvSpPr>
        <p:spPr>
          <a:xfrm>
            <a:off x="2170614" y="2453127"/>
            <a:ext cx="5533734" cy="791313"/>
          </a:xfrm>
          <a:prstGeom prst="roundRect">
            <a:avLst>
              <a:gd name="adj" fmla="val 50000"/>
            </a:avLst>
          </a:prstGeom>
          <a:ln>
            <a:noFill/>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spcBef>
                <a:spcPts val="156"/>
              </a:spcBef>
              <a:spcAft>
                <a:spcPts val="156"/>
              </a:spcAft>
            </a:pPr>
            <a:r>
              <a:rPr lang="en-US" altLang="zh-CN" sz="2200" b="1" dirty="0">
                <a:solidFill>
                  <a:srgbClr val="4A5D69"/>
                </a:solidFill>
                <a:latin typeface="Calibri" panose="020F0502020204030204" pitchFamily="34" charset="0"/>
              </a:rPr>
              <a:t>Investments to </a:t>
            </a:r>
            <a:r>
              <a:rPr lang="en-US" altLang="zh-CN" sz="2200" b="1" dirty="0" smtClean="0">
                <a:solidFill>
                  <a:srgbClr val="4A5D69"/>
                </a:solidFill>
                <a:latin typeface="Calibri" panose="020F0502020204030204" pitchFamily="34" charset="0"/>
              </a:rPr>
              <a:t>reaching the</a:t>
            </a:r>
          </a:p>
          <a:p>
            <a:pPr algn="ctr">
              <a:spcBef>
                <a:spcPts val="156"/>
              </a:spcBef>
              <a:spcAft>
                <a:spcPts val="156"/>
              </a:spcAft>
            </a:pPr>
            <a:r>
              <a:rPr lang="en-US" altLang="zh-CN" sz="2200" b="1" dirty="0" smtClean="0">
                <a:solidFill>
                  <a:srgbClr val="4A5D69"/>
                </a:solidFill>
                <a:latin typeface="Calibri" panose="020F0502020204030204" pitchFamily="34" charset="0"/>
              </a:rPr>
              <a:t>Position as </a:t>
            </a:r>
            <a:r>
              <a:rPr lang="en-US" altLang="zh-CN" sz="2200" b="1" dirty="0">
                <a:solidFill>
                  <a:srgbClr val="4A5D69"/>
                </a:solidFill>
                <a:latin typeface="Calibri" panose="020F0502020204030204" pitchFamily="34" charset="0"/>
              </a:rPr>
              <a:t>the Industry Leader</a:t>
            </a:r>
          </a:p>
        </p:txBody>
      </p:sp>
      <p:sp>
        <p:nvSpPr>
          <p:cNvPr id="14" name="圆角矩形 13"/>
          <p:cNvSpPr/>
          <p:nvPr/>
        </p:nvSpPr>
        <p:spPr>
          <a:xfrm flipH="1">
            <a:off x="1475656" y="3505572"/>
            <a:ext cx="5533735" cy="791313"/>
          </a:xfrm>
          <a:prstGeom prst="roundRect">
            <a:avLst>
              <a:gd name="adj" fmla="val 50000"/>
            </a:avLst>
          </a:prstGeom>
          <a:ln>
            <a:noFill/>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spcBef>
                <a:spcPts val="156"/>
              </a:spcBef>
              <a:spcAft>
                <a:spcPts val="156"/>
              </a:spcAft>
            </a:pPr>
            <a:r>
              <a:rPr lang="en-US" altLang="zh-CN" sz="2200" b="1" dirty="0">
                <a:solidFill>
                  <a:srgbClr val="4A5D69"/>
                </a:solidFill>
                <a:latin typeface="Calibri" panose="020F0502020204030204" pitchFamily="34" charset="0"/>
              </a:rPr>
              <a:t>Improving Long-Term ROE</a:t>
            </a:r>
          </a:p>
        </p:txBody>
      </p:sp>
      <p:sp>
        <p:nvSpPr>
          <p:cNvPr id="2" name="标题 1"/>
          <p:cNvSpPr>
            <a:spLocks noGrp="1"/>
          </p:cNvSpPr>
          <p:nvPr>
            <p:ph type="title"/>
          </p:nvPr>
        </p:nvSpPr>
        <p:spPr/>
        <p:txBody>
          <a:bodyPr/>
          <a:lstStyle/>
          <a:p>
            <a:r>
              <a:rPr lang="en-US" altLang="zh-CN" dirty="0">
                <a:latin typeface="Calibri" panose="020F0502020204030204" pitchFamily="34" charset="0"/>
              </a:rPr>
              <a:t>The SAI Vision</a:t>
            </a:r>
            <a:endParaRPr lang="zh-CN" altLang="en-US" dirty="0">
              <a:latin typeface="Calibri" panose="020F0502020204030204" pitchFamily="34" charset="0"/>
            </a:endParaRPr>
          </a:p>
        </p:txBody>
      </p:sp>
      <p:sp>
        <p:nvSpPr>
          <p:cNvPr id="7" name="椭圆 6"/>
          <p:cNvSpPr/>
          <p:nvPr/>
        </p:nvSpPr>
        <p:spPr>
          <a:xfrm flipH="1">
            <a:off x="1403645" y="1462448"/>
            <a:ext cx="761997" cy="791313"/>
          </a:xfrm>
          <a:prstGeom prst="ellipse">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lnSpc>
                <a:spcPct val="120000"/>
              </a:lnSpc>
              <a:spcBef>
                <a:spcPts val="156"/>
              </a:spcBef>
              <a:spcAft>
                <a:spcPts val="156"/>
              </a:spcAft>
            </a:pPr>
            <a:r>
              <a:rPr lang="en-US" altLang="zh-CN" sz="2800" dirty="0">
                <a:solidFill>
                  <a:schemeClr val="bg1"/>
                </a:solidFill>
                <a:latin typeface="Impact" panose="020B0806030902050204" pitchFamily="34" charset="0"/>
              </a:rPr>
              <a:t>1</a:t>
            </a:r>
            <a:endParaRPr lang="zh-CN" altLang="en-US" sz="2800" dirty="0">
              <a:solidFill>
                <a:schemeClr val="bg1"/>
              </a:solidFill>
              <a:latin typeface="Impact" panose="020B0806030902050204" pitchFamily="34" charset="0"/>
            </a:endParaRPr>
          </a:p>
        </p:txBody>
      </p:sp>
      <p:sp>
        <p:nvSpPr>
          <p:cNvPr id="10" name="椭圆 9"/>
          <p:cNvSpPr/>
          <p:nvPr/>
        </p:nvSpPr>
        <p:spPr>
          <a:xfrm>
            <a:off x="6978355" y="2453127"/>
            <a:ext cx="761997" cy="791313"/>
          </a:xfrm>
          <a:prstGeom prst="ellipse">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lnSpc>
                <a:spcPct val="120000"/>
              </a:lnSpc>
              <a:spcBef>
                <a:spcPts val="156"/>
              </a:spcBef>
              <a:spcAft>
                <a:spcPts val="156"/>
              </a:spcAft>
            </a:pPr>
            <a:r>
              <a:rPr lang="en-US" altLang="zh-CN" sz="2800" dirty="0">
                <a:solidFill>
                  <a:schemeClr val="bg1"/>
                </a:solidFill>
                <a:latin typeface="Impact" panose="020B0806030902050204" pitchFamily="34" charset="0"/>
              </a:rPr>
              <a:t>2</a:t>
            </a:r>
            <a:endParaRPr lang="zh-CN" altLang="en-US" sz="2800" dirty="0">
              <a:solidFill>
                <a:schemeClr val="bg1"/>
              </a:solidFill>
              <a:latin typeface="Impact" panose="020B0806030902050204" pitchFamily="34" charset="0"/>
            </a:endParaRPr>
          </a:p>
        </p:txBody>
      </p:sp>
      <p:sp>
        <p:nvSpPr>
          <p:cNvPr id="13" name="椭圆 12"/>
          <p:cNvSpPr/>
          <p:nvPr/>
        </p:nvSpPr>
        <p:spPr>
          <a:xfrm flipH="1">
            <a:off x="1403645" y="3506347"/>
            <a:ext cx="761997" cy="791313"/>
          </a:xfrm>
          <a:prstGeom prst="ellipse">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lnSpc>
                <a:spcPct val="120000"/>
              </a:lnSpc>
              <a:spcBef>
                <a:spcPts val="156"/>
              </a:spcBef>
              <a:spcAft>
                <a:spcPts val="156"/>
              </a:spcAft>
            </a:pPr>
            <a:r>
              <a:rPr lang="en-US" altLang="zh-CN" sz="2800" dirty="0">
                <a:solidFill>
                  <a:schemeClr val="bg1"/>
                </a:solidFill>
                <a:latin typeface="Impact" panose="020B0806030902050204" pitchFamily="34" charset="0"/>
              </a:rPr>
              <a:t>3</a:t>
            </a:r>
            <a:endParaRPr lang="zh-CN" altLang="en-US" sz="2800" dirty="0">
              <a:solidFill>
                <a:schemeClr val="bg1"/>
              </a:solidFill>
              <a:latin typeface="Impact" panose="020B0806030902050204" pitchFamily="34" charset="0"/>
            </a:endParaRPr>
          </a:p>
        </p:txBody>
      </p:sp>
      <p:sp>
        <p:nvSpPr>
          <p:cNvPr id="6" name="灯片编号占位符 5"/>
          <p:cNvSpPr>
            <a:spLocks noGrp="1"/>
          </p:cNvSpPr>
          <p:nvPr>
            <p:ph type="sldNum" sz="quarter" idx="11"/>
          </p:nvPr>
        </p:nvSpPr>
        <p:spPr>
          <a:xfrm>
            <a:off x="6502030" y="4655555"/>
            <a:ext cx="1773311" cy="140054"/>
          </a:xfrm>
        </p:spPr>
        <p:txBody>
          <a:bodyPr/>
          <a:lstStyle/>
          <a:p>
            <a:fld id="{49F4BA8F-7B64-4198-9505-0CB5D4D3B366}" type="slidenum">
              <a:rPr lang="en-US" altLang="zh-CN" smtClean="0">
                <a:latin typeface="Calibri" panose="020F0502020204030204" pitchFamily="34" charset="0"/>
              </a:rPr>
              <a:pPr/>
              <a:t>16</a:t>
            </a:fld>
            <a:endParaRPr lang="zh-CN" altLang="en-US" dirty="0">
              <a:latin typeface="Calibri" panose="020F0502020204030204" pitchFamily="34" charset="0"/>
            </a:endParaRPr>
          </a:p>
        </p:txBody>
      </p:sp>
      <p:sp>
        <p:nvSpPr>
          <p:cNvPr id="17" name="灯片编号占位符 3"/>
          <p:cNvSpPr txBox="1">
            <a:spLocks/>
          </p:cNvSpPr>
          <p:nvPr/>
        </p:nvSpPr>
        <p:spPr>
          <a:xfrm>
            <a:off x="8100392" y="5564449"/>
            <a:ext cx="1039045" cy="140054"/>
          </a:xfrm>
          <a:prstGeom prst="rect">
            <a:avLst/>
          </a:prstGeom>
        </p:spPr>
        <p:txBody>
          <a:bodyPr vert="horz" lIns="71323" tIns="0" rIns="71323" bIns="35662" rtlCol="0" anchor="ctr"/>
          <a:lstStyle>
            <a:defPPr>
              <a:defRPr lang="zh-CN"/>
            </a:defPPr>
            <a:lvl1pPr marL="0" algn="r" defTabSz="713232" rtl="0" eaLnBrk="1" latinLnBrk="0" hangingPunct="1">
              <a:defRPr lang="en-US" altLang="zh-CN" sz="900" kern="1200" smtClean="0">
                <a:solidFill>
                  <a:schemeClr val="bg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fld id="{49F4BA8F-7B64-4198-9505-0CB5D4D3B366}" type="slidenum">
              <a:rPr lang="en-US" altLang="zh-TW" smtClean="0">
                <a:latin typeface="Calibri" panose="020F0502020204030204" pitchFamily="34" charset="0"/>
              </a:rPr>
              <a:pPr/>
              <a:t>16</a:t>
            </a:fld>
            <a:endParaRPr lang="zh-TW" altLang="en-US" dirty="0">
              <a:latin typeface="Calibri" panose="020F0502020204030204" pitchFamily="34" charset="0"/>
            </a:endParaRPr>
          </a:p>
        </p:txBody>
      </p:sp>
    </p:spTree>
    <p:extLst>
      <p:ext uri="{BB962C8B-B14F-4D97-AF65-F5344CB8AC3E}">
        <p14:creationId xmlns:p14="http://schemas.microsoft.com/office/powerpoint/2010/main" val="6053087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latin typeface="Calibri" panose="020F0502020204030204" pitchFamily="34" charset="0"/>
              </a:rPr>
              <a:t>Comprehensive Strategy Planning in Six Aspects</a:t>
            </a:r>
            <a:endParaRPr lang="zh-CN" altLang="en-US" dirty="0">
              <a:latin typeface="Calibri" panose="020F0502020204030204" pitchFamily="34" charset="0"/>
            </a:endParaRPr>
          </a:p>
        </p:txBody>
      </p:sp>
      <p:sp>
        <p:nvSpPr>
          <p:cNvPr id="6" name="灯片编号占位符 5"/>
          <p:cNvSpPr>
            <a:spLocks noGrp="1"/>
          </p:cNvSpPr>
          <p:nvPr>
            <p:ph type="sldNum" sz="quarter" idx="11"/>
          </p:nvPr>
        </p:nvSpPr>
        <p:spPr>
          <a:xfrm>
            <a:off x="6502030" y="4655555"/>
            <a:ext cx="1773311" cy="140054"/>
          </a:xfrm>
        </p:spPr>
        <p:txBody>
          <a:bodyPr/>
          <a:lstStyle/>
          <a:p>
            <a:fld id="{49F4BA8F-7B64-4198-9505-0CB5D4D3B366}" type="slidenum">
              <a:rPr lang="en-US" altLang="zh-CN" smtClean="0">
                <a:latin typeface="Calibri" panose="020F0502020204030204" pitchFamily="34" charset="0"/>
              </a:rPr>
              <a:pPr/>
              <a:t>17</a:t>
            </a:fld>
            <a:endParaRPr lang="zh-CN" altLang="en-US" dirty="0">
              <a:latin typeface="Calibri" panose="020F0502020204030204" pitchFamily="34" charset="0"/>
            </a:endParaRPr>
          </a:p>
        </p:txBody>
      </p:sp>
      <p:sp>
        <p:nvSpPr>
          <p:cNvPr id="17" name="灯片编号占位符 3"/>
          <p:cNvSpPr txBox="1">
            <a:spLocks/>
          </p:cNvSpPr>
          <p:nvPr/>
        </p:nvSpPr>
        <p:spPr>
          <a:xfrm>
            <a:off x="8100392" y="5564449"/>
            <a:ext cx="1039045" cy="140054"/>
          </a:xfrm>
          <a:prstGeom prst="rect">
            <a:avLst/>
          </a:prstGeom>
        </p:spPr>
        <p:txBody>
          <a:bodyPr vert="horz" lIns="71323" tIns="0" rIns="71323" bIns="35662" rtlCol="0" anchor="ctr"/>
          <a:lstStyle>
            <a:defPPr>
              <a:defRPr lang="zh-CN"/>
            </a:defPPr>
            <a:lvl1pPr marL="0" algn="r" defTabSz="713232" rtl="0" eaLnBrk="1" latinLnBrk="0" hangingPunct="1">
              <a:defRPr lang="en-US" altLang="zh-CN" sz="900" kern="1200" smtClean="0">
                <a:solidFill>
                  <a:schemeClr val="bg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fld id="{49F4BA8F-7B64-4198-9505-0CB5D4D3B366}" type="slidenum">
              <a:rPr lang="en-US" altLang="zh-TW" smtClean="0">
                <a:latin typeface="Calibri" panose="020F0502020204030204" pitchFamily="34" charset="0"/>
              </a:rPr>
              <a:pPr/>
              <a:t>17</a:t>
            </a:fld>
            <a:endParaRPr lang="zh-TW" altLang="en-US" dirty="0">
              <a:latin typeface="Calibri" panose="020F0502020204030204" pitchFamily="34" charset="0"/>
            </a:endParaRPr>
          </a:p>
        </p:txBody>
      </p:sp>
      <p:sp>
        <p:nvSpPr>
          <p:cNvPr id="35" name="六邊形 34"/>
          <p:cNvSpPr/>
          <p:nvPr/>
        </p:nvSpPr>
        <p:spPr>
          <a:xfrm>
            <a:off x="3643081" y="911066"/>
            <a:ext cx="1669513" cy="1369530"/>
          </a:xfrm>
          <a:prstGeom prst="hexagon">
            <a:avLst/>
          </a:prstGeom>
          <a:solidFill>
            <a:srgbClr val="BF6F4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六邊形 35"/>
          <p:cNvSpPr/>
          <p:nvPr/>
        </p:nvSpPr>
        <p:spPr>
          <a:xfrm>
            <a:off x="4971653" y="1595831"/>
            <a:ext cx="1669513" cy="1369530"/>
          </a:xfrm>
          <a:prstGeom prst="hexagon">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六邊形 36"/>
          <p:cNvSpPr/>
          <p:nvPr/>
        </p:nvSpPr>
        <p:spPr>
          <a:xfrm>
            <a:off x="3643081" y="2274256"/>
            <a:ext cx="1669513" cy="1369530"/>
          </a:xfrm>
          <a:prstGeom prst="hexagon">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六邊形 37"/>
          <p:cNvSpPr/>
          <p:nvPr/>
        </p:nvSpPr>
        <p:spPr>
          <a:xfrm>
            <a:off x="4971653" y="2951411"/>
            <a:ext cx="1669513" cy="1369530"/>
          </a:xfrm>
          <a:prstGeom prst="hexagon">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六邊形 38"/>
          <p:cNvSpPr/>
          <p:nvPr/>
        </p:nvSpPr>
        <p:spPr>
          <a:xfrm>
            <a:off x="3643079" y="3633482"/>
            <a:ext cx="1669513" cy="1369530"/>
          </a:xfrm>
          <a:prstGeom prst="hexagon">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六邊形 39"/>
          <p:cNvSpPr/>
          <p:nvPr/>
        </p:nvSpPr>
        <p:spPr>
          <a:xfrm>
            <a:off x="2307600" y="1581881"/>
            <a:ext cx="1669513" cy="1369530"/>
          </a:xfrm>
          <a:prstGeom prst="hexagon">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六邊形 40"/>
          <p:cNvSpPr/>
          <p:nvPr/>
        </p:nvSpPr>
        <p:spPr>
          <a:xfrm>
            <a:off x="2307600" y="2951411"/>
            <a:ext cx="1669513" cy="1369530"/>
          </a:xfrm>
          <a:prstGeom prst="hexagon">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文字方塊 41"/>
          <p:cNvSpPr txBox="1"/>
          <p:nvPr/>
        </p:nvSpPr>
        <p:spPr>
          <a:xfrm>
            <a:off x="3684621" y="2414667"/>
            <a:ext cx="1688283" cy="1138773"/>
          </a:xfrm>
          <a:prstGeom prst="rect">
            <a:avLst/>
          </a:prstGeom>
          <a:noFill/>
        </p:spPr>
        <p:txBody>
          <a:bodyPr wrap="none" rtlCol="0">
            <a:spAutoFit/>
          </a:bodyPr>
          <a:lstStyle/>
          <a:p>
            <a:pPr algn="ctr"/>
            <a:r>
              <a:rPr lang="en-US" altLang="zh-TW" sz="1700" dirty="0">
                <a:solidFill>
                  <a:schemeClr val="bg1"/>
                </a:solidFill>
              </a:rPr>
              <a:t>Provider of </a:t>
            </a:r>
            <a:endParaRPr lang="en-US" altLang="zh-TW" sz="1700" dirty="0" smtClean="0">
              <a:solidFill>
                <a:schemeClr val="bg1"/>
              </a:solidFill>
            </a:endParaRPr>
          </a:p>
          <a:p>
            <a:pPr algn="ctr"/>
            <a:r>
              <a:rPr lang="en-US" altLang="zh-TW" sz="1700" dirty="0" smtClean="0">
                <a:solidFill>
                  <a:schemeClr val="bg1"/>
                </a:solidFill>
              </a:rPr>
              <a:t>Forged-Products </a:t>
            </a:r>
          </a:p>
          <a:p>
            <a:pPr algn="ctr"/>
            <a:r>
              <a:rPr lang="en-US" altLang="zh-TW" sz="1700" dirty="0" smtClean="0">
                <a:solidFill>
                  <a:schemeClr val="bg1"/>
                </a:solidFill>
              </a:rPr>
              <a:t>in </a:t>
            </a:r>
            <a:r>
              <a:rPr lang="en-US" altLang="zh-TW" sz="1700" dirty="0">
                <a:solidFill>
                  <a:schemeClr val="bg1"/>
                </a:solidFill>
              </a:rPr>
              <a:t>Mobility </a:t>
            </a:r>
            <a:endParaRPr lang="en-US" altLang="zh-TW" sz="1700" dirty="0" smtClean="0">
              <a:solidFill>
                <a:schemeClr val="bg1"/>
              </a:solidFill>
            </a:endParaRPr>
          </a:p>
          <a:p>
            <a:pPr algn="ctr"/>
            <a:r>
              <a:rPr lang="en-US" altLang="zh-TW" sz="1700" dirty="0" smtClean="0">
                <a:solidFill>
                  <a:schemeClr val="bg1"/>
                </a:solidFill>
              </a:rPr>
              <a:t>Industry</a:t>
            </a:r>
            <a:endParaRPr lang="en-US" altLang="zh-TW" sz="1700" dirty="0">
              <a:solidFill>
                <a:schemeClr val="bg1"/>
              </a:solidFill>
            </a:endParaRPr>
          </a:p>
        </p:txBody>
      </p:sp>
      <p:sp>
        <p:nvSpPr>
          <p:cNvPr id="43" name="文字方塊 42"/>
          <p:cNvSpPr txBox="1"/>
          <p:nvPr/>
        </p:nvSpPr>
        <p:spPr>
          <a:xfrm>
            <a:off x="5076056" y="1745754"/>
            <a:ext cx="1485215" cy="1138773"/>
          </a:xfrm>
          <a:prstGeom prst="rect">
            <a:avLst/>
          </a:prstGeom>
          <a:noFill/>
        </p:spPr>
        <p:txBody>
          <a:bodyPr wrap="none" rtlCol="0">
            <a:spAutoFit/>
          </a:bodyPr>
          <a:lstStyle/>
          <a:p>
            <a:pPr algn="ctr"/>
            <a:r>
              <a:rPr lang="en-US" altLang="zh-TW" sz="1700" b="1" dirty="0" smtClean="0">
                <a:solidFill>
                  <a:schemeClr val="bg1"/>
                </a:solidFill>
              </a:rPr>
              <a:t>Lightweight </a:t>
            </a:r>
            <a:endParaRPr lang="en-US" altLang="zh-TW" sz="1700" b="1" dirty="0">
              <a:solidFill>
                <a:schemeClr val="bg1"/>
              </a:solidFill>
            </a:endParaRPr>
          </a:p>
          <a:p>
            <a:pPr algn="ctr"/>
            <a:r>
              <a:rPr lang="en-US" altLang="zh-TW" sz="1700" b="1" dirty="0" smtClean="0">
                <a:solidFill>
                  <a:schemeClr val="bg1"/>
                </a:solidFill>
              </a:rPr>
              <a:t>Products with </a:t>
            </a:r>
          </a:p>
          <a:p>
            <a:pPr algn="ctr"/>
            <a:r>
              <a:rPr lang="en-US" altLang="zh-TW" sz="1700" b="1" dirty="0" smtClean="0">
                <a:solidFill>
                  <a:schemeClr val="bg1"/>
                </a:solidFill>
              </a:rPr>
              <a:t>Safety &amp; High </a:t>
            </a:r>
          </a:p>
          <a:p>
            <a:pPr algn="ctr"/>
            <a:r>
              <a:rPr lang="en-US" altLang="zh-TW" sz="1700" b="1" dirty="0" smtClean="0">
                <a:solidFill>
                  <a:schemeClr val="bg1"/>
                </a:solidFill>
              </a:rPr>
              <a:t>Quality</a:t>
            </a:r>
            <a:endParaRPr lang="zh-TW" altLang="en-US" sz="1700" b="1" dirty="0">
              <a:solidFill>
                <a:schemeClr val="bg1"/>
              </a:solidFill>
            </a:endParaRPr>
          </a:p>
        </p:txBody>
      </p:sp>
      <p:sp>
        <p:nvSpPr>
          <p:cNvPr id="44" name="文字方塊 43"/>
          <p:cNvSpPr txBox="1"/>
          <p:nvPr/>
        </p:nvSpPr>
        <p:spPr>
          <a:xfrm>
            <a:off x="5129014" y="3041898"/>
            <a:ext cx="1345625" cy="1138773"/>
          </a:xfrm>
          <a:prstGeom prst="rect">
            <a:avLst/>
          </a:prstGeom>
          <a:noFill/>
        </p:spPr>
        <p:txBody>
          <a:bodyPr wrap="none" rtlCol="0">
            <a:spAutoFit/>
          </a:bodyPr>
          <a:lstStyle/>
          <a:p>
            <a:pPr algn="ctr"/>
            <a:r>
              <a:rPr lang="en-US" altLang="zh-TW" sz="1700" b="1" dirty="0" smtClean="0">
                <a:solidFill>
                  <a:schemeClr val="bg1"/>
                </a:solidFill>
              </a:rPr>
              <a:t>Advanced </a:t>
            </a:r>
          </a:p>
          <a:p>
            <a:pPr algn="ctr"/>
            <a:r>
              <a:rPr lang="en-US" altLang="zh-TW" sz="1700" b="1" dirty="0" smtClean="0">
                <a:solidFill>
                  <a:schemeClr val="bg1"/>
                </a:solidFill>
              </a:rPr>
              <a:t>Material &amp; </a:t>
            </a:r>
          </a:p>
          <a:p>
            <a:pPr algn="ctr"/>
            <a:r>
              <a:rPr lang="en-US" altLang="zh-TW" sz="1700" b="1" dirty="0" smtClean="0">
                <a:solidFill>
                  <a:schemeClr val="bg1"/>
                </a:solidFill>
              </a:rPr>
              <a:t>Process </a:t>
            </a:r>
          </a:p>
          <a:p>
            <a:pPr algn="ctr"/>
            <a:r>
              <a:rPr lang="en-US" altLang="zh-TW" sz="1700" b="1" dirty="0" smtClean="0">
                <a:solidFill>
                  <a:schemeClr val="bg1"/>
                </a:solidFill>
              </a:rPr>
              <a:t>Technologies</a:t>
            </a:r>
            <a:endParaRPr lang="zh-TW" altLang="en-US" sz="1700" b="1" dirty="0">
              <a:solidFill>
                <a:schemeClr val="bg1"/>
              </a:solidFill>
            </a:endParaRPr>
          </a:p>
        </p:txBody>
      </p:sp>
      <p:sp>
        <p:nvSpPr>
          <p:cNvPr id="45" name="文字方塊 44"/>
          <p:cNvSpPr txBox="1"/>
          <p:nvPr/>
        </p:nvSpPr>
        <p:spPr>
          <a:xfrm>
            <a:off x="3721102" y="4011910"/>
            <a:ext cx="1522853" cy="615553"/>
          </a:xfrm>
          <a:prstGeom prst="rect">
            <a:avLst/>
          </a:prstGeom>
          <a:noFill/>
        </p:spPr>
        <p:txBody>
          <a:bodyPr wrap="none" rtlCol="0">
            <a:spAutoFit/>
          </a:bodyPr>
          <a:lstStyle/>
          <a:p>
            <a:pPr algn="ctr"/>
            <a:r>
              <a:rPr lang="en-US" altLang="zh-TW" sz="1700" b="1" dirty="0" smtClean="0">
                <a:solidFill>
                  <a:schemeClr val="bg1"/>
                </a:solidFill>
              </a:rPr>
              <a:t>Smart </a:t>
            </a:r>
          </a:p>
          <a:p>
            <a:pPr algn="ctr"/>
            <a:r>
              <a:rPr lang="en-US" altLang="zh-TW" sz="1700" b="1" dirty="0" smtClean="0">
                <a:solidFill>
                  <a:schemeClr val="bg1"/>
                </a:solidFill>
              </a:rPr>
              <a:t>Manufacturing</a:t>
            </a:r>
            <a:endParaRPr lang="zh-TW" altLang="en-US" sz="1700" b="1" dirty="0">
              <a:solidFill>
                <a:schemeClr val="bg1"/>
              </a:solidFill>
            </a:endParaRPr>
          </a:p>
        </p:txBody>
      </p:sp>
      <p:sp>
        <p:nvSpPr>
          <p:cNvPr id="46" name="文字方塊 45"/>
          <p:cNvSpPr txBox="1"/>
          <p:nvPr/>
        </p:nvSpPr>
        <p:spPr>
          <a:xfrm>
            <a:off x="2447671" y="3504331"/>
            <a:ext cx="1375697" cy="353943"/>
          </a:xfrm>
          <a:prstGeom prst="rect">
            <a:avLst/>
          </a:prstGeom>
          <a:noFill/>
        </p:spPr>
        <p:txBody>
          <a:bodyPr wrap="none" rtlCol="0">
            <a:spAutoFit/>
          </a:bodyPr>
          <a:lstStyle/>
          <a:p>
            <a:pPr algn="ctr"/>
            <a:r>
              <a:rPr lang="en-US" altLang="zh-TW" sz="1700" b="1" dirty="0" smtClean="0">
                <a:solidFill>
                  <a:schemeClr val="bg1"/>
                </a:solidFill>
              </a:rPr>
              <a:t>Globalization</a:t>
            </a:r>
            <a:endParaRPr lang="zh-TW" altLang="en-US" sz="1700" b="1" dirty="0">
              <a:solidFill>
                <a:schemeClr val="bg1"/>
              </a:solidFill>
            </a:endParaRPr>
          </a:p>
        </p:txBody>
      </p:sp>
      <p:sp>
        <p:nvSpPr>
          <p:cNvPr id="47" name="文字方塊 46"/>
          <p:cNvSpPr txBox="1"/>
          <p:nvPr/>
        </p:nvSpPr>
        <p:spPr>
          <a:xfrm>
            <a:off x="2879303" y="2120885"/>
            <a:ext cx="526105" cy="353943"/>
          </a:xfrm>
          <a:prstGeom prst="rect">
            <a:avLst/>
          </a:prstGeom>
          <a:noFill/>
        </p:spPr>
        <p:txBody>
          <a:bodyPr wrap="none" rtlCol="0">
            <a:spAutoFit/>
          </a:bodyPr>
          <a:lstStyle/>
          <a:p>
            <a:pPr algn="ctr"/>
            <a:r>
              <a:rPr lang="en-US" altLang="zh-TW" sz="1700" b="1" dirty="0" smtClean="0">
                <a:solidFill>
                  <a:schemeClr val="bg1"/>
                </a:solidFill>
              </a:rPr>
              <a:t>CSR</a:t>
            </a:r>
            <a:endParaRPr lang="zh-TW" altLang="en-US" sz="1700" b="1" dirty="0">
              <a:solidFill>
                <a:schemeClr val="bg1"/>
              </a:solidFill>
            </a:endParaRPr>
          </a:p>
        </p:txBody>
      </p:sp>
      <p:sp>
        <p:nvSpPr>
          <p:cNvPr id="48" name="文字方塊 47"/>
          <p:cNvSpPr txBox="1"/>
          <p:nvPr/>
        </p:nvSpPr>
        <p:spPr>
          <a:xfrm>
            <a:off x="4067944" y="1411165"/>
            <a:ext cx="821763" cy="353943"/>
          </a:xfrm>
          <a:prstGeom prst="rect">
            <a:avLst/>
          </a:prstGeom>
          <a:noFill/>
        </p:spPr>
        <p:txBody>
          <a:bodyPr wrap="none" rtlCol="0">
            <a:spAutoFit/>
          </a:bodyPr>
          <a:lstStyle/>
          <a:p>
            <a:r>
              <a:rPr lang="en-US" altLang="zh-TW" sz="1700" b="1" dirty="0" smtClean="0">
                <a:solidFill>
                  <a:schemeClr val="bg1"/>
                </a:solidFill>
              </a:rPr>
              <a:t>Talents</a:t>
            </a:r>
            <a:endParaRPr lang="zh-TW" altLang="en-US" sz="1700" b="1" dirty="0">
              <a:solidFill>
                <a:schemeClr val="bg1"/>
              </a:solidFill>
            </a:endParaRPr>
          </a:p>
        </p:txBody>
      </p:sp>
    </p:spTree>
    <p:extLst>
      <p:ext uri="{BB962C8B-B14F-4D97-AF65-F5344CB8AC3E}">
        <p14:creationId xmlns:p14="http://schemas.microsoft.com/office/powerpoint/2010/main" val="19574668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tabLst>
                <a:tab pos="3411538" algn="l"/>
              </a:tabLst>
            </a:pPr>
            <a:r>
              <a:rPr lang="en-US" altLang="zh-CN" dirty="0">
                <a:latin typeface="Calibri" panose="020F0502020204030204" pitchFamily="34" charset="0"/>
              </a:rPr>
              <a:t>Increased Product Reach, Expanded </a:t>
            </a:r>
            <a:r>
              <a:rPr lang="en-US" altLang="zh-CN" dirty="0" smtClean="0">
                <a:latin typeface="Calibri" panose="020F0502020204030204" pitchFamily="34" charset="0"/>
              </a:rPr>
              <a:t>TAM*</a:t>
            </a:r>
            <a:endParaRPr lang="zh-CN" altLang="en-US" dirty="0">
              <a:latin typeface="Calibri" panose="020F0502020204030204" pitchFamily="34" charset="0"/>
            </a:endParaRPr>
          </a:p>
        </p:txBody>
      </p:sp>
      <p:sp>
        <p:nvSpPr>
          <p:cNvPr id="20" name="灯片编号占位符 3"/>
          <p:cNvSpPr>
            <a:spLocks noGrp="1"/>
          </p:cNvSpPr>
          <p:nvPr>
            <p:ph type="sldNum" sz="quarter" idx="11"/>
          </p:nvPr>
        </p:nvSpPr>
        <p:spPr>
          <a:xfrm>
            <a:off x="8100392" y="5564449"/>
            <a:ext cx="1039045" cy="140054"/>
          </a:xfrm>
        </p:spPr>
        <p:txBody>
          <a:bodyPr/>
          <a:lstStyle/>
          <a:p>
            <a:fld id="{49F4BA8F-7B64-4198-9505-0CB5D4D3B366}" type="slidenum">
              <a:rPr lang="en-US" altLang="zh-CN" smtClean="0">
                <a:latin typeface="Calibri" panose="020F0502020204030204" pitchFamily="34" charset="0"/>
              </a:rPr>
              <a:pPr/>
              <a:t>18</a:t>
            </a:fld>
            <a:endParaRPr lang="zh-CN" altLang="en-US" dirty="0">
              <a:latin typeface="Calibri" panose="020F0502020204030204" pitchFamily="34" charset="0"/>
            </a:endParaRPr>
          </a:p>
        </p:txBody>
      </p:sp>
      <p:sp>
        <p:nvSpPr>
          <p:cNvPr id="45" name="矩形 6"/>
          <p:cNvSpPr>
            <a:spLocks noChangeArrowheads="1"/>
          </p:cNvSpPr>
          <p:nvPr/>
        </p:nvSpPr>
        <p:spPr bwMode="auto">
          <a:xfrm>
            <a:off x="4572000" y="5305772"/>
            <a:ext cx="440054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a:r>
              <a:rPr lang="en-US" altLang="zh-TW" sz="1000" dirty="0">
                <a:solidFill>
                  <a:srgbClr val="000000"/>
                </a:solidFill>
                <a:latin typeface="Calibri" panose="020F0502020204030204" pitchFamily="34" charset="0"/>
                <a:ea typeface="微軟正黑體" panose="020B0604030504040204" pitchFamily="34" charset="-120"/>
              </a:rPr>
              <a:t>Source: Research and Markets and SAI</a:t>
            </a:r>
            <a:r>
              <a:rPr lang="zh-TW" altLang="en-US" sz="1000" dirty="0">
                <a:solidFill>
                  <a:srgbClr val="000000"/>
                </a:solidFill>
                <a:latin typeface="Calibri" panose="020F0502020204030204" pitchFamily="34" charset="0"/>
                <a:ea typeface="微軟正黑體" panose="020B0604030504040204" pitchFamily="34" charset="-120"/>
              </a:rPr>
              <a:t> </a:t>
            </a:r>
            <a:endParaRPr lang="en-US" altLang="zh-TW" sz="1000" dirty="0">
              <a:solidFill>
                <a:srgbClr val="000000"/>
              </a:solidFill>
              <a:latin typeface="Calibri" panose="020F0502020204030204" pitchFamily="34" charset="0"/>
              <a:ea typeface="微軟正黑體" panose="020B0604030504040204" pitchFamily="34" charset="-120"/>
            </a:endParaRPr>
          </a:p>
        </p:txBody>
      </p:sp>
      <p:graphicFrame>
        <p:nvGraphicFramePr>
          <p:cNvPr id="3" name="資料庫圖表 2"/>
          <p:cNvGraphicFramePr/>
          <p:nvPr>
            <p:extLst>
              <p:ext uri="{D42A27DB-BD31-4B8C-83A1-F6EECF244321}">
                <p14:modId xmlns:p14="http://schemas.microsoft.com/office/powerpoint/2010/main" val="3841299404"/>
              </p:ext>
            </p:extLst>
          </p:nvPr>
        </p:nvGraphicFramePr>
        <p:xfrm>
          <a:off x="-540568" y="1070935"/>
          <a:ext cx="5400600" cy="3946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6" name="组 26"/>
          <p:cNvGrpSpPr/>
          <p:nvPr/>
        </p:nvGrpSpPr>
        <p:grpSpPr>
          <a:xfrm>
            <a:off x="4283966" y="3649588"/>
            <a:ext cx="4688575" cy="1295443"/>
            <a:chOff x="5577835" y="1424100"/>
            <a:chExt cx="4820885" cy="1295443"/>
          </a:xfrm>
        </p:grpSpPr>
        <p:sp>
          <p:nvSpPr>
            <p:cNvPr id="27" name="TextBox 17"/>
            <p:cNvSpPr txBox="1"/>
            <p:nvPr/>
          </p:nvSpPr>
          <p:spPr>
            <a:xfrm>
              <a:off x="5577835" y="1424100"/>
              <a:ext cx="3564547" cy="707886"/>
            </a:xfrm>
            <a:prstGeom prst="rect">
              <a:avLst/>
            </a:prstGeom>
            <a:noFill/>
          </p:spPr>
          <p:txBody>
            <a:bodyPr wrap="none" rtlCol="0">
              <a:spAutoFit/>
            </a:bodyPr>
            <a:lstStyle/>
            <a:p>
              <a:pPr defTabSz="914400"/>
              <a:r>
                <a:rPr lang="en-US" altLang="zh-CN" sz="2000" b="1" dirty="0">
                  <a:solidFill>
                    <a:schemeClr val="tx1">
                      <a:lumMod val="75000"/>
                      <a:lumOff val="25000"/>
                    </a:schemeClr>
                  </a:solidFill>
                  <a:latin typeface="Calibri" panose="020F0502020204030204" pitchFamily="34" charset="0"/>
                  <a:cs typeface="+mn-ea"/>
                  <a:sym typeface="+mn-lt"/>
                </a:rPr>
                <a:t>Fully-Machined Forged Wheels</a:t>
              </a:r>
            </a:p>
            <a:p>
              <a:pPr defTabSz="914400"/>
              <a:endParaRPr lang="zh-CN" altLang="en-US" sz="2000" b="1" dirty="0">
                <a:solidFill>
                  <a:schemeClr val="tx1">
                    <a:lumMod val="75000"/>
                    <a:lumOff val="25000"/>
                  </a:schemeClr>
                </a:solidFill>
                <a:latin typeface="Calibri" panose="020F0502020204030204" pitchFamily="34" charset="0"/>
                <a:cs typeface="+mn-ea"/>
                <a:sym typeface="+mn-lt"/>
              </a:endParaRPr>
            </a:p>
          </p:txBody>
        </p:sp>
        <p:sp>
          <p:nvSpPr>
            <p:cNvPr id="28" name="TextBox 22"/>
            <p:cNvSpPr txBox="1"/>
            <p:nvPr/>
          </p:nvSpPr>
          <p:spPr>
            <a:xfrm>
              <a:off x="5577836" y="1801343"/>
              <a:ext cx="4820884" cy="918200"/>
            </a:xfrm>
            <a:prstGeom prst="rect">
              <a:avLst/>
            </a:prstGeom>
            <a:noFill/>
          </p:spPr>
          <p:txBody>
            <a:bodyPr wrap="square" rtlCol="0">
              <a:spAutoFit/>
            </a:bodyPr>
            <a:lstStyle/>
            <a:p>
              <a:pPr marL="171450" lvl="0" indent="-171450">
                <a:spcBef>
                  <a:spcPts val="200"/>
                </a:spcBef>
                <a:buFont typeface="Wingdings" panose="05000000000000000000" pitchFamily="2" charset="2"/>
                <a:buChar char="u"/>
              </a:pPr>
              <a:r>
                <a:rPr lang="en-US" altLang="zh-TW" sz="1300" dirty="0">
                  <a:latin typeface="Calibri" panose="020F0502020204030204" pitchFamily="34" charset="0"/>
                </a:rPr>
                <a:t>Continue to make market share gains in the growing super car and luxury car markets</a:t>
              </a:r>
            </a:p>
            <a:p>
              <a:pPr marL="171450" lvl="0" indent="-171450">
                <a:spcBef>
                  <a:spcPts val="200"/>
                </a:spcBef>
                <a:buFont typeface="Wingdings" panose="05000000000000000000" pitchFamily="2" charset="2"/>
                <a:buChar char="u"/>
              </a:pPr>
              <a:r>
                <a:rPr lang="en-US" altLang="zh-TW" sz="1300" dirty="0">
                  <a:latin typeface="Calibri" panose="020F0502020204030204" pitchFamily="34" charset="0"/>
                </a:rPr>
                <a:t>In </a:t>
              </a:r>
              <a:r>
                <a:rPr lang="en-US" altLang="zh-TW" sz="1300" dirty="0" smtClean="0">
                  <a:latin typeface="Calibri" panose="020F0502020204030204" pitchFamily="34" charset="0"/>
                </a:rPr>
                <a:t>2019, </a:t>
              </a:r>
              <a:r>
                <a:rPr lang="en-US" altLang="zh-TW" sz="1300" dirty="0">
                  <a:latin typeface="Calibri" panose="020F0502020204030204" pitchFamily="34" charset="0"/>
                </a:rPr>
                <a:t>SAI shipment accounted for </a:t>
              </a:r>
              <a:r>
                <a:rPr lang="en-US" altLang="zh-TW" sz="1300" b="1" dirty="0">
                  <a:latin typeface="Calibri" panose="020F0502020204030204" pitchFamily="34" charset="0"/>
                </a:rPr>
                <a:t>35%</a:t>
              </a:r>
              <a:r>
                <a:rPr lang="en-US" altLang="zh-TW" sz="1300" dirty="0">
                  <a:latin typeface="Calibri" panose="020F0502020204030204" pitchFamily="34" charset="0"/>
                </a:rPr>
                <a:t> of global fully-machined forged wheels market. </a:t>
              </a:r>
              <a:endParaRPr lang="zh-TW" altLang="en-US" sz="1300" dirty="0">
                <a:latin typeface="Calibri" panose="020F0502020204030204" pitchFamily="34" charset="0"/>
              </a:endParaRPr>
            </a:p>
          </p:txBody>
        </p:sp>
      </p:grpSp>
      <p:grpSp>
        <p:nvGrpSpPr>
          <p:cNvPr id="29" name="组 26"/>
          <p:cNvGrpSpPr/>
          <p:nvPr/>
        </p:nvGrpSpPr>
        <p:grpSpPr>
          <a:xfrm>
            <a:off x="4284000" y="2281436"/>
            <a:ext cx="5001690" cy="895334"/>
            <a:chOff x="5577835" y="1424100"/>
            <a:chExt cx="5001690" cy="895334"/>
          </a:xfrm>
        </p:grpSpPr>
        <p:sp>
          <p:nvSpPr>
            <p:cNvPr id="30" name="TextBox 17"/>
            <p:cNvSpPr txBox="1"/>
            <p:nvPr/>
          </p:nvSpPr>
          <p:spPr>
            <a:xfrm>
              <a:off x="5577835" y="1424100"/>
              <a:ext cx="2918363" cy="707886"/>
            </a:xfrm>
            <a:prstGeom prst="rect">
              <a:avLst/>
            </a:prstGeom>
            <a:noFill/>
          </p:spPr>
          <p:txBody>
            <a:bodyPr wrap="none" rtlCol="0">
              <a:spAutoFit/>
            </a:bodyPr>
            <a:lstStyle/>
            <a:p>
              <a:pPr defTabSz="914400"/>
              <a:r>
                <a:rPr lang="en-US" altLang="zh-CN" sz="2000" b="1" dirty="0" smtClean="0">
                  <a:latin typeface="Calibri" panose="020F0502020204030204" pitchFamily="34" charset="0"/>
                  <a:cs typeface="+mn-ea"/>
                  <a:sym typeface="+mn-lt"/>
                </a:rPr>
                <a:t>Net </a:t>
              </a:r>
              <a:r>
                <a:rPr lang="en-US" altLang="zh-CN" sz="2000" b="1" dirty="0">
                  <a:latin typeface="Calibri" panose="020F0502020204030204" pitchFamily="34" charset="0"/>
                  <a:cs typeface="+mn-ea"/>
                  <a:sym typeface="+mn-lt"/>
                </a:rPr>
                <a:t>Shape Forged Wheels</a:t>
              </a:r>
            </a:p>
            <a:p>
              <a:pPr defTabSz="914400"/>
              <a:endParaRPr lang="zh-CN" altLang="en-US" sz="2000" b="1" dirty="0">
                <a:solidFill>
                  <a:schemeClr val="tx1">
                    <a:lumMod val="75000"/>
                    <a:lumOff val="25000"/>
                  </a:schemeClr>
                </a:solidFill>
                <a:latin typeface="Calibri" panose="020F0502020204030204" pitchFamily="34" charset="0"/>
                <a:cs typeface="+mn-ea"/>
                <a:sym typeface="+mn-lt"/>
              </a:endParaRPr>
            </a:p>
          </p:txBody>
        </p:sp>
        <p:sp>
          <p:nvSpPr>
            <p:cNvPr id="31" name="TextBox 22"/>
            <p:cNvSpPr txBox="1"/>
            <p:nvPr/>
          </p:nvSpPr>
          <p:spPr>
            <a:xfrm>
              <a:off x="5577835" y="1801343"/>
              <a:ext cx="5001690" cy="518091"/>
            </a:xfrm>
            <a:prstGeom prst="rect">
              <a:avLst/>
            </a:prstGeom>
            <a:noFill/>
          </p:spPr>
          <p:txBody>
            <a:bodyPr wrap="square" rtlCol="0">
              <a:spAutoFit/>
            </a:bodyPr>
            <a:lstStyle/>
            <a:p>
              <a:pPr marL="171450" lvl="0" indent="-171450">
                <a:spcBef>
                  <a:spcPts val="200"/>
                </a:spcBef>
                <a:buFont typeface="Wingdings" panose="05000000000000000000" pitchFamily="2" charset="2"/>
                <a:buChar char="u"/>
              </a:pPr>
              <a:r>
                <a:rPr lang="en-US" altLang="zh-TW" sz="1300" dirty="0">
                  <a:latin typeface="Calibri" panose="020F0502020204030204" pitchFamily="34" charset="0"/>
                </a:rPr>
                <a:t>This product targets the large volume premium car market. </a:t>
              </a:r>
            </a:p>
            <a:p>
              <a:pPr marL="171450" lvl="0" indent="-171450">
                <a:spcBef>
                  <a:spcPts val="200"/>
                </a:spcBef>
                <a:buFont typeface="Wingdings" panose="05000000000000000000" pitchFamily="2" charset="2"/>
                <a:buChar char="u"/>
              </a:pPr>
              <a:r>
                <a:rPr lang="en-US" altLang="zh-TW" sz="1300" dirty="0">
                  <a:latin typeface="Calibri" panose="020F0502020204030204" pitchFamily="34" charset="0"/>
                </a:rPr>
                <a:t>In </a:t>
              </a:r>
              <a:r>
                <a:rPr lang="en-US" altLang="zh-TW" sz="1300" dirty="0" smtClean="0">
                  <a:latin typeface="Calibri" panose="020F0502020204030204" pitchFamily="34" charset="0"/>
                </a:rPr>
                <a:t>2019, </a:t>
              </a:r>
              <a:r>
                <a:rPr lang="en-US" altLang="zh-TW" sz="1300" dirty="0">
                  <a:latin typeface="Calibri" panose="020F0502020204030204" pitchFamily="34" charset="0"/>
                </a:rPr>
                <a:t>SAI shipment accounted for </a:t>
              </a:r>
              <a:r>
                <a:rPr lang="en-US" altLang="zh-TW" sz="1300" b="1" dirty="0">
                  <a:latin typeface="Calibri" panose="020F0502020204030204" pitchFamily="34" charset="0"/>
                </a:rPr>
                <a:t>1.5%</a:t>
              </a:r>
              <a:r>
                <a:rPr lang="en-US" altLang="zh-TW" sz="1300" dirty="0">
                  <a:latin typeface="Calibri" panose="020F0502020204030204" pitchFamily="34" charset="0"/>
                </a:rPr>
                <a:t> of BMW </a:t>
              </a:r>
              <a:r>
                <a:rPr lang="en-US" altLang="zh-TW" sz="1300" dirty="0" smtClean="0">
                  <a:latin typeface="Calibri" panose="020F0502020204030204" pitchFamily="34" charset="0"/>
                </a:rPr>
                <a:t>2.1mn </a:t>
              </a:r>
              <a:r>
                <a:rPr lang="en-US" altLang="zh-TW" sz="1300" dirty="0">
                  <a:latin typeface="Calibri" panose="020F0502020204030204" pitchFamily="34" charset="0"/>
                </a:rPr>
                <a:t>cars. </a:t>
              </a:r>
              <a:endParaRPr lang="zh-TW" altLang="en-US" sz="1300" dirty="0">
                <a:latin typeface="Calibri" panose="020F0502020204030204" pitchFamily="34" charset="0"/>
              </a:endParaRPr>
            </a:p>
          </p:txBody>
        </p:sp>
      </p:grpSp>
      <p:grpSp>
        <p:nvGrpSpPr>
          <p:cNvPr id="32" name="组 26"/>
          <p:cNvGrpSpPr/>
          <p:nvPr/>
        </p:nvGrpSpPr>
        <p:grpSpPr>
          <a:xfrm>
            <a:off x="4284000" y="1057300"/>
            <a:ext cx="4688541" cy="1095388"/>
            <a:chOff x="5577835" y="1424100"/>
            <a:chExt cx="3952946" cy="1095388"/>
          </a:xfrm>
        </p:grpSpPr>
        <p:sp>
          <p:nvSpPr>
            <p:cNvPr id="33" name="TextBox 17"/>
            <p:cNvSpPr txBox="1"/>
            <p:nvPr/>
          </p:nvSpPr>
          <p:spPr>
            <a:xfrm>
              <a:off x="5577835" y="1424100"/>
              <a:ext cx="3219614" cy="400110"/>
            </a:xfrm>
            <a:prstGeom prst="rect">
              <a:avLst/>
            </a:prstGeom>
            <a:noFill/>
          </p:spPr>
          <p:txBody>
            <a:bodyPr wrap="none" rtlCol="0">
              <a:spAutoFit/>
            </a:bodyPr>
            <a:lstStyle/>
            <a:p>
              <a:pPr defTabSz="914400"/>
              <a:r>
                <a:rPr lang="en-US" altLang="zh-CN" sz="2000" b="1" dirty="0">
                  <a:solidFill>
                    <a:schemeClr val="tx1">
                      <a:lumMod val="75000"/>
                      <a:lumOff val="25000"/>
                    </a:schemeClr>
                  </a:solidFill>
                  <a:latin typeface="Calibri" panose="020F0502020204030204" pitchFamily="34" charset="0"/>
                  <a:cs typeface="+mn-ea"/>
                  <a:sym typeface="+mn-lt"/>
                </a:rPr>
                <a:t>Aluminum Suspension Wheel Units</a:t>
              </a:r>
            </a:p>
          </p:txBody>
        </p:sp>
        <p:sp>
          <p:nvSpPr>
            <p:cNvPr id="38" name="TextBox 22"/>
            <p:cNvSpPr txBox="1"/>
            <p:nvPr/>
          </p:nvSpPr>
          <p:spPr>
            <a:xfrm>
              <a:off x="5577836" y="1801343"/>
              <a:ext cx="3952945" cy="718145"/>
            </a:xfrm>
            <a:prstGeom prst="rect">
              <a:avLst/>
            </a:prstGeom>
            <a:noFill/>
          </p:spPr>
          <p:txBody>
            <a:bodyPr wrap="square" rtlCol="0">
              <a:spAutoFit/>
            </a:bodyPr>
            <a:lstStyle/>
            <a:p>
              <a:pPr marL="171450" lvl="0" indent="-171450">
                <a:spcBef>
                  <a:spcPts val="200"/>
                </a:spcBef>
                <a:buFont typeface="Wingdings" panose="05000000000000000000" pitchFamily="2" charset="2"/>
                <a:buChar char="u"/>
              </a:pPr>
              <a:r>
                <a:rPr lang="en-US" altLang="zh-TW" sz="1300" dirty="0">
                  <a:latin typeface="Calibri" panose="020F0502020204030204" pitchFamily="34" charset="0"/>
                </a:rPr>
                <a:t>Strategically target EV application products </a:t>
              </a:r>
            </a:p>
            <a:p>
              <a:pPr marL="171450" lvl="0" indent="-171450">
                <a:spcBef>
                  <a:spcPts val="200"/>
                </a:spcBef>
                <a:buFont typeface="Wingdings" panose="05000000000000000000" pitchFamily="2" charset="2"/>
                <a:buChar char="u"/>
              </a:pPr>
              <a:r>
                <a:rPr lang="en-US" altLang="zh-TW" sz="1300" dirty="0">
                  <a:latin typeface="Calibri" panose="020F0502020204030204" pitchFamily="34" charset="0"/>
                </a:rPr>
                <a:t>The </a:t>
              </a:r>
              <a:r>
                <a:rPr lang="en-US" altLang="zh-TW" sz="1300" dirty="0" smtClean="0">
                  <a:latin typeface="Calibri" panose="020F0502020204030204" pitchFamily="34" charset="0"/>
                </a:rPr>
                <a:t>Automotive </a:t>
              </a:r>
              <a:r>
                <a:rPr lang="en-US" altLang="zh-TW" sz="1300" dirty="0">
                  <a:latin typeface="Calibri" panose="020F0502020204030204" pitchFamily="34" charset="0"/>
                </a:rPr>
                <a:t>chassis market is projected to grow at </a:t>
              </a:r>
              <a:r>
                <a:rPr lang="en-US" altLang="zh-TW" sz="1300" b="1" dirty="0">
                  <a:latin typeface="Calibri" panose="020F0502020204030204" pitchFamily="34" charset="0"/>
                </a:rPr>
                <a:t>5%</a:t>
              </a:r>
              <a:r>
                <a:rPr lang="en-US" altLang="zh-TW" sz="1300" dirty="0">
                  <a:latin typeface="Calibri" panose="020F0502020204030204" pitchFamily="34" charset="0"/>
                </a:rPr>
                <a:t> </a:t>
              </a:r>
              <a:r>
                <a:rPr lang="en-US" altLang="zh-TW" sz="1300" dirty="0" smtClean="0">
                  <a:latin typeface="Calibri" panose="020F0502020204030204" pitchFamily="34" charset="0"/>
                </a:rPr>
                <a:t>pa </a:t>
              </a:r>
              <a:r>
                <a:rPr lang="en-US" altLang="zh-TW" sz="1300" dirty="0">
                  <a:latin typeface="Calibri" panose="020F0502020204030204" pitchFamily="34" charset="0"/>
                </a:rPr>
                <a:t>through 2025</a:t>
              </a:r>
              <a:endParaRPr lang="zh-TW" altLang="en-US" sz="1300" dirty="0">
                <a:latin typeface="Calibri" panose="020F0502020204030204" pitchFamily="34" charset="0"/>
              </a:endParaRPr>
            </a:p>
          </p:txBody>
        </p:sp>
      </p:grpSp>
      <p:cxnSp>
        <p:nvCxnSpPr>
          <p:cNvPr id="46" name="直接连接符 7"/>
          <p:cNvCxnSpPr/>
          <p:nvPr/>
        </p:nvCxnSpPr>
        <p:spPr>
          <a:xfrm>
            <a:off x="2627784" y="3865612"/>
            <a:ext cx="1584176"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7" name="直接连接符 7"/>
          <p:cNvCxnSpPr/>
          <p:nvPr/>
        </p:nvCxnSpPr>
        <p:spPr>
          <a:xfrm>
            <a:off x="2780184" y="2497460"/>
            <a:ext cx="1431776"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8" name="直接连接符 7"/>
          <p:cNvCxnSpPr/>
          <p:nvPr/>
        </p:nvCxnSpPr>
        <p:spPr>
          <a:xfrm>
            <a:off x="2771800" y="1257355"/>
            <a:ext cx="1440160"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9" name="向右箭號 18"/>
          <p:cNvSpPr/>
          <p:nvPr/>
        </p:nvSpPr>
        <p:spPr bwMode="auto">
          <a:xfrm rot="16200000">
            <a:off x="591174" y="2621089"/>
            <a:ext cx="1696955" cy="360039"/>
          </a:xfrm>
          <a:prstGeom prst="rightArrow">
            <a:avLst/>
          </a:prstGeom>
          <a:solidFill>
            <a:srgbClr val="FF33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4000" b="0" i="0" u="none" strike="noStrike" cap="none" normalizeH="0" baseline="0">
              <a:ln>
                <a:noFill/>
              </a:ln>
              <a:solidFill>
                <a:schemeClr val="bg1"/>
              </a:solidFill>
              <a:effectLst/>
              <a:latin typeface="Calibri" panose="020F0502020204030204" pitchFamily="34" charset="0"/>
              <a:ea typeface="宋体" charset="-122"/>
            </a:endParaRPr>
          </a:p>
        </p:txBody>
      </p:sp>
      <p:sp>
        <p:nvSpPr>
          <p:cNvPr id="4" name="文字方塊 3"/>
          <p:cNvSpPr txBox="1"/>
          <p:nvPr/>
        </p:nvSpPr>
        <p:spPr>
          <a:xfrm>
            <a:off x="395536" y="5049678"/>
            <a:ext cx="3680792" cy="261610"/>
          </a:xfrm>
          <a:prstGeom prst="rect">
            <a:avLst/>
          </a:prstGeom>
          <a:noFill/>
        </p:spPr>
        <p:txBody>
          <a:bodyPr wrap="square" rtlCol="0">
            <a:spAutoFit/>
          </a:bodyPr>
          <a:lstStyle/>
          <a:p>
            <a:pPr algn="ctr"/>
            <a:r>
              <a:rPr lang="en-US" altLang="zh-TW" sz="1100" b="1" dirty="0" smtClean="0">
                <a:latin typeface="Calibri" panose="020F0502020204030204" pitchFamily="34" charset="0"/>
              </a:rPr>
              <a:t>*TAM: Total Addressable Market</a:t>
            </a:r>
            <a:endParaRPr lang="zh-TW" altLang="en-US" sz="1100" b="1" dirty="0">
              <a:latin typeface="Calibri" panose="020F0502020204030204" pitchFamily="34" charset="0"/>
            </a:endParaRPr>
          </a:p>
        </p:txBody>
      </p:sp>
    </p:spTree>
    <p:extLst>
      <p:ext uri="{BB962C8B-B14F-4D97-AF65-F5344CB8AC3E}">
        <p14:creationId xmlns:p14="http://schemas.microsoft.com/office/powerpoint/2010/main" val="13373702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pPr>
              <a:tabLst>
                <a:tab pos="3411538" algn="l"/>
              </a:tabLst>
            </a:pPr>
            <a:r>
              <a:rPr lang="en-US" altLang="zh-CN" dirty="0" smtClean="0">
                <a:latin typeface="Calibri" panose="020F0502020204030204" pitchFamily="34" charset="0"/>
              </a:rPr>
              <a:t>Net </a:t>
            </a:r>
            <a:r>
              <a:rPr lang="en-US" altLang="zh-CN" dirty="0">
                <a:latin typeface="Calibri" panose="020F0502020204030204" pitchFamily="34" charset="0"/>
              </a:rPr>
              <a:t>Shape Solutions – </a:t>
            </a:r>
            <a:r>
              <a:rPr lang="en-US" altLang="zh-CN" dirty="0" smtClean="0">
                <a:latin typeface="Calibri" panose="020F0502020204030204" pitchFamily="34" charset="0"/>
              </a:rPr>
              <a:t>Extending </a:t>
            </a:r>
            <a:r>
              <a:rPr lang="en-US" altLang="zh-CN" dirty="0">
                <a:latin typeface="Calibri" panose="020F0502020204030204" pitchFamily="34" charset="0"/>
              </a:rPr>
              <a:t>our Competitive Edge</a:t>
            </a:r>
            <a:endParaRPr lang="zh-CN" altLang="en-US" dirty="0">
              <a:latin typeface="Calibri" panose="020F0502020204030204" pitchFamily="34" charset="0"/>
            </a:endParaRPr>
          </a:p>
        </p:txBody>
      </p:sp>
      <p:sp>
        <p:nvSpPr>
          <p:cNvPr id="20" name="灯片编号占位符 3"/>
          <p:cNvSpPr>
            <a:spLocks noGrp="1"/>
          </p:cNvSpPr>
          <p:nvPr>
            <p:ph type="sldNum" sz="quarter" idx="11"/>
          </p:nvPr>
        </p:nvSpPr>
        <p:spPr>
          <a:xfrm>
            <a:off x="8100392" y="5564449"/>
            <a:ext cx="1039045" cy="140054"/>
          </a:xfrm>
        </p:spPr>
        <p:txBody>
          <a:bodyPr/>
          <a:lstStyle/>
          <a:p>
            <a:fld id="{49F4BA8F-7B64-4198-9505-0CB5D4D3B366}" type="slidenum">
              <a:rPr lang="en-US" altLang="zh-CN" smtClean="0">
                <a:latin typeface="Calibri" panose="020F0502020204030204" pitchFamily="34" charset="0"/>
              </a:rPr>
              <a:pPr/>
              <a:t>19</a:t>
            </a:fld>
            <a:endParaRPr lang="zh-CN" altLang="en-US" dirty="0">
              <a:latin typeface="Calibri" panose="020F0502020204030204" pitchFamily="34" charset="0"/>
            </a:endParaRPr>
          </a:p>
        </p:txBody>
      </p:sp>
      <p:sp>
        <p:nvSpPr>
          <p:cNvPr id="28" name="Rectangle 4"/>
          <p:cNvSpPr/>
          <p:nvPr/>
        </p:nvSpPr>
        <p:spPr>
          <a:xfrm>
            <a:off x="224408" y="804689"/>
            <a:ext cx="8740080" cy="1184940"/>
          </a:xfrm>
          <a:prstGeom prst="rect">
            <a:avLst/>
          </a:prstGeom>
        </p:spPr>
        <p:txBody>
          <a:bodyPr wrap="square">
            <a:spAutoFit/>
          </a:bodyPr>
          <a:lstStyle/>
          <a:p>
            <a:pPr marL="285750" indent="-285750">
              <a:spcBef>
                <a:spcPts val="600"/>
              </a:spcBef>
              <a:buFont typeface="Wingdings" panose="05000000000000000000" pitchFamily="2" charset="2"/>
              <a:buChar char="u"/>
            </a:pPr>
            <a:r>
              <a:rPr lang="en-US" altLang="zh-TW" b="1" dirty="0">
                <a:latin typeface="Calibri" panose="020F0502020204030204" pitchFamily="34" charset="0"/>
              </a:rPr>
              <a:t>Our </a:t>
            </a:r>
            <a:r>
              <a:rPr lang="en-US" altLang="zh-TW" b="1" dirty="0" smtClean="0">
                <a:latin typeface="Calibri" panose="020F0502020204030204" pitchFamily="34" charset="0"/>
              </a:rPr>
              <a:t>net shape forged wheels </a:t>
            </a:r>
            <a:r>
              <a:rPr lang="en-US" altLang="zh-TW" b="1" dirty="0">
                <a:latin typeface="Calibri" panose="020F0502020204030204" pitchFamily="34" charset="0"/>
              </a:rPr>
              <a:t>utilize precision forging to shorten post-forging processes</a:t>
            </a:r>
            <a:endParaRPr lang="en-US" altLang="zh-TW" dirty="0">
              <a:latin typeface="Calibri" panose="020F0502020204030204" pitchFamily="34" charset="0"/>
            </a:endParaRPr>
          </a:p>
          <a:p>
            <a:pPr marL="642366" lvl="1" indent="-285750">
              <a:spcBef>
                <a:spcPts val="600"/>
              </a:spcBef>
              <a:buFont typeface="Wingdings" panose="05000000000000000000" pitchFamily="2" charset="2"/>
              <a:buChar char="Ø"/>
            </a:pPr>
            <a:r>
              <a:rPr lang="en-US" altLang="zh-TW" dirty="0">
                <a:latin typeface="Calibri" panose="020F0502020204030204" pitchFamily="34" charset="0"/>
              </a:rPr>
              <a:t>Simplifies the production process, leading to lower production costs</a:t>
            </a:r>
          </a:p>
          <a:p>
            <a:pPr marL="285750" indent="-285750">
              <a:spcBef>
                <a:spcPts val="600"/>
              </a:spcBef>
              <a:buFont typeface="Wingdings" panose="05000000000000000000" pitchFamily="2" charset="2"/>
              <a:buChar char="u"/>
            </a:pPr>
            <a:r>
              <a:rPr lang="en-US" altLang="zh-TW" b="1" dirty="0">
                <a:latin typeface="Calibri" panose="020F0502020204030204" pitchFamily="34" charset="0"/>
              </a:rPr>
              <a:t>They are optimal for large volume orders from premium brands</a:t>
            </a:r>
            <a:r>
              <a:rPr lang="en-US" altLang="zh-TW" dirty="0">
                <a:latin typeface="Calibri" panose="020F0502020204030204" pitchFamily="34" charset="0"/>
              </a:rPr>
              <a:t> </a:t>
            </a:r>
          </a:p>
          <a:p>
            <a:pPr marL="642366" lvl="1" indent="-285750">
              <a:spcBef>
                <a:spcPts val="600"/>
              </a:spcBef>
              <a:buFont typeface="Wingdings" panose="05000000000000000000" pitchFamily="2" charset="2"/>
              <a:buChar char="Ø"/>
            </a:pPr>
            <a:r>
              <a:rPr lang="en-US" altLang="zh-TW" dirty="0">
                <a:latin typeface="Calibri" panose="020F0502020204030204" pitchFamily="34" charset="0"/>
              </a:rPr>
              <a:t>We expect the higher order volumes to increase plant output/utilization, leading to higher asset turns</a:t>
            </a:r>
          </a:p>
        </p:txBody>
      </p:sp>
      <p:sp>
        <p:nvSpPr>
          <p:cNvPr id="38" name="矩形 6"/>
          <p:cNvSpPr>
            <a:spLocks noChangeArrowheads="1"/>
          </p:cNvSpPr>
          <p:nvPr/>
        </p:nvSpPr>
        <p:spPr bwMode="auto">
          <a:xfrm>
            <a:off x="4572000" y="5305772"/>
            <a:ext cx="440054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a:r>
              <a:rPr lang="en-US" altLang="zh-TW" sz="1000" dirty="0">
                <a:solidFill>
                  <a:srgbClr val="000000"/>
                </a:solidFill>
                <a:latin typeface="Calibri" panose="020F0502020204030204" pitchFamily="34" charset="0"/>
                <a:ea typeface="微軟正黑體" panose="020B0604030504040204" pitchFamily="34" charset="-120"/>
              </a:rPr>
              <a:t>Source: SAI</a:t>
            </a:r>
          </a:p>
        </p:txBody>
      </p:sp>
      <p:graphicFrame>
        <p:nvGraphicFramePr>
          <p:cNvPr id="4" name="表格 3"/>
          <p:cNvGraphicFramePr>
            <a:graphicFrameLocks noGrp="1"/>
          </p:cNvGraphicFramePr>
          <p:nvPr>
            <p:extLst>
              <p:ext uri="{D42A27DB-BD31-4B8C-83A1-F6EECF244321}">
                <p14:modId xmlns:p14="http://schemas.microsoft.com/office/powerpoint/2010/main" val="3298302280"/>
              </p:ext>
            </p:extLst>
          </p:nvPr>
        </p:nvGraphicFramePr>
        <p:xfrm>
          <a:off x="683568" y="2212871"/>
          <a:ext cx="7920879" cy="2996367"/>
        </p:xfrm>
        <a:graphic>
          <a:graphicData uri="http://schemas.openxmlformats.org/drawingml/2006/table">
            <a:tbl>
              <a:tblPr firstRow="1" bandRow="1">
                <a:tableStyleId>{5C22544A-7EE6-4342-B048-85BDC9FD1C3A}</a:tableStyleId>
              </a:tblPr>
              <a:tblGrid>
                <a:gridCol w="1440160">
                  <a:extLst>
                    <a:ext uri="{9D8B030D-6E8A-4147-A177-3AD203B41FA5}">
                      <a16:colId xmlns:a16="http://schemas.microsoft.com/office/drawing/2014/main" xmlns="" val="20000"/>
                    </a:ext>
                  </a:extLst>
                </a:gridCol>
                <a:gridCol w="3168352">
                  <a:extLst>
                    <a:ext uri="{9D8B030D-6E8A-4147-A177-3AD203B41FA5}">
                      <a16:colId xmlns:a16="http://schemas.microsoft.com/office/drawing/2014/main" xmlns="" val="20001"/>
                    </a:ext>
                  </a:extLst>
                </a:gridCol>
                <a:gridCol w="3312367">
                  <a:extLst>
                    <a:ext uri="{9D8B030D-6E8A-4147-A177-3AD203B41FA5}">
                      <a16:colId xmlns:a16="http://schemas.microsoft.com/office/drawing/2014/main" xmlns="" val="20002"/>
                    </a:ext>
                  </a:extLst>
                </a:gridCol>
              </a:tblGrid>
              <a:tr h="327511">
                <a:tc>
                  <a:txBody>
                    <a:bodyPr/>
                    <a:lstStyle/>
                    <a:p>
                      <a:endParaRPr lang="zh-TW" altLang="en-US" sz="1200" dirty="0"/>
                    </a:p>
                  </a:txBody>
                  <a:tcPr/>
                </a:tc>
                <a:tc>
                  <a:txBody>
                    <a:bodyPr/>
                    <a:lstStyle/>
                    <a:p>
                      <a:pPr algn="ctr"/>
                      <a:r>
                        <a:rPr lang="en-US" altLang="zh-TW" sz="1200" u="none" dirty="0" smtClean="0"/>
                        <a:t>Traditional</a:t>
                      </a:r>
                      <a:r>
                        <a:rPr lang="en-US" altLang="zh-TW" sz="1200" dirty="0" smtClean="0"/>
                        <a:t> Forging </a:t>
                      </a:r>
                      <a:endParaRPr lang="zh-TW" altLang="en-US" sz="1200" dirty="0"/>
                    </a:p>
                  </a:txBody>
                  <a:tcPr/>
                </a:tc>
                <a:tc>
                  <a:txBody>
                    <a:bodyPr/>
                    <a:lstStyle/>
                    <a:p>
                      <a:pPr algn="ctr"/>
                      <a:r>
                        <a:rPr lang="en-US" altLang="zh-TW" sz="1200" dirty="0" smtClean="0">
                          <a:solidFill>
                            <a:schemeClr val="bg1"/>
                          </a:solidFill>
                        </a:rPr>
                        <a:t>Net </a:t>
                      </a:r>
                      <a:r>
                        <a:rPr lang="en-US" altLang="zh-TW" sz="1200" dirty="0"/>
                        <a:t>Shape Forging</a:t>
                      </a:r>
                      <a:endParaRPr lang="zh-TW" altLang="en-US" sz="1200" dirty="0"/>
                    </a:p>
                  </a:txBody>
                  <a:tcPr/>
                </a:tc>
                <a:extLst>
                  <a:ext uri="{0D108BD9-81ED-4DB2-BD59-A6C34878D82A}">
                    <a16:rowId xmlns:a16="http://schemas.microsoft.com/office/drawing/2014/main" xmlns="" val="10000"/>
                  </a:ext>
                </a:extLst>
              </a:tr>
              <a:tr h="507194">
                <a:tc>
                  <a:txBody>
                    <a:bodyPr/>
                    <a:lstStyle/>
                    <a:p>
                      <a:pPr algn="ctr"/>
                      <a:r>
                        <a:rPr lang="en-US" altLang="zh-TW" sz="1200" dirty="0"/>
                        <a:t>Rim type</a:t>
                      </a:r>
                      <a:endParaRPr lang="zh-TW" altLang="en-US" sz="1200" dirty="0"/>
                    </a:p>
                  </a:txBody>
                  <a:tcPr/>
                </a:tc>
                <a:tc>
                  <a:txBody>
                    <a:bodyPr/>
                    <a:lstStyle/>
                    <a:p>
                      <a:r>
                        <a:rPr lang="en-US" altLang="zh-TW" sz="1200" dirty="0">
                          <a:solidFill>
                            <a:schemeClr val="tx1"/>
                          </a:solidFill>
                        </a:rPr>
                        <a:t>Super high</a:t>
                      </a:r>
                      <a:r>
                        <a:rPr lang="en-US" altLang="zh-TW" sz="1200" baseline="0" dirty="0">
                          <a:solidFill>
                            <a:schemeClr val="tx1"/>
                          </a:solidFill>
                        </a:rPr>
                        <a:t> end</a:t>
                      </a:r>
                      <a:endParaRPr lang="zh-TW" altLang="en-US" sz="1200" dirty="0">
                        <a:solidFill>
                          <a:schemeClr val="tx1"/>
                        </a:solidFill>
                      </a:endParaRPr>
                    </a:p>
                  </a:txBody>
                  <a:tcPr/>
                </a:tc>
                <a:tc>
                  <a:txBody>
                    <a:bodyPr/>
                    <a:lstStyle/>
                    <a:p>
                      <a:pPr marL="0" marR="0" indent="0" algn="l" defTabSz="713232" rtl="0" eaLnBrk="1" fontAlgn="auto" latinLnBrk="0" hangingPunct="1">
                        <a:lnSpc>
                          <a:spcPct val="100000"/>
                        </a:lnSpc>
                        <a:spcBef>
                          <a:spcPts val="0"/>
                        </a:spcBef>
                        <a:spcAft>
                          <a:spcPts val="0"/>
                        </a:spcAft>
                        <a:buClrTx/>
                        <a:buSzTx/>
                        <a:buFontTx/>
                        <a:buNone/>
                        <a:tabLst/>
                        <a:defRPr/>
                      </a:pPr>
                      <a:r>
                        <a:rPr lang="en-US" altLang="zh-TW" sz="1200" dirty="0">
                          <a:solidFill>
                            <a:schemeClr val="tx1"/>
                          </a:solidFill>
                        </a:rPr>
                        <a:t>Luxury and Premium</a:t>
                      </a:r>
                      <a:endParaRPr lang="zh-TW" altLang="en-US" sz="1200" dirty="0">
                        <a:solidFill>
                          <a:schemeClr val="tx1"/>
                        </a:solidFill>
                      </a:endParaRPr>
                    </a:p>
                  </a:txBody>
                  <a:tcPr/>
                </a:tc>
                <a:extLst>
                  <a:ext uri="{0D108BD9-81ED-4DB2-BD59-A6C34878D82A}">
                    <a16:rowId xmlns:a16="http://schemas.microsoft.com/office/drawing/2014/main" xmlns="" val="10001"/>
                  </a:ext>
                </a:extLst>
              </a:tr>
              <a:tr h="507194">
                <a:tc>
                  <a:txBody>
                    <a:bodyPr/>
                    <a:lstStyle/>
                    <a:p>
                      <a:pPr algn="ctr"/>
                      <a:r>
                        <a:rPr lang="en-US" altLang="zh-TW" sz="1200" dirty="0"/>
                        <a:t>Forging process</a:t>
                      </a:r>
                      <a:endParaRPr lang="zh-TW" altLang="en-US" sz="1200" dirty="0"/>
                    </a:p>
                  </a:txBody>
                  <a:tcPr/>
                </a:tc>
                <a:tc>
                  <a:txBody>
                    <a:bodyPr/>
                    <a:lstStyle/>
                    <a:p>
                      <a:r>
                        <a:rPr lang="en-US" altLang="zh-TW" sz="1200" dirty="0">
                          <a:solidFill>
                            <a:schemeClr val="tx1"/>
                          </a:solidFill>
                        </a:rPr>
                        <a:t>Shorter</a:t>
                      </a:r>
                      <a:r>
                        <a:rPr lang="en-US" altLang="zh-TW" sz="1200" baseline="0" dirty="0">
                          <a:solidFill>
                            <a:schemeClr val="tx1"/>
                          </a:solidFill>
                        </a:rPr>
                        <a:t>, cheaper and less exact mold</a:t>
                      </a:r>
                      <a:endParaRPr lang="zh-TW" altLang="en-US" sz="1200" dirty="0">
                        <a:solidFill>
                          <a:schemeClr val="tx1"/>
                        </a:solidFill>
                      </a:endParaRPr>
                    </a:p>
                  </a:txBody>
                  <a:tcPr/>
                </a:tc>
                <a:tc>
                  <a:txBody>
                    <a:bodyPr/>
                    <a:lstStyle/>
                    <a:p>
                      <a:pPr marL="0" marR="0" indent="0" algn="l" defTabSz="713232" rtl="0" eaLnBrk="1" fontAlgn="auto" latinLnBrk="0" hangingPunct="1">
                        <a:lnSpc>
                          <a:spcPct val="100000"/>
                        </a:lnSpc>
                        <a:spcBef>
                          <a:spcPts val="0"/>
                        </a:spcBef>
                        <a:spcAft>
                          <a:spcPts val="0"/>
                        </a:spcAft>
                        <a:buClrTx/>
                        <a:buSzTx/>
                        <a:buFontTx/>
                        <a:buNone/>
                        <a:tabLst/>
                        <a:defRPr/>
                      </a:pPr>
                      <a:r>
                        <a:rPr lang="en-US" altLang="zh-TW" sz="1200" dirty="0">
                          <a:solidFill>
                            <a:schemeClr val="tx1"/>
                          </a:solidFill>
                        </a:rPr>
                        <a:t>More exact mold with</a:t>
                      </a:r>
                      <a:r>
                        <a:rPr lang="en-US" altLang="zh-TW" sz="1200" baseline="0" dirty="0">
                          <a:solidFill>
                            <a:schemeClr val="tx1"/>
                          </a:solidFill>
                        </a:rPr>
                        <a:t> </a:t>
                      </a:r>
                      <a:r>
                        <a:rPr lang="en-US" altLang="zh-TW" sz="1200" dirty="0">
                          <a:solidFill>
                            <a:schemeClr val="tx1"/>
                          </a:solidFill>
                        </a:rPr>
                        <a:t>higher tooling costs</a:t>
                      </a:r>
                      <a:endParaRPr lang="zh-TW" altLang="en-US" sz="1200" dirty="0">
                        <a:solidFill>
                          <a:schemeClr val="tx1"/>
                        </a:solidFill>
                      </a:endParaRPr>
                    </a:p>
                  </a:txBody>
                  <a:tcPr/>
                </a:tc>
                <a:extLst>
                  <a:ext uri="{0D108BD9-81ED-4DB2-BD59-A6C34878D82A}">
                    <a16:rowId xmlns:a16="http://schemas.microsoft.com/office/drawing/2014/main" xmlns="" val="10002"/>
                  </a:ext>
                </a:extLst>
              </a:tr>
              <a:tr h="507194">
                <a:tc>
                  <a:txBody>
                    <a:bodyPr/>
                    <a:lstStyle/>
                    <a:p>
                      <a:pPr algn="ctr"/>
                      <a:r>
                        <a:rPr lang="en-US" altLang="zh-TW" sz="1200" dirty="0"/>
                        <a:t>CNC machining time</a:t>
                      </a:r>
                      <a:endParaRPr lang="zh-TW" altLang="en-US" sz="1200" dirty="0"/>
                    </a:p>
                  </a:txBody>
                  <a:tcPr/>
                </a:tc>
                <a:tc>
                  <a:txBody>
                    <a:bodyPr/>
                    <a:lstStyle/>
                    <a:p>
                      <a:r>
                        <a:rPr lang="en-US" altLang="zh-TW" sz="1200" dirty="0">
                          <a:solidFill>
                            <a:schemeClr val="tx1"/>
                          </a:solidFill>
                        </a:rPr>
                        <a:t>Longest</a:t>
                      </a:r>
                      <a:r>
                        <a:rPr lang="en-US" altLang="zh-TW" sz="1200" baseline="0" dirty="0">
                          <a:solidFill>
                            <a:schemeClr val="tx1"/>
                          </a:solidFill>
                        </a:rPr>
                        <a:t> and requires the most plant floor area for CNC machines</a:t>
                      </a:r>
                      <a:endParaRPr lang="zh-TW" altLang="en-US" sz="1200" dirty="0">
                        <a:solidFill>
                          <a:schemeClr val="tx1"/>
                        </a:solidFill>
                      </a:endParaRPr>
                    </a:p>
                  </a:txBody>
                  <a:tcPr/>
                </a:tc>
                <a:tc>
                  <a:txBody>
                    <a:bodyPr/>
                    <a:lstStyle/>
                    <a:p>
                      <a:r>
                        <a:rPr lang="en-US" altLang="zh-TW" sz="1200" baseline="0" dirty="0">
                          <a:solidFill>
                            <a:schemeClr val="tx1"/>
                          </a:solidFill>
                        </a:rPr>
                        <a:t>Reduced need for machining</a:t>
                      </a:r>
                      <a:endParaRPr lang="zh-TW" altLang="en-US" sz="1200" dirty="0">
                        <a:solidFill>
                          <a:schemeClr val="tx1"/>
                        </a:solidFill>
                      </a:endParaRPr>
                    </a:p>
                  </a:txBody>
                  <a:tcPr/>
                </a:tc>
                <a:extLst>
                  <a:ext uri="{0D108BD9-81ED-4DB2-BD59-A6C34878D82A}">
                    <a16:rowId xmlns:a16="http://schemas.microsoft.com/office/drawing/2014/main" xmlns="" val="10003"/>
                  </a:ext>
                </a:extLst>
              </a:tr>
              <a:tr h="507194">
                <a:tc>
                  <a:txBody>
                    <a:bodyPr/>
                    <a:lstStyle/>
                    <a:p>
                      <a:pPr algn="ctr"/>
                      <a:r>
                        <a:rPr lang="en-US" altLang="zh-TW" sz="1200" dirty="0"/>
                        <a:t>Material</a:t>
                      </a:r>
                      <a:r>
                        <a:rPr lang="en-US" altLang="zh-TW" sz="1200" baseline="0" dirty="0"/>
                        <a:t> costs</a:t>
                      </a:r>
                      <a:endParaRPr lang="zh-TW" altLang="en-US" sz="1200" dirty="0"/>
                    </a:p>
                  </a:txBody>
                  <a:tcPr/>
                </a:tc>
                <a:tc>
                  <a:txBody>
                    <a:bodyPr/>
                    <a:lstStyle/>
                    <a:p>
                      <a:r>
                        <a:rPr lang="en-US" altLang="zh-TW" sz="1200" dirty="0">
                          <a:solidFill>
                            <a:schemeClr val="tx1"/>
                          </a:solidFill>
                        </a:rPr>
                        <a:t>High</a:t>
                      </a:r>
                      <a:endParaRPr lang="zh-TW" altLang="en-US" sz="1200" dirty="0">
                        <a:solidFill>
                          <a:schemeClr val="tx1"/>
                        </a:solidFill>
                      </a:endParaRPr>
                    </a:p>
                  </a:txBody>
                  <a:tcPr/>
                </a:tc>
                <a:tc>
                  <a:txBody>
                    <a:bodyPr/>
                    <a:lstStyle/>
                    <a:p>
                      <a:r>
                        <a:rPr lang="en-US" altLang="zh-TW" sz="1200" dirty="0">
                          <a:solidFill>
                            <a:schemeClr val="tx1"/>
                          </a:solidFill>
                        </a:rPr>
                        <a:t>Less</a:t>
                      </a:r>
                      <a:endParaRPr lang="zh-TW" altLang="en-US" sz="1200" dirty="0">
                        <a:solidFill>
                          <a:schemeClr val="tx1"/>
                        </a:solidFill>
                      </a:endParaRPr>
                    </a:p>
                  </a:txBody>
                  <a:tcPr/>
                </a:tc>
                <a:extLst>
                  <a:ext uri="{0D108BD9-81ED-4DB2-BD59-A6C34878D82A}">
                    <a16:rowId xmlns:a16="http://schemas.microsoft.com/office/drawing/2014/main" xmlns="" val="10004"/>
                  </a:ext>
                </a:extLst>
              </a:tr>
              <a:tr h="592601">
                <a:tc>
                  <a:txBody>
                    <a:bodyPr/>
                    <a:lstStyle/>
                    <a:p>
                      <a:pPr algn="ctr"/>
                      <a:r>
                        <a:rPr lang="en-US" altLang="zh-TW" sz="1200" dirty="0"/>
                        <a:t>Advantages</a:t>
                      </a:r>
                      <a:endParaRPr lang="zh-TW" altLang="en-US" sz="1200" dirty="0"/>
                    </a:p>
                  </a:txBody>
                  <a:tcPr/>
                </a:tc>
                <a:tc>
                  <a:txBody>
                    <a:bodyPr/>
                    <a:lstStyle/>
                    <a:p>
                      <a:r>
                        <a:rPr lang="en-US" altLang="zh-TW" sz="1200" dirty="0">
                          <a:solidFill>
                            <a:schemeClr val="tx1"/>
                          </a:solidFill>
                        </a:rPr>
                        <a:t>Enhanced</a:t>
                      </a:r>
                      <a:r>
                        <a:rPr lang="en-US" altLang="zh-TW" sz="1200" baseline="0" dirty="0">
                          <a:solidFill>
                            <a:schemeClr val="tx1"/>
                          </a:solidFill>
                        </a:rPr>
                        <a:t> d</a:t>
                      </a:r>
                      <a:r>
                        <a:rPr lang="en-US" altLang="zh-TW" sz="1200" dirty="0">
                          <a:solidFill>
                            <a:schemeClr val="tx1"/>
                          </a:solidFill>
                        </a:rPr>
                        <a:t>esign options</a:t>
                      </a:r>
                    </a:p>
                    <a:p>
                      <a:r>
                        <a:rPr lang="en-US" altLang="zh-TW" sz="1200" dirty="0">
                          <a:solidFill>
                            <a:schemeClr val="tx1"/>
                          </a:solidFill>
                        </a:rPr>
                        <a:t>Best</a:t>
                      </a:r>
                      <a:r>
                        <a:rPr lang="en-US" altLang="zh-TW" sz="1200" baseline="0" dirty="0">
                          <a:solidFill>
                            <a:schemeClr val="tx1"/>
                          </a:solidFill>
                        </a:rPr>
                        <a:t> Appearance and precision</a:t>
                      </a:r>
                      <a:endParaRPr lang="en-US" altLang="zh-TW" sz="1200" dirty="0">
                        <a:solidFill>
                          <a:schemeClr val="tx1"/>
                        </a:solidFill>
                      </a:endParaRPr>
                    </a:p>
                    <a:p>
                      <a:r>
                        <a:rPr lang="en-US" altLang="zh-TW" sz="1200" dirty="0">
                          <a:solidFill>
                            <a:schemeClr val="tx1"/>
                          </a:solidFill>
                        </a:rPr>
                        <a:t>Small volume orders</a:t>
                      </a:r>
                      <a:endParaRPr lang="zh-TW" altLang="en-US" sz="1200" dirty="0">
                        <a:solidFill>
                          <a:schemeClr val="tx1"/>
                        </a:solidFill>
                      </a:endParaRPr>
                    </a:p>
                  </a:txBody>
                  <a:tcPr/>
                </a:tc>
                <a:tc>
                  <a:txBody>
                    <a:bodyPr/>
                    <a:lstStyle/>
                    <a:p>
                      <a:pPr marL="0" marR="0" indent="0" algn="l" defTabSz="713232" rtl="0" eaLnBrk="1" fontAlgn="auto" latinLnBrk="0" hangingPunct="1">
                        <a:lnSpc>
                          <a:spcPct val="100000"/>
                        </a:lnSpc>
                        <a:spcBef>
                          <a:spcPts val="0"/>
                        </a:spcBef>
                        <a:spcAft>
                          <a:spcPts val="0"/>
                        </a:spcAft>
                        <a:buClrTx/>
                        <a:buSzTx/>
                        <a:buFontTx/>
                        <a:buNone/>
                        <a:tabLst/>
                        <a:defRPr/>
                      </a:pPr>
                      <a:r>
                        <a:rPr lang="en-US" altLang="zh-TW" sz="1200" baseline="0" dirty="0">
                          <a:solidFill>
                            <a:schemeClr val="tx1"/>
                          </a:solidFill>
                        </a:rPr>
                        <a:t>Lower production costs</a:t>
                      </a:r>
                    </a:p>
                    <a:p>
                      <a:pPr marL="0" marR="0" indent="0" algn="l" defTabSz="713232" rtl="0" eaLnBrk="1" fontAlgn="auto" latinLnBrk="0" hangingPunct="1">
                        <a:lnSpc>
                          <a:spcPct val="100000"/>
                        </a:lnSpc>
                        <a:spcBef>
                          <a:spcPts val="0"/>
                        </a:spcBef>
                        <a:spcAft>
                          <a:spcPts val="0"/>
                        </a:spcAft>
                        <a:buClrTx/>
                        <a:buSzTx/>
                        <a:buFontTx/>
                        <a:buNone/>
                        <a:tabLst/>
                        <a:defRPr/>
                      </a:pPr>
                      <a:r>
                        <a:rPr lang="en-US" altLang="zh-TW" sz="1200" dirty="0">
                          <a:solidFill>
                            <a:schemeClr val="tx1"/>
                          </a:solidFill>
                        </a:rPr>
                        <a:t>Stable quality with</a:t>
                      </a:r>
                      <a:r>
                        <a:rPr lang="en-US" altLang="zh-TW" sz="1200" baseline="0" dirty="0">
                          <a:solidFill>
                            <a:schemeClr val="tx1"/>
                          </a:solidFill>
                        </a:rPr>
                        <a:t> high </a:t>
                      </a:r>
                      <a:r>
                        <a:rPr lang="en-US" altLang="zh-TW" sz="1200" dirty="0">
                          <a:solidFill>
                            <a:schemeClr val="tx1"/>
                          </a:solidFill>
                        </a:rPr>
                        <a:t>automation</a:t>
                      </a:r>
                    </a:p>
                    <a:p>
                      <a:pPr marL="0" marR="0" indent="0" algn="l" defTabSz="713232" rtl="0" eaLnBrk="1" fontAlgn="auto" latinLnBrk="0" hangingPunct="1">
                        <a:lnSpc>
                          <a:spcPct val="100000"/>
                        </a:lnSpc>
                        <a:spcBef>
                          <a:spcPts val="0"/>
                        </a:spcBef>
                        <a:spcAft>
                          <a:spcPts val="0"/>
                        </a:spcAft>
                        <a:buClrTx/>
                        <a:buSzTx/>
                        <a:buFontTx/>
                        <a:buNone/>
                        <a:tabLst/>
                        <a:defRPr/>
                      </a:pPr>
                      <a:r>
                        <a:rPr lang="en-US" altLang="zh-TW" sz="1200" dirty="0">
                          <a:solidFill>
                            <a:schemeClr val="tx1"/>
                          </a:solidFill>
                        </a:rPr>
                        <a:t>Large volume orders</a:t>
                      </a:r>
                      <a:endParaRPr lang="zh-TW" altLang="en-US" sz="1200" dirty="0">
                        <a:solidFill>
                          <a:schemeClr val="tx1"/>
                        </a:solidFill>
                      </a:endParaRPr>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9561115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內容版面配置區 1"/>
          <p:cNvSpPr>
            <a:spLocks noGrp="1"/>
          </p:cNvSpPr>
          <p:nvPr>
            <p:ph idx="1"/>
          </p:nvPr>
        </p:nvSpPr>
        <p:spPr>
          <a:xfrm>
            <a:off x="323528" y="1186705"/>
            <a:ext cx="8515672" cy="3470995"/>
          </a:xfrm>
        </p:spPr>
        <p:txBody>
          <a:bodyPr>
            <a:noAutofit/>
          </a:bodyPr>
          <a:lstStyle/>
          <a:p>
            <a:pPr>
              <a:spcBef>
                <a:spcPts val="1800"/>
              </a:spcBef>
              <a:buFont typeface="Wingdings" panose="05000000000000000000" pitchFamily="2" charset="2"/>
              <a:buChar char="u"/>
            </a:pPr>
            <a:r>
              <a:rPr lang="en-US" altLang="zh-TW" sz="1800" dirty="0">
                <a:solidFill>
                  <a:schemeClr val="tx1"/>
                </a:solidFill>
                <a:latin typeface="Calibri" panose="020F0502020204030204" pitchFamily="34" charset="0"/>
              </a:rPr>
              <a:t>We are </a:t>
            </a:r>
            <a:r>
              <a:rPr lang="en-US" altLang="zh-TW" sz="1800" dirty="0" smtClean="0">
                <a:solidFill>
                  <a:srgbClr val="0070C0"/>
                </a:solidFill>
                <a:latin typeface="Calibri" panose="020F0502020204030204" pitchFamily="34" charset="0"/>
              </a:rPr>
              <a:t>a world leading </a:t>
            </a:r>
            <a:r>
              <a:rPr lang="en-US" altLang="zh-TW" sz="1800" dirty="0" smtClean="0">
                <a:latin typeface="Calibri" panose="020F0502020204030204" pitchFamily="34" charset="0"/>
              </a:rPr>
              <a:t>aluminum automotive </a:t>
            </a:r>
            <a:r>
              <a:rPr lang="en-US" altLang="zh-TW" sz="1800" dirty="0">
                <a:latin typeface="Calibri" panose="020F0502020204030204" pitchFamily="34" charset="0"/>
              </a:rPr>
              <a:t>wheel</a:t>
            </a:r>
            <a:r>
              <a:rPr lang="en-US" altLang="zh-TW" sz="1800" dirty="0">
                <a:solidFill>
                  <a:schemeClr val="tx1"/>
                </a:solidFill>
                <a:latin typeface="Calibri" panose="020F0502020204030204" pitchFamily="34" charset="0"/>
              </a:rPr>
              <a:t> supplier for luxury and premium automobiles. </a:t>
            </a:r>
            <a:r>
              <a:rPr lang="en-US" altLang="zh-TW" sz="1800" dirty="0" smtClean="0">
                <a:latin typeface="Calibri" panose="020F0502020204030204" pitchFamily="34" charset="0"/>
              </a:rPr>
              <a:t>We </a:t>
            </a:r>
            <a:r>
              <a:rPr lang="en-US" altLang="zh-TW" sz="1800" dirty="0">
                <a:latin typeface="Calibri" panose="020F0502020204030204" pitchFamily="34" charset="0"/>
              </a:rPr>
              <a:t>have </a:t>
            </a:r>
            <a:r>
              <a:rPr lang="en-US" altLang="zh-TW" sz="1800" dirty="0" smtClean="0">
                <a:latin typeface="Calibri" panose="020F0502020204030204" pitchFamily="34" charset="0"/>
              </a:rPr>
              <a:t>the high-end </a:t>
            </a:r>
            <a:r>
              <a:rPr lang="en-US" altLang="zh-TW" sz="1800" dirty="0">
                <a:latin typeface="Calibri" panose="020F0502020204030204" pitchFamily="34" charset="0"/>
              </a:rPr>
              <a:t>design capability </a:t>
            </a:r>
            <a:r>
              <a:rPr lang="en-US" altLang="zh-TW" sz="1800" dirty="0" smtClean="0">
                <a:latin typeface="Calibri" panose="020F0502020204030204" pitchFamily="34" charset="0"/>
              </a:rPr>
              <a:t>to manufacture </a:t>
            </a:r>
            <a:r>
              <a:rPr lang="en-US" altLang="zh-TW" sz="1800" dirty="0">
                <a:latin typeface="Calibri" panose="020F0502020204030204" pitchFamily="34" charset="0"/>
              </a:rPr>
              <a:t>forged wheels and suspension </a:t>
            </a:r>
            <a:r>
              <a:rPr lang="en-US" altLang="zh-TW" sz="1800" dirty="0" smtClean="0">
                <a:latin typeface="Calibri" panose="020F0502020204030204" pitchFamily="34" charset="0"/>
              </a:rPr>
              <a:t>parts with benchmark equipment.</a:t>
            </a:r>
            <a:r>
              <a:rPr lang="en-US" altLang="zh-TW" sz="1800" dirty="0" smtClean="0">
                <a:solidFill>
                  <a:schemeClr val="tx1"/>
                </a:solidFill>
                <a:latin typeface="Calibri" panose="020F0502020204030204" pitchFamily="34" charset="0"/>
              </a:rPr>
              <a:t> </a:t>
            </a:r>
          </a:p>
          <a:p>
            <a:pPr>
              <a:spcBef>
                <a:spcPts val="1800"/>
              </a:spcBef>
              <a:buFont typeface="Wingdings" panose="05000000000000000000" pitchFamily="2" charset="2"/>
              <a:buChar char="u"/>
            </a:pPr>
            <a:r>
              <a:rPr lang="en-US" altLang="zh-TW" sz="1800" dirty="0" smtClean="0">
                <a:solidFill>
                  <a:schemeClr val="tx1"/>
                </a:solidFill>
                <a:latin typeface="Calibri" panose="020F0502020204030204" pitchFamily="34" charset="0"/>
              </a:rPr>
              <a:t>We sell to </a:t>
            </a:r>
            <a:r>
              <a:rPr lang="en-US" altLang="zh-TW" sz="1800" dirty="0" smtClean="0">
                <a:solidFill>
                  <a:srgbClr val="0070C0"/>
                </a:solidFill>
                <a:latin typeface="Calibri" panose="020F0502020204030204" pitchFamily="34" charset="0"/>
              </a:rPr>
              <a:t>Tier 1 luxury and premium </a:t>
            </a:r>
            <a:r>
              <a:rPr lang="en-US" altLang="zh-TW" sz="1800" dirty="0" smtClean="0">
                <a:solidFill>
                  <a:schemeClr val="tx1"/>
                </a:solidFill>
                <a:latin typeface="Calibri" panose="020F0502020204030204" pitchFamily="34" charset="0"/>
              </a:rPr>
              <a:t>car </a:t>
            </a:r>
            <a:r>
              <a:rPr lang="en-US" altLang="zh-TW" sz="1800" dirty="0" smtClean="0">
                <a:latin typeface="Calibri" panose="020F0502020204030204" pitchFamily="34" charset="0"/>
              </a:rPr>
              <a:t>brands</a:t>
            </a:r>
            <a:r>
              <a:rPr lang="en-US" altLang="zh-TW" sz="1800" dirty="0" smtClean="0">
                <a:solidFill>
                  <a:schemeClr val="tx1"/>
                </a:solidFill>
                <a:latin typeface="Calibri" panose="020F0502020204030204" pitchFamily="34" charset="0"/>
              </a:rPr>
              <a:t>, who are growing faster than the overall market. T</a:t>
            </a:r>
            <a:r>
              <a:rPr lang="en-US" altLang="zh-TW" sz="1800" dirty="0" smtClean="0">
                <a:latin typeface="Calibri" panose="020F0502020204030204" pitchFamily="34" charset="0"/>
              </a:rPr>
              <a:t>he global trend towards lightweight vehicles is an additional tailwind for our business. </a:t>
            </a:r>
            <a:r>
              <a:rPr lang="en-US" altLang="zh-TW" sz="1800" dirty="0" smtClean="0">
                <a:solidFill>
                  <a:schemeClr val="tx1"/>
                </a:solidFill>
                <a:latin typeface="Calibri" panose="020F0502020204030204" pitchFamily="34" charset="0"/>
              </a:rPr>
              <a:t> </a:t>
            </a:r>
          </a:p>
          <a:p>
            <a:pPr>
              <a:spcBef>
                <a:spcPts val="1800"/>
              </a:spcBef>
              <a:buFont typeface="Wingdings" panose="05000000000000000000" pitchFamily="2" charset="2"/>
              <a:buChar char="u"/>
            </a:pPr>
            <a:r>
              <a:rPr lang="en-US" altLang="zh-TW" sz="1800" dirty="0" smtClean="0">
                <a:latin typeface="Calibri" panose="020F0502020204030204" pitchFamily="34" charset="0"/>
              </a:rPr>
              <a:t>To </a:t>
            </a:r>
            <a:r>
              <a:rPr lang="en-US" altLang="zh-TW" sz="1800" dirty="0">
                <a:solidFill>
                  <a:srgbClr val="0070C0"/>
                </a:solidFill>
                <a:latin typeface="Calibri" panose="020F0502020204030204" pitchFamily="34" charset="0"/>
              </a:rPr>
              <a:t>enrich our </a:t>
            </a:r>
            <a:r>
              <a:rPr lang="en-US" altLang="zh-TW" sz="1800" dirty="0" smtClean="0">
                <a:solidFill>
                  <a:srgbClr val="0070C0"/>
                </a:solidFill>
                <a:latin typeface="Calibri" panose="020F0502020204030204" pitchFamily="34" charset="0"/>
              </a:rPr>
              <a:t>offering</a:t>
            </a:r>
            <a:r>
              <a:rPr lang="en-US" altLang="zh-TW" sz="1800" dirty="0">
                <a:solidFill>
                  <a:schemeClr val="tx1"/>
                </a:solidFill>
                <a:latin typeface="Calibri" panose="020F0502020204030204" pitchFamily="34" charset="0"/>
              </a:rPr>
              <a:t>, we have </a:t>
            </a:r>
            <a:r>
              <a:rPr lang="en-US" altLang="zh-TW" sz="1800" dirty="0">
                <a:latin typeface="Calibri" panose="020F0502020204030204" pitchFamily="34" charset="0"/>
              </a:rPr>
              <a:t>invested </a:t>
            </a:r>
            <a:r>
              <a:rPr lang="en-US" altLang="zh-TW" sz="1800" dirty="0" smtClean="0">
                <a:latin typeface="Calibri" panose="020F0502020204030204" pitchFamily="34" charset="0"/>
              </a:rPr>
              <a:t>in new </a:t>
            </a:r>
            <a:r>
              <a:rPr lang="en-US" altLang="zh-TW" sz="1800" dirty="0">
                <a:solidFill>
                  <a:schemeClr val="tx1"/>
                </a:solidFill>
                <a:latin typeface="Calibri" panose="020F0502020204030204" pitchFamily="34" charset="0"/>
              </a:rPr>
              <a:t>state-of-the-art plants </a:t>
            </a:r>
            <a:r>
              <a:rPr lang="en-US" altLang="zh-TW" sz="1800" dirty="0" smtClean="0">
                <a:solidFill>
                  <a:schemeClr val="tx1"/>
                </a:solidFill>
                <a:latin typeface="Calibri" panose="020F0502020204030204" pitchFamily="34" charset="0"/>
              </a:rPr>
              <a:t>in Germany and Taiwan</a:t>
            </a:r>
            <a:r>
              <a:rPr lang="en-US" altLang="zh-TW" sz="1800" dirty="0" smtClean="0">
                <a:latin typeface="Calibri" panose="020F0502020204030204" pitchFamily="34" charset="0"/>
              </a:rPr>
              <a:t>. </a:t>
            </a:r>
            <a:endParaRPr lang="en-US" altLang="zh-TW" sz="1800" dirty="0">
              <a:latin typeface="Calibri" panose="020F0502020204030204" pitchFamily="34" charset="0"/>
            </a:endParaRPr>
          </a:p>
          <a:p>
            <a:pPr>
              <a:spcBef>
                <a:spcPts val="1800"/>
              </a:spcBef>
              <a:buFont typeface="Wingdings" panose="05000000000000000000" pitchFamily="2" charset="2"/>
              <a:buChar char="u"/>
            </a:pPr>
            <a:r>
              <a:rPr lang="en-US" altLang="zh-TW" sz="1800" dirty="0">
                <a:solidFill>
                  <a:schemeClr val="tx1"/>
                </a:solidFill>
                <a:latin typeface="Calibri" panose="020F0502020204030204" pitchFamily="34" charset="0"/>
              </a:rPr>
              <a:t>We are committed to achieve </a:t>
            </a:r>
            <a:r>
              <a:rPr lang="en-US" altLang="zh-TW" sz="1800" dirty="0">
                <a:solidFill>
                  <a:srgbClr val="0070C0"/>
                </a:solidFill>
                <a:latin typeface="Calibri" panose="020F0502020204030204" pitchFamily="34" charset="0"/>
              </a:rPr>
              <a:t>15% </a:t>
            </a:r>
            <a:r>
              <a:rPr lang="en-US" altLang="zh-TW" sz="1800" dirty="0">
                <a:solidFill>
                  <a:schemeClr val="tx1"/>
                </a:solidFill>
                <a:latin typeface="Calibri" panose="020F0502020204030204" pitchFamily="34" charset="0"/>
              </a:rPr>
              <a:t>ROE after new capacity ramp up and aim to maintain a </a:t>
            </a:r>
            <a:r>
              <a:rPr lang="en-US" altLang="zh-TW" sz="1800" dirty="0">
                <a:solidFill>
                  <a:srgbClr val="0070C0"/>
                </a:solidFill>
                <a:latin typeface="Calibri" panose="020F0502020204030204" pitchFamily="34" charset="0"/>
              </a:rPr>
              <a:t>40% </a:t>
            </a:r>
            <a:r>
              <a:rPr lang="en-US" altLang="zh-TW" sz="1800" dirty="0">
                <a:solidFill>
                  <a:schemeClr val="tx1"/>
                </a:solidFill>
                <a:latin typeface="Calibri" panose="020F0502020204030204" pitchFamily="34" charset="0"/>
              </a:rPr>
              <a:t>dividend payout ratio</a:t>
            </a:r>
            <a:r>
              <a:rPr lang="en-US" altLang="zh-TW" sz="1800" dirty="0">
                <a:latin typeface="Calibri" panose="020F0502020204030204" pitchFamily="34" charset="0"/>
              </a:rPr>
              <a:t>.</a:t>
            </a:r>
            <a:endParaRPr lang="en-US" altLang="zh-TW" sz="1800" dirty="0">
              <a:solidFill>
                <a:schemeClr val="tx1"/>
              </a:solidFill>
              <a:latin typeface="Calibri" panose="020F0502020204030204" pitchFamily="34" charset="0"/>
            </a:endParaRPr>
          </a:p>
        </p:txBody>
      </p:sp>
      <p:sp>
        <p:nvSpPr>
          <p:cNvPr id="59" name="灯片编号占位符 4"/>
          <p:cNvSpPr>
            <a:spLocks noGrp="1"/>
          </p:cNvSpPr>
          <p:nvPr>
            <p:ph type="sldNum" sz="quarter" idx="4"/>
          </p:nvPr>
        </p:nvSpPr>
        <p:spPr>
          <a:xfrm>
            <a:off x="7370689" y="5559387"/>
            <a:ext cx="1773311" cy="140054"/>
          </a:xfrm>
        </p:spPr>
        <p:txBody>
          <a:bodyPr/>
          <a:lstStyle/>
          <a:p>
            <a:fld id="{49F4BA8F-7B64-4198-9505-0CB5D4D3B366}" type="slidenum">
              <a:rPr lang="en-US" altLang="zh-CN" smtClean="0">
                <a:latin typeface="Calibri" panose="020F0502020204030204" pitchFamily="34" charset="0"/>
              </a:rPr>
              <a:pPr/>
              <a:t>2</a:t>
            </a:fld>
            <a:endParaRPr lang="zh-CN" altLang="en-US" dirty="0">
              <a:latin typeface="Calibri" panose="020F0502020204030204" pitchFamily="34" charset="0"/>
            </a:endParaRPr>
          </a:p>
        </p:txBody>
      </p:sp>
      <p:sp>
        <p:nvSpPr>
          <p:cNvPr id="2" name="標題 1"/>
          <p:cNvSpPr>
            <a:spLocks noGrp="1"/>
          </p:cNvSpPr>
          <p:nvPr>
            <p:ph type="title"/>
          </p:nvPr>
        </p:nvSpPr>
        <p:spPr/>
        <p:txBody>
          <a:bodyPr/>
          <a:lstStyle/>
          <a:p>
            <a:r>
              <a:rPr lang="en-US" altLang="zh-TW" dirty="0" smtClean="0">
                <a:latin typeface="Calibri" panose="020F0502020204030204" pitchFamily="34" charset="0"/>
              </a:rPr>
              <a:t>Executive Summary</a:t>
            </a:r>
            <a:endParaRPr lang="zh-TW" altLang="en-US" dirty="0">
              <a:latin typeface="Calibri" panose="020F0502020204030204" pitchFamily="34" charset="0"/>
            </a:endParaRPr>
          </a:p>
        </p:txBody>
      </p:sp>
    </p:spTree>
    <p:extLst>
      <p:ext uri="{BB962C8B-B14F-4D97-AF65-F5344CB8AC3E}">
        <p14:creationId xmlns:p14="http://schemas.microsoft.com/office/powerpoint/2010/main" val="5165426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五边形 3"/>
          <p:cNvSpPr/>
          <p:nvPr/>
        </p:nvSpPr>
        <p:spPr>
          <a:xfrm flipH="1">
            <a:off x="323029" y="1870639"/>
            <a:ext cx="4176713" cy="845413"/>
          </a:xfrm>
          <a:prstGeom prst="homePlate">
            <a:avLst/>
          </a:prstGeom>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lnSpc>
                <a:spcPct val="120000"/>
              </a:lnSpc>
              <a:spcBef>
                <a:spcPts val="156"/>
              </a:spcBef>
              <a:spcAft>
                <a:spcPts val="156"/>
              </a:spcAft>
            </a:pPr>
            <a:endParaRPr lang="zh-CN" altLang="en-US" sz="2800" dirty="0">
              <a:solidFill>
                <a:schemeClr val="bg1"/>
              </a:solidFill>
              <a:latin typeface="Calibri" panose="020F0502020204030204" pitchFamily="34" charset="0"/>
            </a:endParaRPr>
          </a:p>
        </p:txBody>
      </p:sp>
      <p:sp>
        <p:nvSpPr>
          <p:cNvPr id="2" name="标题 1"/>
          <p:cNvSpPr>
            <a:spLocks noGrp="1"/>
          </p:cNvSpPr>
          <p:nvPr>
            <p:ph type="title"/>
          </p:nvPr>
        </p:nvSpPr>
        <p:spPr>
          <a:xfrm>
            <a:off x="251520" y="265212"/>
            <a:ext cx="8569198" cy="600603"/>
          </a:xfrm>
        </p:spPr>
        <p:txBody>
          <a:bodyPr>
            <a:noAutofit/>
          </a:bodyPr>
          <a:lstStyle/>
          <a:p>
            <a:r>
              <a:rPr lang="en-US" altLang="zh-CN" dirty="0">
                <a:latin typeface="Calibri" panose="020F0502020204030204" pitchFamily="34" charset="0"/>
              </a:rPr>
              <a:t>Expanded Presence in Suspension Components Will Reinforce Core Business Momentum</a:t>
            </a:r>
            <a:endParaRPr lang="zh-CN" altLang="en-US" dirty="0">
              <a:latin typeface="Calibri" panose="020F0502020204030204" pitchFamily="34" charset="0"/>
            </a:endParaRPr>
          </a:p>
        </p:txBody>
      </p:sp>
      <p:sp>
        <p:nvSpPr>
          <p:cNvPr id="5" name="同心圆 4"/>
          <p:cNvSpPr/>
          <p:nvPr/>
        </p:nvSpPr>
        <p:spPr>
          <a:xfrm>
            <a:off x="3521021" y="1318362"/>
            <a:ext cx="1956510" cy="1906867"/>
          </a:xfrm>
          <a:prstGeom prst="donut">
            <a:avLst>
              <a:gd name="adj" fmla="val 14351"/>
            </a:avLst>
          </a:prstGeo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lnSpc>
                <a:spcPct val="120000"/>
              </a:lnSpc>
              <a:spcBef>
                <a:spcPts val="156"/>
              </a:spcBef>
              <a:spcAft>
                <a:spcPts val="156"/>
              </a:spcAft>
            </a:pPr>
            <a:endParaRPr lang="zh-CN" altLang="en-US" sz="1900" dirty="0">
              <a:solidFill>
                <a:schemeClr val="tx1"/>
              </a:solidFill>
              <a:latin typeface="Calibri" panose="020F0502020204030204" pitchFamily="34" charset="0"/>
            </a:endParaRPr>
          </a:p>
        </p:txBody>
      </p:sp>
      <p:sp>
        <p:nvSpPr>
          <p:cNvPr id="6" name="五边形 5"/>
          <p:cNvSpPr/>
          <p:nvPr/>
        </p:nvSpPr>
        <p:spPr>
          <a:xfrm rot="10800000" flipH="1">
            <a:off x="4499743" y="1870639"/>
            <a:ext cx="4176713" cy="845412"/>
          </a:xfrm>
          <a:prstGeom prst="homePlate">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nSpc>
                <a:spcPct val="120000"/>
              </a:lnSpc>
              <a:spcBef>
                <a:spcPts val="156"/>
              </a:spcBef>
              <a:spcAft>
                <a:spcPts val="156"/>
              </a:spcAft>
            </a:pPr>
            <a:endParaRPr lang="zh-CN" altLang="en-US" dirty="0">
              <a:latin typeface="Calibri" panose="020F0502020204030204" pitchFamily="34" charset="0"/>
            </a:endParaRPr>
          </a:p>
        </p:txBody>
      </p:sp>
      <p:sp>
        <p:nvSpPr>
          <p:cNvPr id="11" name="矩形 10"/>
          <p:cNvSpPr/>
          <p:nvPr/>
        </p:nvSpPr>
        <p:spPr>
          <a:xfrm>
            <a:off x="1031629" y="2065412"/>
            <a:ext cx="2388243" cy="441352"/>
          </a:xfrm>
          <a:prstGeom prst="rect">
            <a:avLst/>
          </a:prstGeom>
        </p:spPr>
        <p:txBody>
          <a:bodyPr wrap="none" lIns="71323" tIns="35662" rIns="71323" bIns="35662">
            <a:spAutoFit/>
          </a:bodyPr>
          <a:lstStyle/>
          <a:p>
            <a:pPr algn="ctr">
              <a:lnSpc>
                <a:spcPct val="120000"/>
              </a:lnSpc>
              <a:spcBef>
                <a:spcPts val="156"/>
              </a:spcBef>
              <a:spcAft>
                <a:spcPts val="156"/>
              </a:spcAft>
            </a:pPr>
            <a:r>
              <a:rPr lang="en-US" altLang="zh-CN" sz="2000" b="1" dirty="0">
                <a:solidFill>
                  <a:schemeClr val="bg1"/>
                </a:solidFill>
                <a:latin typeface="Calibri" panose="020F0502020204030204" pitchFamily="34" charset="0"/>
              </a:rPr>
              <a:t>Suspension Business </a:t>
            </a:r>
            <a:endParaRPr lang="en-US" altLang="zh-CN" sz="1050" b="1" dirty="0">
              <a:solidFill>
                <a:schemeClr val="bg1"/>
              </a:solidFill>
              <a:latin typeface="Calibri" panose="020F0502020204030204" pitchFamily="34" charset="0"/>
            </a:endParaRPr>
          </a:p>
        </p:txBody>
      </p:sp>
      <p:sp>
        <p:nvSpPr>
          <p:cNvPr id="12" name="矩形 11"/>
          <p:cNvSpPr/>
          <p:nvPr/>
        </p:nvSpPr>
        <p:spPr>
          <a:xfrm>
            <a:off x="5926490" y="1897505"/>
            <a:ext cx="1814368" cy="861980"/>
          </a:xfrm>
          <a:prstGeom prst="rect">
            <a:avLst/>
          </a:prstGeom>
        </p:spPr>
        <p:txBody>
          <a:bodyPr wrap="none" lIns="71323" tIns="35662" rIns="71323" bIns="35662">
            <a:spAutoFit/>
          </a:bodyPr>
          <a:lstStyle/>
          <a:p>
            <a:pPr algn="ctr">
              <a:lnSpc>
                <a:spcPct val="120000"/>
              </a:lnSpc>
              <a:spcBef>
                <a:spcPts val="156"/>
              </a:spcBef>
              <a:spcAft>
                <a:spcPts val="156"/>
              </a:spcAft>
            </a:pPr>
            <a:r>
              <a:rPr lang="en-US" altLang="zh-CN" sz="2000" b="1" dirty="0">
                <a:solidFill>
                  <a:schemeClr val="bg1"/>
                </a:solidFill>
                <a:latin typeface="Calibri" panose="020F0502020204030204" pitchFamily="34" charset="0"/>
              </a:rPr>
              <a:t>Synergies with </a:t>
            </a:r>
          </a:p>
          <a:p>
            <a:pPr algn="ctr">
              <a:lnSpc>
                <a:spcPct val="120000"/>
              </a:lnSpc>
              <a:spcBef>
                <a:spcPts val="156"/>
              </a:spcBef>
              <a:spcAft>
                <a:spcPts val="156"/>
              </a:spcAft>
            </a:pPr>
            <a:r>
              <a:rPr lang="en-US" altLang="zh-CN" sz="2000" b="1" dirty="0">
                <a:solidFill>
                  <a:schemeClr val="bg1"/>
                </a:solidFill>
                <a:latin typeface="Calibri" panose="020F0502020204030204" pitchFamily="34" charset="0"/>
              </a:rPr>
              <a:t>Wheel Business</a:t>
            </a:r>
          </a:p>
        </p:txBody>
      </p:sp>
      <p:sp>
        <p:nvSpPr>
          <p:cNvPr id="13" name="圆角矩形 12"/>
          <p:cNvSpPr/>
          <p:nvPr/>
        </p:nvSpPr>
        <p:spPr>
          <a:xfrm flipH="1">
            <a:off x="5220072" y="2950760"/>
            <a:ext cx="3096344" cy="2571036"/>
          </a:xfrm>
          <a:prstGeom prst="roundRect">
            <a:avLst>
              <a:gd name="adj" fmla="val 6011"/>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u"/>
            </a:pPr>
            <a:r>
              <a:rPr lang="en-US" altLang="zh-TW" dirty="0">
                <a:solidFill>
                  <a:schemeClr val="tx1"/>
                </a:solidFill>
                <a:latin typeface="Calibri" panose="020F0502020204030204" pitchFamily="34" charset="0"/>
              </a:rPr>
              <a:t>Access to car brands </a:t>
            </a:r>
            <a:r>
              <a:rPr lang="en-US" altLang="zh-TW" b="1" dirty="0">
                <a:solidFill>
                  <a:schemeClr val="accent1"/>
                </a:solidFill>
                <a:latin typeface="Calibri" panose="020F0502020204030204" pitchFamily="34" charset="0"/>
              </a:rPr>
              <a:t>core suspension design spec</a:t>
            </a:r>
            <a:r>
              <a:rPr lang="en-US" altLang="zh-TW" dirty="0">
                <a:solidFill>
                  <a:schemeClr val="tx1"/>
                </a:solidFill>
                <a:latin typeface="Calibri" panose="020F0502020204030204" pitchFamily="34" charset="0"/>
              </a:rPr>
              <a:t>, enhancing wheel R&amp;D and design capabilities </a:t>
            </a:r>
          </a:p>
          <a:p>
            <a:pPr marL="285750" indent="-285750">
              <a:spcBef>
                <a:spcPts val="600"/>
              </a:spcBef>
              <a:buFont typeface="Wingdings" panose="05000000000000000000" pitchFamily="2" charset="2"/>
              <a:buChar char="u"/>
            </a:pPr>
            <a:r>
              <a:rPr lang="en-US" altLang="zh-TW" dirty="0">
                <a:solidFill>
                  <a:schemeClr val="tx1"/>
                </a:solidFill>
                <a:latin typeface="Calibri" panose="020F0502020204030204" pitchFamily="34" charset="0"/>
              </a:rPr>
              <a:t>Improve factory utilization and shorten cash conversion cycle</a:t>
            </a:r>
          </a:p>
          <a:p>
            <a:pPr marL="285750" indent="-285750">
              <a:spcBef>
                <a:spcPts val="600"/>
              </a:spcBef>
              <a:buFont typeface="Wingdings" panose="05000000000000000000" pitchFamily="2" charset="2"/>
              <a:buChar char="u"/>
            </a:pPr>
            <a:r>
              <a:rPr lang="en-US" altLang="zh-TW" dirty="0">
                <a:solidFill>
                  <a:schemeClr val="tx1"/>
                </a:solidFill>
                <a:latin typeface="Calibri" panose="020F0502020204030204" pitchFamily="34" charset="0"/>
              </a:rPr>
              <a:t>Sharing of production processes.</a:t>
            </a:r>
          </a:p>
        </p:txBody>
      </p:sp>
      <p:sp>
        <p:nvSpPr>
          <p:cNvPr id="14" name="圆角矩形 13"/>
          <p:cNvSpPr/>
          <p:nvPr/>
        </p:nvSpPr>
        <p:spPr>
          <a:xfrm flipH="1">
            <a:off x="623201" y="3016320"/>
            <a:ext cx="3372735" cy="2405844"/>
          </a:xfrm>
          <a:prstGeom prst="roundRect">
            <a:avLst>
              <a:gd name="adj" fmla="val 6011"/>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u"/>
            </a:pPr>
            <a:r>
              <a:rPr lang="en-US" altLang="zh-TW" dirty="0">
                <a:solidFill>
                  <a:schemeClr val="tx1"/>
                </a:solidFill>
                <a:latin typeface="Calibri" panose="020F0502020204030204" pitchFamily="34" charset="0"/>
              </a:rPr>
              <a:t>Including knuckles, control arms, ball joints, brake systems and corner module assembly</a:t>
            </a:r>
          </a:p>
          <a:p>
            <a:pPr marL="285750" indent="-285750">
              <a:spcBef>
                <a:spcPts val="600"/>
              </a:spcBef>
              <a:buFont typeface="Wingdings" panose="05000000000000000000" pitchFamily="2" charset="2"/>
              <a:buChar char="u"/>
            </a:pPr>
            <a:r>
              <a:rPr lang="en-US" altLang="zh-TW" dirty="0">
                <a:solidFill>
                  <a:schemeClr val="tx1"/>
                </a:solidFill>
                <a:latin typeface="Calibri" panose="020F0502020204030204" pitchFamily="34" charset="0"/>
              </a:rPr>
              <a:t>Longer production runs, high volume and longer order visibility</a:t>
            </a:r>
          </a:p>
          <a:p>
            <a:pPr marL="285750" indent="-285750">
              <a:spcBef>
                <a:spcPts val="600"/>
              </a:spcBef>
              <a:buFont typeface="Wingdings" panose="05000000000000000000" pitchFamily="2" charset="2"/>
              <a:buChar char="u"/>
            </a:pPr>
            <a:r>
              <a:rPr lang="en-US" altLang="zh-TW" dirty="0">
                <a:solidFill>
                  <a:schemeClr val="tx1"/>
                </a:solidFill>
                <a:latin typeface="Calibri" panose="020F0502020204030204" pitchFamily="34" charset="0"/>
              </a:rPr>
              <a:t>Gain more share in luxury and premium car brands</a:t>
            </a:r>
          </a:p>
        </p:txBody>
      </p:sp>
      <p:sp>
        <p:nvSpPr>
          <p:cNvPr id="15" name="矩形 14"/>
          <p:cNvSpPr/>
          <p:nvPr/>
        </p:nvSpPr>
        <p:spPr>
          <a:xfrm>
            <a:off x="4424575" y="1780809"/>
            <a:ext cx="201747" cy="738870"/>
          </a:xfrm>
          <a:prstGeom prst="rect">
            <a:avLst/>
          </a:prstGeom>
        </p:spPr>
        <p:txBody>
          <a:bodyPr wrap="none" lIns="71323" tIns="35662" rIns="71323" bIns="35662">
            <a:spAutoFit/>
          </a:bodyPr>
          <a:lstStyle/>
          <a:p>
            <a:pPr algn="ctr">
              <a:spcBef>
                <a:spcPts val="156"/>
              </a:spcBef>
              <a:spcAft>
                <a:spcPts val="156"/>
              </a:spcAft>
            </a:pPr>
            <a:r>
              <a:rPr lang="en-US" altLang="zh-CN" sz="2000" b="1" dirty="0">
                <a:solidFill>
                  <a:schemeClr val="bg1"/>
                </a:solidFill>
                <a:latin typeface="Calibri" panose="020F0502020204030204" pitchFamily="34" charset="0"/>
              </a:rPr>
              <a:t> </a:t>
            </a:r>
          </a:p>
          <a:p>
            <a:pPr algn="ctr">
              <a:spcBef>
                <a:spcPts val="156"/>
              </a:spcBef>
              <a:spcAft>
                <a:spcPts val="156"/>
              </a:spcAft>
            </a:pPr>
            <a:endParaRPr lang="en-US" altLang="zh-CN" sz="2000" b="1" dirty="0">
              <a:solidFill>
                <a:schemeClr val="bg1"/>
              </a:solidFill>
              <a:latin typeface="Calibri" panose="020F0502020204030204" pitchFamily="34" charset="0"/>
            </a:endParaRPr>
          </a:p>
        </p:txBody>
      </p:sp>
      <p:sp>
        <p:nvSpPr>
          <p:cNvPr id="17" name="灯片编号占位符 3"/>
          <p:cNvSpPr>
            <a:spLocks noGrp="1"/>
          </p:cNvSpPr>
          <p:nvPr>
            <p:ph type="sldNum" sz="quarter" idx="11"/>
          </p:nvPr>
        </p:nvSpPr>
        <p:spPr>
          <a:xfrm>
            <a:off x="8100392" y="5564449"/>
            <a:ext cx="1039045" cy="140054"/>
          </a:xfrm>
        </p:spPr>
        <p:txBody>
          <a:bodyPr/>
          <a:lstStyle/>
          <a:p>
            <a:fld id="{49F4BA8F-7B64-4198-9505-0CB5D4D3B366}" type="slidenum">
              <a:rPr lang="en-US" altLang="zh-CN" smtClean="0">
                <a:latin typeface="Calibri" panose="020F0502020204030204" pitchFamily="34" charset="0"/>
              </a:rPr>
              <a:pPr/>
              <a:t>20</a:t>
            </a:fld>
            <a:endParaRPr lang="zh-CN" altLang="en-US" dirty="0">
              <a:latin typeface="Calibri" panose="020F0502020204030204" pitchFamily="34" charset="0"/>
            </a:endParaRPr>
          </a:p>
        </p:txBody>
      </p:sp>
    </p:spTree>
    <p:extLst>
      <p:ext uri="{BB962C8B-B14F-4D97-AF65-F5344CB8AC3E}">
        <p14:creationId xmlns:p14="http://schemas.microsoft.com/office/powerpoint/2010/main" val="34720541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7"/>
          <p:cNvSpPr/>
          <p:nvPr/>
        </p:nvSpPr>
        <p:spPr>
          <a:xfrm flipH="1">
            <a:off x="4572002" y="2601675"/>
            <a:ext cx="1803678" cy="779847"/>
          </a:xfrm>
          <a:custGeom>
            <a:avLst/>
            <a:gdLst>
              <a:gd name="connsiteX0" fmla="*/ 2404904 w 2404904"/>
              <a:gd name="connsiteY0" fmla="*/ 0 h 935816"/>
              <a:gd name="connsiteX1" fmla="*/ 2404904 w 2404904"/>
              <a:gd name="connsiteY1" fmla="*/ 935816 h 935816"/>
              <a:gd name="connsiteX2" fmla="*/ 1926112 w 2404904"/>
              <a:gd name="connsiteY2" fmla="*/ 926451 h 935816"/>
              <a:gd name="connsiteX3" fmla="*/ 0 w 2404904"/>
              <a:gd name="connsiteY3" fmla="*/ 467908 h 935816"/>
              <a:gd name="connsiteX4" fmla="*/ 1926112 w 2404904"/>
              <a:gd name="connsiteY4" fmla="*/ 9365 h 935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4904" h="935816">
                <a:moveTo>
                  <a:pt x="2404904" y="0"/>
                </a:moveTo>
                <a:lnTo>
                  <a:pt x="2404904" y="935816"/>
                </a:lnTo>
                <a:lnTo>
                  <a:pt x="1926112" y="926451"/>
                </a:lnTo>
                <a:cubicBezTo>
                  <a:pt x="826882" y="882807"/>
                  <a:pt x="0" y="694094"/>
                  <a:pt x="0" y="467908"/>
                </a:cubicBezTo>
                <a:cubicBezTo>
                  <a:pt x="0" y="241722"/>
                  <a:pt x="826882" y="53009"/>
                  <a:pt x="1926112" y="9365"/>
                </a:cubicBez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lnSpc>
                <a:spcPct val="120000"/>
              </a:lnSpc>
              <a:spcBef>
                <a:spcPts val="156"/>
              </a:spcBef>
              <a:spcAft>
                <a:spcPts val="156"/>
              </a:spcAft>
            </a:pPr>
            <a:endParaRPr lang="zh-CN" altLang="en-US" sz="2800" dirty="0">
              <a:solidFill>
                <a:schemeClr val="bg1"/>
              </a:solidFill>
              <a:latin typeface="Calibri" panose="020F0502020204030204" pitchFamily="34" charset="0"/>
            </a:endParaRPr>
          </a:p>
        </p:txBody>
      </p:sp>
      <p:sp>
        <p:nvSpPr>
          <p:cNvPr id="2" name="标题 1"/>
          <p:cNvSpPr>
            <a:spLocks noGrp="1"/>
          </p:cNvSpPr>
          <p:nvPr>
            <p:ph type="title"/>
          </p:nvPr>
        </p:nvSpPr>
        <p:spPr>
          <a:xfrm>
            <a:off x="395290" y="216959"/>
            <a:ext cx="8497190" cy="600603"/>
          </a:xfrm>
        </p:spPr>
        <p:txBody>
          <a:bodyPr>
            <a:noAutofit/>
          </a:bodyPr>
          <a:lstStyle/>
          <a:p>
            <a:r>
              <a:rPr lang="en-US" altLang="zh-CN" dirty="0" smtClean="0">
                <a:latin typeface="Calibri" panose="020F0502020204030204" pitchFamily="34" charset="0"/>
              </a:rPr>
              <a:t>Investments </a:t>
            </a:r>
            <a:r>
              <a:rPr lang="en-US" altLang="zh-CN" dirty="0">
                <a:latin typeface="Calibri" panose="020F0502020204030204" pitchFamily="34" charset="0"/>
              </a:rPr>
              <a:t>to Raise Efficiency and </a:t>
            </a:r>
            <a:r>
              <a:rPr lang="en-US" altLang="zh-CN" dirty="0" smtClean="0">
                <a:latin typeface="Calibri" panose="020F0502020204030204" pitchFamily="34" charset="0"/>
              </a:rPr>
              <a:t>Enhance </a:t>
            </a:r>
            <a:r>
              <a:rPr lang="en-US" altLang="zh-CN" dirty="0">
                <a:latin typeface="Calibri" panose="020F0502020204030204" pitchFamily="34" charset="0"/>
              </a:rPr>
              <a:t>Customer Service </a:t>
            </a:r>
            <a:endParaRPr lang="zh-CN" altLang="en-US" dirty="0">
              <a:latin typeface="Calibri" panose="020F0502020204030204" pitchFamily="34" charset="0"/>
            </a:endParaRPr>
          </a:p>
        </p:txBody>
      </p:sp>
      <p:sp>
        <p:nvSpPr>
          <p:cNvPr id="3" name="同心圆 2"/>
          <p:cNvSpPr/>
          <p:nvPr/>
        </p:nvSpPr>
        <p:spPr>
          <a:xfrm>
            <a:off x="3373778" y="1861435"/>
            <a:ext cx="2396448" cy="2513205"/>
          </a:xfrm>
          <a:prstGeom prst="donut">
            <a:avLst>
              <a:gd name="adj" fmla="val 11084"/>
            </a:avLst>
          </a:prstGeom>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lnSpc>
                <a:spcPct val="120000"/>
              </a:lnSpc>
              <a:spcBef>
                <a:spcPts val="156"/>
              </a:spcBef>
              <a:spcAft>
                <a:spcPts val="156"/>
              </a:spcAft>
            </a:pPr>
            <a:endParaRPr lang="zh-CN" altLang="en-US" sz="1900" dirty="0">
              <a:solidFill>
                <a:schemeClr val="tx1"/>
              </a:solidFill>
              <a:latin typeface="Calibri" panose="020F0502020204030204" pitchFamily="34" charset="0"/>
            </a:endParaRPr>
          </a:p>
        </p:txBody>
      </p:sp>
      <p:sp>
        <p:nvSpPr>
          <p:cNvPr id="7" name="任意多边形 6"/>
          <p:cNvSpPr/>
          <p:nvPr/>
        </p:nvSpPr>
        <p:spPr>
          <a:xfrm>
            <a:off x="2768324" y="2901708"/>
            <a:ext cx="1803678" cy="779847"/>
          </a:xfrm>
          <a:custGeom>
            <a:avLst/>
            <a:gdLst>
              <a:gd name="connsiteX0" fmla="*/ 2404904 w 2404904"/>
              <a:gd name="connsiteY0" fmla="*/ 0 h 935816"/>
              <a:gd name="connsiteX1" fmla="*/ 2404904 w 2404904"/>
              <a:gd name="connsiteY1" fmla="*/ 935816 h 935816"/>
              <a:gd name="connsiteX2" fmla="*/ 1926112 w 2404904"/>
              <a:gd name="connsiteY2" fmla="*/ 926451 h 935816"/>
              <a:gd name="connsiteX3" fmla="*/ 0 w 2404904"/>
              <a:gd name="connsiteY3" fmla="*/ 467908 h 935816"/>
              <a:gd name="connsiteX4" fmla="*/ 1926112 w 2404904"/>
              <a:gd name="connsiteY4" fmla="*/ 9365 h 935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4904" h="935816">
                <a:moveTo>
                  <a:pt x="2404904" y="0"/>
                </a:moveTo>
                <a:lnTo>
                  <a:pt x="2404904" y="935816"/>
                </a:lnTo>
                <a:lnTo>
                  <a:pt x="1926112" y="926451"/>
                </a:lnTo>
                <a:cubicBezTo>
                  <a:pt x="826882" y="882807"/>
                  <a:pt x="0" y="694094"/>
                  <a:pt x="0" y="467908"/>
                </a:cubicBezTo>
                <a:cubicBezTo>
                  <a:pt x="0" y="241722"/>
                  <a:pt x="826882" y="53009"/>
                  <a:pt x="1926112" y="9365"/>
                </a:cubicBezTo>
                <a:close/>
              </a:path>
            </a:pathLst>
          </a:cu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lnSpc>
                <a:spcPct val="120000"/>
              </a:lnSpc>
              <a:spcBef>
                <a:spcPts val="156"/>
              </a:spcBef>
              <a:spcAft>
                <a:spcPts val="156"/>
              </a:spcAft>
            </a:pPr>
            <a:endParaRPr lang="zh-CN" altLang="en-US" sz="2800" dirty="0">
              <a:solidFill>
                <a:schemeClr val="bg1"/>
              </a:solidFill>
              <a:latin typeface="Calibri" panose="020F0502020204030204" pitchFamily="34" charset="0"/>
            </a:endParaRPr>
          </a:p>
        </p:txBody>
      </p:sp>
      <p:sp>
        <p:nvSpPr>
          <p:cNvPr id="9" name="矩形 8"/>
          <p:cNvSpPr/>
          <p:nvPr/>
        </p:nvSpPr>
        <p:spPr>
          <a:xfrm>
            <a:off x="3923928" y="2715600"/>
            <a:ext cx="1405603" cy="861980"/>
          </a:xfrm>
          <a:prstGeom prst="rect">
            <a:avLst/>
          </a:prstGeom>
        </p:spPr>
        <p:txBody>
          <a:bodyPr wrap="none" lIns="71323" tIns="35662" rIns="71323" bIns="35662">
            <a:spAutoFit/>
          </a:bodyPr>
          <a:lstStyle/>
          <a:p>
            <a:pPr algn="ctr">
              <a:spcBef>
                <a:spcPts val="156"/>
              </a:spcBef>
              <a:spcAft>
                <a:spcPts val="156"/>
              </a:spcAft>
            </a:pPr>
            <a:r>
              <a:rPr lang="en-US" altLang="zh-CN" sz="2400" b="1" dirty="0" smtClean="0">
                <a:solidFill>
                  <a:srgbClr val="002060"/>
                </a:solidFill>
                <a:latin typeface="Impact" panose="020B0806030902050204" pitchFamily="34" charset="0"/>
              </a:rPr>
              <a:t>INDUSTRY </a:t>
            </a:r>
          </a:p>
          <a:p>
            <a:pPr algn="ctr">
              <a:spcBef>
                <a:spcPts val="156"/>
              </a:spcBef>
              <a:spcAft>
                <a:spcPts val="156"/>
              </a:spcAft>
            </a:pPr>
            <a:r>
              <a:rPr lang="en-US" altLang="zh-CN" sz="2400" b="1" dirty="0" smtClean="0">
                <a:solidFill>
                  <a:srgbClr val="002060"/>
                </a:solidFill>
                <a:latin typeface="Impact" panose="020B0806030902050204" pitchFamily="34" charset="0"/>
              </a:rPr>
              <a:t>LEADER</a:t>
            </a:r>
            <a:endParaRPr lang="en-US" altLang="zh-CN" sz="2400" b="1" dirty="0">
              <a:solidFill>
                <a:srgbClr val="002060"/>
              </a:solidFill>
              <a:latin typeface="Impact" panose="020B0806030902050204" pitchFamily="34" charset="0"/>
            </a:endParaRPr>
          </a:p>
        </p:txBody>
      </p:sp>
      <p:sp>
        <p:nvSpPr>
          <p:cNvPr id="10" name="矩形 9"/>
          <p:cNvSpPr/>
          <p:nvPr/>
        </p:nvSpPr>
        <p:spPr>
          <a:xfrm>
            <a:off x="899592" y="874556"/>
            <a:ext cx="7488832" cy="1036387"/>
          </a:xfrm>
          <a:prstGeom prst="rect">
            <a:avLst/>
          </a:prstGeom>
        </p:spPr>
        <p:txBody>
          <a:bodyPr wrap="square" lIns="71323" tIns="35662" rIns="71323" bIns="35662">
            <a:spAutoFit/>
          </a:bodyPr>
          <a:lstStyle/>
          <a:p>
            <a:pPr algn="ctr">
              <a:spcBef>
                <a:spcPts val="156"/>
              </a:spcBef>
              <a:spcAft>
                <a:spcPts val="156"/>
              </a:spcAft>
            </a:pPr>
            <a:r>
              <a:rPr lang="en-US" altLang="zh-CN" sz="2400" b="1" dirty="0">
                <a:latin typeface="Calibri" panose="020F0502020204030204" pitchFamily="34" charset="0"/>
              </a:rPr>
              <a:t>Economies of Scale </a:t>
            </a:r>
          </a:p>
          <a:p>
            <a:pPr algn="ctr">
              <a:spcBef>
                <a:spcPts val="156"/>
              </a:spcBef>
              <a:spcAft>
                <a:spcPts val="156"/>
              </a:spcAft>
            </a:pPr>
            <a:r>
              <a:rPr lang="en-US" altLang="zh-TW" sz="1600" dirty="0">
                <a:latin typeface="Calibri" panose="020F0502020204030204" pitchFamily="34" charset="0"/>
              </a:rPr>
              <a:t>Provides the ability to support both small and large volume orders</a:t>
            </a:r>
          </a:p>
          <a:p>
            <a:pPr algn="ctr">
              <a:spcBef>
                <a:spcPts val="156"/>
              </a:spcBef>
              <a:spcAft>
                <a:spcPts val="156"/>
              </a:spcAft>
            </a:pPr>
            <a:r>
              <a:rPr lang="en-US" altLang="zh-TW" sz="1600" dirty="0">
                <a:latin typeface="Calibri" panose="020F0502020204030204" pitchFamily="34" charset="0"/>
              </a:rPr>
              <a:t>Allows for more flexible capacity allocation among wheels and suspension parts</a:t>
            </a:r>
          </a:p>
        </p:txBody>
      </p:sp>
      <p:sp>
        <p:nvSpPr>
          <p:cNvPr id="11" name="矩形 10"/>
          <p:cNvSpPr/>
          <p:nvPr/>
        </p:nvSpPr>
        <p:spPr>
          <a:xfrm>
            <a:off x="2339752" y="4423273"/>
            <a:ext cx="4608512" cy="882499"/>
          </a:xfrm>
          <a:prstGeom prst="rect">
            <a:avLst/>
          </a:prstGeom>
        </p:spPr>
        <p:txBody>
          <a:bodyPr wrap="square" lIns="71323" tIns="35662" rIns="71323" bIns="35662">
            <a:spAutoFit/>
          </a:bodyPr>
          <a:lstStyle/>
          <a:p>
            <a:pPr algn="ctr">
              <a:spcBef>
                <a:spcPts val="156"/>
              </a:spcBef>
              <a:spcAft>
                <a:spcPts val="156"/>
              </a:spcAft>
            </a:pPr>
            <a:r>
              <a:rPr lang="en-US" altLang="zh-CN" sz="1800" b="1" dirty="0" err="1" smtClean="0">
                <a:latin typeface="Calibri" panose="020F0502020204030204" pitchFamily="34" charset="0"/>
              </a:rPr>
              <a:t>Loßburg</a:t>
            </a:r>
            <a:r>
              <a:rPr lang="en-US" altLang="zh-CN" sz="1800" b="1" dirty="0" smtClean="0">
                <a:latin typeface="Calibri" panose="020F0502020204030204" pitchFamily="34" charset="0"/>
              </a:rPr>
              <a:t> Painting </a:t>
            </a:r>
            <a:r>
              <a:rPr lang="en-US" altLang="zh-CN" sz="1800" b="1" dirty="0">
                <a:latin typeface="Calibri" panose="020F0502020204030204" pitchFamily="34" charset="0"/>
              </a:rPr>
              <a:t>Facility </a:t>
            </a:r>
          </a:p>
          <a:p>
            <a:pPr algn="ctr">
              <a:spcBef>
                <a:spcPts val="156"/>
              </a:spcBef>
              <a:spcAft>
                <a:spcPts val="156"/>
              </a:spcAft>
            </a:pPr>
            <a:r>
              <a:rPr lang="en-US" altLang="zh-TW" dirty="0">
                <a:latin typeface="Calibri" panose="020F0502020204030204" pitchFamily="34" charset="0"/>
              </a:rPr>
              <a:t>For </a:t>
            </a:r>
            <a:r>
              <a:rPr lang="en-US" altLang="zh-TW" dirty="0" smtClean="0">
                <a:latin typeface="Calibri" panose="020F0502020204030204" pitchFamily="34" charset="0"/>
              </a:rPr>
              <a:t>flexibility and </a:t>
            </a:r>
            <a:endParaRPr lang="en-US" altLang="zh-TW" dirty="0">
              <a:latin typeface="Calibri" panose="020F0502020204030204" pitchFamily="34" charset="0"/>
            </a:endParaRPr>
          </a:p>
          <a:p>
            <a:pPr algn="ctr">
              <a:spcBef>
                <a:spcPts val="156"/>
              </a:spcBef>
              <a:spcAft>
                <a:spcPts val="156"/>
              </a:spcAft>
            </a:pPr>
            <a:r>
              <a:rPr lang="en-US" altLang="zh-TW" dirty="0">
                <a:latin typeface="Calibri" panose="020F0502020204030204" pitchFamily="34" charset="0"/>
              </a:rPr>
              <a:t>proximity to European auto plants</a:t>
            </a:r>
            <a:endParaRPr lang="en-US" altLang="zh-CN" dirty="0">
              <a:latin typeface="Calibri" panose="020F0502020204030204" pitchFamily="34" charset="0"/>
            </a:endParaRPr>
          </a:p>
        </p:txBody>
      </p:sp>
      <p:sp>
        <p:nvSpPr>
          <p:cNvPr id="12" name="矩形 11"/>
          <p:cNvSpPr/>
          <p:nvPr/>
        </p:nvSpPr>
        <p:spPr>
          <a:xfrm>
            <a:off x="395290" y="2721081"/>
            <a:ext cx="2214347" cy="1323645"/>
          </a:xfrm>
          <a:prstGeom prst="rect">
            <a:avLst/>
          </a:prstGeom>
        </p:spPr>
        <p:txBody>
          <a:bodyPr wrap="square" lIns="71323" tIns="35662" rIns="71323" bIns="35662">
            <a:spAutoFit/>
          </a:bodyPr>
          <a:lstStyle/>
          <a:p>
            <a:pPr algn="ctr">
              <a:spcBef>
                <a:spcPts val="156"/>
              </a:spcBef>
              <a:spcAft>
                <a:spcPts val="156"/>
              </a:spcAft>
            </a:pPr>
            <a:r>
              <a:rPr lang="en-US" altLang="zh-CN" sz="1800" b="1" dirty="0">
                <a:latin typeface="Calibri" panose="020F0502020204030204" pitchFamily="34" charset="0"/>
              </a:rPr>
              <a:t>Aluminum Recycling Facility </a:t>
            </a:r>
          </a:p>
          <a:p>
            <a:pPr algn="ctr">
              <a:spcBef>
                <a:spcPts val="156"/>
              </a:spcBef>
              <a:spcAft>
                <a:spcPts val="156"/>
              </a:spcAft>
            </a:pPr>
            <a:r>
              <a:rPr lang="en-US" altLang="zh-TW" dirty="0">
                <a:latin typeface="Calibri" panose="020F0502020204030204" pitchFamily="34" charset="0"/>
              </a:rPr>
              <a:t>40,000</a:t>
            </a:r>
            <a:r>
              <a:rPr lang="en-US" altLang="zh-TW" dirty="0">
                <a:solidFill>
                  <a:srgbClr val="FF0000"/>
                </a:solidFill>
                <a:latin typeface="Calibri" panose="020F0502020204030204" pitchFamily="34" charset="0"/>
              </a:rPr>
              <a:t> </a:t>
            </a:r>
            <a:r>
              <a:rPr lang="en-US" altLang="zh-TW" dirty="0" err="1">
                <a:latin typeface="Calibri" panose="020F0502020204030204" pitchFamily="34" charset="0"/>
              </a:rPr>
              <a:t>tonnes</a:t>
            </a:r>
            <a:r>
              <a:rPr lang="en-US" altLang="zh-TW" dirty="0">
                <a:latin typeface="Calibri" panose="020F0502020204030204" pitchFamily="34" charset="0"/>
              </a:rPr>
              <a:t> per year</a:t>
            </a:r>
            <a:r>
              <a:rPr lang="en-US" altLang="zh-TW" dirty="0">
                <a:solidFill>
                  <a:schemeClr val="accent1"/>
                </a:solidFill>
                <a:latin typeface="Calibri" panose="020F0502020204030204" pitchFamily="34" charset="0"/>
              </a:rPr>
              <a:t> </a:t>
            </a:r>
            <a:r>
              <a:rPr lang="en-US" altLang="zh-TW" dirty="0">
                <a:latin typeface="Calibri" panose="020F0502020204030204" pitchFamily="34" charset="0"/>
              </a:rPr>
              <a:t>capacity will reduce raw material costs</a:t>
            </a:r>
          </a:p>
        </p:txBody>
      </p:sp>
      <p:sp>
        <p:nvSpPr>
          <p:cNvPr id="13" name="矩形 12"/>
          <p:cNvSpPr/>
          <p:nvPr/>
        </p:nvSpPr>
        <p:spPr>
          <a:xfrm>
            <a:off x="6547396" y="2757991"/>
            <a:ext cx="2214347" cy="1539089"/>
          </a:xfrm>
          <a:prstGeom prst="rect">
            <a:avLst/>
          </a:prstGeom>
        </p:spPr>
        <p:txBody>
          <a:bodyPr wrap="square" lIns="71323" tIns="35662" rIns="71323" bIns="35662">
            <a:spAutoFit/>
          </a:bodyPr>
          <a:lstStyle/>
          <a:p>
            <a:pPr algn="ctr">
              <a:spcBef>
                <a:spcPts val="156"/>
              </a:spcBef>
              <a:spcAft>
                <a:spcPts val="156"/>
              </a:spcAft>
            </a:pPr>
            <a:r>
              <a:rPr lang="en-US" altLang="zh-CN" sz="1800" b="1" dirty="0">
                <a:latin typeface="Calibri" panose="020F0502020204030204" pitchFamily="34" charset="0"/>
              </a:rPr>
              <a:t>Further Investment in Automation </a:t>
            </a:r>
          </a:p>
          <a:p>
            <a:pPr algn="ctr">
              <a:spcBef>
                <a:spcPts val="156"/>
              </a:spcBef>
              <a:spcAft>
                <a:spcPts val="156"/>
              </a:spcAft>
            </a:pPr>
            <a:r>
              <a:rPr lang="en-US" altLang="zh-TW" dirty="0">
                <a:latin typeface="Calibri" panose="020F0502020204030204" pitchFamily="34" charset="0"/>
              </a:rPr>
              <a:t>To improve efficiency and profitability at original </a:t>
            </a:r>
            <a:r>
              <a:rPr lang="en-US" altLang="zh-TW" dirty="0" err="1" smtClean="0">
                <a:latin typeface="Calibri" panose="020F0502020204030204" pitchFamily="34" charset="0"/>
              </a:rPr>
              <a:t>Douliu</a:t>
            </a:r>
            <a:r>
              <a:rPr lang="en-US" altLang="zh-TW" dirty="0" smtClean="0">
                <a:latin typeface="Calibri" panose="020F0502020204030204" pitchFamily="34" charset="0"/>
              </a:rPr>
              <a:t> facility and new </a:t>
            </a:r>
            <a:r>
              <a:rPr lang="en-US" altLang="zh-TW" dirty="0" err="1" smtClean="0">
                <a:latin typeface="Calibri" panose="020F0502020204030204" pitchFamily="34" charset="0"/>
              </a:rPr>
              <a:t>Pingtung</a:t>
            </a:r>
            <a:r>
              <a:rPr lang="en-US" altLang="zh-TW" dirty="0" smtClean="0">
                <a:latin typeface="Calibri" panose="020F0502020204030204" pitchFamily="34" charset="0"/>
              </a:rPr>
              <a:t> plant</a:t>
            </a:r>
            <a:endParaRPr lang="en-US" altLang="zh-CN" dirty="0">
              <a:latin typeface="Calibri" panose="020F0502020204030204" pitchFamily="34" charset="0"/>
            </a:endParaRPr>
          </a:p>
        </p:txBody>
      </p:sp>
      <p:sp>
        <p:nvSpPr>
          <p:cNvPr id="14" name="任意多边形 13"/>
          <p:cNvSpPr/>
          <p:nvPr/>
        </p:nvSpPr>
        <p:spPr>
          <a:xfrm>
            <a:off x="2974570" y="3161259"/>
            <a:ext cx="326411" cy="261383"/>
          </a:xfrm>
          <a:custGeom>
            <a:avLst/>
            <a:gdLst>
              <a:gd name="connsiteX0" fmla="*/ 2404904 w 2404904"/>
              <a:gd name="connsiteY0" fmla="*/ 0 h 935816"/>
              <a:gd name="connsiteX1" fmla="*/ 2404904 w 2404904"/>
              <a:gd name="connsiteY1" fmla="*/ 935816 h 935816"/>
              <a:gd name="connsiteX2" fmla="*/ 1926112 w 2404904"/>
              <a:gd name="connsiteY2" fmla="*/ 926451 h 935816"/>
              <a:gd name="connsiteX3" fmla="*/ 0 w 2404904"/>
              <a:gd name="connsiteY3" fmla="*/ 467908 h 935816"/>
              <a:gd name="connsiteX4" fmla="*/ 1926112 w 2404904"/>
              <a:gd name="connsiteY4" fmla="*/ 9365 h 935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4904" h="935816">
                <a:moveTo>
                  <a:pt x="2404904" y="0"/>
                </a:moveTo>
                <a:lnTo>
                  <a:pt x="2404904" y="935816"/>
                </a:lnTo>
                <a:lnTo>
                  <a:pt x="1926112" y="926451"/>
                </a:lnTo>
                <a:cubicBezTo>
                  <a:pt x="826882" y="882807"/>
                  <a:pt x="0" y="694094"/>
                  <a:pt x="0" y="467908"/>
                </a:cubicBezTo>
                <a:cubicBezTo>
                  <a:pt x="0" y="241722"/>
                  <a:pt x="826882" y="53009"/>
                  <a:pt x="1926112" y="9365"/>
                </a:cubicBezTo>
                <a:close/>
              </a:path>
            </a:pathLst>
          </a:cu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lnSpc>
                <a:spcPct val="120000"/>
              </a:lnSpc>
              <a:spcBef>
                <a:spcPts val="156"/>
              </a:spcBef>
              <a:spcAft>
                <a:spcPts val="156"/>
              </a:spcAft>
            </a:pPr>
            <a:endParaRPr lang="zh-CN" altLang="en-US" sz="2800" dirty="0">
              <a:solidFill>
                <a:schemeClr val="bg1"/>
              </a:solidFill>
              <a:latin typeface="Calibri" panose="020F0502020204030204" pitchFamily="34" charset="0"/>
            </a:endParaRPr>
          </a:p>
        </p:txBody>
      </p:sp>
      <p:sp>
        <p:nvSpPr>
          <p:cNvPr id="15" name="任意多边形 14"/>
          <p:cNvSpPr/>
          <p:nvPr/>
        </p:nvSpPr>
        <p:spPr>
          <a:xfrm flipH="1">
            <a:off x="5862237" y="2860907"/>
            <a:ext cx="326411" cy="261383"/>
          </a:xfrm>
          <a:custGeom>
            <a:avLst/>
            <a:gdLst>
              <a:gd name="connsiteX0" fmla="*/ 2404904 w 2404904"/>
              <a:gd name="connsiteY0" fmla="*/ 0 h 935816"/>
              <a:gd name="connsiteX1" fmla="*/ 2404904 w 2404904"/>
              <a:gd name="connsiteY1" fmla="*/ 935816 h 935816"/>
              <a:gd name="connsiteX2" fmla="*/ 1926112 w 2404904"/>
              <a:gd name="connsiteY2" fmla="*/ 926451 h 935816"/>
              <a:gd name="connsiteX3" fmla="*/ 0 w 2404904"/>
              <a:gd name="connsiteY3" fmla="*/ 467908 h 935816"/>
              <a:gd name="connsiteX4" fmla="*/ 1926112 w 2404904"/>
              <a:gd name="connsiteY4" fmla="*/ 9365 h 935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4904" h="935816">
                <a:moveTo>
                  <a:pt x="2404904" y="0"/>
                </a:moveTo>
                <a:lnTo>
                  <a:pt x="2404904" y="935816"/>
                </a:lnTo>
                <a:lnTo>
                  <a:pt x="1926112" y="926451"/>
                </a:lnTo>
                <a:cubicBezTo>
                  <a:pt x="826882" y="882807"/>
                  <a:pt x="0" y="694094"/>
                  <a:pt x="0" y="467908"/>
                </a:cubicBezTo>
                <a:cubicBezTo>
                  <a:pt x="0" y="241722"/>
                  <a:pt x="826882" y="53009"/>
                  <a:pt x="1926112" y="9365"/>
                </a:cubicBezTo>
                <a:close/>
              </a:path>
            </a:pathLst>
          </a:cu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lnSpc>
                <a:spcPct val="120000"/>
              </a:lnSpc>
              <a:spcBef>
                <a:spcPts val="156"/>
              </a:spcBef>
              <a:spcAft>
                <a:spcPts val="156"/>
              </a:spcAft>
            </a:pPr>
            <a:endParaRPr lang="zh-CN" altLang="en-US" sz="2800" dirty="0">
              <a:solidFill>
                <a:schemeClr val="bg1"/>
              </a:solidFill>
              <a:latin typeface="Calibri" panose="020F0502020204030204" pitchFamily="34" charset="0"/>
            </a:endParaRPr>
          </a:p>
        </p:txBody>
      </p:sp>
      <p:sp>
        <p:nvSpPr>
          <p:cNvPr id="16" name="灯片编号占位符 3"/>
          <p:cNvSpPr>
            <a:spLocks noGrp="1"/>
          </p:cNvSpPr>
          <p:nvPr>
            <p:ph type="sldNum" sz="quarter" idx="11"/>
          </p:nvPr>
        </p:nvSpPr>
        <p:spPr>
          <a:xfrm>
            <a:off x="8100392" y="5564449"/>
            <a:ext cx="1039045" cy="140054"/>
          </a:xfrm>
        </p:spPr>
        <p:txBody>
          <a:bodyPr/>
          <a:lstStyle/>
          <a:p>
            <a:fld id="{49F4BA8F-7B64-4198-9505-0CB5D4D3B366}" type="slidenum">
              <a:rPr lang="en-US" altLang="zh-CN" smtClean="0">
                <a:latin typeface="Calibri" panose="020F0502020204030204" pitchFamily="34" charset="0"/>
              </a:rPr>
              <a:pPr/>
              <a:t>21</a:t>
            </a:fld>
            <a:endParaRPr lang="zh-CN" altLang="en-US" dirty="0">
              <a:latin typeface="Calibri" panose="020F0502020204030204" pitchFamily="34" charset="0"/>
            </a:endParaRPr>
          </a:p>
        </p:txBody>
      </p:sp>
    </p:spTree>
    <p:extLst>
      <p:ext uri="{BB962C8B-B14F-4D97-AF65-F5344CB8AC3E}">
        <p14:creationId xmlns:p14="http://schemas.microsoft.com/office/powerpoint/2010/main" val="15468819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群組 15"/>
          <p:cNvGrpSpPr>
            <a:grpSpLocks/>
          </p:cNvGrpSpPr>
          <p:nvPr/>
        </p:nvGrpSpPr>
        <p:grpSpPr>
          <a:xfrm>
            <a:off x="154800" y="1326403"/>
            <a:ext cx="2880320" cy="3259289"/>
            <a:chOff x="149293" y="1328689"/>
            <a:chExt cx="2880320" cy="3751042"/>
          </a:xfrm>
        </p:grpSpPr>
        <p:grpSp>
          <p:nvGrpSpPr>
            <p:cNvPr id="3" name="群組 2"/>
            <p:cNvGrpSpPr/>
            <p:nvPr/>
          </p:nvGrpSpPr>
          <p:grpSpPr>
            <a:xfrm>
              <a:off x="149293" y="1328689"/>
              <a:ext cx="2880320" cy="3751042"/>
              <a:chOff x="179512" y="1029030"/>
              <a:chExt cx="3456384" cy="4248472"/>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029030"/>
                <a:ext cx="3456384"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7" name="组 64"/>
              <p:cNvGrpSpPr/>
              <p:nvPr/>
            </p:nvGrpSpPr>
            <p:grpSpPr>
              <a:xfrm>
                <a:off x="1679208" y="1417341"/>
                <a:ext cx="578908" cy="448002"/>
                <a:chOff x="3902075" y="4498975"/>
                <a:chExt cx="831850" cy="488951"/>
              </a:xfrm>
              <a:solidFill>
                <a:srgbClr val="CC66FF">
                  <a:alpha val="69000"/>
                </a:srgbClr>
              </a:solidFill>
              <a:effectLst>
                <a:outerShdw blurRad="50800" dist="38100" dir="2700000" algn="tl" rotWithShape="0">
                  <a:prstClr val="black">
                    <a:alpha val="40000"/>
                  </a:prstClr>
                </a:outerShdw>
              </a:effectLst>
            </p:grpSpPr>
            <p:sp>
              <p:nvSpPr>
                <p:cNvPr id="18" name="Freeform 230"/>
                <p:cNvSpPr>
                  <a:spLocks noEditPoints="1"/>
                </p:cNvSpPr>
                <p:nvPr/>
              </p:nvSpPr>
              <p:spPr bwMode="auto">
                <a:xfrm>
                  <a:off x="4092574" y="4498976"/>
                  <a:ext cx="450850" cy="488950"/>
                </a:xfrm>
                <a:custGeom>
                  <a:avLst/>
                  <a:gdLst/>
                  <a:ahLst/>
                  <a:cxnLst>
                    <a:cxn ang="0">
                      <a:pos x="70" y="72"/>
                    </a:cxn>
                    <a:cxn ang="0">
                      <a:pos x="76" y="44"/>
                    </a:cxn>
                    <a:cxn ang="0">
                      <a:pos x="90" y="20"/>
                    </a:cxn>
                    <a:cxn ang="0">
                      <a:pos x="114" y="6"/>
                    </a:cxn>
                    <a:cxn ang="0">
                      <a:pos x="142" y="0"/>
                    </a:cxn>
                    <a:cxn ang="0">
                      <a:pos x="156" y="2"/>
                    </a:cxn>
                    <a:cxn ang="0">
                      <a:pos x="182" y="12"/>
                    </a:cxn>
                    <a:cxn ang="0">
                      <a:pos x="202" y="30"/>
                    </a:cxn>
                    <a:cxn ang="0">
                      <a:pos x="212" y="56"/>
                    </a:cxn>
                    <a:cxn ang="0">
                      <a:pos x="212" y="72"/>
                    </a:cxn>
                    <a:cxn ang="0">
                      <a:pos x="208" y="100"/>
                    </a:cxn>
                    <a:cxn ang="0">
                      <a:pos x="192" y="122"/>
                    </a:cxn>
                    <a:cxn ang="0">
                      <a:pos x="170" y="138"/>
                    </a:cxn>
                    <a:cxn ang="0">
                      <a:pos x="142" y="142"/>
                    </a:cxn>
                    <a:cxn ang="0">
                      <a:pos x="128" y="142"/>
                    </a:cxn>
                    <a:cxn ang="0">
                      <a:pos x="102" y="130"/>
                    </a:cxn>
                    <a:cxn ang="0">
                      <a:pos x="82" y="112"/>
                    </a:cxn>
                    <a:cxn ang="0">
                      <a:pos x="72" y="86"/>
                    </a:cxn>
                    <a:cxn ang="0">
                      <a:pos x="70" y="72"/>
                    </a:cxn>
                    <a:cxn ang="0">
                      <a:pos x="142" y="190"/>
                    </a:cxn>
                    <a:cxn ang="0">
                      <a:pos x="104" y="194"/>
                    </a:cxn>
                    <a:cxn ang="0">
                      <a:pos x="74" y="202"/>
                    </a:cxn>
                    <a:cxn ang="0">
                      <a:pos x="48" y="214"/>
                    </a:cxn>
                    <a:cxn ang="0">
                      <a:pos x="16" y="244"/>
                    </a:cxn>
                    <a:cxn ang="0">
                      <a:pos x="0" y="268"/>
                    </a:cxn>
                    <a:cxn ang="0">
                      <a:pos x="284" y="308"/>
                    </a:cxn>
                    <a:cxn ang="0">
                      <a:pos x="284" y="268"/>
                    </a:cxn>
                    <a:cxn ang="0">
                      <a:pos x="268" y="244"/>
                    </a:cxn>
                    <a:cxn ang="0">
                      <a:pos x="234" y="214"/>
                    </a:cxn>
                    <a:cxn ang="0">
                      <a:pos x="210" y="202"/>
                    </a:cxn>
                    <a:cxn ang="0">
                      <a:pos x="180" y="194"/>
                    </a:cxn>
                    <a:cxn ang="0">
                      <a:pos x="142" y="190"/>
                    </a:cxn>
                  </a:cxnLst>
                  <a:rect l="0" t="0" r="r" b="b"/>
                  <a:pathLst>
                    <a:path w="284" h="308">
                      <a:moveTo>
                        <a:pt x="70" y="72"/>
                      </a:moveTo>
                      <a:lnTo>
                        <a:pt x="70" y="72"/>
                      </a:lnTo>
                      <a:lnTo>
                        <a:pt x="72" y="56"/>
                      </a:lnTo>
                      <a:lnTo>
                        <a:pt x="76" y="44"/>
                      </a:lnTo>
                      <a:lnTo>
                        <a:pt x="82" y="30"/>
                      </a:lnTo>
                      <a:lnTo>
                        <a:pt x="90" y="20"/>
                      </a:lnTo>
                      <a:lnTo>
                        <a:pt x="102" y="12"/>
                      </a:lnTo>
                      <a:lnTo>
                        <a:pt x="114" y="6"/>
                      </a:lnTo>
                      <a:lnTo>
                        <a:pt x="128" y="2"/>
                      </a:lnTo>
                      <a:lnTo>
                        <a:pt x="142" y="0"/>
                      </a:lnTo>
                      <a:lnTo>
                        <a:pt x="142" y="0"/>
                      </a:lnTo>
                      <a:lnTo>
                        <a:pt x="156" y="2"/>
                      </a:lnTo>
                      <a:lnTo>
                        <a:pt x="170" y="6"/>
                      </a:lnTo>
                      <a:lnTo>
                        <a:pt x="182" y="12"/>
                      </a:lnTo>
                      <a:lnTo>
                        <a:pt x="192" y="20"/>
                      </a:lnTo>
                      <a:lnTo>
                        <a:pt x="202" y="30"/>
                      </a:lnTo>
                      <a:lnTo>
                        <a:pt x="208" y="44"/>
                      </a:lnTo>
                      <a:lnTo>
                        <a:pt x="212" y="56"/>
                      </a:lnTo>
                      <a:lnTo>
                        <a:pt x="212" y="72"/>
                      </a:lnTo>
                      <a:lnTo>
                        <a:pt x="212" y="72"/>
                      </a:lnTo>
                      <a:lnTo>
                        <a:pt x="212" y="86"/>
                      </a:lnTo>
                      <a:lnTo>
                        <a:pt x="208" y="100"/>
                      </a:lnTo>
                      <a:lnTo>
                        <a:pt x="202" y="112"/>
                      </a:lnTo>
                      <a:lnTo>
                        <a:pt x="192" y="122"/>
                      </a:lnTo>
                      <a:lnTo>
                        <a:pt x="182" y="130"/>
                      </a:lnTo>
                      <a:lnTo>
                        <a:pt x="170" y="138"/>
                      </a:lnTo>
                      <a:lnTo>
                        <a:pt x="156" y="142"/>
                      </a:lnTo>
                      <a:lnTo>
                        <a:pt x="142" y="142"/>
                      </a:lnTo>
                      <a:lnTo>
                        <a:pt x="142" y="142"/>
                      </a:lnTo>
                      <a:lnTo>
                        <a:pt x="128" y="142"/>
                      </a:lnTo>
                      <a:lnTo>
                        <a:pt x="114" y="138"/>
                      </a:lnTo>
                      <a:lnTo>
                        <a:pt x="102" y="130"/>
                      </a:lnTo>
                      <a:lnTo>
                        <a:pt x="90" y="122"/>
                      </a:lnTo>
                      <a:lnTo>
                        <a:pt x="82" y="112"/>
                      </a:lnTo>
                      <a:lnTo>
                        <a:pt x="76" y="100"/>
                      </a:lnTo>
                      <a:lnTo>
                        <a:pt x="72" y="86"/>
                      </a:lnTo>
                      <a:lnTo>
                        <a:pt x="70" y="72"/>
                      </a:lnTo>
                      <a:lnTo>
                        <a:pt x="70" y="72"/>
                      </a:lnTo>
                      <a:close/>
                      <a:moveTo>
                        <a:pt x="142" y="190"/>
                      </a:moveTo>
                      <a:lnTo>
                        <a:pt x="142" y="190"/>
                      </a:lnTo>
                      <a:lnTo>
                        <a:pt x="122" y="190"/>
                      </a:lnTo>
                      <a:lnTo>
                        <a:pt x="104" y="194"/>
                      </a:lnTo>
                      <a:lnTo>
                        <a:pt x="88" y="198"/>
                      </a:lnTo>
                      <a:lnTo>
                        <a:pt x="74" y="202"/>
                      </a:lnTo>
                      <a:lnTo>
                        <a:pt x="60" y="208"/>
                      </a:lnTo>
                      <a:lnTo>
                        <a:pt x="48" y="214"/>
                      </a:lnTo>
                      <a:lnTo>
                        <a:pt x="30" y="230"/>
                      </a:lnTo>
                      <a:lnTo>
                        <a:pt x="16" y="244"/>
                      </a:lnTo>
                      <a:lnTo>
                        <a:pt x="6" y="256"/>
                      </a:lnTo>
                      <a:lnTo>
                        <a:pt x="0" y="268"/>
                      </a:lnTo>
                      <a:lnTo>
                        <a:pt x="0" y="308"/>
                      </a:lnTo>
                      <a:lnTo>
                        <a:pt x="284" y="308"/>
                      </a:lnTo>
                      <a:lnTo>
                        <a:pt x="284" y="268"/>
                      </a:lnTo>
                      <a:lnTo>
                        <a:pt x="284" y="268"/>
                      </a:lnTo>
                      <a:lnTo>
                        <a:pt x="278" y="256"/>
                      </a:lnTo>
                      <a:lnTo>
                        <a:pt x="268" y="244"/>
                      </a:lnTo>
                      <a:lnTo>
                        <a:pt x="254" y="230"/>
                      </a:lnTo>
                      <a:lnTo>
                        <a:pt x="234" y="214"/>
                      </a:lnTo>
                      <a:lnTo>
                        <a:pt x="224" y="208"/>
                      </a:lnTo>
                      <a:lnTo>
                        <a:pt x="210" y="202"/>
                      </a:lnTo>
                      <a:lnTo>
                        <a:pt x="196" y="198"/>
                      </a:lnTo>
                      <a:lnTo>
                        <a:pt x="180" y="194"/>
                      </a:lnTo>
                      <a:lnTo>
                        <a:pt x="162" y="190"/>
                      </a:lnTo>
                      <a:lnTo>
                        <a:pt x="142" y="190"/>
                      </a:lnTo>
                      <a:lnTo>
                        <a:pt x="142" y="19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zh-CN" altLang="en-US" sz="3200">
                    <a:latin typeface="Calibri" panose="020F0502020204030204" pitchFamily="34" charset="0"/>
                  </a:endParaRPr>
                </a:p>
              </p:txBody>
            </p:sp>
            <p:sp>
              <p:nvSpPr>
                <p:cNvPr id="19" name="Freeform 231"/>
                <p:cNvSpPr>
                  <a:spLocks/>
                </p:cNvSpPr>
                <p:nvPr/>
              </p:nvSpPr>
              <p:spPr bwMode="auto">
                <a:xfrm>
                  <a:off x="4467225" y="4498975"/>
                  <a:ext cx="190500" cy="187325"/>
                </a:xfrm>
                <a:custGeom>
                  <a:avLst/>
                  <a:gdLst/>
                  <a:ahLst/>
                  <a:cxnLst>
                    <a:cxn ang="0">
                      <a:pos x="60" y="0"/>
                    </a:cxn>
                    <a:cxn ang="0">
                      <a:pos x="60" y="0"/>
                    </a:cxn>
                    <a:cxn ang="0">
                      <a:pos x="72" y="2"/>
                    </a:cxn>
                    <a:cxn ang="0">
                      <a:pos x="84" y="4"/>
                    </a:cxn>
                    <a:cxn ang="0">
                      <a:pos x="94" y="10"/>
                    </a:cxn>
                    <a:cxn ang="0">
                      <a:pos x="102" y="18"/>
                    </a:cxn>
                    <a:cxn ang="0">
                      <a:pos x="110" y="26"/>
                    </a:cxn>
                    <a:cxn ang="0">
                      <a:pos x="114" y="36"/>
                    </a:cxn>
                    <a:cxn ang="0">
                      <a:pos x="118" y="48"/>
                    </a:cxn>
                    <a:cxn ang="0">
                      <a:pos x="120" y="60"/>
                    </a:cxn>
                    <a:cxn ang="0">
                      <a:pos x="120" y="60"/>
                    </a:cxn>
                    <a:cxn ang="0">
                      <a:pos x="118" y="72"/>
                    </a:cxn>
                    <a:cxn ang="0">
                      <a:pos x="114" y="82"/>
                    </a:cxn>
                    <a:cxn ang="0">
                      <a:pos x="110" y="92"/>
                    </a:cxn>
                    <a:cxn ang="0">
                      <a:pos x="102" y="102"/>
                    </a:cxn>
                    <a:cxn ang="0">
                      <a:pos x="94" y="108"/>
                    </a:cxn>
                    <a:cxn ang="0">
                      <a:pos x="84" y="114"/>
                    </a:cxn>
                    <a:cxn ang="0">
                      <a:pos x="72" y="118"/>
                    </a:cxn>
                    <a:cxn ang="0">
                      <a:pos x="60" y="118"/>
                    </a:cxn>
                    <a:cxn ang="0">
                      <a:pos x="60" y="118"/>
                    </a:cxn>
                    <a:cxn ang="0">
                      <a:pos x="48" y="118"/>
                    </a:cxn>
                    <a:cxn ang="0">
                      <a:pos x="38" y="114"/>
                    </a:cxn>
                    <a:cxn ang="0">
                      <a:pos x="26" y="108"/>
                    </a:cxn>
                    <a:cxn ang="0">
                      <a:pos x="18" y="102"/>
                    </a:cxn>
                    <a:cxn ang="0">
                      <a:pos x="10" y="92"/>
                    </a:cxn>
                    <a:cxn ang="0">
                      <a:pos x="6" y="82"/>
                    </a:cxn>
                    <a:cxn ang="0">
                      <a:pos x="2" y="72"/>
                    </a:cxn>
                    <a:cxn ang="0">
                      <a:pos x="0" y="60"/>
                    </a:cxn>
                    <a:cxn ang="0">
                      <a:pos x="0" y="60"/>
                    </a:cxn>
                    <a:cxn ang="0">
                      <a:pos x="2" y="48"/>
                    </a:cxn>
                    <a:cxn ang="0">
                      <a:pos x="6" y="36"/>
                    </a:cxn>
                    <a:cxn ang="0">
                      <a:pos x="10" y="26"/>
                    </a:cxn>
                    <a:cxn ang="0">
                      <a:pos x="18" y="18"/>
                    </a:cxn>
                    <a:cxn ang="0">
                      <a:pos x="26" y="10"/>
                    </a:cxn>
                    <a:cxn ang="0">
                      <a:pos x="38" y="4"/>
                    </a:cxn>
                    <a:cxn ang="0">
                      <a:pos x="48" y="2"/>
                    </a:cxn>
                    <a:cxn ang="0">
                      <a:pos x="60" y="0"/>
                    </a:cxn>
                    <a:cxn ang="0">
                      <a:pos x="60" y="0"/>
                    </a:cxn>
                  </a:cxnLst>
                  <a:rect l="0" t="0" r="r" b="b"/>
                  <a:pathLst>
                    <a:path w="120" h="118">
                      <a:moveTo>
                        <a:pt x="60" y="0"/>
                      </a:moveTo>
                      <a:lnTo>
                        <a:pt x="60" y="0"/>
                      </a:lnTo>
                      <a:lnTo>
                        <a:pt x="72" y="2"/>
                      </a:lnTo>
                      <a:lnTo>
                        <a:pt x="84" y="4"/>
                      </a:lnTo>
                      <a:lnTo>
                        <a:pt x="94" y="10"/>
                      </a:lnTo>
                      <a:lnTo>
                        <a:pt x="102" y="18"/>
                      </a:lnTo>
                      <a:lnTo>
                        <a:pt x="110" y="26"/>
                      </a:lnTo>
                      <a:lnTo>
                        <a:pt x="114" y="36"/>
                      </a:lnTo>
                      <a:lnTo>
                        <a:pt x="118" y="48"/>
                      </a:lnTo>
                      <a:lnTo>
                        <a:pt x="120" y="60"/>
                      </a:lnTo>
                      <a:lnTo>
                        <a:pt x="120" y="60"/>
                      </a:lnTo>
                      <a:lnTo>
                        <a:pt x="118" y="72"/>
                      </a:lnTo>
                      <a:lnTo>
                        <a:pt x="114" y="82"/>
                      </a:lnTo>
                      <a:lnTo>
                        <a:pt x="110" y="92"/>
                      </a:lnTo>
                      <a:lnTo>
                        <a:pt x="102" y="102"/>
                      </a:lnTo>
                      <a:lnTo>
                        <a:pt x="94" y="108"/>
                      </a:lnTo>
                      <a:lnTo>
                        <a:pt x="84" y="114"/>
                      </a:lnTo>
                      <a:lnTo>
                        <a:pt x="72" y="118"/>
                      </a:lnTo>
                      <a:lnTo>
                        <a:pt x="60" y="118"/>
                      </a:lnTo>
                      <a:lnTo>
                        <a:pt x="60" y="118"/>
                      </a:lnTo>
                      <a:lnTo>
                        <a:pt x="48" y="118"/>
                      </a:lnTo>
                      <a:lnTo>
                        <a:pt x="38" y="114"/>
                      </a:lnTo>
                      <a:lnTo>
                        <a:pt x="26" y="108"/>
                      </a:lnTo>
                      <a:lnTo>
                        <a:pt x="18" y="102"/>
                      </a:lnTo>
                      <a:lnTo>
                        <a:pt x="10" y="92"/>
                      </a:lnTo>
                      <a:lnTo>
                        <a:pt x="6" y="82"/>
                      </a:lnTo>
                      <a:lnTo>
                        <a:pt x="2" y="72"/>
                      </a:lnTo>
                      <a:lnTo>
                        <a:pt x="0" y="60"/>
                      </a:lnTo>
                      <a:lnTo>
                        <a:pt x="0" y="60"/>
                      </a:lnTo>
                      <a:lnTo>
                        <a:pt x="2" y="48"/>
                      </a:lnTo>
                      <a:lnTo>
                        <a:pt x="6" y="36"/>
                      </a:lnTo>
                      <a:lnTo>
                        <a:pt x="10" y="26"/>
                      </a:lnTo>
                      <a:lnTo>
                        <a:pt x="18" y="18"/>
                      </a:lnTo>
                      <a:lnTo>
                        <a:pt x="26" y="10"/>
                      </a:lnTo>
                      <a:lnTo>
                        <a:pt x="38" y="4"/>
                      </a:lnTo>
                      <a:lnTo>
                        <a:pt x="48" y="2"/>
                      </a:lnTo>
                      <a:lnTo>
                        <a:pt x="60" y="0"/>
                      </a:lnTo>
                      <a:lnTo>
                        <a:pt x="60"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zh-CN" altLang="en-US" sz="3200">
                    <a:latin typeface="Calibri" panose="020F0502020204030204" pitchFamily="34" charset="0"/>
                  </a:endParaRPr>
                </a:p>
              </p:txBody>
            </p:sp>
            <p:sp>
              <p:nvSpPr>
                <p:cNvPr id="20" name="Freeform 232"/>
                <p:cNvSpPr>
                  <a:spLocks/>
                </p:cNvSpPr>
                <p:nvPr/>
              </p:nvSpPr>
              <p:spPr bwMode="auto">
                <a:xfrm>
                  <a:off x="4457700" y="4762500"/>
                  <a:ext cx="276225" cy="155575"/>
                </a:xfrm>
                <a:custGeom>
                  <a:avLst/>
                  <a:gdLst/>
                  <a:ahLst/>
                  <a:cxnLst>
                    <a:cxn ang="0">
                      <a:pos x="66" y="0"/>
                    </a:cxn>
                    <a:cxn ang="0">
                      <a:pos x="66" y="0"/>
                    </a:cxn>
                    <a:cxn ang="0">
                      <a:pos x="46" y="2"/>
                    </a:cxn>
                    <a:cxn ang="0">
                      <a:pos x="28" y="6"/>
                    </a:cxn>
                    <a:cxn ang="0">
                      <a:pos x="14" y="12"/>
                    </a:cxn>
                    <a:cxn ang="0">
                      <a:pos x="0" y="20"/>
                    </a:cxn>
                    <a:cxn ang="0">
                      <a:pos x="0" y="20"/>
                    </a:cxn>
                    <a:cxn ang="0">
                      <a:pos x="18" y="30"/>
                    </a:cxn>
                    <a:cxn ang="0">
                      <a:pos x="34" y="42"/>
                    </a:cxn>
                    <a:cxn ang="0">
                      <a:pos x="48" y="54"/>
                    </a:cxn>
                    <a:cxn ang="0">
                      <a:pos x="58" y="66"/>
                    </a:cxn>
                    <a:cxn ang="0">
                      <a:pos x="66" y="76"/>
                    </a:cxn>
                    <a:cxn ang="0">
                      <a:pos x="72" y="86"/>
                    </a:cxn>
                    <a:cxn ang="0">
                      <a:pos x="76" y="96"/>
                    </a:cxn>
                    <a:cxn ang="0">
                      <a:pos x="76" y="98"/>
                    </a:cxn>
                    <a:cxn ang="0">
                      <a:pos x="174" y="98"/>
                    </a:cxn>
                    <a:cxn ang="0">
                      <a:pos x="174" y="66"/>
                    </a:cxn>
                    <a:cxn ang="0">
                      <a:pos x="174" y="66"/>
                    </a:cxn>
                    <a:cxn ang="0">
                      <a:pos x="168" y="56"/>
                    </a:cxn>
                    <a:cxn ang="0">
                      <a:pos x="160" y="44"/>
                    </a:cxn>
                    <a:cxn ang="0">
                      <a:pos x="150" y="32"/>
                    </a:cxn>
                    <a:cxn ang="0">
                      <a:pos x="136" y="20"/>
                    </a:cxn>
                    <a:cxn ang="0">
                      <a:pos x="116" y="10"/>
                    </a:cxn>
                    <a:cxn ang="0">
                      <a:pos x="106" y="6"/>
                    </a:cxn>
                    <a:cxn ang="0">
                      <a:pos x="94" y="4"/>
                    </a:cxn>
                    <a:cxn ang="0">
                      <a:pos x="80" y="0"/>
                    </a:cxn>
                    <a:cxn ang="0">
                      <a:pos x="66" y="0"/>
                    </a:cxn>
                    <a:cxn ang="0">
                      <a:pos x="66" y="0"/>
                    </a:cxn>
                  </a:cxnLst>
                  <a:rect l="0" t="0" r="r" b="b"/>
                  <a:pathLst>
                    <a:path w="174" h="98">
                      <a:moveTo>
                        <a:pt x="66" y="0"/>
                      </a:moveTo>
                      <a:lnTo>
                        <a:pt x="66" y="0"/>
                      </a:lnTo>
                      <a:lnTo>
                        <a:pt x="46" y="2"/>
                      </a:lnTo>
                      <a:lnTo>
                        <a:pt x="28" y="6"/>
                      </a:lnTo>
                      <a:lnTo>
                        <a:pt x="14" y="12"/>
                      </a:lnTo>
                      <a:lnTo>
                        <a:pt x="0" y="20"/>
                      </a:lnTo>
                      <a:lnTo>
                        <a:pt x="0" y="20"/>
                      </a:lnTo>
                      <a:lnTo>
                        <a:pt x="18" y="30"/>
                      </a:lnTo>
                      <a:lnTo>
                        <a:pt x="34" y="42"/>
                      </a:lnTo>
                      <a:lnTo>
                        <a:pt x="48" y="54"/>
                      </a:lnTo>
                      <a:lnTo>
                        <a:pt x="58" y="66"/>
                      </a:lnTo>
                      <a:lnTo>
                        <a:pt x="66" y="76"/>
                      </a:lnTo>
                      <a:lnTo>
                        <a:pt x="72" y="86"/>
                      </a:lnTo>
                      <a:lnTo>
                        <a:pt x="76" y="96"/>
                      </a:lnTo>
                      <a:lnTo>
                        <a:pt x="76" y="98"/>
                      </a:lnTo>
                      <a:lnTo>
                        <a:pt x="174" y="98"/>
                      </a:lnTo>
                      <a:lnTo>
                        <a:pt x="174" y="66"/>
                      </a:lnTo>
                      <a:lnTo>
                        <a:pt x="174" y="66"/>
                      </a:lnTo>
                      <a:lnTo>
                        <a:pt x="168" y="56"/>
                      </a:lnTo>
                      <a:lnTo>
                        <a:pt x="160" y="44"/>
                      </a:lnTo>
                      <a:lnTo>
                        <a:pt x="150" y="32"/>
                      </a:lnTo>
                      <a:lnTo>
                        <a:pt x="136" y="20"/>
                      </a:lnTo>
                      <a:lnTo>
                        <a:pt x="116" y="10"/>
                      </a:lnTo>
                      <a:lnTo>
                        <a:pt x="106" y="6"/>
                      </a:lnTo>
                      <a:lnTo>
                        <a:pt x="94" y="4"/>
                      </a:lnTo>
                      <a:lnTo>
                        <a:pt x="80" y="0"/>
                      </a:lnTo>
                      <a:lnTo>
                        <a:pt x="66" y="0"/>
                      </a:lnTo>
                      <a:lnTo>
                        <a:pt x="66"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zh-CN" altLang="en-US" sz="3200">
                    <a:latin typeface="Calibri" panose="020F0502020204030204" pitchFamily="34" charset="0"/>
                  </a:endParaRPr>
                </a:p>
              </p:txBody>
            </p:sp>
            <p:sp>
              <p:nvSpPr>
                <p:cNvPr id="21" name="Freeform 233"/>
                <p:cNvSpPr>
                  <a:spLocks/>
                </p:cNvSpPr>
                <p:nvPr/>
              </p:nvSpPr>
              <p:spPr bwMode="auto">
                <a:xfrm>
                  <a:off x="4467225" y="4498975"/>
                  <a:ext cx="190500" cy="187325"/>
                </a:xfrm>
                <a:custGeom>
                  <a:avLst/>
                  <a:gdLst/>
                  <a:ahLst/>
                  <a:cxnLst>
                    <a:cxn ang="0">
                      <a:pos x="60" y="0"/>
                    </a:cxn>
                    <a:cxn ang="0">
                      <a:pos x="60" y="0"/>
                    </a:cxn>
                    <a:cxn ang="0">
                      <a:pos x="72" y="2"/>
                    </a:cxn>
                    <a:cxn ang="0">
                      <a:pos x="84" y="4"/>
                    </a:cxn>
                    <a:cxn ang="0">
                      <a:pos x="94" y="10"/>
                    </a:cxn>
                    <a:cxn ang="0">
                      <a:pos x="102" y="18"/>
                    </a:cxn>
                    <a:cxn ang="0">
                      <a:pos x="110" y="26"/>
                    </a:cxn>
                    <a:cxn ang="0">
                      <a:pos x="114" y="36"/>
                    </a:cxn>
                    <a:cxn ang="0">
                      <a:pos x="118" y="48"/>
                    </a:cxn>
                    <a:cxn ang="0">
                      <a:pos x="120" y="60"/>
                    </a:cxn>
                    <a:cxn ang="0">
                      <a:pos x="120" y="60"/>
                    </a:cxn>
                    <a:cxn ang="0">
                      <a:pos x="118" y="72"/>
                    </a:cxn>
                    <a:cxn ang="0">
                      <a:pos x="114" y="82"/>
                    </a:cxn>
                    <a:cxn ang="0">
                      <a:pos x="110" y="92"/>
                    </a:cxn>
                    <a:cxn ang="0">
                      <a:pos x="102" y="102"/>
                    </a:cxn>
                    <a:cxn ang="0">
                      <a:pos x="94" y="108"/>
                    </a:cxn>
                    <a:cxn ang="0">
                      <a:pos x="84" y="114"/>
                    </a:cxn>
                    <a:cxn ang="0">
                      <a:pos x="72" y="118"/>
                    </a:cxn>
                    <a:cxn ang="0">
                      <a:pos x="60" y="118"/>
                    </a:cxn>
                    <a:cxn ang="0">
                      <a:pos x="60" y="118"/>
                    </a:cxn>
                    <a:cxn ang="0">
                      <a:pos x="48" y="118"/>
                    </a:cxn>
                    <a:cxn ang="0">
                      <a:pos x="38" y="114"/>
                    </a:cxn>
                    <a:cxn ang="0">
                      <a:pos x="26" y="108"/>
                    </a:cxn>
                    <a:cxn ang="0">
                      <a:pos x="18" y="102"/>
                    </a:cxn>
                    <a:cxn ang="0">
                      <a:pos x="10" y="92"/>
                    </a:cxn>
                    <a:cxn ang="0">
                      <a:pos x="6" y="82"/>
                    </a:cxn>
                    <a:cxn ang="0">
                      <a:pos x="2" y="72"/>
                    </a:cxn>
                    <a:cxn ang="0">
                      <a:pos x="0" y="60"/>
                    </a:cxn>
                    <a:cxn ang="0">
                      <a:pos x="0" y="60"/>
                    </a:cxn>
                    <a:cxn ang="0">
                      <a:pos x="2" y="48"/>
                    </a:cxn>
                    <a:cxn ang="0">
                      <a:pos x="6" y="36"/>
                    </a:cxn>
                    <a:cxn ang="0">
                      <a:pos x="10" y="26"/>
                    </a:cxn>
                    <a:cxn ang="0">
                      <a:pos x="18" y="18"/>
                    </a:cxn>
                    <a:cxn ang="0">
                      <a:pos x="26" y="10"/>
                    </a:cxn>
                    <a:cxn ang="0">
                      <a:pos x="38" y="4"/>
                    </a:cxn>
                    <a:cxn ang="0">
                      <a:pos x="48" y="2"/>
                    </a:cxn>
                    <a:cxn ang="0">
                      <a:pos x="60" y="0"/>
                    </a:cxn>
                    <a:cxn ang="0">
                      <a:pos x="60" y="0"/>
                    </a:cxn>
                  </a:cxnLst>
                  <a:rect l="0" t="0" r="r" b="b"/>
                  <a:pathLst>
                    <a:path w="120" h="118">
                      <a:moveTo>
                        <a:pt x="60" y="0"/>
                      </a:moveTo>
                      <a:lnTo>
                        <a:pt x="60" y="0"/>
                      </a:lnTo>
                      <a:lnTo>
                        <a:pt x="72" y="2"/>
                      </a:lnTo>
                      <a:lnTo>
                        <a:pt x="84" y="4"/>
                      </a:lnTo>
                      <a:lnTo>
                        <a:pt x="94" y="10"/>
                      </a:lnTo>
                      <a:lnTo>
                        <a:pt x="102" y="18"/>
                      </a:lnTo>
                      <a:lnTo>
                        <a:pt x="110" y="26"/>
                      </a:lnTo>
                      <a:lnTo>
                        <a:pt x="114" y="36"/>
                      </a:lnTo>
                      <a:lnTo>
                        <a:pt x="118" y="48"/>
                      </a:lnTo>
                      <a:lnTo>
                        <a:pt x="120" y="60"/>
                      </a:lnTo>
                      <a:lnTo>
                        <a:pt x="120" y="60"/>
                      </a:lnTo>
                      <a:lnTo>
                        <a:pt x="118" y="72"/>
                      </a:lnTo>
                      <a:lnTo>
                        <a:pt x="114" y="82"/>
                      </a:lnTo>
                      <a:lnTo>
                        <a:pt x="110" y="92"/>
                      </a:lnTo>
                      <a:lnTo>
                        <a:pt x="102" y="102"/>
                      </a:lnTo>
                      <a:lnTo>
                        <a:pt x="94" y="108"/>
                      </a:lnTo>
                      <a:lnTo>
                        <a:pt x="84" y="114"/>
                      </a:lnTo>
                      <a:lnTo>
                        <a:pt x="72" y="118"/>
                      </a:lnTo>
                      <a:lnTo>
                        <a:pt x="60" y="118"/>
                      </a:lnTo>
                      <a:lnTo>
                        <a:pt x="60" y="118"/>
                      </a:lnTo>
                      <a:lnTo>
                        <a:pt x="48" y="118"/>
                      </a:lnTo>
                      <a:lnTo>
                        <a:pt x="38" y="114"/>
                      </a:lnTo>
                      <a:lnTo>
                        <a:pt x="26" y="108"/>
                      </a:lnTo>
                      <a:lnTo>
                        <a:pt x="18" y="102"/>
                      </a:lnTo>
                      <a:lnTo>
                        <a:pt x="10" y="92"/>
                      </a:lnTo>
                      <a:lnTo>
                        <a:pt x="6" y="82"/>
                      </a:lnTo>
                      <a:lnTo>
                        <a:pt x="2" y="72"/>
                      </a:lnTo>
                      <a:lnTo>
                        <a:pt x="0" y="60"/>
                      </a:lnTo>
                      <a:lnTo>
                        <a:pt x="0" y="60"/>
                      </a:lnTo>
                      <a:lnTo>
                        <a:pt x="2" y="48"/>
                      </a:lnTo>
                      <a:lnTo>
                        <a:pt x="6" y="36"/>
                      </a:lnTo>
                      <a:lnTo>
                        <a:pt x="10" y="26"/>
                      </a:lnTo>
                      <a:lnTo>
                        <a:pt x="18" y="18"/>
                      </a:lnTo>
                      <a:lnTo>
                        <a:pt x="26" y="10"/>
                      </a:lnTo>
                      <a:lnTo>
                        <a:pt x="38" y="4"/>
                      </a:lnTo>
                      <a:lnTo>
                        <a:pt x="48" y="2"/>
                      </a:lnTo>
                      <a:lnTo>
                        <a:pt x="60" y="0"/>
                      </a:lnTo>
                      <a:lnTo>
                        <a:pt x="60"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zh-CN" altLang="en-US" sz="3200">
                    <a:latin typeface="Calibri" panose="020F0502020204030204" pitchFamily="34" charset="0"/>
                  </a:endParaRPr>
                </a:p>
              </p:txBody>
            </p:sp>
            <p:sp>
              <p:nvSpPr>
                <p:cNvPr id="22" name="Freeform 234"/>
                <p:cNvSpPr>
                  <a:spLocks/>
                </p:cNvSpPr>
                <p:nvPr/>
              </p:nvSpPr>
              <p:spPr bwMode="auto">
                <a:xfrm>
                  <a:off x="4457700" y="4762500"/>
                  <a:ext cx="276225" cy="155575"/>
                </a:xfrm>
                <a:custGeom>
                  <a:avLst/>
                  <a:gdLst/>
                  <a:ahLst/>
                  <a:cxnLst>
                    <a:cxn ang="0">
                      <a:pos x="66" y="0"/>
                    </a:cxn>
                    <a:cxn ang="0">
                      <a:pos x="66" y="0"/>
                    </a:cxn>
                    <a:cxn ang="0">
                      <a:pos x="46" y="2"/>
                    </a:cxn>
                    <a:cxn ang="0">
                      <a:pos x="28" y="6"/>
                    </a:cxn>
                    <a:cxn ang="0">
                      <a:pos x="14" y="12"/>
                    </a:cxn>
                    <a:cxn ang="0">
                      <a:pos x="0" y="20"/>
                    </a:cxn>
                    <a:cxn ang="0">
                      <a:pos x="0" y="20"/>
                    </a:cxn>
                    <a:cxn ang="0">
                      <a:pos x="18" y="30"/>
                    </a:cxn>
                    <a:cxn ang="0">
                      <a:pos x="34" y="42"/>
                    </a:cxn>
                    <a:cxn ang="0">
                      <a:pos x="48" y="54"/>
                    </a:cxn>
                    <a:cxn ang="0">
                      <a:pos x="58" y="66"/>
                    </a:cxn>
                    <a:cxn ang="0">
                      <a:pos x="66" y="76"/>
                    </a:cxn>
                    <a:cxn ang="0">
                      <a:pos x="72" y="86"/>
                    </a:cxn>
                    <a:cxn ang="0">
                      <a:pos x="76" y="96"/>
                    </a:cxn>
                    <a:cxn ang="0">
                      <a:pos x="76" y="98"/>
                    </a:cxn>
                    <a:cxn ang="0">
                      <a:pos x="174" y="98"/>
                    </a:cxn>
                    <a:cxn ang="0">
                      <a:pos x="174" y="66"/>
                    </a:cxn>
                    <a:cxn ang="0">
                      <a:pos x="174" y="66"/>
                    </a:cxn>
                    <a:cxn ang="0">
                      <a:pos x="168" y="56"/>
                    </a:cxn>
                    <a:cxn ang="0">
                      <a:pos x="160" y="44"/>
                    </a:cxn>
                    <a:cxn ang="0">
                      <a:pos x="150" y="32"/>
                    </a:cxn>
                    <a:cxn ang="0">
                      <a:pos x="136" y="20"/>
                    </a:cxn>
                    <a:cxn ang="0">
                      <a:pos x="116" y="10"/>
                    </a:cxn>
                    <a:cxn ang="0">
                      <a:pos x="106" y="6"/>
                    </a:cxn>
                    <a:cxn ang="0">
                      <a:pos x="94" y="4"/>
                    </a:cxn>
                    <a:cxn ang="0">
                      <a:pos x="80" y="0"/>
                    </a:cxn>
                    <a:cxn ang="0">
                      <a:pos x="66" y="0"/>
                    </a:cxn>
                    <a:cxn ang="0">
                      <a:pos x="66" y="0"/>
                    </a:cxn>
                  </a:cxnLst>
                  <a:rect l="0" t="0" r="r" b="b"/>
                  <a:pathLst>
                    <a:path w="174" h="98">
                      <a:moveTo>
                        <a:pt x="66" y="0"/>
                      </a:moveTo>
                      <a:lnTo>
                        <a:pt x="66" y="0"/>
                      </a:lnTo>
                      <a:lnTo>
                        <a:pt x="46" y="2"/>
                      </a:lnTo>
                      <a:lnTo>
                        <a:pt x="28" y="6"/>
                      </a:lnTo>
                      <a:lnTo>
                        <a:pt x="14" y="12"/>
                      </a:lnTo>
                      <a:lnTo>
                        <a:pt x="0" y="20"/>
                      </a:lnTo>
                      <a:lnTo>
                        <a:pt x="0" y="20"/>
                      </a:lnTo>
                      <a:lnTo>
                        <a:pt x="18" y="30"/>
                      </a:lnTo>
                      <a:lnTo>
                        <a:pt x="34" y="42"/>
                      </a:lnTo>
                      <a:lnTo>
                        <a:pt x="48" y="54"/>
                      </a:lnTo>
                      <a:lnTo>
                        <a:pt x="58" y="66"/>
                      </a:lnTo>
                      <a:lnTo>
                        <a:pt x="66" y="76"/>
                      </a:lnTo>
                      <a:lnTo>
                        <a:pt x="72" y="86"/>
                      </a:lnTo>
                      <a:lnTo>
                        <a:pt x="76" y="96"/>
                      </a:lnTo>
                      <a:lnTo>
                        <a:pt x="76" y="98"/>
                      </a:lnTo>
                      <a:lnTo>
                        <a:pt x="174" y="98"/>
                      </a:lnTo>
                      <a:lnTo>
                        <a:pt x="174" y="66"/>
                      </a:lnTo>
                      <a:lnTo>
                        <a:pt x="174" y="66"/>
                      </a:lnTo>
                      <a:lnTo>
                        <a:pt x="168" y="56"/>
                      </a:lnTo>
                      <a:lnTo>
                        <a:pt x="160" y="44"/>
                      </a:lnTo>
                      <a:lnTo>
                        <a:pt x="150" y="32"/>
                      </a:lnTo>
                      <a:lnTo>
                        <a:pt x="136" y="20"/>
                      </a:lnTo>
                      <a:lnTo>
                        <a:pt x="116" y="10"/>
                      </a:lnTo>
                      <a:lnTo>
                        <a:pt x="106" y="6"/>
                      </a:lnTo>
                      <a:lnTo>
                        <a:pt x="94" y="4"/>
                      </a:lnTo>
                      <a:lnTo>
                        <a:pt x="80" y="0"/>
                      </a:lnTo>
                      <a:lnTo>
                        <a:pt x="66" y="0"/>
                      </a:lnTo>
                      <a:lnTo>
                        <a:pt x="66"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zh-CN" altLang="en-US" sz="3200">
                    <a:latin typeface="Calibri" panose="020F0502020204030204" pitchFamily="34" charset="0"/>
                  </a:endParaRPr>
                </a:p>
              </p:txBody>
            </p:sp>
            <p:sp>
              <p:nvSpPr>
                <p:cNvPr id="23" name="Freeform 235"/>
                <p:cNvSpPr>
                  <a:spLocks/>
                </p:cNvSpPr>
                <p:nvPr/>
              </p:nvSpPr>
              <p:spPr bwMode="auto">
                <a:xfrm>
                  <a:off x="3978275" y="4498975"/>
                  <a:ext cx="187325" cy="187325"/>
                </a:xfrm>
                <a:custGeom>
                  <a:avLst/>
                  <a:gdLst/>
                  <a:ahLst/>
                  <a:cxnLst>
                    <a:cxn ang="0">
                      <a:pos x="60" y="0"/>
                    </a:cxn>
                    <a:cxn ang="0">
                      <a:pos x="60" y="0"/>
                    </a:cxn>
                    <a:cxn ang="0">
                      <a:pos x="72" y="2"/>
                    </a:cxn>
                    <a:cxn ang="0">
                      <a:pos x="82" y="4"/>
                    </a:cxn>
                    <a:cxn ang="0">
                      <a:pos x="92" y="10"/>
                    </a:cxn>
                    <a:cxn ang="0">
                      <a:pos x="102" y="18"/>
                    </a:cxn>
                    <a:cxn ang="0">
                      <a:pos x="108" y="26"/>
                    </a:cxn>
                    <a:cxn ang="0">
                      <a:pos x="114" y="36"/>
                    </a:cxn>
                    <a:cxn ang="0">
                      <a:pos x="118" y="48"/>
                    </a:cxn>
                    <a:cxn ang="0">
                      <a:pos x="118" y="60"/>
                    </a:cxn>
                    <a:cxn ang="0">
                      <a:pos x="118" y="60"/>
                    </a:cxn>
                    <a:cxn ang="0">
                      <a:pos x="118" y="72"/>
                    </a:cxn>
                    <a:cxn ang="0">
                      <a:pos x="114" y="82"/>
                    </a:cxn>
                    <a:cxn ang="0">
                      <a:pos x="108" y="92"/>
                    </a:cxn>
                    <a:cxn ang="0">
                      <a:pos x="102" y="102"/>
                    </a:cxn>
                    <a:cxn ang="0">
                      <a:pos x="92" y="108"/>
                    </a:cxn>
                    <a:cxn ang="0">
                      <a:pos x="82" y="114"/>
                    </a:cxn>
                    <a:cxn ang="0">
                      <a:pos x="72" y="118"/>
                    </a:cxn>
                    <a:cxn ang="0">
                      <a:pos x="60" y="118"/>
                    </a:cxn>
                    <a:cxn ang="0">
                      <a:pos x="60" y="118"/>
                    </a:cxn>
                    <a:cxn ang="0">
                      <a:pos x="48" y="118"/>
                    </a:cxn>
                    <a:cxn ang="0">
                      <a:pos x="36" y="114"/>
                    </a:cxn>
                    <a:cxn ang="0">
                      <a:pos x="26" y="108"/>
                    </a:cxn>
                    <a:cxn ang="0">
                      <a:pos x="18" y="102"/>
                    </a:cxn>
                    <a:cxn ang="0">
                      <a:pos x="10" y="92"/>
                    </a:cxn>
                    <a:cxn ang="0">
                      <a:pos x="4" y="82"/>
                    </a:cxn>
                    <a:cxn ang="0">
                      <a:pos x="2" y="72"/>
                    </a:cxn>
                    <a:cxn ang="0">
                      <a:pos x="0" y="60"/>
                    </a:cxn>
                    <a:cxn ang="0">
                      <a:pos x="0" y="60"/>
                    </a:cxn>
                    <a:cxn ang="0">
                      <a:pos x="2" y="48"/>
                    </a:cxn>
                    <a:cxn ang="0">
                      <a:pos x="4" y="36"/>
                    </a:cxn>
                    <a:cxn ang="0">
                      <a:pos x="10" y="26"/>
                    </a:cxn>
                    <a:cxn ang="0">
                      <a:pos x="18" y="18"/>
                    </a:cxn>
                    <a:cxn ang="0">
                      <a:pos x="26" y="10"/>
                    </a:cxn>
                    <a:cxn ang="0">
                      <a:pos x="36" y="4"/>
                    </a:cxn>
                    <a:cxn ang="0">
                      <a:pos x="48" y="2"/>
                    </a:cxn>
                    <a:cxn ang="0">
                      <a:pos x="60" y="0"/>
                    </a:cxn>
                    <a:cxn ang="0">
                      <a:pos x="60" y="0"/>
                    </a:cxn>
                  </a:cxnLst>
                  <a:rect l="0" t="0" r="r" b="b"/>
                  <a:pathLst>
                    <a:path w="118" h="118">
                      <a:moveTo>
                        <a:pt x="60" y="0"/>
                      </a:moveTo>
                      <a:lnTo>
                        <a:pt x="60" y="0"/>
                      </a:lnTo>
                      <a:lnTo>
                        <a:pt x="72" y="2"/>
                      </a:lnTo>
                      <a:lnTo>
                        <a:pt x="82" y="4"/>
                      </a:lnTo>
                      <a:lnTo>
                        <a:pt x="92" y="10"/>
                      </a:lnTo>
                      <a:lnTo>
                        <a:pt x="102" y="18"/>
                      </a:lnTo>
                      <a:lnTo>
                        <a:pt x="108" y="26"/>
                      </a:lnTo>
                      <a:lnTo>
                        <a:pt x="114" y="36"/>
                      </a:lnTo>
                      <a:lnTo>
                        <a:pt x="118" y="48"/>
                      </a:lnTo>
                      <a:lnTo>
                        <a:pt x="118" y="60"/>
                      </a:lnTo>
                      <a:lnTo>
                        <a:pt x="118" y="60"/>
                      </a:lnTo>
                      <a:lnTo>
                        <a:pt x="118" y="72"/>
                      </a:lnTo>
                      <a:lnTo>
                        <a:pt x="114" y="82"/>
                      </a:lnTo>
                      <a:lnTo>
                        <a:pt x="108" y="92"/>
                      </a:lnTo>
                      <a:lnTo>
                        <a:pt x="102" y="102"/>
                      </a:lnTo>
                      <a:lnTo>
                        <a:pt x="92" y="108"/>
                      </a:lnTo>
                      <a:lnTo>
                        <a:pt x="82" y="114"/>
                      </a:lnTo>
                      <a:lnTo>
                        <a:pt x="72" y="118"/>
                      </a:lnTo>
                      <a:lnTo>
                        <a:pt x="60" y="118"/>
                      </a:lnTo>
                      <a:lnTo>
                        <a:pt x="60" y="118"/>
                      </a:lnTo>
                      <a:lnTo>
                        <a:pt x="48" y="118"/>
                      </a:lnTo>
                      <a:lnTo>
                        <a:pt x="36" y="114"/>
                      </a:lnTo>
                      <a:lnTo>
                        <a:pt x="26" y="108"/>
                      </a:lnTo>
                      <a:lnTo>
                        <a:pt x="18" y="102"/>
                      </a:lnTo>
                      <a:lnTo>
                        <a:pt x="10" y="92"/>
                      </a:lnTo>
                      <a:lnTo>
                        <a:pt x="4" y="82"/>
                      </a:lnTo>
                      <a:lnTo>
                        <a:pt x="2" y="72"/>
                      </a:lnTo>
                      <a:lnTo>
                        <a:pt x="0" y="60"/>
                      </a:lnTo>
                      <a:lnTo>
                        <a:pt x="0" y="60"/>
                      </a:lnTo>
                      <a:lnTo>
                        <a:pt x="2" y="48"/>
                      </a:lnTo>
                      <a:lnTo>
                        <a:pt x="4" y="36"/>
                      </a:lnTo>
                      <a:lnTo>
                        <a:pt x="10" y="26"/>
                      </a:lnTo>
                      <a:lnTo>
                        <a:pt x="18" y="18"/>
                      </a:lnTo>
                      <a:lnTo>
                        <a:pt x="26" y="10"/>
                      </a:lnTo>
                      <a:lnTo>
                        <a:pt x="36" y="4"/>
                      </a:lnTo>
                      <a:lnTo>
                        <a:pt x="48" y="2"/>
                      </a:lnTo>
                      <a:lnTo>
                        <a:pt x="60" y="0"/>
                      </a:lnTo>
                      <a:lnTo>
                        <a:pt x="60"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zh-CN" altLang="en-US" sz="3200">
                    <a:latin typeface="Calibri" panose="020F0502020204030204" pitchFamily="34" charset="0"/>
                  </a:endParaRPr>
                </a:p>
              </p:txBody>
            </p:sp>
            <p:sp>
              <p:nvSpPr>
                <p:cNvPr id="24" name="Freeform 236"/>
                <p:cNvSpPr>
                  <a:spLocks/>
                </p:cNvSpPr>
                <p:nvPr/>
              </p:nvSpPr>
              <p:spPr bwMode="auto">
                <a:xfrm>
                  <a:off x="3902075" y="4762500"/>
                  <a:ext cx="276225" cy="155575"/>
                </a:xfrm>
                <a:custGeom>
                  <a:avLst/>
                  <a:gdLst/>
                  <a:ahLst/>
                  <a:cxnLst>
                    <a:cxn ang="0">
                      <a:pos x="108" y="0"/>
                    </a:cxn>
                    <a:cxn ang="0">
                      <a:pos x="108" y="0"/>
                    </a:cxn>
                    <a:cxn ang="0">
                      <a:pos x="128" y="2"/>
                    </a:cxn>
                    <a:cxn ang="0">
                      <a:pos x="144" y="6"/>
                    </a:cxn>
                    <a:cxn ang="0">
                      <a:pos x="160" y="12"/>
                    </a:cxn>
                    <a:cxn ang="0">
                      <a:pos x="174" y="20"/>
                    </a:cxn>
                    <a:cxn ang="0">
                      <a:pos x="174" y="20"/>
                    </a:cxn>
                    <a:cxn ang="0">
                      <a:pos x="154" y="30"/>
                    </a:cxn>
                    <a:cxn ang="0">
                      <a:pos x="138" y="42"/>
                    </a:cxn>
                    <a:cxn ang="0">
                      <a:pos x="126" y="54"/>
                    </a:cxn>
                    <a:cxn ang="0">
                      <a:pos x="116" y="66"/>
                    </a:cxn>
                    <a:cxn ang="0">
                      <a:pos x="108" y="76"/>
                    </a:cxn>
                    <a:cxn ang="0">
                      <a:pos x="102" y="86"/>
                    </a:cxn>
                    <a:cxn ang="0">
                      <a:pos x="98" y="96"/>
                    </a:cxn>
                    <a:cxn ang="0">
                      <a:pos x="98" y="98"/>
                    </a:cxn>
                    <a:cxn ang="0">
                      <a:pos x="0" y="98"/>
                    </a:cxn>
                    <a:cxn ang="0">
                      <a:pos x="0" y="66"/>
                    </a:cxn>
                    <a:cxn ang="0">
                      <a:pos x="0" y="66"/>
                    </a:cxn>
                    <a:cxn ang="0">
                      <a:pos x="6" y="56"/>
                    </a:cxn>
                    <a:cxn ang="0">
                      <a:pos x="12" y="44"/>
                    </a:cxn>
                    <a:cxn ang="0">
                      <a:pos x="24" y="32"/>
                    </a:cxn>
                    <a:cxn ang="0">
                      <a:pos x="38" y="20"/>
                    </a:cxn>
                    <a:cxn ang="0">
                      <a:pos x="56" y="10"/>
                    </a:cxn>
                    <a:cxn ang="0">
                      <a:pos x="68" y="6"/>
                    </a:cxn>
                    <a:cxn ang="0">
                      <a:pos x="80" y="4"/>
                    </a:cxn>
                    <a:cxn ang="0">
                      <a:pos x="92" y="0"/>
                    </a:cxn>
                    <a:cxn ang="0">
                      <a:pos x="108" y="0"/>
                    </a:cxn>
                    <a:cxn ang="0">
                      <a:pos x="108" y="0"/>
                    </a:cxn>
                  </a:cxnLst>
                  <a:rect l="0" t="0" r="r" b="b"/>
                  <a:pathLst>
                    <a:path w="174" h="98">
                      <a:moveTo>
                        <a:pt x="108" y="0"/>
                      </a:moveTo>
                      <a:lnTo>
                        <a:pt x="108" y="0"/>
                      </a:lnTo>
                      <a:lnTo>
                        <a:pt x="128" y="2"/>
                      </a:lnTo>
                      <a:lnTo>
                        <a:pt x="144" y="6"/>
                      </a:lnTo>
                      <a:lnTo>
                        <a:pt x="160" y="12"/>
                      </a:lnTo>
                      <a:lnTo>
                        <a:pt x="174" y="20"/>
                      </a:lnTo>
                      <a:lnTo>
                        <a:pt x="174" y="20"/>
                      </a:lnTo>
                      <a:lnTo>
                        <a:pt x="154" y="30"/>
                      </a:lnTo>
                      <a:lnTo>
                        <a:pt x="138" y="42"/>
                      </a:lnTo>
                      <a:lnTo>
                        <a:pt x="126" y="54"/>
                      </a:lnTo>
                      <a:lnTo>
                        <a:pt x="116" y="66"/>
                      </a:lnTo>
                      <a:lnTo>
                        <a:pt x="108" y="76"/>
                      </a:lnTo>
                      <a:lnTo>
                        <a:pt x="102" y="86"/>
                      </a:lnTo>
                      <a:lnTo>
                        <a:pt x="98" y="96"/>
                      </a:lnTo>
                      <a:lnTo>
                        <a:pt x="98" y="98"/>
                      </a:lnTo>
                      <a:lnTo>
                        <a:pt x="0" y="98"/>
                      </a:lnTo>
                      <a:lnTo>
                        <a:pt x="0" y="66"/>
                      </a:lnTo>
                      <a:lnTo>
                        <a:pt x="0" y="66"/>
                      </a:lnTo>
                      <a:lnTo>
                        <a:pt x="6" y="56"/>
                      </a:lnTo>
                      <a:lnTo>
                        <a:pt x="12" y="44"/>
                      </a:lnTo>
                      <a:lnTo>
                        <a:pt x="24" y="32"/>
                      </a:lnTo>
                      <a:lnTo>
                        <a:pt x="38" y="20"/>
                      </a:lnTo>
                      <a:lnTo>
                        <a:pt x="56" y="10"/>
                      </a:lnTo>
                      <a:lnTo>
                        <a:pt x="68" y="6"/>
                      </a:lnTo>
                      <a:lnTo>
                        <a:pt x="80" y="4"/>
                      </a:lnTo>
                      <a:lnTo>
                        <a:pt x="92" y="0"/>
                      </a:lnTo>
                      <a:lnTo>
                        <a:pt x="108" y="0"/>
                      </a:lnTo>
                      <a:lnTo>
                        <a:pt x="108"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zh-CN" altLang="en-US" sz="3200">
                    <a:latin typeface="Calibri" panose="020F0502020204030204" pitchFamily="34" charset="0"/>
                  </a:endParaRPr>
                </a:p>
              </p:txBody>
            </p:sp>
          </p:grpSp>
        </p:grpSp>
        <p:pic>
          <p:nvPicPr>
            <p:cNvPr id="1028" name="Picture 4"/>
            <p:cNvPicPr>
              <a:picLocks noChangeAspect="1" noChangeArrowheads="1"/>
            </p:cNvPicPr>
            <p:nvPr/>
          </p:nvPicPr>
          <p:blipFill>
            <a:blip r:embed="rId4" cstate="print">
              <a:duotone>
                <a:schemeClr val="accent2">
                  <a:shade val="45000"/>
                  <a:satMod val="135000"/>
                </a:schemeClr>
                <a:prstClr val="white"/>
              </a:duotone>
              <a:extLst>
                <a:ext uri="{BEBA8EAE-BF5A-486C-A8C5-ECC9F3942E4B}">
                  <a14:imgProps xmlns:a14="http://schemas.microsoft.com/office/drawing/2010/main">
                    <a14:imgLayer r:embed="rId5">
                      <a14:imgEffect>
                        <a14:artisticPaintStrokes/>
                      </a14:imgEffect>
                    </a14:imgLayer>
                  </a14:imgProps>
                </a:ext>
                <a:ext uri="{28A0092B-C50C-407E-A947-70E740481C1C}">
                  <a14:useLocalDpi xmlns:a14="http://schemas.microsoft.com/office/drawing/2010/main" val="0"/>
                </a:ext>
              </a:extLst>
            </a:blip>
            <a:srcRect/>
            <a:stretch>
              <a:fillRect/>
            </a:stretch>
          </p:blipFill>
          <p:spPr bwMode="auto">
            <a:xfrm>
              <a:off x="2088000" y="2527009"/>
              <a:ext cx="432048" cy="413750"/>
            </a:xfrm>
            <a:prstGeom prst="rect">
              <a:avLst/>
            </a:prstGeom>
            <a:solidFill>
              <a:schemeClr val="tx2">
                <a:lumMod val="40000"/>
                <a:lumOff val="60000"/>
              </a:schemeClr>
            </a:solidFill>
            <a:ln>
              <a:noFill/>
            </a:ln>
          </p:spPr>
        </p:pic>
      </p:grpSp>
      <p:sp>
        <p:nvSpPr>
          <p:cNvPr id="2" name="標題 1">
            <a:extLst>
              <a:ext uri="{FF2B5EF4-FFF2-40B4-BE49-F238E27FC236}">
                <a16:creationId xmlns:a16="http://schemas.microsoft.com/office/drawing/2014/main" xmlns="" id="{98A71B58-780E-41EF-8E3B-591FA4F87F12}"/>
              </a:ext>
            </a:extLst>
          </p:cNvPr>
          <p:cNvSpPr>
            <a:spLocks noGrp="1"/>
          </p:cNvSpPr>
          <p:nvPr>
            <p:ph type="title"/>
          </p:nvPr>
        </p:nvSpPr>
        <p:spPr/>
        <p:txBody>
          <a:bodyPr/>
          <a:lstStyle/>
          <a:p>
            <a:r>
              <a:rPr lang="en-US" altLang="zh-TW" dirty="0">
                <a:latin typeface="Calibri" panose="020F0502020204030204" pitchFamily="34" charset="0"/>
              </a:rPr>
              <a:t>Our Strong Moats</a:t>
            </a:r>
            <a:endParaRPr lang="zh-TW" altLang="en-US" dirty="0">
              <a:latin typeface="Calibri" panose="020F0502020204030204" pitchFamily="34" charset="0"/>
            </a:endParaRPr>
          </a:p>
        </p:txBody>
      </p:sp>
      <p:grpSp>
        <p:nvGrpSpPr>
          <p:cNvPr id="7" name="群組 6">
            <a:extLst>
              <a:ext uri="{FF2B5EF4-FFF2-40B4-BE49-F238E27FC236}">
                <a16:creationId xmlns:a16="http://schemas.microsoft.com/office/drawing/2014/main" xmlns="" id="{FD00F16F-8C5A-41FA-835B-AFFAFC7F34CB}"/>
              </a:ext>
            </a:extLst>
          </p:cNvPr>
          <p:cNvGrpSpPr/>
          <p:nvPr/>
        </p:nvGrpSpPr>
        <p:grpSpPr>
          <a:xfrm>
            <a:off x="3275856" y="1849388"/>
            <a:ext cx="5703322" cy="1008117"/>
            <a:chOff x="2284085" y="3602739"/>
            <a:chExt cx="5472608" cy="1209741"/>
          </a:xfrm>
        </p:grpSpPr>
        <p:sp>
          <p:nvSpPr>
            <p:cNvPr id="8" name="矩形 7">
              <a:extLst>
                <a:ext uri="{FF2B5EF4-FFF2-40B4-BE49-F238E27FC236}">
                  <a16:creationId xmlns:a16="http://schemas.microsoft.com/office/drawing/2014/main" xmlns="" id="{C8A2B640-12EE-4C7B-9C85-BA94359B3601}"/>
                </a:ext>
              </a:extLst>
            </p:cNvPr>
            <p:cNvSpPr/>
            <p:nvPr/>
          </p:nvSpPr>
          <p:spPr>
            <a:xfrm>
              <a:off x="2284085" y="3602739"/>
              <a:ext cx="1846472" cy="462226"/>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nchor="t"/>
            <a:lstStyle/>
            <a:p>
              <a:pPr>
                <a:lnSpc>
                  <a:spcPts val="1716"/>
                </a:lnSpc>
                <a:spcBef>
                  <a:spcPts val="156"/>
                </a:spcBef>
                <a:spcAft>
                  <a:spcPts val="156"/>
                </a:spcAft>
              </a:pPr>
              <a:r>
                <a:rPr lang="en-US" altLang="zh-TW" sz="2200" dirty="0">
                  <a:solidFill>
                    <a:srgbClr val="5AB1E2"/>
                  </a:solidFill>
                  <a:latin typeface="Calibri" panose="020F0502020204030204" pitchFamily="34" charset="0"/>
                  <a:ea typeface="華康儷粗圓" panose="020F0709000000000000" pitchFamily="49" charset="-120"/>
                </a:rPr>
                <a:t>Full Spectrum of Forging Skills </a:t>
              </a:r>
            </a:p>
          </p:txBody>
        </p:sp>
        <p:sp>
          <p:nvSpPr>
            <p:cNvPr id="9" name="矩形 8">
              <a:extLst>
                <a:ext uri="{FF2B5EF4-FFF2-40B4-BE49-F238E27FC236}">
                  <a16:creationId xmlns:a16="http://schemas.microsoft.com/office/drawing/2014/main" xmlns="" id="{C6947B58-23A2-467C-ADB1-D36DB13E3061}"/>
                </a:ext>
              </a:extLst>
            </p:cNvPr>
            <p:cNvSpPr/>
            <p:nvPr/>
          </p:nvSpPr>
          <p:spPr>
            <a:xfrm>
              <a:off x="2284085" y="3958050"/>
              <a:ext cx="5472608" cy="85443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t"/>
            <a:lstStyle/>
            <a:p>
              <a:pPr marL="285750" indent="-285750">
                <a:lnSpc>
                  <a:spcPts val="1716"/>
                </a:lnSpc>
                <a:spcBef>
                  <a:spcPts val="156"/>
                </a:spcBef>
                <a:spcAft>
                  <a:spcPts val="156"/>
                </a:spcAft>
                <a:buSzPct val="120000"/>
                <a:buFont typeface="Wingdings" panose="05000000000000000000" pitchFamily="2" charset="2"/>
                <a:buChar char="u"/>
              </a:pPr>
              <a:r>
                <a:rPr lang="en-US" altLang="zh-TW" dirty="0">
                  <a:solidFill>
                    <a:schemeClr val="tx1"/>
                  </a:solidFill>
                  <a:latin typeface="Calibri" panose="020F0502020204030204" pitchFamily="34" charset="0"/>
                  <a:ea typeface="jf金萱鮮摘2.2 半糖" panose="020B0300000000000000" pitchFamily="34" charset="-120"/>
                </a:rPr>
                <a:t>Allows expansion into a higher volume niche of the wheel market</a:t>
              </a:r>
            </a:p>
            <a:p>
              <a:pPr marL="285750" indent="-285750">
                <a:lnSpc>
                  <a:spcPts val="1716"/>
                </a:lnSpc>
                <a:spcBef>
                  <a:spcPts val="156"/>
                </a:spcBef>
                <a:spcAft>
                  <a:spcPts val="156"/>
                </a:spcAft>
                <a:buSzPct val="120000"/>
                <a:buFont typeface="Wingdings" panose="05000000000000000000" pitchFamily="2" charset="2"/>
                <a:buChar char="u"/>
              </a:pPr>
              <a:r>
                <a:rPr lang="en-US" altLang="zh-TW" dirty="0">
                  <a:solidFill>
                    <a:schemeClr val="tx1"/>
                  </a:solidFill>
                  <a:latin typeface="Calibri" panose="020F0502020204030204" pitchFamily="34" charset="0"/>
                  <a:ea typeface="jf金萱鮮摘2.2 半糖" panose="020B0300000000000000" pitchFamily="34" charset="-120"/>
                </a:rPr>
                <a:t>Innovative manufacturing R&amp;D</a:t>
              </a:r>
            </a:p>
            <a:p>
              <a:pPr marL="285750" indent="-285750">
                <a:lnSpc>
                  <a:spcPts val="1716"/>
                </a:lnSpc>
                <a:spcBef>
                  <a:spcPts val="156"/>
                </a:spcBef>
                <a:spcAft>
                  <a:spcPts val="156"/>
                </a:spcAft>
                <a:buSzPct val="120000"/>
                <a:buFont typeface="Wingdings" panose="05000000000000000000" pitchFamily="2" charset="2"/>
                <a:buChar char="u"/>
              </a:pPr>
              <a:endParaRPr lang="en-US" altLang="zh-TW" dirty="0">
                <a:solidFill>
                  <a:schemeClr val="tx1"/>
                </a:solidFill>
                <a:latin typeface="Calibri" panose="020F0502020204030204" pitchFamily="34" charset="0"/>
                <a:ea typeface="jf金萱鮮摘2.2 半糖" panose="020B0300000000000000" pitchFamily="34" charset="-120"/>
              </a:endParaRPr>
            </a:p>
            <a:p>
              <a:pPr marL="285750" indent="-285750">
                <a:lnSpc>
                  <a:spcPts val="1716"/>
                </a:lnSpc>
                <a:spcBef>
                  <a:spcPts val="156"/>
                </a:spcBef>
                <a:spcAft>
                  <a:spcPts val="156"/>
                </a:spcAft>
                <a:buSzPct val="120000"/>
                <a:buFont typeface="Wingdings" panose="05000000000000000000" pitchFamily="2" charset="2"/>
                <a:buChar char="u"/>
              </a:pPr>
              <a:endParaRPr lang="en-US" altLang="zh-TW" dirty="0">
                <a:solidFill>
                  <a:schemeClr val="tx1"/>
                </a:solidFill>
                <a:latin typeface="Calibri" panose="020F0502020204030204" pitchFamily="34" charset="0"/>
                <a:ea typeface="jf金萱鮮摘2.2 半糖" panose="020B0300000000000000" pitchFamily="34" charset="-120"/>
              </a:endParaRPr>
            </a:p>
            <a:p>
              <a:pPr marL="285750" indent="-285750">
                <a:lnSpc>
                  <a:spcPts val="1716"/>
                </a:lnSpc>
                <a:spcBef>
                  <a:spcPts val="156"/>
                </a:spcBef>
                <a:spcAft>
                  <a:spcPts val="156"/>
                </a:spcAft>
                <a:buSzPct val="120000"/>
                <a:buFont typeface="Wingdings" panose="05000000000000000000" pitchFamily="2" charset="2"/>
                <a:buChar char="u"/>
              </a:pPr>
              <a:endParaRPr lang="en-US" altLang="zh-TW" dirty="0">
                <a:latin typeface="Calibri" panose="020F0502020204030204" pitchFamily="34" charset="0"/>
                <a:ea typeface="jf金萱鮮摘2.2 半糖" panose="020B0300000000000000" pitchFamily="34" charset="-120"/>
              </a:endParaRPr>
            </a:p>
            <a:p>
              <a:pPr marL="285750" indent="-285750">
                <a:lnSpc>
                  <a:spcPts val="1716"/>
                </a:lnSpc>
                <a:spcBef>
                  <a:spcPts val="156"/>
                </a:spcBef>
                <a:spcAft>
                  <a:spcPts val="156"/>
                </a:spcAft>
                <a:buSzPct val="120000"/>
                <a:buFont typeface="Wingdings" panose="05000000000000000000" pitchFamily="2" charset="2"/>
                <a:buChar char="u"/>
              </a:pPr>
              <a:endParaRPr lang="en-US" altLang="zh-TW" dirty="0">
                <a:solidFill>
                  <a:schemeClr val="tx1"/>
                </a:solidFill>
                <a:latin typeface="Calibri" panose="020F0502020204030204" pitchFamily="34" charset="0"/>
                <a:ea typeface="jf金萱鮮摘2.2 半糖" panose="020B0300000000000000" pitchFamily="34" charset="-120"/>
              </a:endParaRPr>
            </a:p>
          </p:txBody>
        </p:sp>
      </p:grpSp>
      <p:grpSp>
        <p:nvGrpSpPr>
          <p:cNvPr id="10" name="群組 9">
            <a:extLst>
              <a:ext uri="{FF2B5EF4-FFF2-40B4-BE49-F238E27FC236}">
                <a16:creationId xmlns:a16="http://schemas.microsoft.com/office/drawing/2014/main" xmlns="" id="{C2C2FB00-DDB0-4A80-B71F-3B77815491C7}"/>
              </a:ext>
            </a:extLst>
          </p:cNvPr>
          <p:cNvGrpSpPr/>
          <p:nvPr/>
        </p:nvGrpSpPr>
        <p:grpSpPr>
          <a:xfrm>
            <a:off x="3275856" y="4081634"/>
            <a:ext cx="6048672" cy="1224134"/>
            <a:chOff x="2408180" y="3666389"/>
            <a:chExt cx="4258972" cy="1117475"/>
          </a:xfrm>
        </p:grpSpPr>
        <p:sp>
          <p:nvSpPr>
            <p:cNvPr id="11" name="矩形 10">
              <a:extLst>
                <a:ext uri="{FF2B5EF4-FFF2-40B4-BE49-F238E27FC236}">
                  <a16:creationId xmlns:a16="http://schemas.microsoft.com/office/drawing/2014/main" xmlns="" id="{070646EB-676A-4F8F-8A1D-B5A706238253}"/>
                </a:ext>
              </a:extLst>
            </p:cNvPr>
            <p:cNvSpPr/>
            <p:nvPr/>
          </p:nvSpPr>
          <p:spPr>
            <a:xfrm>
              <a:off x="2408180" y="3666389"/>
              <a:ext cx="1846472" cy="462226"/>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nchor="t"/>
            <a:lstStyle/>
            <a:p>
              <a:pPr>
                <a:lnSpc>
                  <a:spcPts val="1716"/>
                </a:lnSpc>
                <a:spcBef>
                  <a:spcPts val="156"/>
                </a:spcBef>
                <a:spcAft>
                  <a:spcPts val="156"/>
                </a:spcAft>
              </a:pPr>
              <a:r>
                <a:rPr lang="en-US" altLang="zh-TW" sz="2200" dirty="0">
                  <a:solidFill>
                    <a:srgbClr val="F7A443"/>
                  </a:solidFill>
                  <a:latin typeface="Calibri" panose="020F0502020204030204" pitchFamily="34" charset="0"/>
                  <a:ea typeface="華康儷粗圓" panose="020F0709000000000000" pitchFamily="49" charset="-120"/>
                </a:rPr>
                <a:t>Availability of Certified Capacity</a:t>
              </a:r>
            </a:p>
            <a:p>
              <a:pPr>
                <a:lnSpc>
                  <a:spcPts val="1716"/>
                </a:lnSpc>
                <a:spcBef>
                  <a:spcPts val="156"/>
                </a:spcBef>
                <a:spcAft>
                  <a:spcPts val="156"/>
                </a:spcAft>
              </a:pPr>
              <a:endParaRPr lang="en-US" altLang="zh-TW" sz="2200" dirty="0">
                <a:solidFill>
                  <a:srgbClr val="F7A443"/>
                </a:solidFill>
                <a:latin typeface="Calibri" panose="020F0502020204030204" pitchFamily="34" charset="0"/>
                <a:ea typeface="華康儷粗圓" panose="020F0709000000000000" pitchFamily="49" charset="-120"/>
              </a:endParaRPr>
            </a:p>
            <a:p>
              <a:pPr>
                <a:lnSpc>
                  <a:spcPts val="1716"/>
                </a:lnSpc>
                <a:spcBef>
                  <a:spcPts val="156"/>
                </a:spcBef>
                <a:spcAft>
                  <a:spcPts val="156"/>
                </a:spcAft>
              </a:pPr>
              <a:endParaRPr lang="en-US" altLang="zh-TW" sz="2200" dirty="0">
                <a:solidFill>
                  <a:srgbClr val="F7A443"/>
                </a:solidFill>
                <a:latin typeface="Calibri" panose="020F0502020204030204" pitchFamily="34" charset="0"/>
                <a:ea typeface="華康儷粗圓" panose="020F0709000000000000" pitchFamily="49" charset="-120"/>
              </a:endParaRPr>
            </a:p>
          </p:txBody>
        </p:sp>
        <p:sp>
          <p:nvSpPr>
            <p:cNvPr id="12" name="矩形 11">
              <a:extLst>
                <a:ext uri="{FF2B5EF4-FFF2-40B4-BE49-F238E27FC236}">
                  <a16:creationId xmlns:a16="http://schemas.microsoft.com/office/drawing/2014/main" xmlns="" id="{32ED7D9F-0910-471D-B853-E6B6133B6333}"/>
                </a:ext>
              </a:extLst>
            </p:cNvPr>
            <p:cNvSpPr/>
            <p:nvPr/>
          </p:nvSpPr>
          <p:spPr>
            <a:xfrm>
              <a:off x="2408180" y="3929435"/>
              <a:ext cx="4258972" cy="854429"/>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t"/>
            <a:lstStyle/>
            <a:p>
              <a:pPr marL="285750" indent="-285750">
                <a:lnSpc>
                  <a:spcPts val="1716"/>
                </a:lnSpc>
                <a:spcBef>
                  <a:spcPts val="156"/>
                </a:spcBef>
                <a:spcAft>
                  <a:spcPts val="156"/>
                </a:spcAft>
                <a:buSzPct val="120000"/>
                <a:buFont typeface="Wingdings" panose="05000000000000000000" pitchFamily="2" charset="2"/>
                <a:buChar char="u"/>
              </a:pPr>
              <a:endParaRPr lang="en-US" altLang="zh-TW" dirty="0">
                <a:solidFill>
                  <a:schemeClr val="tx1"/>
                </a:solidFill>
                <a:latin typeface="Calibri" panose="020F0502020204030204" pitchFamily="34" charset="0"/>
                <a:ea typeface="jf金萱鮮摘2.2 半糖" panose="020B0300000000000000" pitchFamily="34" charset="-120"/>
              </a:endParaRPr>
            </a:p>
          </p:txBody>
        </p:sp>
      </p:grpSp>
      <p:sp>
        <p:nvSpPr>
          <p:cNvPr id="25" name="灯片编号占位符 3"/>
          <p:cNvSpPr txBox="1">
            <a:spLocks/>
          </p:cNvSpPr>
          <p:nvPr/>
        </p:nvSpPr>
        <p:spPr>
          <a:xfrm>
            <a:off x="8100392" y="5564449"/>
            <a:ext cx="1039045" cy="140054"/>
          </a:xfrm>
          <a:prstGeom prst="rect">
            <a:avLst/>
          </a:prstGeom>
        </p:spPr>
        <p:txBody>
          <a:bodyPr vert="horz" lIns="71323" tIns="0" rIns="71323" bIns="35662" rtlCol="0" anchor="ctr"/>
          <a:lstStyle>
            <a:defPPr>
              <a:defRPr lang="zh-CN"/>
            </a:defPPr>
            <a:lvl1pPr marL="0" algn="r" defTabSz="713232" rtl="0" eaLnBrk="1" latinLnBrk="0" hangingPunct="1">
              <a:defRPr lang="en-US" altLang="zh-CN" sz="900" kern="1200" smtClean="0">
                <a:solidFill>
                  <a:schemeClr val="bg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fld id="{49F4BA8F-7B64-4198-9505-0CB5D4D3B366}" type="slidenum">
              <a:rPr lang="en-US" altLang="zh-TW" smtClean="0">
                <a:latin typeface="Calibri" panose="020F0502020204030204" pitchFamily="34" charset="0"/>
              </a:rPr>
              <a:pPr/>
              <a:t>22</a:t>
            </a:fld>
            <a:endParaRPr lang="zh-TW" altLang="en-US" dirty="0">
              <a:latin typeface="Calibri" panose="020F0502020204030204" pitchFamily="34" charset="0"/>
            </a:endParaRPr>
          </a:p>
        </p:txBody>
      </p:sp>
      <p:sp>
        <p:nvSpPr>
          <p:cNvPr id="27" name="矩形 14">
            <a:extLst>
              <a:ext uri="{FF2B5EF4-FFF2-40B4-BE49-F238E27FC236}">
                <a16:creationId xmlns:a16="http://schemas.microsoft.com/office/drawing/2014/main" xmlns="" id="{74220ACD-9F9B-034C-A18A-D0122D4886DF}"/>
              </a:ext>
            </a:extLst>
          </p:cNvPr>
          <p:cNvSpPr/>
          <p:nvPr/>
        </p:nvSpPr>
        <p:spPr>
          <a:xfrm>
            <a:off x="3275856" y="4379838"/>
            <a:ext cx="6048672" cy="784323"/>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t"/>
          <a:lstStyle/>
          <a:p>
            <a:pPr marL="285750" indent="-285750">
              <a:lnSpc>
                <a:spcPts val="1716"/>
              </a:lnSpc>
              <a:spcBef>
                <a:spcPts val="156"/>
              </a:spcBef>
              <a:spcAft>
                <a:spcPts val="156"/>
              </a:spcAft>
              <a:buSzPct val="120000"/>
              <a:buFont typeface="Wingdings" panose="05000000000000000000" pitchFamily="2" charset="2"/>
              <a:buChar char="u"/>
            </a:pPr>
            <a:r>
              <a:rPr lang="en-US" altLang="zh-TW" dirty="0">
                <a:solidFill>
                  <a:schemeClr val="tx1"/>
                </a:solidFill>
                <a:latin typeface="Calibri" panose="020F0502020204030204" pitchFamily="34" charset="0"/>
                <a:ea typeface="jf金萱鮮摘2.2 半糖" panose="020B0300000000000000" pitchFamily="34" charset="-120"/>
              </a:rPr>
              <a:t>The right capacity at the right time</a:t>
            </a:r>
          </a:p>
          <a:p>
            <a:pPr marL="285750" indent="-285750">
              <a:lnSpc>
                <a:spcPts val="1716"/>
              </a:lnSpc>
              <a:spcBef>
                <a:spcPts val="156"/>
              </a:spcBef>
              <a:spcAft>
                <a:spcPts val="156"/>
              </a:spcAft>
              <a:buSzPct val="120000"/>
              <a:buFont typeface="Wingdings" panose="05000000000000000000" pitchFamily="2" charset="2"/>
              <a:buChar char="u"/>
            </a:pPr>
            <a:r>
              <a:rPr lang="en-US" altLang="zh-TW" dirty="0">
                <a:solidFill>
                  <a:schemeClr val="tx1"/>
                </a:solidFill>
                <a:latin typeface="Calibri" panose="020F0502020204030204" pitchFamily="34" charset="0"/>
                <a:ea typeface="jf金萱鮮摘2.2 半糖" panose="020B0300000000000000" pitchFamily="34" charset="-120"/>
              </a:rPr>
              <a:t>Competitors need a minimum of 2 years to add new capacity and another </a:t>
            </a:r>
            <a:endParaRPr lang="en-US" altLang="zh-TW" dirty="0" smtClean="0">
              <a:solidFill>
                <a:schemeClr val="tx1"/>
              </a:solidFill>
              <a:latin typeface="Calibri" panose="020F0502020204030204" pitchFamily="34" charset="0"/>
              <a:ea typeface="jf金萱鮮摘2.2 半糖" panose="020B0300000000000000" pitchFamily="34" charset="-120"/>
            </a:endParaRPr>
          </a:p>
          <a:p>
            <a:pPr>
              <a:lnSpc>
                <a:spcPts val="1716"/>
              </a:lnSpc>
              <a:spcBef>
                <a:spcPts val="156"/>
              </a:spcBef>
              <a:spcAft>
                <a:spcPts val="156"/>
              </a:spcAft>
              <a:buSzPct val="120000"/>
            </a:pPr>
            <a:r>
              <a:rPr lang="en-US" altLang="zh-TW" dirty="0">
                <a:solidFill>
                  <a:schemeClr val="tx1"/>
                </a:solidFill>
                <a:latin typeface="Calibri" panose="020F0502020204030204" pitchFamily="34" charset="0"/>
                <a:ea typeface="jf金萱鮮摘2.2 半糖" panose="020B0300000000000000" pitchFamily="34" charset="-120"/>
              </a:rPr>
              <a:t> </a:t>
            </a:r>
            <a:r>
              <a:rPr lang="en-US" altLang="zh-TW" dirty="0" smtClean="0">
                <a:solidFill>
                  <a:schemeClr val="tx1"/>
                </a:solidFill>
                <a:latin typeface="Calibri" panose="020F0502020204030204" pitchFamily="34" charset="0"/>
                <a:ea typeface="jf金萱鮮摘2.2 半糖" panose="020B0300000000000000" pitchFamily="34" charset="-120"/>
              </a:rPr>
              <a:t>      1-2 </a:t>
            </a:r>
            <a:r>
              <a:rPr lang="en-US" altLang="zh-TW" dirty="0">
                <a:solidFill>
                  <a:schemeClr val="tx1"/>
                </a:solidFill>
                <a:latin typeface="Calibri" panose="020F0502020204030204" pitchFamily="34" charset="0"/>
                <a:ea typeface="jf金萱鮮摘2.2 半糖" panose="020B0300000000000000" pitchFamily="34" charset="-120"/>
              </a:rPr>
              <a:t>years to achieve certification</a:t>
            </a:r>
          </a:p>
        </p:txBody>
      </p:sp>
      <p:grpSp>
        <p:nvGrpSpPr>
          <p:cNvPr id="13" name="群組 12">
            <a:extLst>
              <a:ext uri="{FF2B5EF4-FFF2-40B4-BE49-F238E27FC236}">
                <a16:creationId xmlns:a16="http://schemas.microsoft.com/office/drawing/2014/main" xmlns="" id="{E515B295-F4FB-436C-B7A3-2655765FAC06}"/>
              </a:ext>
            </a:extLst>
          </p:cNvPr>
          <p:cNvGrpSpPr/>
          <p:nvPr/>
        </p:nvGrpSpPr>
        <p:grpSpPr>
          <a:xfrm>
            <a:off x="2771800" y="2785493"/>
            <a:ext cx="6048672" cy="1008113"/>
            <a:chOff x="2408180" y="3555535"/>
            <a:chExt cx="4827829" cy="1209735"/>
          </a:xfrm>
        </p:grpSpPr>
        <p:sp>
          <p:nvSpPr>
            <p:cNvPr id="14" name="矩形 13">
              <a:extLst>
                <a:ext uri="{FF2B5EF4-FFF2-40B4-BE49-F238E27FC236}">
                  <a16:creationId xmlns:a16="http://schemas.microsoft.com/office/drawing/2014/main" xmlns="" id="{4CF37300-A5D2-4E25-95AC-B42724363884}"/>
                </a:ext>
              </a:extLst>
            </p:cNvPr>
            <p:cNvSpPr/>
            <p:nvPr/>
          </p:nvSpPr>
          <p:spPr>
            <a:xfrm>
              <a:off x="2408180" y="3555535"/>
              <a:ext cx="1846472" cy="462225"/>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nchor="t"/>
            <a:lstStyle/>
            <a:p>
              <a:pPr>
                <a:lnSpc>
                  <a:spcPts val="1716"/>
                </a:lnSpc>
                <a:spcBef>
                  <a:spcPts val="156"/>
                </a:spcBef>
                <a:spcAft>
                  <a:spcPts val="156"/>
                </a:spcAft>
              </a:pPr>
              <a:r>
                <a:rPr lang="en-US" altLang="zh-TW" sz="2200" dirty="0" smtClean="0">
                  <a:solidFill>
                    <a:srgbClr val="F67077"/>
                  </a:solidFill>
                  <a:latin typeface="Calibri" panose="020F0502020204030204" pitchFamily="34" charset="0"/>
                  <a:ea typeface="華康儷粗圓" panose="020F0709000000000000" pitchFamily="49" charset="-120"/>
                </a:rPr>
                <a:t>Accumulated </a:t>
              </a:r>
              <a:r>
                <a:rPr lang="en-US" altLang="zh-TW" sz="2200" dirty="0">
                  <a:solidFill>
                    <a:srgbClr val="F67077"/>
                  </a:solidFill>
                  <a:latin typeface="Calibri" panose="020F0502020204030204" pitchFamily="34" charset="0"/>
                  <a:ea typeface="華康儷粗圓" panose="020F0709000000000000" pitchFamily="49" charset="-120"/>
                </a:rPr>
                <a:t>MFG Process Experiences</a:t>
              </a:r>
            </a:p>
          </p:txBody>
        </p:sp>
        <p:sp>
          <p:nvSpPr>
            <p:cNvPr id="15" name="矩形 14">
              <a:extLst>
                <a:ext uri="{FF2B5EF4-FFF2-40B4-BE49-F238E27FC236}">
                  <a16:creationId xmlns:a16="http://schemas.microsoft.com/office/drawing/2014/main" xmlns="" id="{E9946B60-3EB5-4EB6-9A2E-862E8A2D2E70}"/>
                </a:ext>
              </a:extLst>
            </p:cNvPr>
            <p:cNvSpPr/>
            <p:nvPr/>
          </p:nvSpPr>
          <p:spPr>
            <a:xfrm>
              <a:off x="2408180" y="3910840"/>
              <a:ext cx="4827829" cy="85443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t"/>
            <a:lstStyle/>
            <a:p>
              <a:pPr marL="285750" indent="-285750">
                <a:lnSpc>
                  <a:spcPts val="1716"/>
                </a:lnSpc>
                <a:spcBef>
                  <a:spcPts val="156"/>
                </a:spcBef>
                <a:spcAft>
                  <a:spcPts val="156"/>
                </a:spcAft>
                <a:buSzPct val="120000"/>
                <a:buFont typeface="Wingdings" panose="05000000000000000000" pitchFamily="2" charset="2"/>
                <a:buChar char="u"/>
              </a:pPr>
              <a:r>
                <a:rPr lang="en-US" altLang="zh-TW" dirty="0">
                  <a:solidFill>
                    <a:schemeClr val="tx1"/>
                  </a:solidFill>
                  <a:latin typeface="Calibri" panose="020F0502020204030204" pitchFamily="34" charset="0"/>
                  <a:ea typeface="jf金萱鮮摘2.2 半糖" panose="020B0300000000000000" pitchFamily="34" charset="-120"/>
                </a:rPr>
                <a:t>Our library of wheel designs is based on </a:t>
              </a:r>
              <a:r>
                <a:rPr lang="en-US" altLang="zh-TW" dirty="0" smtClean="0">
                  <a:solidFill>
                    <a:schemeClr val="tx1"/>
                  </a:solidFill>
                  <a:latin typeface="Calibri" panose="020F0502020204030204" pitchFamily="34" charset="0"/>
                  <a:ea typeface="jf金萱鮮摘2.2 半糖" panose="020B0300000000000000" pitchFamily="34" charset="-120"/>
                </a:rPr>
                <a:t>2 decades of </a:t>
              </a:r>
              <a:r>
                <a:rPr lang="en-US" altLang="zh-TW" dirty="0">
                  <a:solidFill>
                    <a:schemeClr val="tx1"/>
                  </a:solidFill>
                  <a:latin typeface="Calibri" panose="020F0502020204030204" pitchFamily="34" charset="0"/>
                  <a:ea typeface="jf金萱鮮摘2.2 半糖" panose="020B0300000000000000" pitchFamily="34" charset="-120"/>
                </a:rPr>
                <a:t>accumulated materials science, industrial design and testing experience </a:t>
              </a:r>
            </a:p>
            <a:p>
              <a:pPr marL="285750" indent="-285750">
                <a:lnSpc>
                  <a:spcPts val="1716"/>
                </a:lnSpc>
                <a:spcBef>
                  <a:spcPts val="156"/>
                </a:spcBef>
                <a:spcAft>
                  <a:spcPts val="156"/>
                </a:spcAft>
                <a:buSzPct val="120000"/>
                <a:buFont typeface="Wingdings" panose="05000000000000000000" pitchFamily="2" charset="2"/>
                <a:buChar char="u"/>
              </a:pPr>
              <a:r>
                <a:rPr lang="en-US" altLang="zh-TW" dirty="0">
                  <a:solidFill>
                    <a:schemeClr val="tx1"/>
                  </a:solidFill>
                  <a:latin typeface="Calibri" panose="020F0502020204030204" pitchFamily="34" charset="0"/>
                  <a:ea typeface="jf金萱鮮摘2.2 半糖" panose="020B0300000000000000" pitchFamily="34" charset="-120"/>
                </a:rPr>
                <a:t>Process guidelines lead to higher yield</a:t>
              </a:r>
            </a:p>
          </p:txBody>
        </p:sp>
      </p:grpSp>
      <p:grpSp>
        <p:nvGrpSpPr>
          <p:cNvPr id="4" name="群組 3">
            <a:extLst>
              <a:ext uri="{FF2B5EF4-FFF2-40B4-BE49-F238E27FC236}">
                <a16:creationId xmlns:a16="http://schemas.microsoft.com/office/drawing/2014/main" xmlns="" id="{EECB1A17-D50B-4DB5-A35F-EAFE898BDA2C}"/>
              </a:ext>
            </a:extLst>
          </p:cNvPr>
          <p:cNvGrpSpPr/>
          <p:nvPr/>
        </p:nvGrpSpPr>
        <p:grpSpPr>
          <a:xfrm>
            <a:off x="2771800" y="913284"/>
            <a:ext cx="6207378" cy="977413"/>
            <a:chOff x="2408180" y="3533415"/>
            <a:chExt cx="4258972" cy="1172896"/>
          </a:xfrm>
        </p:grpSpPr>
        <p:sp>
          <p:nvSpPr>
            <p:cNvPr id="5" name="矩形 4">
              <a:extLst>
                <a:ext uri="{FF2B5EF4-FFF2-40B4-BE49-F238E27FC236}">
                  <a16:creationId xmlns:a16="http://schemas.microsoft.com/office/drawing/2014/main" xmlns="" id="{CF71BF81-6620-4AA6-981D-53CA4B2624F7}"/>
                </a:ext>
              </a:extLst>
            </p:cNvPr>
            <p:cNvSpPr/>
            <p:nvPr/>
          </p:nvSpPr>
          <p:spPr>
            <a:xfrm>
              <a:off x="2408180" y="3533415"/>
              <a:ext cx="1836590" cy="531550"/>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nchor="t"/>
            <a:lstStyle/>
            <a:p>
              <a:pPr>
                <a:lnSpc>
                  <a:spcPts val="1716"/>
                </a:lnSpc>
                <a:spcBef>
                  <a:spcPts val="156"/>
                </a:spcBef>
                <a:spcAft>
                  <a:spcPts val="156"/>
                </a:spcAft>
              </a:pPr>
              <a:r>
                <a:rPr lang="en-US" altLang="zh-TW" sz="2200" dirty="0">
                  <a:solidFill>
                    <a:srgbClr val="A567D6"/>
                  </a:solidFill>
                  <a:latin typeface="Calibri" panose="020F0502020204030204" pitchFamily="34" charset="0"/>
                  <a:ea typeface="華康儷粗圓" panose="020F0709000000000000" pitchFamily="49" charset="-120"/>
                </a:rPr>
                <a:t>Global Client Base</a:t>
              </a:r>
            </a:p>
          </p:txBody>
        </p:sp>
        <p:sp>
          <p:nvSpPr>
            <p:cNvPr id="6" name="矩形 5">
              <a:extLst>
                <a:ext uri="{FF2B5EF4-FFF2-40B4-BE49-F238E27FC236}">
                  <a16:creationId xmlns:a16="http://schemas.microsoft.com/office/drawing/2014/main" xmlns="" id="{890B962F-417D-41E7-ABD1-3115836A6125}"/>
                </a:ext>
              </a:extLst>
            </p:cNvPr>
            <p:cNvSpPr/>
            <p:nvPr/>
          </p:nvSpPr>
          <p:spPr>
            <a:xfrm>
              <a:off x="2408180" y="3851882"/>
              <a:ext cx="4258972" cy="854429"/>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t"/>
            <a:lstStyle/>
            <a:p>
              <a:pPr marL="285750" indent="-285750">
                <a:lnSpc>
                  <a:spcPts val="1716"/>
                </a:lnSpc>
                <a:spcBef>
                  <a:spcPts val="156"/>
                </a:spcBef>
                <a:spcAft>
                  <a:spcPts val="156"/>
                </a:spcAft>
                <a:buSzPct val="120000"/>
                <a:buFont typeface="Wingdings" panose="05000000000000000000" pitchFamily="2" charset="2"/>
                <a:buChar char="u"/>
              </a:pPr>
              <a:r>
                <a:rPr lang="en-US" altLang="zh-TW" dirty="0">
                  <a:latin typeface="Calibri" panose="020F0502020204030204" pitchFamily="34" charset="0"/>
                  <a:ea typeface="jf金萱鮮摘2.2 半糖" panose="020B0300000000000000" pitchFamily="34" charset="-120"/>
                </a:rPr>
                <a:t>Geographically diversified client portfolio </a:t>
              </a:r>
            </a:p>
            <a:p>
              <a:pPr marL="285750" indent="-285750">
                <a:lnSpc>
                  <a:spcPts val="1716"/>
                </a:lnSpc>
                <a:spcBef>
                  <a:spcPts val="156"/>
                </a:spcBef>
                <a:spcAft>
                  <a:spcPts val="156"/>
                </a:spcAft>
                <a:buSzPct val="120000"/>
                <a:buFont typeface="Wingdings" panose="05000000000000000000" pitchFamily="2" charset="2"/>
                <a:buChar char="u"/>
              </a:pPr>
              <a:r>
                <a:rPr lang="en-US" altLang="zh-TW" dirty="0">
                  <a:solidFill>
                    <a:schemeClr val="tx1"/>
                  </a:solidFill>
                  <a:latin typeface="Calibri" panose="020F0502020204030204" pitchFamily="34" charset="0"/>
                  <a:ea typeface="jf金萱鮮摘2.2 半糖" panose="020B0300000000000000" pitchFamily="34" charset="-120"/>
                </a:rPr>
                <a:t>Reduces single market risk, lends to sustainability in cash flows</a:t>
              </a:r>
            </a:p>
            <a:p>
              <a:pPr marL="285750" indent="-285750">
                <a:lnSpc>
                  <a:spcPts val="1716"/>
                </a:lnSpc>
                <a:spcBef>
                  <a:spcPts val="156"/>
                </a:spcBef>
                <a:spcAft>
                  <a:spcPts val="156"/>
                </a:spcAft>
                <a:buSzPct val="120000"/>
                <a:buFont typeface="Wingdings" panose="05000000000000000000" pitchFamily="2" charset="2"/>
                <a:buChar char="u"/>
              </a:pPr>
              <a:endParaRPr lang="zh-TW" altLang="en-US" dirty="0">
                <a:latin typeface="Calibri" panose="020F0502020204030204" pitchFamily="34" charset="0"/>
                <a:ea typeface="jf金萱鮮摘2.2 半糖" panose="020B0300000000000000" pitchFamily="34" charset="-120"/>
              </a:endParaRPr>
            </a:p>
          </p:txBody>
        </p:sp>
      </p:grpSp>
    </p:spTree>
    <p:extLst>
      <p:ext uri="{BB962C8B-B14F-4D97-AF65-F5344CB8AC3E}">
        <p14:creationId xmlns:p14="http://schemas.microsoft.com/office/powerpoint/2010/main" val="22973794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42593" y="193204"/>
            <a:ext cx="7128792" cy="624317"/>
          </a:xfrm>
        </p:spPr>
        <p:txBody>
          <a:bodyPr>
            <a:noAutofit/>
          </a:bodyPr>
          <a:lstStyle/>
          <a:p>
            <a:r>
              <a:rPr lang="en-US" altLang="zh-TW" dirty="0">
                <a:latin typeface="Calibri" panose="020F0502020204030204" pitchFamily="34" charset="0"/>
              </a:rPr>
              <a:t>Our Manufacturing Processes Refinement</a:t>
            </a:r>
            <a:endParaRPr lang="zh-TW" altLang="en-US" dirty="0">
              <a:latin typeface="Calibri" panose="020F0502020204030204" pitchFamily="34" charset="0"/>
            </a:endParaRPr>
          </a:p>
        </p:txBody>
      </p:sp>
      <p:sp>
        <p:nvSpPr>
          <p:cNvPr id="27" name="同心圆 4"/>
          <p:cNvSpPr/>
          <p:nvPr/>
        </p:nvSpPr>
        <p:spPr>
          <a:xfrm>
            <a:off x="3173965" y="1913312"/>
            <a:ext cx="2520000" cy="2520000"/>
          </a:xfrm>
          <a:prstGeom prst="donut">
            <a:avLst>
              <a:gd name="adj" fmla="val 14351"/>
            </a:avLst>
          </a:prstGeom>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lnSpc>
                <a:spcPct val="120000"/>
              </a:lnSpc>
              <a:spcBef>
                <a:spcPts val="156"/>
              </a:spcBef>
              <a:spcAft>
                <a:spcPts val="156"/>
              </a:spcAft>
            </a:pPr>
            <a:endParaRPr lang="zh-CN" altLang="en-US" sz="1900" dirty="0">
              <a:solidFill>
                <a:schemeClr val="tx1"/>
              </a:solidFill>
              <a:latin typeface="Calibri" panose="020F0502020204030204" pitchFamily="34" charset="0"/>
            </a:endParaRPr>
          </a:p>
        </p:txBody>
      </p:sp>
      <p:sp>
        <p:nvSpPr>
          <p:cNvPr id="29" name="橢圓 28"/>
          <p:cNvSpPr/>
          <p:nvPr/>
        </p:nvSpPr>
        <p:spPr bwMode="auto">
          <a:xfrm>
            <a:off x="3672080" y="1366935"/>
            <a:ext cx="1620000" cy="1620000"/>
          </a:xfrm>
          <a:prstGeom prst="ellipse">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4000" b="0" i="0" u="none" strike="noStrike" cap="none" normalizeH="0" baseline="0">
              <a:ln>
                <a:noFill/>
              </a:ln>
              <a:solidFill>
                <a:schemeClr val="bg1"/>
              </a:solidFill>
              <a:effectLst/>
              <a:latin typeface="Calibri" panose="020F0502020204030204" pitchFamily="34" charset="0"/>
              <a:ea typeface="宋体" charset="-122"/>
            </a:endParaRPr>
          </a:p>
        </p:txBody>
      </p:sp>
      <p:sp>
        <p:nvSpPr>
          <p:cNvPr id="30" name="文字方塊 29"/>
          <p:cNvSpPr txBox="1"/>
          <p:nvPr/>
        </p:nvSpPr>
        <p:spPr>
          <a:xfrm>
            <a:off x="4031475" y="1777380"/>
            <a:ext cx="901209" cy="707886"/>
          </a:xfrm>
          <a:prstGeom prst="rect">
            <a:avLst/>
          </a:prstGeom>
          <a:noFill/>
        </p:spPr>
        <p:txBody>
          <a:bodyPr wrap="none" rtlCol="0">
            <a:spAutoFit/>
          </a:bodyPr>
          <a:lstStyle/>
          <a:p>
            <a:pPr algn="ctr"/>
            <a:r>
              <a:rPr lang="en-US" altLang="zh-TW" sz="2000" b="1" dirty="0">
                <a:solidFill>
                  <a:schemeClr val="bg1"/>
                </a:solidFill>
                <a:latin typeface="Calibri" panose="020F0502020204030204" pitchFamily="34" charset="0"/>
              </a:rPr>
              <a:t>Alloy </a:t>
            </a:r>
          </a:p>
          <a:p>
            <a:pPr algn="ctr"/>
            <a:r>
              <a:rPr lang="en-US" altLang="zh-TW" sz="2000" b="1" dirty="0">
                <a:solidFill>
                  <a:schemeClr val="bg1"/>
                </a:solidFill>
                <a:latin typeface="Calibri" panose="020F0502020204030204" pitchFamily="34" charset="0"/>
              </a:rPr>
              <a:t>Design</a:t>
            </a:r>
            <a:endParaRPr lang="zh-TW" altLang="en-US" sz="2000" b="1" dirty="0">
              <a:solidFill>
                <a:schemeClr val="bg1"/>
              </a:solidFill>
              <a:latin typeface="Calibri" panose="020F0502020204030204" pitchFamily="34" charset="0"/>
            </a:endParaRPr>
          </a:p>
        </p:txBody>
      </p:sp>
      <p:sp>
        <p:nvSpPr>
          <p:cNvPr id="31" name="矩形 30"/>
          <p:cNvSpPr/>
          <p:nvPr/>
        </p:nvSpPr>
        <p:spPr>
          <a:xfrm>
            <a:off x="5364088" y="1345332"/>
            <a:ext cx="2592288" cy="738664"/>
          </a:xfrm>
          <a:prstGeom prst="rect">
            <a:avLst/>
          </a:prstGeom>
        </p:spPr>
        <p:txBody>
          <a:bodyPr wrap="square">
            <a:spAutoFit/>
          </a:bodyPr>
          <a:lstStyle/>
          <a:p>
            <a:pPr lvl="0" fontAlgn="b"/>
            <a:r>
              <a:rPr lang="en-US" altLang="zh-TW" dirty="0">
                <a:latin typeface="Calibri" panose="020F0502020204030204" pitchFamily="34" charset="0"/>
              </a:rPr>
              <a:t>New aluminum recycling facility to strengthen alloy design and material science R&amp;D</a:t>
            </a:r>
          </a:p>
        </p:txBody>
      </p:sp>
      <p:sp>
        <p:nvSpPr>
          <p:cNvPr id="33" name="橢圓 32"/>
          <p:cNvSpPr/>
          <p:nvPr/>
        </p:nvSpPr>
        <p:spPr bwMode="auto">
          <a:xfrm>
            <a:off x="2555776" y="2893684"/>
            <a:ext cx="1620000" cy="1620000"/>
          </a:xfrm>
          <a:prstGeom prst="ellipse">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4000" b="0" i="0" u="none" strike="noStrike" cap="none" normalizeH="0" baseline="0">
              <a:ln>
                <a:noFill/>
              </a:ln>
              <a:solidFill>
                <a:schemeClr val="bg1"/>
              </a:solidFill>
              <a:effectLst/>
              <a:latin typeface="Calibri" panose="020F0502020204030204" pitchFamily="34" charset="0"/>
              <a:ea typeface="宋体" charset="-122"/>
            </a:endParaRPr>
          </a:p>
        </p:txBody>
      </p:sp>
      <p:sp>
        <p:nvSpPr>
          <p:cNvPr id="34" name="矩形 33"/>
          <p:cNvSpPr/>
          <p:nvPr/>
        </p:nvSpPr>
        <p:spPr>
          <a:xfrm>
            <a:off x="2716784" y="3361556"/>
            <a:ext cx="1297984" cy="646331"/>
          </a:xfrm>
          <a:prstGeom prst="rect">
            <a:avLst/>
          </a:prstGeom>
        </p:spPr>
        <p:txBody>
          <a:bodyPr wrap="none">
            <a:spAutoFit/>
          </a:bodyPr>
          <a:lstStyle/>
          <a:p>
            <a:pPr algn="ctr"/>
            <a:r>
              <a:rPr lang="en-US" altLang="zh-TW" sz="1800" b="1" dirty="0">
                <a:solidFill>
                  <a:schemeClr val="bg1"/>
                </a:solidFill>
                <a:latin typeface="Calibri" panose="020F0502020204030204" pitchFamily="34" charset="0"/>
              </a:rPr>
              <a:t>Grain </a:t>
            </a:r>
          </a:p>
          <a:p>
            <a:pPr algn="ctr"/>
            <a:r>
              <a:rPr lang="en-US" altLang="zh-TW" sz="1800" b="1" dirty="0">
                <a:solidFill>
                  <a:schemeClr val="bg1"/>
                </a:solidFill>
                <a:latin typeface="Calibri" panose="020F0502020204030204" pitchFamily="34" charset="0"/>
              </a:rPr>
              <a:t>Refinement</a:t>
            </a:r>
            <a:endParaRPr lang="zh-TW" altLang="en-US" sz="1800" b="1" dirty="0">
              <a:solidFill>
                <a:schemeClr val="bg1"/>
              </a:solidFill>
              <a:latin typeface="Calibri" panose="020F0502020204030204" pitchFamily="34" charset="0"/>
            </a:endParaRPr>
          </a:p>
        </p:txBody>
      </p:sp>
      <p:sp>
        <p:nvSpPr>
          <p:cNvPr id="35" name="矩形 34"/>
          <p:cNvSpPr/>
          <p:nvPr/>
        </p:nvSpPr>
        <p:spPr>
          <a:xfrm>
            <a:off x="427626" y="3414980"/>
            <a:ext cx="2217440" cy="738664"/>
          </a:xfrm>
          <a:prstGeom prst="rect">
            <a:avLst/>
          </a:prstGeom>
        </p:spPr>
        <p:txBody>
          <a:bodyPr wrap="square">
            <a:spAutoFit/>
          </a:bodyPr>
          <a:lstStyle/>
          <a:p>
            <a:pPr lvl="0" fontAlgn="b"/>
            <a:r>
              <a:rPr lang="en-US" altLang="zh-TW" dirty="0">
                <a:latin typeface="Calibri" panose="020F0502020204030204" pitchFamily="34" charset="0"/>
              </a:rPr>
              <a:t>Grain refining to decrease grinding/ polishing process and enhance quality</a:t>
            </a:r>
            <a:endParaRPr lang="zh-TW" altLang="en-US" dirty="0">
              <a:latin typeface="Calibri" panose="020F0502020204030204" pitchFamily="34" charset="0"/>
            </a:endParaRPr>
          </a:p>
        </p:txBody>
      </p:sp>
      <p:sp>
        <p:nvSpPr>
          <p:cNvPr id="37" name="橢圓 36"/>
          <p:cNvSpPr/>
          <p:nvPr/>
        </p:nvSpPr>
        <p:spPr bwMode="auto">
          <a:xfrm>
            <a:off x="4860032" y="2893684"/>
            <a:ext cx="1620000" cy="1620000"/>
          </a:xfrm>
          <a:prstGeom prst="ellipse">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ctr"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4000" b="0" i="0" u="none" strike="noStrike" cap="none" normalizeH="0" baseline="0">
              <a:ln>
                <a:noFill/>
              </a:ln>
              <a:solidFill>
                <a:schemeClr val="bg1"/>
              </a:solidFill>
              <a:effectLst/>
              <a:latin typeface="Calibri" panose="020F0502020204030204" pitchFamily="34" charset="0"/>
              <a:ea typeface="宋体" charset="-122"/>
            </a:endParaRPr>
          </a:p>
        </p:txBody>
      </p:sp>
      <p:sp>
        <p:nvSpPr>
          <p:cNvPr id="38" name="矩形 37"/>
          <p:cNvSpPr/>
          <p:nvPr/>
        </p:nvSpPr>
        <p:spPr>
          <a:xfrm>
            <a:off x="5148689" y="3361556"/>
            <a:ext cx="1090555" cy="646331"/>
          </a:xfrm>
          <a:prstGeom prst="rect">
            <a:avLst/>
          </a:prstGeom>
        </p:spPr>
        <p:txBody>
          <a:bodyPr wrap="none">
            <a:spAutoFit/>
          </a:bodyPr>
          <a:lstStyle/>
          <a:p>
            <a:pPr algn="ctr"/>
            <a:r>
              <a:rPr lang="en-US" altLang="zh-TW" sz="1800" b="1" dirty="0">
                <a:solidFill>
                  <a:schemeClr val="bg1"/>
                </a:solidFill>
                <a:latin typeface="Calibri" panose="020F0502020204030204" pitchFamily="34" charset="0"/>
              </a:rPr>
              <a:t>Improve </a:t>
            </a:r>
          </a:p>
          <a:p>
            <a:pPr algn="ctr"/>
            <a:r>
              <a:rPr lang="en-US" altLang="zh-TW" sz="1800" b="1" dirty="0">
                <a:solidFill>
                  <a:schemeClr val="bg1"/>
                </a:solidFill>
                <a:latin typeface="Calibri" panose="020F0502020204030204" pitchFamily="34" charset="0"/>
              </a:rPr>
              <a:t>Efficiency</a:t>
            </a:r>
          </a:p>
        </p:txBody>
      </p:sp>
      <p:sp>
        <p:nvSpPr>
          <p:cNvPr id="39" name="矩形 38"/>
          <p:cNvSpPr/>
          <p:nvPr/>
        </p:nvSpPr>
        <p:spPr>
          <a:xfrm>
            <a:off x="6516216" y="3416400"/>
            <a:ext cx="1944216" cy="738664"/>
          </a:xfrm>
          <a:prstGeom prst="rect">
            <a:avLst/>
          </a:prstGeom>
        </p:spPr>
        <p:txBody>
          <a:bodyPr wrap="square">
            <a:spAutoFit/>
          </a:bodyPr>
          <a:lstStyle/>
          <a:p>
            <a:pPr lvl="0" fontAlgn="b"/>
            <a:r>
              <a:rPr lang="en-US" altLang="zh-TW" dirty="0">
                <a:latin typeface="Calibri" panose="020F0502020204030204" pitchFamily="34" charset="0"/>
              </a:rPr>
              <a:t>Improve material usage efficiency </a:t>
            </a:r>
          </a:p>
          <a:p>
            <a:pPr lvl="0" fontAlgn="b"/>
            <a:r>
              <a:rPr lang="en-US" altLang="zh-TW" dirty="0">
                <a:latin typeface="Calibri" panose="020F0502020204030204" pitchFamily="34" charset="0"/>
              </a:rPr>
              <a:t>by 20%</a:t>
            </a:r>
            <a:endParaRPr lang="en-US" altLang="zh-TW" b="1" dirty="0">
              <a:latin typeface="Calibri" panose="020F0502020204030204" pitchFamily="34" charset="0"/>
            </a:endParaRPr>
          </a:p>
        </p:txBody>
      </p:sp>
      <p:sp>
        <p:nvSpPr>
          <p:cNvPr id="16" name="灯片编号占位符 3"/>
          <p:cNvSpPr txBox="1">
            <a:spLocks/>
          </p:cNvSpPr>
          <p:nvPr/>
        </p:nvSpPr>
        <p:spPr>
          <a:xfrm>
            <a:off x="8100392" y="5564449"/>
            <a:ext cx="1039045" cy="140054"/>
          </a:xfrm>
          <a:prstGeom prst="rect">
            <a:avLst/>
          </a:prstGeom>
        </p:spPr>
        <p:txBody>
          <a:bodyPr vert="horz" lIns="71323" tIns="0" rIns="71323" bIns="35662" rtlCol="0" anchor="ctr"/>
          <a:lstStyle>
            <a:defPPr>
              <a:defRPr lang="zh-CN"/>
            </a:defPPr>
            <a:lvl1pPr marL="0" algn="r" defTabSz="713232" rtl="0" eaLnBrk="1" latinLnBrk="0" hangingPunct="1">
              <a:defRPr lang="en-US" altLang="zh-CN" sz="900" kern="1200" smtClean="0">
                <a:solidFill>
                  <a:schemeClr val="bg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fld id="{49F4BA8F-7B64-4198-9505-0CB5D4D3B366}" type="slidenum">
              <a:rPr lang="en-US" altLang="zh-TW" smtClean="0">
                <a:latin typeface="Calibri" panose="020F0502020204030204" pitchFamily="34" charset="0"/>
              </a:rPr>
              <a:pPr/>
              <a:t>23</a:t>
            </a:fld>
            <a:endParaRPr lang="zh-TW" altLang="en-US" dirty="0">
              <a:latin typeface="Calibri" panose="020F0502020204030204" pitchFamily="34" charset="0"/>
            </a:endParaRPr>
          </a:p>
        </p:txBody>
      </p:sp>
    </p:spTree>
    <p:extLst>
      <p:ext uri="{BB962C8B-B14F-4D97-AF65-F5344CB8AC3E}">
        <p14:creationId xmlns:p14="http://schemas.microsoft.com/office/powerpoint/2010/main" val="18562010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3995937" y="2857500"/>
            <a:ext cx="5112567" cy="625243"/>
          </a:xfrm>
        </p:spPr>
        <p:txBody>
          <a:bodyPr>
            <a:normAutofit fontScale="90000"/>
          </a:bodyPr>
          <a:lstStyle/>
          <a:p>
            <a:pPr algn="l"/>
            <a:r>
              <a:rPr lang="en-US" altLang="zh-CN" dirty="0">
                <a:latin typeface="Calibri" panose="020F0502020204030204" pitchFamily="34" charset="0"/>
              </a:rPr>
              <a:t>Financial Summary</a:t>
            </a:r>
            <a:br>
              <a:rPr lang="en-US" altLang="zh-CN" dirty="0">
                <a:latin typeface="Calibri" panose="020F0502020204030204" pitchFamily="34" charset="0"/>
              </a:rPr>
            </a:br>
            <a:endParaRPr lang="zh-CN" altLang="en-US" dirty="0">
              <a:latin typeface="Calibri" panose="020F0502020204030204" pitchFamily="34" charset="0"/>
            </a:endParaRPr>
          </a:p>
        </p:txBody>
      </p:sp>
      <p:sp>
        <p:nvSpPr>
          <p:cNvPr id="4" name="页脚占位符 3"/>
          <p:cNvSpPr>
            <a:spLocks noGrp="1"/>
          </p:cNvSpPr>
          <p:nvPr>
            <p:ph type="ftr" sz="quarter" idx="4294967295"/>
          </p:nvPr>
        </p:nvSpPr>
        <p:spPr>
          <a:xfrm>
            <a:off x="8243887" y="5564188"/>
            <a:ext cx="900113" cy="137583"/>
          </a:xfrm>
        </p:spPr>
        <p:txBody>
          <a:bodyPr/>
          <a:lstStyle/>
          <a:p>
            <a:r>
              <a:rPr lang="en-US" altLang="zh-CN" smtClean="0">
                <a:latin typeface="Calibri" panose="020F0502020204030204" pitchFamily="34" charset="0"/>
              </a:rPr>
              <a:t>/    11</a:t>
            </a:r>
            <a:endParaRPr lang="zh-CN" altLang="en-US" dirty="0">
              <a:latin typeface="Calibri" panose="020F0502020204030204" pitchFamily="34" charset="0"/>
            </a:endParaRPr>
          </a:p>
        </p:txBody>
      </p:sp>
      <p:sp>
        <p:nvSpPr>
          <p:cNvPr id="5" name="灯片编号占位符 4"/>
          <p:cNvSpPr>
            <a:spLocks noGrp="1"/>
          </p:cNvSpPr>
          <p:nvPr>
            <p:ph type="sldNum" sz="quarter" idx="4294967295"/>
          </p:nvPr>
        </p:nvSpPr>
        <p:spPr>
          <a:xfrm>
            <a:off x="7371160" y="5580063"/>
            <a:ext cx="1772840" cy="140229"/>
          </a:xfrm>
        </p:spPr>
        <p:txBody>
          <a:bodyPr/>
          <a:lstStyle/>
          <a:p>
            <a:fld id="{49F4BA8F-7B64-4198-9505-0CB5D4D3B366}" type="slidenum">
              <a:rPr lang="en-US" altLang="zh-CN" smtClean="0">
                <a:latin typeface="Calibri" panose="020F0502020204030204" pitchFamily="34" charset="0"/>
              </a:rPr>
              <a:pPr/>
              <a:t>24</a:t>
            </a:fld>
            <a:endParaRPr lang="zh-CN" altLang="en-US" dirty="0">
              <a:latin typeface="Calibri" panose="020F0502020204030204" pitchFamily="34" charset="0"/>
            </a:endParaRPr>
          </a:p>
        </p:txBody>
      </p:sp>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215794"/>
            <a:ext cx="542934" cy="327183"/>
          </a:xfrm>
          <a:prstGeom prst="rect">
            <a:avLst/>
          </a:prstGeom>
        </p:spPr>
      </p:pic>
      <p:pic>
        <p:nvPicPr>
          <p:cNvPr id="6146" name="Picture 2" descr="Tesla 台灣"/>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0528" y="1273324"/>
            <a:ext cx="3995004" cy="1728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82741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圖表 17"/>
          <p:cNvGraphicFramePr>
            <a:graphicFrameLocks/>
          </p:cNvGraphicFramePr>
          <p:nvPr>
            <p:extLst>
              <p:ext uri="{D42A27DB-BD31-4B8C-83A1-F6EECF244321}">
                <p14:modId xmlns:p14="http://schemas.microsoft.com/office/powerpoint/2010/main" val="319559970"/>
              </p:ext>
            </p:extLst>
          </p:nvPr>
        </p:nvGraphicFramePr>
        <p:xfrm>
          <a:off x="4572000" y="3073524"/>
          <a:ext cx="4317120" cy="2490925"/>
        </p:xfrm>
        <a:graphic>
          <a:graphicData uri="http://schemas.openxmlformats.org/drawingml/2006/chart">
            <c:chart xmlns:c="http://schemas.openxmlformats.org/drawingml/2006/chart" xmlns:r="http://schemas.openxmlformats.org/officeDocument/2006/relationships" r:id="rId2"/>
          </a:graphicData>
        </a:graphic>
      </p:graphicFrame>
      <p:sp>
        <p:nvSpPr>
          <p:cNvPr id="17" name="灯片编号占位符 3"/>
          <p:cNvSpPr txBox="1">
            <a:spLocks/>
          </p:cNvSpPr>
          <p:nvPr/>
        </p:nvSpPr>
        <p:spPr>
          <a:xfrm>
            <a:off x="8100392" y="5564449"/>
            <a:ext cx="1039045" cy="140054"/>
          </a:xfrm>
          <a:prstGeom prst="rect">
            <a:avLst/>
          </a:prstGeom>
        </p:spPr>
        <p:txBody>
          <a:bodyPr vert="horz" lIns="71323" tIns="0" rIns="71323" bIns="35662" rtlCol="0" anchor="ctr"/>
          <a:lstStyle>
            <a:defPPr>
              <a:defRPr lang="zh-CN"/>
            </a:defPPr>
            <a:lvl1pPr marL="0" algn="r" defTabSz="713232" rtl="0" eaLnBrk="1" latinLnBrk="0" hangingPunct="1">
              <a:defRPr lang="en-US" altLang="zh-CN" sz="900" kern="1200" smtClean="0">
                <a:solidFill>
                  <a:schemeClr val="bg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fld id="{49F4BA8F-7B64-4198-9505-0CB5D4D3B366}" type="slidenum">
              <a:rPr lang="en-US" altLang="zh-TW" smtClean="0">
                <a:latin typeface="Calibri" panose="020F0502020204030204" pitchFamily="34" charset="0"/>
              </a:rPr>
              <a:pPr/>
              <a:t>25</a:t>
            </a:fld>
            <a:endParaRPr lang="zh-TW" altLang="en-US" dirty="0">
              <a:latin typeface="Calibri" panose="020F0502020204030204" pitchFamily="34" charset="0"/>
            </a:endParaRPr>
          </a:p>
        </p:txBody>
      </p:sp>
      <p:sp>
        <p:nvSpPr>
          <p:cNvPr id="22" name="矩形 21"/>
          <p:cNvSpPr>
            <a:spLocks noChangeArrowheads="1"/>
          </p:cNvSpPr>
          <p:nvPr/>
        </p:nvSpPr>
        <p:spPr bwMode="auto">
          <a:xfrm>
            <a:off x="6804248" y="5377780"/>
            <a:ext cx="222557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a:r>
              <a:rPr lang="en-US" altLang="zh-TW" sz="800" dirty="0">
                <a:solidFill>
                  <a:srgbClr val="000000"/>
                </a:solidFill>
                <a:latin typeface="Calibri" panose="020F0502020204030204" pitchFamily="34" charset="0"/>
                <a:ea typeface="微軟正黑體" panose="020B0604030504040204" pitchFamily="34" charset="-120"/>
              </a:rPr>
              <a:t>Source:</a:t>
            </a:r>
            <a:r>
              <a:rPr lang="zh-TW" altLang="en-US" sz="800" dirty="0">
                <a:solidFill>
                  <a:srgbClr val="000000"/>
                </a:solidFill>
                <a:latin typeface="Calibri" panose="020F0502020204030204" pitchFamily="34" charset="0"/>
                <a:ea typeface="微軟正黑體" panose="020B0604030504040204" pitchFamily="34" charset="-120"/>
              </a:rPr>
              <a:t> </a:t>
            </a:r>
            <a:r>
              <a:rPr lang="en-US" altLang="zh-TW" sz="800" dirty="0">
                <a:solidFill>
                  <a:srgbClr val="000000"/>
                </a:solidFill>
                <a:latin typeface="Calibri" panose="020F0502020204030204" pitchFamily="34" charset="0"/>
                <a:ea typeface="微軟正黑體" panose="020B0604030504040204" pitchFamily="34" charset="-120"/>
              </a:rPr>
              <a:t>Capital IQ and Bloomberg</a:t>
            </a:r>
          </a:p>
        </p:txBody>
      </p:sp>
      <p:sp>
        <p:nvSpPr>
          <p:cNvPr id="2" name="标题 1"/>
          <p:cNvSpPr>
            <a:spLocks noGrp="1"/>
          </p:cNvSpPr>
          <p:nvPr>
            <p:ph type="title"/>
          </p:nvPr>
        </p:nvSpPr>
        <p:spPr/>
        <p:txBody>
          <a:bodyPr/>
          <a:lstStyle/>
          <a:p>
            <a:r>
              <a:rPr lang="en-US" altLang="zh-CN" dirty="0">
                <a:latin typeface="Calibri" panose="020F0502020204030204" pitchFamily="34" charset="0"/>
              </a:rPr>
              <a:t>Key Financial Performance</a:t>
            </a:r>
            <a:endParaRPr lang="zh-CN" altLang="en-US" dirty="0">
              <a:latin typeface="Calibri" panose="020F0502020204030204" pitchFamily="34" charset="0"/>
            </a:endParaRPr>
          </a:p>
        </p:txBody>
      </p:sp>
      <p:sp>
        <p:nvSpPr>
          <p:cNvPr id="12" name="文字方塊 4"/>
          <p:cNvSpPr txBox="1"/>
          <p:nvPr/>
        </p:nvSpPr>
        <p:spPr>
          <a:xfrm>
            <a:off x="240103" y="769268"/>
            <a:ext cx="659489" cy="22658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altLang="zh-TW" sz="800" dirty="0" err="1">
                <a:latin typeface="Calibri" panose="020F0502020204030204" pitchFamily="34" charset="0"/>
              </a:rPr>
              <a:t>NT$mn</a:t>
            </a:r>
            <a:endParaRPr lang="zh-TW" altLang="en-US" sz="800" dirty="0">
              <a:latin typeface="Calibri" panose="020F050202020403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144" y="3219747"/>
            <a:ext cx="3960440" cy="2236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6" name="圖表 15"/>
          <p:cNvGraphicFramePr>
            <a:graphicFrameLocks/>
          </p:cNvGraphicFramePr>
          <p:nvPr>
            <p:extLst>
              <p:ext uri="{D42A27DB-BD31-4B8C-83A1-F6EECF244321}">
                <p14:modId xmlns:p14="http://schemas.microsoft.com/office/powerpoint/2010/main" val="2136276935"/>
              </p:ext>
            </p:extLst>
          </p:nvPr>
        </p:nvGraphicFramePr>
        <p:xfrm>
          <a:off x="4572000" y="697260"/>
          <a:ext cx="4248472" cy="237626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圖表 10"/>
          <p:cNvGraphicFramePr>
            <a:graphicFrameLocks/>
          </p:cNvGraphicFramePr>
          <p:nvPr>
            <p:extLst>
              <p:ext uri="{D42A27DB-BD31-4B8C-83A1-F6EECF244321}">
                <p14:modId xmlns:p14="http://schemas.microsoft.com/office/powerpoint/2010/main" val="984396736"/>
              </p:ext>
            </p:extLst>
          </p:nvPr>
        </p:nvGraphicFramePr>
        <p:xfrm>
          <a:off x="349192" y="995848"/>
          <a:ext cx="4047848" cy="1976086"/>
        </p:xfrm>
        <a:graphic>
          <a:graphicData uri="http://schemas.openxmlformats.org/drawingml/2006/chart">
            <c:chart xmlns:c="http://schemas.openxmlformats.org/drawingml/2006/chart" xmlns:r="http://schemas.openxmlformats.org/officeDocument/2006/relationships" r:id="rId5"/>
          </a:graphicData>
        </a:graphic>
      </p:graphicFrame>
      <p:sp>
        <p:nvSpPr>
          <p:cNvPr id="10" name="Rectangle 4"/>
          <p:cNvSpPr/>
          <p:nvPr/>
        </p:nvSpPr>
        <p:spPr>
          <a:xfrm>
            <a:off x="1495654" y="2812855"/>
            <a:ext cx="2909702" cy="184666"/>
          </a:xfrm>
          <a:prstGeom prst="rect">
            <a:avLst/>
          </a:prstGeom>
        </p:spPr>
        <p:txBody>
          <a:bodyPr wrap="square">
            <a:spAutoFit/>
          </a:bodyPr>
          <a:lstStyle/>
          <a:p>
            <a:pPr>
              <a:spcBef>
                <a:spcPts val="600"/>
              </a:spcBef>
            </a:pPr>
            <a:r>
              <a:rPr lang="en-US" sz="600" dirty="0" smtClean="0">
                <a:latin typeface="Calibri" panose="020F0502020204030204" pitchFamily="34" charset="0"/>
              </a:rPr>
              <a:t>*Product portfolio consolidation to increase profitability, plus reduction of alloy prices.</a:t>
            </a:r>
            <a:endParaRPr lang="en-US" sz="600" dirty="0">
              <a:latin typeface="Calibri" panose="020F0502020204030204" pitchFamily="34" charset="0"/>
            </a:endParaRPr>
          </a:p>
        </p:txBody>
      </p:sp>
      <p:sp>
        <p:nvSpPr>
          <p:cNvPr id="13" name="文字方塊 12"/>
          <p:cNvSpPr txBox="1"/>
          <p:nvPr/>
        </p:nvSpPr>
        <p:spPr>
          <a:xfrm>
            <a:off x="3217598" y="2597411"/>
            <a:ext cx="261641" cy="200055"/>
          </a:xfrm>
          <a:prstGeom prst="rect">
            <a:avLst/>
          </a:prstGeom>
          <a:noFill/>
        </p:spPr>
        <p:txBody>
          <a:bodyPr wrap="square" rtlCol="0">
            <a:spAutoFit/>
          </a:bodyPr>
          <a:lstStyle/>
          <a:p>
            <a:r>
              <a:rPr lang="en-US" altLang="zh-TW" sz="700" dirty="0" smtClean="0"/>
              <a:t>*</a:t>
            </a:r>
            <a:endParaRPr lang="zh-TW" altLang="en-US" sz="700" dirty="0"/>
          </a:p>
        </p:txBody>
      </p:sp>
      <p:sp>
        <p:nvSpPr>
          <p:cNvPr id="14" name="文字方塊 13"/>
          <p:cNvSpPr txBox="1"/>
          <p:nvPr/>
        </p:nvSpPr>
        <p:spPr>
          <a:xfrm>
            <a:off x="3922819" y="2596968"/>
            <a:ext cx="261641" cy="200055"/>
          </a:xfrm>
          <a:prstGeom prst="rect">
            <a:avLst/>
          </a:prstGeom>
          <a:noFill/>
        </p:spPr>
        <p:txBody>
          <a:bodyPr wrap="square" rtlCol="0">
            <a:spAutoFit/>
          </a:bodyPr>
          <a:lstStyle/>
          <a:p>
            <a:r>
              <a:rPr lang="en-US" altLang="zh-TW" sz="700" dirty="0" smtClean="0"/>
              <a:t>*</a:t>
            </a:r>
            <a:endParaRPr lang="zh-TW" altLang="en-US" sz="700" dirty="0"/>
          </a:p>
        </p:txBody>
      </p:sp>
    </p:spTree>
    <p:extLst>
      <p:ext uri="{BB962C8B-B14F-4D97-AF65-F5344CB8AC3E}">
        <p14:creationId xmlns:p14="http://schemas.microsoft.com/office/powerpoint/2010/main" val="6211904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latin typeface="Calibri" panose="020F0502020204030204" pitchFamily="34" charset="0"/>
              </a:rPr>
              <a:t>2015-2019 </a:t>
            </a:r>
            <a:r>
              <a:rPr lang="en-US" altLang="zh-CN" dirty="0">
                <a:latin typeface="Calibri" panose="020F0502020204030204" pitchFamily="34" charset="0"/>
              </a:rPr>
              <a:t>Income Statement</a:t>
            </a:r>
            <a:endParaRPr lang="zh-CN" altLang="en-US" dirty="0">
              <a:latin typeface="Calibri" panose="020F0502020204030204" pitchFamily="34" charset="0"/>
            </a:endParaRPr>
          </a:p>
        </p:txBody>
      </p:sp>
      <p:sp>
        <p:nvSpPr>
          <p:cNvPr id="17" name="灯片编号占位符 3"/>
          <p:cNvSpPr txBox="1">
            <a:spLocks/>
          </p:cNvSpPr>
          <p:nvPr/>
        </p:nvSpPr>
        <p:spPr>
          <a:xfrm>
            <a:off x="8100392" y="5564449"/>
            <a:ext cx="1039045" cy="140054"/>
          </a:xfrm>
          <a:prstGeom prst="rect">
            <a:avLst/>
          </a:prstGeom>
        </p:spPr>
        <p:txBody>
          <a:bodyPr vert="horz" lIns="71323" tIns="0" rIns="71323" bIns="35662" rtlCol="0" anchor="ctr"/>
          <a:lstStyle>
            <a:defPPr>
              <a:defRPr lang="zh-CN"/>
            </a:defPPr>
            <a:lvl1pPr marL="0" algn="r" defTabSz="713232" rtl="0" eaLnBrk="1" latinLnBrk="0" hangingPunct="1">
              <a:defRPr lang="en-US" altLang="zh-CN" sz="900" kern="1200" smtClean="0">
                <a:solidFill>
                  <a:schemeClr val="bg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fld id="{49F4BA8F-7B64-4198-9505-0CB5D4D3B366}" type="slidenum">
              <a:rPr lang="en-US" altLang="zh-TW" smtClean="0">
                <a:latin typeface="Calibri" panose="020F0502020204030204" pitchFamily="34" charset="0"/>
              </a:rPr>
              <a:pPr/>
              <a:t>26</a:t>
            </a:fld>
            <a:endParaRPr lang="zh-TW" altLang="en-US" dirty="0">
              <a:latin typeface="Calibri" panose="020F0502020204030204" pitchFamily="34" charset="0"/>
            </a:endParaRPr>
          </a:p>
        </p:txBody>
      </p:sp>
      <p:graphicFrame>
        <p:nvGraphicFramePr>
          <p:cNvPr id="4" name="內容版面配置區 5"/>
          <p:cNvGraphicFramePr>
            <a:graphicFrameLocks/>
          </p:cNvGraphicFramePr>
          <p:nvPr>
            <p:extLst>
              <p:ext uri="{D42A27DB-BD31-4B8C-83A1-F6EECF244321}">
                <p14:modId xmlns:p14="http://schemas.microsoft.com/office/powerpoint/2010/main" val="4244891946"/>
              </p:ext>
            </p:extLst>
          </p:nvPr>
        </p:nvGraphicFramePr>
        <p:xfrm>
          <a:off x="395537" y="711547"/>
          <a:ext cx="5256586" cy="3229427"/>
        </p:xfrm>
        <a:graphic>
          <a:graphicData uri="http://schemas.openxmlformats.org/drawingml/2006/table">
            <a:tbl>
              <a:tblPr firstRow="1">
                <a:tableStyleId>{93296810-A885-4BE3-A3E7-6D5BEEA58F35}</a:tableStyleId>
              </a:tblPr>
              <a:tblGrid>
                <a:gridCol w="1628801">
                  <a:extLst>
                    <a:ext uri="{9D8B030D-6E8A-4147-A177-3AD203B41FA5}">
                      <a16:colId xmlns:a16="http://schemas.microsoft.com/office/drawing/2014/main" xmlns="" val="20000"/>
                    </a:ext>
                  </a:extLst>
                </a:gridCol>
                <a:gridCol w="725557">
                  <a:extLst>
                    <a:ext uri="{9D8B030D-6E8A-4147-A177-3AD203B41FA5}">
                      <a16:colId xmlns:a16="http://schemas.microsoft.com/office/drawing/2014/main" xmlns="" val="20001"/>
                    </a:ext>
                  </a:extLst>
                </a:gridCol>
                <a:gridCol w="725557">
                  <a:extLst>
                    <a:ext uri="{9D8B030D-6E8A-4147-A177-3AD203B41FA5}">
                      <a16:colId xmlns:a16="http://schemas.microsoft.com/office/drawing/2014/main" xmlns="" val="20002"/>
                    </a:ext>
                  </a:extLst>
                </a:gridCol>
                <a:gridCol w="725557">
                  <a:extLst>
                    <a:ext uri="{9D8B030D-6E8A-4147-A177-3AD203B41FA5}">
                      <a16:colId xmlns:a16="http://schemas.microsoft.com/office/drawing/2014/main" xmlns="" val="20003"/>
                    </a:ext>
                  </a:extLst>
                </a:gridCol>
                <a:gridCol w="725557">
                  <a:extLst>
                    <a:ext uri="{9D8B030D-6E8A-4147-A177-3AD203B41FA5}">
                      <a16:colId xmlns:a16="http://schemas.microsoft.com/office/drawing/2014/main" xmlns="" val="20004"/>
                    </a:ext>
                  </a:extLst>
                </a:gridCol>
                <a:gridCol w="725557">
                  <a:extLst>
                    <a:ext uri="{9D8B030D-6E8A-4147-A177-3AD203B41FA5}">
                      <a16:colId xmlns:a16="http://schemas.microsoft.com/office/drawing/2014/main" xmlns="" val="20005"/>
                    </a:ext>
                  </a:extLst>
                </a:gridCol>
              </a:tblGrid>
              <a:tr h="633785">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100" b="1" i="0" u="none" strike="noStrike" kern="1200" cap="none" normalizeH="0" baseline="0" dirty="0">
                          <a:ln>
                            <a:noFill/>
                          </a:ln>
                          <a:solidFill>
                            <a:srgbClr val="FFFFFF"/>
                          </a:solidFill>
                          <a:effectLst/>
                          <a:latin typeface="+mn-lt"/>
                          <a:ea typeface="新細明體" pitchFamily="18" charset="-120"/>
                          <a:cs typeface="+mn-cs"/>
                        </a:rPr>
                        <a:t>NT$ million</a:t>
                      </a:r>
                      <a:endParaRPr kumimoji="0" lang="zh-TW" altLang="en-US" sz="1100" b="1" i="0" u="none" strike="noStrike" kern="1200" cap="none" normalizeH="0" baseline="0" dirty="0">
                        <a:ln>
                          <a:noFill/>
                        </a:ln>
                        <a:solidFill>
                          <a:srgbClr val="FFFFFF"/>
                        </a:solidFill>
                        <a:effectLst/>
                        <a:latin typeface="+mn-lt"/>
                        <a:ea typeface="新細明體" pitchFamily="18" charset="-120"/>
                        <a:cs typeface="+mn-cs"/>
                      </a:endParaRPr>
                    </a:p>
                  </a:txBody>
                  <a:tcPr marL="79448" marR="79448" anchor="c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rgbClr val="FFFFFF"/>
                          </a:solidFill>
                          <a:effectLst/>
                          <a:latin typeface="+mn-lt"/>
                          <a:ea typeface="新細明體" pitchFamily="18" charset="-120"/>
                        </a:rPr>
                        <a:t>2015</a:t>
                      </a:r>
                      <a:endParaRPr kumimoji="0" lang="zh-TW" altLang="en-US" sz="1100" b="1" i="0" u="none" strike="noStrike" cap="none" normalizeH="0" baseline="0" dirty="0">
                        <a:ln>
                          <a:noFill/>
                        </a:ln>
                        <a:solidFill>
                          <a:srgbClr val="FFFFFF"/>
                        </a:solidFill>
                        <a:effectLst/>
                        <a:latin typeface="+mn-lt"/>
                        <a:ea typeface="新細明體" pitchFamily="18" charset="-120"/>
                      </a:endParaRPr>
                    </a:p>
                  </a:txBody>
                  <a:tcPr anchor="ctr" horzOverflow="overflow">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rgbClr val="FFFFFF"/>
                          </a:solidFill>
                          <a:effectLst/>
                          <a:latin typeface="+mn-lt"/>
                          <a:ea typeface="新細明體" pitchFamily="18" charset="-120"/>
                        </a:rPr>
                        <a:t>2016</a:t>
                      </a:r>
                      <a:endParaRPr kumimoji="0" lang="zh-TW" altLang="en-US" sz="1100" b="1" i="0" u="none" strike="noStrike" cap="none" normalizeH="0" baseline="0" dirty="0">
                        <a:ln>
                          <a:noFill/>
                        </a:ln>
                        <a:solidFill>
                          <a:srgbClr val="FFFFFF"/>
                        </a:solidFill>
                        <a:effectLst/>
                        <a:latin typeface="+mn-lt"/>
                        <a:ea typeface="新細明體" pitchFamily="18" charset="-120"/>
                      </a:endParaRPr>
                    </a:p>
                  </a:txBody>
                  <a:tcPr anchor="ctr" horzOverflow="overflow">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bg1">
                              <a:lumMod val="95000"/>
                            </a:schemeClr>
                          </a:solidFill>
                          <a:effectLst/>
                          <a:latin typeface="+mn-lt"/>
                          <a:ea typeface="新細明體" pitchFamily="18" charset="-120"/>
                        </a:rPr>
                        <a:t>2017</a:t>
                      </a:r>
                      <a:endParaRPr kumimoji="0" lang="zh-TW" altLang="en-US" sz="1100" b="1" i="0" u="none" strike="noStrike" cap="none" normalizeH="0" baseline="0" dirty="0">
                        <a:ln>
                          <a:noFill/>
                        </a:ln>
                        <a:solidFill>
                          <a:schemeClr val="bg1">
                            <a:lumMod val="95000"/>
                          </a:schemeClr>
                        </a:solidFill>
                        <a:effectLst/>
                        <a:latin typeface="+mn-lt"/>
                        <a:ea typeface="新細明體" pitchFamily="18" charset="-120"/>
                      </a:endParaRPr>
                    </a:p>
                  </a:txBody>
                  <a:tcPr anchor="ctr" horzOverflow="overflow">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bg1">
                              <a:lumMod val="95000"/>
                            </a:schemeClr>
                          </a:solidFill>
                          <a:effectLst/>
                          <a:latin typeface="+mn-lt"/>
                          <a:ea typeface="新細明體" pitchFamily="18" charset="-120"/>
                        </a:rPr>
                        <a:t>2018</a:t>
                      </a:r>
                      <a:endParaRPr kumimoji="0" lang="zh-TW" altLang="en-US" sz="1100" b="1" i="0" u="none" strike="noStrike" cap="none" normalizeH="0" baseline="0" dirty="0">
                        <a:ln>
                          <a:noFill/>
                        </a:ln>
                        <a:solidFill>
                          <a:schemeClr val="bg1">
                            <a:lumMod val="95000"/>
                          </a:schemeClr>
                        </a:solidFill>
                        <a:effectLst/>
                        <a:latin typeface="+mn-lt"/>
                        <a:ea typeface="新細明體" pitchFamily="18" charset="-120"/>
                      </a:endParaRPr>
                    </a:p>
                  </a:txBody>
                  <a:tcPr anchor="ctr" horzOverflow="overflow">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bg1">
                              <a:lumMod val="95000"/>
                            </a:schemeClr>
                          </a:solidFill>
                          <a:effectLst/>
                          <a:latin typeface="+mn-lt"/>
                          <a:ea typeface="新細明體" pitchFamily="18" charset="-120"/>
                        </a:rPr>
                        <a:t>2019</a:t>
                      </a:r>
                      <a:endParaRPr kumimoji="0" lang="zh-TW" altLang="en-US" sz="1100" b="1" i="0" u="none" strike="noStrike" cap="none" normalizeH="0" baseline="0" dirty="0">
                        <a:ln>
                          <a:noFill/>
                        </a:ln>
                        <a:solidFill>
                          <a:schemeClr val="bg1">
                            <a:lumMod val="95000"/>
                          </a:schemeClr>
                        </a:solidFill>
                        <a:effectLst/>
                        <a:latin typeface="+mn-lt"/>
                        <a:ea typeface="新細明體" pitchFamily="18" charset="-120"/>
                      </a:endParaRPr>
                    </a:p>
                  </a:txBody>
                  <a:tcPr anchor="ctr" horzOverflow="overflow">
                    <a:solidFill>
                      <a:schemeClr val="accent1"/>
                    </a:solidFill>
                  </a:tcPr>
                </a:tc>
                <a:extLst>
                  <a:ext uri="{0D108BD9-81ED-4DB2-BD59-A6C34878D82A}">
                    <a16:rowId xmlns:a16="http://schemas.microsoft.com/office/drawing/2014/main" xmlns="" val="10000"/>
                  </a:ext>
                </a:extLst>
              </a:tr>
              <a:tr h="432607">
                <a:tc>
                  <a:txBody>
                    <a:bodyPr/>
                    <a:lstStyle/>
                    <a:p>
                      <a:r>
                        <a:rPr lang="en-US" altLang="zh-TW" sz="1100" b="1" dirty="0">
                          <a:solidFill>
                            <a:schemeClr val="tx1"/>
                          </a:solidFill>
                          <a:latin typeface="+mn-lt"/>
                        </a:rPr>
                        <a:t>Sales</a:t>
                      </a:r>
                      <a:r>
                        <a:rPr lang="en-US" altLang="zh-TW" sz="1100" b="1" baseline="0" dirty="0">
                          <a:solidFill>
                            <a:schemeClr val="tx1"/>
                          </a:solidFill>
                          <a:latin typeface="+mn-lt"/>
                        </a:rPr>
                        <a:t> Revenue</a:t>
                      </a:r>
                      <a:endParaRPr lang="zh-TW" altLang="en-US" sz="1100" b="1" dirty="0">
                        <a:solidFill>
                          <a:schemeClr val="tx1"/>
                        </a:solidFill>
                        <a:latin typeface="+mn-lt"/>
                      </a:endParaRPr>
                    </a:p>
                  </a:txBody>
                  <a:tcPr marL="79448" marR="79448" anchor="ctr">
                    <a:solidFill>
                      <a:srgbClr val="F2F2F2">
                        <a:alpha val="80000"/>
                      </a:srgbClr>
                    </a:solidFill>
                  </a:tcPr>
                </a:tc>
                <a:tc>
                  <a:txBody>
                    <a:bodyPr/>
                    <a:lstStyle/>
                    <a:p>
                      <a:pPr algn="r" rtl="0" fontAlgn="ctr"/>
                      <a:r>
                        <a:rPr lang="en-US" altLang="zh-TW" sz="1100" b="1" i="0" u="none" strike="noStrike" dirty="0">
                          <a:solidFill>
                            <a:srgbClr val="000000"/>
                          </a:solidFill>
                          <a:effectLst/>
                          <a:latin typeface="+mn-lt"/>
                        </a:rPr>
                        <a:t>6,823</a:t>
                      </a:r>
                    </a:p>
                  </a:txBody>
                  <a:tcPr marL="45720" marR="45720" anchor="ctr">
                    <a:solidFill>
                      <a:srgbClr val="F2F2F2">
                        <a:alpha val="80000"/>
                      </a:srgbClr>
                    </a:solidFill>
                  </a:tcPr>
                </a:tc>
                <a:tc>
                  <a:txBody>
                    <a:bodyPr/>
                    <a:lstStyle/>
                    <a:p>
                      <a:pPr algn="r" rtl="0" fontAlgn="ctr"/>
                      <a:r>
                        <a:rPr lang="en-US" altLang="zh-TW" sz="1100" b="1" i="0" u="none" strike="noStrike" dirty="0">
                          <a:solidFill>
                            <a:srgbClr val="000000"/>
                          </a:solidFill>
                          <a:effectLst/>
                          <a:latin typeface="+mn-lt"/>
                        </a:rPr>
                        <a:t>7,704</a:t>
                      </a:r>
                    </a:p>
                  </a:txBody>
                  <a:tcPr marL="45720" marR="45720" anchor="ctr">
                    <a:solidFill>
                      <a:srgbClr val="F2F2F2">
                        <a:alpha val="80000"/>
                      </a:srgbClr>
                    </a:solidFill>
                  </a:tcPr>
                </a:tc>
                <a:tc>
                  <a:txBody>
                    <a:bodyPr/>
                    <a:lstStyle/>
                    <a:p>
                      <a:pPr algn="r" rtl="0" fontAlgn="ctr"/>
                      <a:r>
                        <a:rPr lang="en-US" altLang="zh-TW" sz="1100" b="1" i="0" u="none" strike="noStrike" dirty="0">
                          <a:solidFill>
                            <a:schemeClr val="tx1"/>
                          </a:solidFill>
                          <a:effectLst/>
                          <a:latin typeface="+mn-lt"/>
                        </a:rPr>
                        <a:t>7,391</a:t>
                      </a:r>
                    </a:p>
                  </a:txBody>
                  <a:tcPr marL="45720" marR="45720" anchor="ctr">
                    <a:solidFill>
                      <a:srgbClr val="F2F2F2">
                        <a:alpha val="80000"/>
                      </a:srgbClr>
                    </a:solidFill>
                  </a:tcPr>
                </a:tc>
                <a:tc>
                  <a:txBody>
                    <a:bodyPr/>
                    <a:lstStyle/>
                    <a:p>
                      <a:pPr algn="r" rtl="0" fontAlgn="ctr"/>
                      <a:r>
                        <a:rPr lang="en-US" altLang="zh-TW" sz="1100" b="1" i="0" u="none" strike="noStrike" dirty="0" smtClean="0">
                          <a:solidFill>
                            <a:schemeClr val="tx1"/>
                          </a:solidFill>
                          <a:effectLst/>
                          <a:latin typeface="+mn-lt"/>
                        </a:rPr>
                        <a:t>6,587</a:t>
                      </a:r>
                      <a:endParaRPr lang="en-US" altLang="zh-TW" sz="1100" b="1" i="0" u="none" strike="noStrike" dirty="0">
                        <a:solidFill>
                          <a:schemeClr val="tx1"/>
                        </a:solidFill>
                        <a:effectLst/>
                        <a:latin typeface="+mn-lt"/>
                      </a:endParaRPr>
                    </a:p>
                  </a:txBody>
                  <a:tcPr marL="45720" marR="45720" anchor="ctr">
                    <a:solidFill>
                      <a:srgbClr val="F2F2F2">
                        <a:alpha val="80000"/>
                      </a:srgbClr>
                    </a:solidFill>
                  </a:tcPr>
                </a:tc>
                <a:tc>
                  <a:txBody>
                    <a:bodyPr/>
                    <a:lstStyle/>
                    <a:p>
                      <a:pPr algn="r" rtl="0" fontAlgn="ctr"/>
                      <a:r>
                        <a:rPr lang="en-US" altLang="zh-TW" sz="1100" b="1" i="0" u="none" strike="noStrike" dirty="0" smtClean="0">
                          <a:solidFill>
                            <a:schemeClr val="tx1"/>
                          </a:solidFill>
                          <a:effectLst/>
                          <a:latin typeface="+mn-lt"/>
                        </a:rPr>
                        <a:t>5,892</a:t>
                      </a:r>
                      <a:endParaRPr lang="en-US" altLang="zh-TW" sz="1100" b="1" i="0" u="none" strike="noStrike" dirty="0">
                        <a:solidFill>
                          <a:schemeClr val="tx1"/>
                        </a:solidFill>
                        <a:effectLst/>
                        <a:latin typeface="+mn-lt"/>
                      </a:endParaRPr>
                    </a:p>
                  </a:txBody>
                  <a:tcPr marL="45720" marR="45720" anchor="ctr">
                    <a:solidFill>
                      <a:srgbClr val="F2F2F2">
                        <a:alpha val="80000"/>
                      </a:srgbClr>
                    </a:solidFill>
                  </a:tcPr>
                </a:tc>
                <a:extLst>
                  <a:ext uri="{0D108BD9-81ED-4DB2-BD59-A6C34878D82A}">
                    <a16:rowId xmlns:a16="http://schemas.microsoft.com/office/drawing/2014/main" xmlns="" val="10001"/>
                  </a:ext>
                </a:extLst>
              </a:tr>
              <a:tr h="432607">
                <a:tc>
                  <a:txBody>
                    <a:bodyPr/>
                    <a:lstStyle/>
                    <a:p>
                      <a:r>
                        <a:rPr lang="en-US" altLang="zh-TW" sz="1100" b="0" dirty="0">
                          <a:solidFill>
                            <a:schemeClr val="tx1"/>
                          </a:solidFill>
                          <a:latin typeface="+mn-lt"/>
                        </a:rPr>
                        <a:t>Gross Profit</a:t>
                      </a:r>
                      <a:endParaRPr lang="zh-TW" altLang="en-US" sz="1100" b="0" dirty="0">
                        <a:solidFill>
                          <a:schemeClr val="tx1"/>
                        </a:solidFill>
                        <a:latin typeface="+mn-lt"/>
                      </a:endParaRPr>
                    </a:p>
                  </a:txBody>
                  <a:tcPr marL="79448" marR="79448" anchor="ctr">
                    <a:solidFill>
                      <a:srgbClr val="F2F2F2">
                        <a:alpha val="80000"/>
                      </a:srgbClr>
                    </a:solidFill>
                  </a:tcPr>
                </a:tc>
                <a:tc>
                  <a:txBody>
                    <a:bodyPr/>
                    <a:lstStyle/>
                    <a:p>
                      <a:pPr algn="r" rtl="0" fontAlgn="ctr"/>
                      <a:r>
                        <a:rPr lang="en-US" altLang="zh-TW" sz="1100" b="0" i="0" u="none" strike="noStrike" dirty="0">
                          <a:solidFill>
                            <a:srgbClr val="000000"/>
                          </a:solidFill>
                          <a:effectLst/>
                          <a:latin typeface="+mn-lt"/>
                        </a:rPr>
                        <a:t>2,060</a:t>
                      </a:r>
                    </a:p>
                  </a:txBody>
                  <a:tcPr marL="45720" marR="45720" anchor="ctr">
                    <a:solidFill>
                      <a:srgbClr val="F2F2F2">
                        <a:alpha val="80000"/>
                      </a:srgbClr>
                    </a:solidFill>
                  </a:tcPr>
                </a:tc>
                <a:tc>
                  <a:txBody>
                    <a:bodyPr/>
                    <a:lstStyle/>
                    <a:p>
                      <a:pPr algn="r" rtl="0" fontAlgn="ctr"/>
                      <a:r>
                        <a:rPr lang="en-US" altLang="zh-TW" sz="1100" b="0" i="0" u="none" strike="noStrike" dirty="0">
                          <a:solidFill>
                            <a:srgbClr val="000000"/>
                          </a:solidFill>
                          <a:effectLst/>
                          <a:latin typeface="+mn-lt"/>
                        </a:rPr>
                        <a:t>2,769</a:t>
                      </a:r>
                    </a:p>
                  </a:txBody>
                  <a:tcPr marL="45720" marR="45720" anchor="ctr">
                    <a:solidFill>
                      <a:srgbClr val="F2F2F2">
                        <a:alpha val="80000"/>
                      </a:srgbClr>
                    </a:solidFill>
                  </a:tcPr>
                </a:tc>
                <a:tc>
                  <a:txBody>
                    <a:bodyPr/>
                    <a:lstStyle/>
                    <a:p>
                      <a:pPr algn="r" rtl="0" fontAlgn="ctr"/>
                      <a:r>
                        <a:rPr lang="en-US" altLang="zh-TW" sz="1100" b="0" i="0" u="none" strike="noStrike" dirty="0">
                          <a:solidFill>
                            <a:schemeClr val="tx1"/>
                          </a:solidFill>
                          <a:effectLst/>
                          <a:latin typeface="+mn-lt"/>
                        </a:rPr>
                        <a:t>2,460</a:t>
                      </a:r>
                    </a:p>
                  </a:txBody>
                  <a:tcPr marL="45720" marR="45720" anchor="ctr">
                    <a:solidFill>
                      <a:srgbClr val="F2F2F2">
                        <a:alpha val="80000"/>
                      </a:srgbClr>
                    </a:solidFill>
                  </a:tcPr>
                </a:tc>
                <a:tc>
                  <a:txBody>
                    <a:bodyPr/>
                    <a:lstStyle/>
                    <a:p>
                      <a:pPr algn="r" rtl="0" fontAlgn="ctr"/>
                      <a:r>
                        <a:rPr lang="en-US" altLang="zh-TW" sz="1100" b="0" i="0" u="none" strike="noStrike" dirty="0" smtClean="0">
                          <a:solidFill>
                            <a:schemeClr val="tx1"/>
                          </a:solidFill>
                          <a:effectLst/>
                          <a:latin typeface="+mn-lt"/>
                        </a:rPr>
                        <a:t>2,028</a:t>
                      </a:r>
                      <a:endParaRPr lang="en-US" altLang="zh-TW" sz="1100" b="0" i="0" u="none" strike="noStrike" dirty="0">
                        <a:solidFill>
                          <a:schemeClr val="tx1"/>
                        </a:solidFill>
                        <a:effectLst/>
                        <a:latin typeface="+mn-lt"/>
                      </a:endParaRPr>
                    </a:p>
                  </a:txBody>
                  <a:tcPr marL="45720" marR="45720" anchor="ctr">
                    <a:solidFill>
                      <a:srgbClr val="F2F2F2">
                        <a:alpha val="80000"/>
                      </a:srgbClr>
                    </a:solidFill>
                  </a:tcPr>
                </a:tc>
                <a:tc>
                  <a:txBody>
                    <a:bodyPr/>
                    <a:lstStyle/>
                    <a:p>
                      <a:pPr algn="r" rtl="0" fontAlgn="ctr"/>
                      <a:r>
                        <a:rPr lang="en-US" altLang="zh-TW" sz="1100" b="0" i="0" u="none" strike="noStrike" dirty="0" smtClean="0">
                          <a:solidFill>
                            <a:schemeClr val="tx1"/>
                          </a:solidFill>
                          <a:effectLst/>
                          <a:latin typeface="+mn-lt"/>
                        </a:rPr>
                        <a:t>1,343</a:t>
                      </a:r>
                      <a:endParaRPr lang="en-US" altLang="zh-TW" sz="1100" b="0" i="0" u="none" strike="noStrike" dirty="0">
                        <a:solidFill>
                          <a:schemeClr val="tx1"/>
                        </a:solidFill>
                        <a:effectLst/>
                        <a:latin typeface="+mn-lt"/>
                      </a:endParaRPr>
                    </a:p>
                  </a:txBody>
                  <a:tcPr marL="45720" marR="45720" anchor="ctr">
                    <a:solidFill>
                      <a:srgbClr val="F2F2F2">
                        <a:alpha val="80000"/>
                      </a:srgbClr>
                    </a:solidFill>
                  </a:tcPr>
                </a:tc>
                <a:extLst>
                  <a:ext uri="{0D108BD9-81ED-4DB2-BD59-A6C34878D82A}">
                    <a16:rowId xmlns:a16="http://schemas.microsoft.com/office/drawing/2014/main" xmlns="" val="10002"/>
                  </a:ext>
                </a:extLst>
              </a:tr>
              <a:tr h="432607">
                <a:tc>
                  <a:txBody>
                    <a:bodyPr/>
                    <a:lstStyle/>
                    <a:p>
                      <a:r>
                        <a:rPr lang="en-US" altLang="zh-TW" sz="1100" b="1" dirty="0">
                          <a:solidFill>
                            <a:schemeClr val="tx1"/>
                          </a:solidFill>
                          <a:latin typeface="+mn-lt"/>
                        </a:rPr>
                        <a:t>Operating Profit</a:t>
                      </a:r>
                      <a:endParaRPr lang="zh-TW" altLang="en-US" sz="1100" b="1" dirty="0">
                        <a:solidFill>
                          <a:schemeClr val="tx1"/>
                        </a:solidFill>
                        <a:latin typeface="+mn-lt"/>
                      </a:endParaRPr>
                    </a:p>
                  </a:txBody>
                  <a:tcPr marL="79448" marR="79448" anchor="ctr">
                    <a:solidFill>
                      <a:srgbClr val="F2F2F2">
                        <a:alpha val="80000"/>
                      </a:srgbClr>
                    </a:solidFill>
                  </a:tcPr>
                </a:tc>
                <a:tc>
                  <a:txBody>
                    <a:bodyPr/>
                    <a:lstStyle/>
                    <a:p>
                      <a:pPr algn="r" rtl="0" fontAlgn="ctr"/>
                      <a:r>
                        <a:rPr lang="en-US" altLang="zh-TW" sz="1100" b="1" i="0" u="none" strike="noStrike" dirty="0">
                          <a:solidFill>
                            <a:srgbClr val="000000"/>
                          </a:solidFill>
                          <a:effectLst/>
                          <a:latin typeface="+mn-lt"/>
                        </a:rPr>
                        <a:t>1,386</a:t>
                      </a:r>
                    </a:p>
                  </a:txBody>
                  <a:tcPr marL="45720" marR="45720" anchor="ctr">
                    <a:solidFill>
                      <a:srgbClr val="F2F2F2">
                        <a:alpha val="80000"/>
                      </a:srgbClr>
                    </a:solidFill>
                  </a:tcPr>
                </a:tc>
                <a:tc>
                  <a:txBody>
                    <a:bodyPr/>
                    <a:lstStyle/>
                    <a:p>
                      <a:pPr algn="r" rtl="0" fontAlgn="ctr"/>
                      <a:r>
                        <a:rPr lang="en-US" altLang="zh-TW" sz="1100" b="1" i="0" u="none" strike="noStrike" dirty="0">
                          <a:solidFill>
                            <a:srgbClr val="000000"/>
                          </a:solidFill>
                          <a:effectLst/>
                          <a:latin typeface="+mn-lt"/>
                        </a:rPr>
                        <a:t>1,993</a:t>
                      </a:r>
                    </a:p>
                  </a:txBody>
                  <a:tcPr marL="45720" marR="45720" anchor="ctr">
                    <a:solidFill>
                      <a:srgbClr val="F2F2F2">
                        <a:alpha val="80000"/>
                      </a:srgbClr>
                    </a:solidFill>
                  </a:tcPr>
                </a:tc>
                <a:tc>
                  <a:txBody>
                    <a:bodyPr/>
                    <a:lstStyle/>
                    <a:p>
                      <a:pPr algn="r" rtl="0" fontAlgn="ctr"/>
                      <a:r>
                        <a:rPr lang="en-US" altLang="zh-TW" sz="1100" b="1" i="0" u="none" strike="noStrike" dirty="0">
                          <a:solidFill>
                            <a:schemeClr val="tx1"/>
                          </a:solidFill>
                          <a:effectLst/>
                          <a:latin typeface="+mn-lt"/>
                        </a:rPr>
                        <a:t>1,722</a:t>
                      </a:r>
                    </a:p>
                  </a:txBody>
                  <a:tcPr marL="45720" marR="45720" anchor="ctr">
                    <a:solidFill>
                      <a:srgbClr val="F2F2F2">
                        <a:alpha val="80000"/>
                      </a:srgbClr>
                    </a:solidFill>
                  </a:tcPr>
                </a:tc>
                <a:tc>
                  <a:txBody>
                    <a:bodyPr/>
                    <a:lstStyle/>
                    <a:p>
                      <a:pPr algn="r" rtl="0" fontAlgn="ctr"/>
                      <a:r>
                        <a:rPr lang="en-US" altLang="zh-TW" sz="1100" b="1" i="0" u="none" strike="noStrike" dirty="0" smtClean="0">
                          <a:solidFill>
                            <a:schemeClr val="tx1"/>
                          </a:solidFill>
                          <a:effectLst/>
                          <a:latin typeface="+mn-lt"/>
                        </a:rPr>
                        <a:t>1,122</a:t>
                      </a:r>
                      <a:endParaRPr lang="en-US" altLang="zh-TW" sz="1100" b="1" i="0" u="none" strike="noStrike" dirty="0">
                        <a:solidFill>
                          <a:schemeClr val="tx1"/>
                        </a:solidFill>
                        <a:effectLst/>
                        <a:latin typeface="+mn-lt"/>
                      </a:endParaRPr>
                    </a:p>
                  </a:txBody>
                  <a:tcPr marL="45720" marR="45720" anchor="ctr">
                    <a:solidFill>
                      <a:srgbClr val="F2F2F2">
                        <a:alpha val="80000"/>
                      </a:srgbClr>
                    </a:solidFill>
                  </a:tcPr>
                </a:tc>
                <a:tc>
                  <a:txBody>
                    <a:bodyPr/>
                    <a:lstStyle/>
                    <a:p>
                      <a:pPr algn="r" rtl="0" fontAlgn="ctr"/>
                      <a:r>
                        <a:rPr lang="en-US" altLang="zh-TW" sz="1100" b="1" i="0" u="none" strike="noStrike" dirty="0" smtClean="0">
                          <a:solidFill>
                            <a:schemeClr val="tx1"/>
                          </a:solidFill>
                          <a:effectLst/>
                          <a:latin typeface="+mn-lt"/>
                        </a:rPr>
                        <a:t>756</a:t>
                      </a:r>
                      <a:endParaRPr lang="en-US" altLang="zh-TW" sz="1100" b="1" i="0" u="none" strike="noStrike" dirty="0">
                        <a:solidFill>
                          <a:schemeClr val="tx1"/>
                        </a:solidFill>
                        <a:effectLst/>
                        <a:latin typeface="+mn-lt"/>
                      </a:endParaRPr>
                    </a:p>
                  </a:txBody>
                  <a:tcPr marL="45720" marR="45720" anchor="ctr">
                    <a:solidFill>
                      <a:srgbClr val="F2F2F2">
                        <a:alpha val="80000"/>
                      </a:srgbClr>
                    </a:solidFill>
                  </a:tcPr>
                </a:tc>
                <a:extLst>
                  <a:ext uri="{0D108BD9-81ED-4DB2-BD59-A6C34878D82A}">
                    <a16:rowId xmlns:a16="http://schemas.microsoft.com/office/drawing/2014/main" xmlns="" val="10003"/>
                  </a:ext>
                </a:extLst>
              </a:tr>
              <a:tr h="432607">
                <a:tc>
                  <a:txBody>
                    <a:bodyPr/>
                    <a:lstStyle/>
                    <a:p>
                      <a:r>
                        <a:rPr lang="en-US" altLang="zh-TW" sz="1100" b="0" dirty="0">
                          <a:solidFill>
                            <a:schemeClr val="tx1"/>
                          </a:solidFill>
                          <a:latin typeface="+mn-lt"/>
                        </a:rPr>
                        <a:t>Income</a:t>
                      </a:r>
                      <a:r>
                        <a:rPr lang="en-US" altLang="zh-TW" sz="1100" b="0" baseline="0" dirty="0">
                          <a:solidFill>
                            <a:schemeClr val="tx1"/>
                          </a:solidFill>
                          <a:latin typeface="+mn-lt"/>
                        </a:rPr>
                        <a:t> before tax</a:t>
                      </a:r>
                      <a:endParaRPr lang="zh-TW" altLang="en-US" sz="1100" b="0" dirty="0">
                        <a:solidFill>
                          <a:schemeClr val="tx1"/>
                        </a:solidFill>
                        <a:latin typeface="+mn-lt"/>
                      </a:endParaRPr>
                    </a:p>
                  </a:txBody>
                  <a:tcPr marL="79448" marR="79448" anchor="ctr">
                    <a:solidFill>
                      <a:srgbClr val="F2F2F2">
                        <a:alpha val="80000"/>
                      </a:srgbClr>
                    </a:solidFill>
                  </a:tcPr>
                </a:tc>
                <a:tc>
                  <a:txBody>
                    <a:bodyPr/>
                    <a:lstStyle/>
                    <a:p>
                      <a:pPr algn="r" rtl="0" fontAlgn="ctr"/>
                      <a:r>
                        <a:rPr lang="en-US" altLang="zh-TW" sz="1100" b="0" i="0" u="none" strike="noStrike" dirty="0">
                          <a:solidFill>
                            <a:srgbClr val="000000"/>
                          </a:solidFill>
                          <a:effectLst/>
                          <a:latin typeface="+mn-lt"/>
                        </a:rPr>
                        <a:t>1,224</a:t>
                      </a:r>
                    </a:p>
                  </a:txBody>
                  <a:tcPr marL="45720" marR="45720" anchor="ctr">
                    <a:solidFill>
                      <a:srgbClr val="F2F2F2">
                        <a:alpha val="80000"/>
                      </a:srgbClr>
                    </a:solidFill>
                  </a:tcPr>
                </a:tc>
                <a:tc>
                  <a:txBody>
                    <a:bodyPr/>
                    <a:lstStyle/>
                    <a:p>
                      <a:pPr algn="r" rtl="0" fontAlgn="ctr"/>
                      <a:r>
                        <a:rPr lang="en-US" altLang="zh-TW" sz="1100" b="0" i="0" u="none" strike="noStrike" dirty="0">
                          <a:solidFill>
                            <a:srgbClr val="000000"/>
                          </a:solidFill>
                          <a:effectLst/>
                          <a:latin typeface="+mn-lt"/>
                        </a:rPr>
                        <a:t>1,996</a:t>
                      </a:r>
                    </a:p>
                  </a:txBody>
                  <a:tcPr marL="45720" marR="45720" anchor="ctr">
                    <a:solidFill>
                      <a:srgbClr val="F2F2F2">
                        <a:alpha val="80000"/>
                      </a:srgbClr>
                    </a:solidFill>
                  </a:tcPr>
                </a:tc>
                <a:tc>
                  <a:txBody>
                    <a:bodyPr/>
                    <a:lstStyle/>
                    <a:p>
                      <a:pPr algn="r" rtl="0" fontAlgn="ctr"/>
                      <a:r>
                        <a:rPr lang="en-US" altLang="zh-TW" sz="1100" b="0" i="0" u="none" strike="noStrike" dirty="0">
                          <a:solidFill>
                            <a:schemeClr val="tx1"/>
                          </a:solidFill>
                          <a:effectLst/>
                          <a:latin typeface="+mn-lt"/>
                        </a:rPr>
                        <a:t>1,476</a:t>
                      </a:r>
                    </a:p>
                  </a:txBody>
                  <a:tcPr marL="45720" marR="45720" anchor="ctr">
                    <a:solidFill>
                      <a:srgbClr val="F2F2F2">
                        <a:alpha val="80000"/>
                      </a:srgbClr>
                    </a:solidFill>
                  </a:tcPr>
                </a:tc>
                <a:tc>
                  <a:txBody>
                    <a:bodyPr/>
                    <a:lstStyle/>
                    <a:p>
                      <a:pPr algn="r" rtl="0" fontAlgn="ctr"/>
                      <a:r>
                        <a:rPr lang="en-US" altLang="zh-TW" sz="1100" b="0" i="0" u="none" strike="noStrike" dirty="0" smtClean="0">
                          <a:solidFill>
                            <a:schemeClr val="tx1"/>
                          </a:solidFill>
                          <a:effectLst/>
                          <a:latin typeface="+mn-lt"/>
                        </a:rPr>
                        <a:t>1,568</a:t>
                      </a:r>
                      <a:endParaRPr lang="en-US" altLang="zh-TW" sz="1100" b="0" i="0" u="none" strike="noStrike" dirty="0">
                        <a:solidFill>
                          <a:schemeClr val="tx1"/>
                        </a:solidFill>
                        <a:effectLst/>
                        <a:latin typeface="+mn-lt"/>
                      </a:endParaRPr>
                    </a:p>
                  </a:txBody>
                  <a:tcPr marL="45720" marR="45720" anchor="ctr">
                    <a:solidFill>
                      <a:srgbClr val="F2F2F2">
                        <a:alpha val="80000"/>
                      </a:srgbClr>
                    </a:solidFill>
                  </a:tcPr>
                </a:tc>
                <a:tc>
                  <a:txBody>
                    <a:bodyPr/>
                    <a:lstStyle/>
                    <a:p>
                      <a:pPr algn="r" rtl="0" fontAlgn="ctr"/>
                      <a:r>
                        <a:rPr lang="en-US" altLang="zh-TW" sz="1100" b="0" i="0" u="none" strike="noStrike" dirty="0" smtClean="0">
                          <a:solidFill>
                            <a:schemeClr val="tx1"/>
                          </a:solidFill>
                          <a:effectLst/>
                          <a:latin typeface="+mn-lt"/>
                        </a:rPr>
                        <a:t>753</a:t>
                      </a:r>
                      <a:endParaRPr lang="en-US" altLang="zh-TW" sz="1100" b="0" i="0" u="none" strike="noStrike" dirty="0">
                        <a:solidFill>
                          <a:schemeClr val="tx1"/>
                        </a:solidFill>
                        <a:effectLst/>
                        <a:latin typeface="+mn-lt"/>
                      </a:endParaRPr>
                    </a:p>
                  </a:txBody>
                  <a:tcPr marL="45720" marR="45720" anchor="ctr">
                    <a:solidFill>
                      <a:srgbClr val="F2F2F2">
                        <a:alpha val="80000"/>
                      </a:srgbClr>
                    </a:solidFill>
                  </a:tcPr>
                </a:tc>
                <a:extLst>
                  <a:ext uri="{0D108BD9-81ED-4DB2-BD59-A6C34878D82A}">
                    <a16:rowId xmlns:a16="http://schemas.microsoft.com/office/drawing/2014/main" xmlns="" val="10004"/>
                  </a:ext>
                </a:extLst>
              </a:tr>
              <a:tr h="432607">
                <a:tc>
                  <a:txBody>
                    <a:bodyPr/>
                    <a:lstStyle/>
                    <a:p>
                      <a:r>
                        <a:rPr lang="en-US" altLang="zh-TW" sz="1100" b="1" dirty="0">
                          <a:solidFill>
                            <a:schemeClr val="tx1"/>
                          </a:solidFill>
                          <a:latin typeface="+mn-lt"/>
                        </a:rPr>
                        <a:t>Net</a:t>
                      </a:r>
                      <a:r>
                        <a:rPr lang="en-US" altLang="zh-TW" sz="1100" b="1" baseline="0" dirty="0">
                          <a:solidFill>
                            <a:schemeClr val="tx1"/>
                          </a:solidFill>
                          <a:latin typeface="+mn-lt"/>
                        </a:rPr>
                        <a:t> Income</a:t>
                      </a:r>
                      <a:endParaRPr lang="zh-TW" altLang="en-US" sz="1100" b="1" dirty="0">
                        <a:solidFill>
                          <a:schemeClr val="tx1"/>
                        </a:solidFill>
                        <a:latin typeface="+mn-lt"/>
                      </a:endParaRPr>
                    </a:p>
                  </a:txBody>
                  <a:tcPr marL="79448" marR="79448" anchor="ctr">
                    <a:solidFill>
                      <a:srgbClr val="F2F2F2">
                        <a:alpha val="80000"/>
                      </a:srgbClr>
                    </a:solidFill>
                  </a:tcPr>
                </a:tc>
                <a:tc>
                  <a:txBody>
                    <a:bodyPr/>
                    <a:lstStyle/>
                    <a:p>
                      <a:pPr algn="r" rtl="0" fontAlgn="ctr"/>
                      <a:r>
                        <a:rPr lang="en-US" altLang="zh-TW" sz="1100" b="1" i="0" u="none" strike="noStrike" dirty="0">
                          <a:solidFill>
                            <a:srgbClr val="000000"/>
                          </a:solidFill>
                          <a:effectLst/>
                          <a:latin typeface="+mn-lt"/>
                          <a:ea typeface="Arial Unicode MS" panose="020B0604020202020204" pitchFamily="34" charset="-120"/>
                        </a:rPr>
                        <a:t>950</a:t>
                      </a:r>
                    </a:p>
                  </a:txBody>
                  <a:tcPr marL="45720" marR="45720" anchor="ctr">
                    <a:solidFill>
                      <a:srgbClr val="F2F2F2">
                        <a:alpha val="80000"/>
                      </a:srgbClr>
                    </a:solidFill>
                  </a:tcPr>
                </a:tc>
                <a:tc>
                  <a:txBody>
                    <a:bodyPr/>
                    <a:lstStyle/>
                    <a:p>
                      <a:pPr algn="r" rtl="0" fontAlgn="ctr"/>
                      <a:r>
                        <a:rPr lang="en-US" altLang="zh-TW" sz="1100" b="1" i="0" u="none" strike="noStrike" dirty="0">
                          <a:solidFill>
                            <a:srgbClr val="000000"/>
                          </a:solidFill>
                          <a:effectLst/>
                          <a:latin typeface="+mn-lt"/>
                          <a:ea typeface="Arial Unicode MS" panose="020B0604020202020204" pitchFamily="34" charset="-120"/>
                        </a:rPr>
                        <a:t>1,603</a:t>
                      </a:r>
                    </a:p>
                  </a:txBody>
                  <a:tcPr marL="45720" marR="45720" anchor="ctr">
                    <a:solidFill>
                      <a:srgbClr val="F2F2F2">
                        <a:alpha val="80000"/>
                      </a:srgbClr>
                    </a:solidFill>
                  </a:tcPr>
                </a:tc>
                <a:tc>
                  <a:txBody>
                    <a:bodyPr/>
                    <a:lstStyle/>
                    <a:p>
                      <a:pPr algn="r" rtl="0" fontAlgn="ctr"/>
                      <a:r>
                        <a:rPr lang="en-US" altLang="zh-TW" sz="1100" b="1" i="0" u="none" strike="noStrike" dirty="0">
                          <a:solidFill>
                            <a:schemeClr val="tx1"/>
                          </a:solidFill>
                          <a:effectLst/>
                          <a:latin typeface="+mn-lt"/>
                          <a:ea typeface="Arial Unicode MS" panose="020B0604020202020204" pitchFamily="34" charset="-120"/>
                        </a:rPr>
                        <a:t>1,148</a:t>
                      </a:r>
                    </a:p>
                  </a:txBody>
                  <a:tcPr marL="45720" marR="45720" anchor="ctr">
                    <a:solidFill>
                      <a:srgbClr val="F2F2F2">
                        <a:alpha val="80000"/>
                      </a:srgbClr>
                    </a:solidFill>
                  </a:tcPr>
                </a:tc>
                <a:tc>
                  <a:txBody>
                    <a:bodyPr/>
                    <a:lstStyle/>
                    <a:p>
                      <a:pPr algn="r" rtl="0" fontAlgn="ctr"/>
                      <a:r>
                        <a:rPr lang="en-US" altLang="zh-TW" sz="1100" b="1" i="0" u="none" strike="noStrike" dirty="0" smtClean="0">
                          <a:solidFill>
                            <a:schemeClr val="tx1"/>
                          </a:solidFill>
                          <a:effectLst/>
                          <a:latin typeface="+mn-lt"/>
                          <a:ea typeface="Arial Unicode MS" panose="020B0604020202020204" pitchFamily="34" charset="-120"/>
                        </a:rPr>
                        <a:t>1,201</a:t>
                      </a:r>
                      <a:endParaRPr lang="en-US" altLang="zh-TW" sz="1100" b="1" i="0" u="none" strike="noStrike" dirty="0">
                        <a:solidFill>
                          <a:schemeClr val="tx1"/>
                        </a:solidFill>
                        <a:effectLst/>
                        <a:latin typeface="+mn-lt"/>
                        <a:ea typeface="Arial Unicode MS" panose="020B0604020202020204" pitchFamily="34" charset="-120"/>
                      </a:endParaRPr>
                    </a:p>
                  </a:txBody>
                  <a:tcPr marL="45720" marR="45720" anchor="ctr">
                    <a:solidFill>
                      <a:srgbClr val="F2F2F2">
                        <a:alpha val="80000"/>
                      </a:srgbClr>
                    </a:solidFill>
                  </a:tcPr>
                </a:tc>
                <a:tc>
                  <a:txBody>
                    <a:bodyPr/>
                    <a:lstStyle/>
                    <a:p>
                      <a:pPr algn="r" rtl="0" fontAlgn="ctr"/>
                      <a:r>
                        <a:rPr lang="en-US" altLang="zh-TW" sz="1100" b="1" i="0" u="none" strike="noStrike" dirty="0" smtClean="0">
                          <a:solidFill>
                            <a:schemeClr val="tx1"/>
                          </a:solidFill>
                          <a:effectLst/>
                          <a:latin typeface="+mn-lt"/>
                          <a:ea typeface="Arial Unicode MS" panose="020B0604020202020204" pitchFamily="34" charset="-120"/>
                        </a:rPr>
                        <a:t>619</a:t>
                      </a:r>
                      <a:endParaRPr lang="en-US" altLang="zh-TW" sz="1100" b="1" i="0" u="none" strike="noStrike" dirty="0">
                        <a:solidFill>
                          <a:schemeClr val="tx1"/>
                        </a:solidFill>
                        <a:effectLst/>
                        <a:latin typeface="+mn-lt"/>
                        <a:ea typeface="Arial Unicode MS" panose="020B0604020202020204" pitchFamily="34" charset="-120"/>
                      </a:endParaRPr>
                    </a:p>
                  </a:txBody>
                  <a:tcPr marL="45720" marR="45720" anchor="ctr">
                    <a:solidFill>
                      <a:srgbClr val="F2F2F2">
                        <a:alpha val="80000"/>
                      </a:srgbClr>
                    </a:solidFill>
                  </a:tcPr>
                </a:tc>
                <a:extLst>
                  <a:ext uri="{0D108BD9-81ED-4DB2-BD59-A6C34878D82A}">
                    <a16:rowId xmlns:a16="http://schemas.microsoft.com/office/drawing/2014/main" xmlns="" val="10005"/>
                  </a:ext>
                </a:extLst>
              </a:tr>
              <a:tr h="43260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zh-TW" sz="1100" b="1" dirty="0">
                          <a:solidFill>
                            <a:schemeClr val="tx1"/>
                          </a:solidFill>
                          <a:latin typeface="+mn-lt"/>
                        </a:rPr>
                        <a:t>EPS</a:t>
                      </a:r>
                      <a:r>
                        <a:rPr lang="zh-TW" altLang="en-US" sz="1100" b="1" dirty="0">
                          <a:solidFill>
                            <a:schemeClr val="tx1"/>
                          </a:solidFill>
                          <a:latin typeface="+mn-lt"/>
                        </a:rPr>
                        <a:t> </a:t>
                      </a:r>
                      <a:r>
                        <a:rPr lang="en-US" altLang="zh-TW" sz="1100" b="1" dirty="0">
                          <a:solidFill>
                            <a:schemeClr val="tx1"/>
                          </a:solidFill>
                          <a:latin typeface="+mn-lt"/>
                        </a:rPr>
                        <a:t>(NT$)</a:t>
                      </a:r>
                      <a:endParaRPr lang="zh-TW" altLang="en-US" sz="1100" b="1" dirty="0">
                        <a:solidFill>
                          <a:schemeClr val="tx1"/>
                        </a:solidFill>
                        <a:latin typeface="+mn-lt"/>
                      </a:endParaRPr>
                    </a:p>
                  </a:txBody>
                  <a:tcPr marL="79448" marR="79448" anchor="ctr">
                    <a:solidFill>
                      <a:srgbClr val="F2F2F2">
                        <a:alpha val="80000"/>
                      </a:srgbClr>
                    </a:solidFill>
                  </a:tcPr>
                </a:tc>
                <a:tc>
                  <a:txBody>
                    <a:bodyPr/>
                    <a:lstStyle/>
                    <a:p>
                      <a:pPr algn="r" rtl="0" fontAlgn="ctr"/>
                      <a:r>
                        <a:rPr lang="en-US" altLang="zh-TW" sz="1100" b="1" i="0" u="none" strike="noStrike" dirty="0">
                          <a:solidFill>
                            <a:srgbClr val="000000"/>
                          </a:solidFill>
                          <a:effectLst/>
                          <a:latin typeface="+mn-lt"/>
                          <a:ea typeface="Arial Unicode MS" panose="020B0604020202020204" pitchFamily="34" charset="-120"/>
                        </a:rPr>
                        <a:t>4.8</a:t>
                      </a:r>
                    </a:p>
                  </a:txBody>
                  <a:tcPr marL="45720" marR="45720" anchor="ctr">
                    <a:solidFill>
                      <a:srgbClr val="F2F2F2">
                        <a:alpha val="80000"/>
                      </a:srgbClr>
                    </a:solidFill>
                  </a:tcPr>
                </a:tc>
                <a:tc>
                  <a:txBody>
                    <a:bodyPr/>
                    <a:lstStyle/>
                    <a:p>
                      <a:pPr algn="r" rtl="0" fontAlgn="ctr"/>
                      <a:r>
                        <a:rPr lang="en-US" altLang="zh-TW" sz="1100" b="1" i="0" u="none" strike="noStrike" dirty="0">
                          <a:solidFill>
                            <a:srgbClr val="000000"/>
                          </a:solidFill>
                          <a:effectLst/>
                          <a:latin typeface="+mn-lt"/>
                          <a:ea typeface="Arial Unicode MS" panose="020B0604020202020204" pitchFamily="34" charset="-120"/>
                        </a:rPr>
                        <a:t>8.1</a:t>
                      </a:r>
                    </a:p>
                  </a:txBody>
                  <a:tcPr marL="45720" marR="45720" anchor="ctr">
                    <a:solidFill>
                      <a:srgbClr val="F2F2F2">
                        <a:alpha val="80000"/>
                      </a:srgbClr>
                    </a:solidFill>
                  </a:tcPr>
                </a:tc>
                <a:tc>
                  <a:txBody>
                    <a:bodyPr/>
                    <a:lstStyle/>
                    <a:p>
                      <a:pPr algn="r" rtl="0" fontAlgn="ctr"/>
                      <a:r>
                        <a:rPr lang="en-US" altLang="zh-TW" sz="1100" b="1" i="0" u="none" strike="noStrike" dirty="0">
                          <a:solidFill>
                            <a:schemeClr val="tx1"/>
                          </a:solidFill>
                          <a:effectLst/>
                          <a:latin typeface="+mn-lt"/>
                          <a:ea typeface="Arial Unicode MS" panose="020B0604020202020204" pitchFamily="34" charset="-120"/>
                        </a:rPr>
                        <a:t>5.8</a:t>
                      </a:r>
                    </a:p>
                  </a:txBody>
                  <a:tcPr marL="45720" marR="45720" anchor="ctr">
                    <a:solidFill>
                      <a:srgbClr val="F2F2F2">
                        <a:alpha val="80000"/>
                      </a:srgbClr>
                    </a:solidFill>
                  </a:tcPr>
                </a:tc>
                <a:tc>
                  <a:txBody>
                    <a:bodyPr/>
                    <a:lstStyle/>
                    <a:p>
                      <a:pPr algn="r" rtl="0" fontAlgn="ctr"/>
                      <a:r>
                        <a:rPr lang="en-US" altLang="zh-TW" sz="1100" b="1" i="0" u="none" strike="noStrike" dirty="0" smtClean="0">
                          <a:solidFill>
                            <a:schemeClr val="tx1"/>
                          </a:solidFill>
                          <a:effectLst/>
                          <a:latin typeface="+mn-lt"/>
                          <a:ea typeface="Arial Unicode MS" panose="020B0604020202020204" pitchFamily="34" charset="-120"/>
                        </a:rPr>
                        <a:t>6.1</a:t>
                      </a:r>
                      <a:endParaRPr lang="en-US" altLang="zh-TW" sz="1100" b="1" i="0" u="none" strike="noStrike" dirty="0">
                        <a:solidFill>
                          <a:schemeClr val="tx1"/>
                        </a:solidFill>
                        <a:effectLst/>
                        <a:latin typeface="+mn-lt"/>
                        <a:ea typeface="Arial Unicode MS" panose="020B0604020202020204" pitchFamily="34" charset="-120"/>
                      </a:endParaRPr>
                    </a:p>
                  </a:txBody>
                  <a:tcPr marL="45720" marR="45720" anchor="ctr">
                    <a:solidFill>
                      <a:srgbClr val="F2F2F2">
                        <a:alpha val="80000"/>
                      </a:srgbClr>
                    </a:solidFill>
                  </a:tcPr>
                </a:tc>
                <a:tc>
                  <a:txBody>
                    <a:bodyPr/>
                    <a:lstStyle/>
                    <a:p>
                      <a:pPr algn="r" rtl="0" fontAlgn="ctr"/>
                      <a:r>
                        <a:rPr lang="en-US" altLang="zh-TW" sz="1100" b="1" i="0" u="none" strike="noStrike" dirty="0" smtClean="0">
                          <a:solidFill>
                            <a:schemeClr val="tx1"/>
                          </a:solidFill>
                          <a:effectLst/>
                          <a:latin typeface="+mn-lt"/>
                          <a:ea typeface="Arial Unicode MS" panose="020B0604020202020204" pitchFamily="34" charset="-120"/>
                        </a:rPr>
                        <a:t>3.2</a:t>
                      </a:r>
                      <a:endParaRPr lang="en-US" altLang="zh-TW" sz="1100" b="1" i="0" u="none" strike="noStrike" dirty="0">
                        <a:solidFill>
                          <a:schemeClr val="tx1"/>
                        </a:solidFill>
                        <a:effectLst/>
                        <a:latin typeface="+mn-lt"/>
                        <a:ea typeface="Arial Unicode MS" panose="020B0604020202020204" pitchFamily="34" charset="-120"/>
                      </a:endParaRPr>
                    </a:p>
                  </a:txBody>
                  <a:tcPr marL="45720" marR="45720" anchor="ctr">
                    <a:solidFill>
                      <a:srgbClr val="F2F2F2">
                        <a:alpha val="80000"/>
                      </a:srgbClr>
                    </a:solidFill>
                  </a:tcPr>
                </a:tc>
                <a:extLst>
                  <a:ext uri="{0D108BD9-81ED-4DB2-BD59-A6C34878D82A}">
                    <a16:rowId xmlns:a16="http://schemas.microsoft.com/office/drawing/2014/main" xmlns="" val="10006"/>
                  </a:ext>
                </a:extLst>
              </a:tr>
            </a:tbl>
          </a:graphicData>
        </a:graphic>
      </p:graphicFrame>
      <p:graphicFrame>
        <p:nvGraphicFramePr>
          <p:cNvPr id="5" name="內容版面配置區 5"/>
          <p:cNvGraphicFramePr>
            <a:graphicFrameLocks/>
          </p:cNvGraphicFramePr>
          <p:nvPr>
            <p:extLst>
              <p:ext uri="{D42A27DB-BD31-4B8C-83A1-F6EECF244321}">
                <p14:modId xmlns:p14="http://schemas.microsoft.com/office/powerpoint/2010/main" val="2756753638"/>
              </p:ext>
            </p:extLst>
          </p:nvPr>
        </p:nvGraphicFramePr>
        <p:xfrm>
          <a:off x="5795764" y="697260"/>
          <a:ext cx="2952700" cy="3216486"/>
        </p:xfrm>
        <a:graphic>
          <a:graphicData uri="http://schemas.openxmlformats.org/drawingml/2006/table">
            <a:tbl>
              <a:tblPr firstRow="1">
                <a:tableStyleId>{93296810-A885-4BE3-A3E7-6D5BEEA58F35}</a:tableStyleId>
              </a:tblPr>
              <a:tblGrid>
                <a:gridCol w="738175">
                  <a:extLst>
                    <a:ext uri="{9D8B030D-6E8A-4147-A177-3AD203B41FA5}">
                      <a16:colId xmlns:a16="http://schemas.microsoft.com/office/drawing/2014/main" xmlns="" val="20000"/>
                    </a:ext>
                  </a:extLst>
                </a:gridCol>
                <a:gridCol w="738175">
                  <a:extLst>
                    <a:ext uri="{9D8B030D-6E8A-4147-A177-3AD203B41FA5}">
                      <a16:colId xmlns:a16="http://schemas.microsoft.com/office/drawing/2014/main" xmlns="" val="20001"/>
                    </a:ext>
                  </a:extLst>
                </a:gridCol>
                <a:gridCol w="738175">
                  <a:extLst>
                    <a:ext uri="{9D8B030D-6E8A-4147-A177-3AD203B41FA5}">
                      <a16:colId xmlns:a16="http://schemas.microsoft.com/office/drawing/2014/main" xmlns="" val="20002"/>
                    </a:ext>
                  </a:extLst>
                </a:gridCol>
                <a:gridCol w="738175">
                  <a:extLst>
                    <a:ext uri="{9D8B030D-6E8A-4147-A177-3AD203B41FA5}">
                      <a16:colId xmlns:a16="http://schemas.microsoft.com/office/drawing/2014/main" xmlns="" val="20003"/>
                    </a:ext>
                  </a:extLst>
                </a:gridCol>
              </a:tblGrid>
              <a:tr h="288032">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100" b="1" kern="1200" dirty="0">
                          <a:solidFill>
                            <a:schemeClr val="lt1"/>
                          </a:solidFill>
                          <a:effectLst/>
                          <a:latin typeface="+mn-lt"/>
                          <a:ea typeface="+mn-ea"/>
                          <a:cs typeface="+mn-cs"/>
                        </a:rPr>
                        <a:t>Y-Y (%)</a:t>
                      </a:r>
                      <a:endParaRPr lang="zh-TW" altLang="en-US" sz="1100" b="1" kern="1200" dirty="0">
                        <a:solidFill>
                          <a:schemeClr val="lt1"/>
                        </a:solidFill>
                        <a:effectLst/>
                        <a:latin typeface="+mn-lt"/>
                        <a:ea typeface="+mn-ea"/>
                        <a:cs typeface="+mn-cs"/>
                      </a:endParaRPr>
                    </a:p>
                  </a:txBody>
                  <a:tcPr anchor="ctr">
                    <a:solidFill>
                      <a:schemeClr val="accent1"/>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1300" b="1" kern="1200" dirty="0">
                        <a:solidFill>
                          <a:schemeClr val="lt1"/>
                        </a:solidFill>
                        <a:effectLst>
                          <a:outerShdw blurRad="38100" dist="38100" dir="2700000" algn="tl">
                            <a:srgbClr val="000000">
                              <a:alpha val="43137"/>
                            </a:srgbClr>
                          </a:outerShdw>
                        </a:effectLst>
                        <a:latin typeface="Calibri" pitchFamily="34" charset="0"/>
                        <a:ea typeface="+mn-ea"/>
                        <a:cs typeface="+mn-cs"/>
                      </a:endParaRPr>
                    </a:p>
                  </a:txBody>
                  <a:tcPr anchor="ctr">
                    <a:solidFill>
                      <a:srgbClr val="003366">
                        <a:alpha val="80000"/>
                      </a:srgb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1300" b="1" kern="1200" dirty="0">
                        <a:solidFill>
                          <a:schemeClr val="lt1"/>
                        </a:solidFill>
                        <a:effectLst>
                          <a:outerShdw blurRad="38100" dist="38100" dir="2700000" algn="tl">
                            <a:srgbClr val="000000">
                              <a:alpha val="43137"/>
                            </a:srgbClr>
                          </a:outerShdw>
                        </a:effectLst>
                        <a:latin typeface="Calibri" pitchFamily="34" charset="0"/>
                        <a:ea typeface="+mn-ea"/>
                        <a:cs typeface="+mn-cs"/>
                      </a:endParaRPr>
                    </a:p>
                  </a:txBody>
                  <a:tcPr anchor="ctr">
                    <a:solidFill>
                      <a:srgbClr val="003366">
                        <a:alpha val="80000"/>
                      </a:srgbClr>
                    </a:solidFill>
                  </a:tcPr>
                </a:tc>
                <a:tc hMerge="1">
                  <a:txBody>
                    <a:bodyPr/>
                    <a:lstStyle/>
                    <a:p>
                      <a:pPr algn="ctr"/>
                      <a:endParaRPr lang="en-US" altLang="zh-TW" sz="1200" dirty="0">
                        <a:effectLst>
                          <a:outerShdw blurRad="38100" dist="38100" dir="2700000" algn="tl">
                            <a:srgbClr val="000000">
                              <a:alpha val="43137"/>
                            </a:srgbClr>
                          </a:outerShdw>
                        </a:effectLst>
                        <a:latin typeface="Calibri" pitchFamily="34" charset="0"/>
                      </a:endParaRPr>
                    </a:p>
                  </a:txBody>
                  <a:tcPr anchor="ctr">
                    <a:solidFill>
                      <a:srgbClr val="023F88"/>
                    </a:solidFill>
                  </a:tcPr>
                </a:tc>
                <a:extLst>
                  <a:ext uri="{0D108BD9-81ED-4DB2-BD59-A6C34878D82A}">
                    <a16:rowId xmlns:a16="http://schemas.microsoft.com/office/drawing/2014/main" xmlns="" val="10000"/>
                  </a:ext>
                </a:extLst>
              </a:tr>
              <a:tr h="332812">
                <a:tc>
                  <a:txBody>
                    <a:bodyPr/>
                    <a:lstStyle/>
                    <a:p>
                      <a:pPr algn="ctr"/>
                      <a:r>
                        <a:rPr lang="en-US" altLang="zh-TW" sz="1100" b="1" dirty="0">
                          <a:solidFill>
                            <a:schemeClr val="bg1"/>
                          </a:solidFill>
                          <a:effectLst/>
                          <a:latin typeface="+mn-lt"/>
                        </a:rPr>
                        <a:t>2016</a:t>
                      </a:r>
                    </a:p>
                  </a:txBody>
                  <a:tcPr anchor="ctr">
                    <a:solidFill>
                      <a:schemeClr val="accent1"/>
                    </a:solidFill>
                  </a:tcPr>
                </a:tc>
                <a:tc>
                  <a:txBody>
                    <a:bodyPr/>
                    <a:lstStyle/>
                    <a:p>
                      <a:pPr algn="ctr"/>
                      <a:r>
                        <a:rPr lang="en-US" altLang="zh-TW" sz="1100" b="1" dirty="0">
                          <a:solidFill>
                            <a:schemeClr val="bg1"/>
                          </a:solidFill>
                          <a:effectLst/>
                          <a:latin typeface="+mn-lt"/>
                        </a:rPr>
                        <a:t>2017</a:t>
                      </a:r>
                    </a:p>
                  </a:txBody>
                  <a:tcPr anchor="ctr">
                    <a:solidFill>
                      <a:schemeClr val="accent1"/>
                    </a:solidFill>
                  </a:tcPr>
                </a:tc>
                <a:tc>
                  <a:txBody>
                    <a:bodyPr/>
                    <a:lstStyle/>
                    <a:p>
                      <a:pPr algn="ctr"/>
                      <a:r>
                        <a:rPr lang="en-US" altLang="zh-TW" sz="1100" b="1" dirty="0" smtClean="0">
                          <a:solidFill>
                            <a:schemeClr val="bg1"/>
                          </a:solidFill>
                          <a:effectLst/>
                          <a:latin typeface="+mn-lt"/>
                        </a:rPr>
                        <a:t>2018</a:t>
                      </a:r>
                      <a:endParaRPr lang="en-US" altLang="zh-TW" sz="1100" b="1" dirty="0">
                        <a:solidFill>
                          <a:schemeClr val="bg1"/>
                        </a:solidFill>
                        <a:effectLst/>
                        <a:latin typeface="+mn-lt"/>
                      </a:endParaRPr>
                    </a:p>
                  </a:txBody>
                  <a:tcPr anchor="ctr">
                    <a:solidFill>
                      <a:schemeClr val="accent1"/>
                    </a:solidFill>
                  </a:tcPr>
                </a:tc>
                <a:tc>
                  <a:txBody>
                    <a:bodyPr/>
                    <a:lstStyle/>
                    <a:p>
                      <a:pPr algn="ctr"/>
                      <a:r>
                        <a:rPr lang="en-US" altLang="zh-TW" sz="1100" b="1" dirty="0" smtClean="0">
                          <a:solidFill>
                            <a:schemeClr val="bg1"/>
                          </a:solidFill>
                          <a:effectLst/>
                          <a:latin typeface="+mn-lt"/>
                        </a:rPr>
                        <a:t>2019</a:t>
                      </a:r>
                      <a:endParaRPr lang="en-US" altLang="zh-TW" sz="1100" b="1" dirty="0">
                        <a:solidFill>
                          <a:schemeClr val="bg1"/>
                        </a:solidFill>
                        <a:effectLst/>
                        <a:latin typeface="+mn-lt"/>
                      </a:endParaRPr>
                    </a:p>
                  </a:txBody>
                  <a:tcPr anchor="ctr">
                    <a:solidFill>
                      <a:schemeClr val="accent1"/>
                    </a:solidFill>
                  </a:tcPr>
                </a:tc>
                <a:extLst>
                  <a:ext uri="{0D108BD9-81ED-4DB2-BD59-A6C34878D82A}">
                    <a16:rowId xmlns:a16="http://schemas.microsoft.com/office/drawing/2014/main" xmlns="" val="10001"/>
                  </a:ext>
                </a:extLst>
              </a:tr>
              <a:tr h="432607">
                <a:tc>
                  <a:txBody>
                    <a:bodyPr/>
                    <a:lstStyle/>
                    <a:p>
                      <a:pPr algn="r" rtl="0" fontAlgn="ctr"/>
                      <a:r>
                        <a:rPr lang="en-US" altLang="zh-TW" sz="1100" b="0" i="0" u="none" strike="noStrike" dirty="0">
                          <a:solidFill>
                            <a:srgbClr val="000000"/>
                          </a:solidFill>
                          <a:effectLst/>
                          <a:latin typeface="+mn-lt"/>
                          <a:ea typeface="Arial Unicode MS" panose="020B0604020202020204" pitchFamily="34" charset="-120"/>
                        </a:rPr>
                        <a:t>12.9</a:t>
                      </a:r>
                    </a:p>
                  </a:txBody>
                  <a:tcPr marL="45720" marR="45720" anchor="ctr">
                    <a:solidFill>
                      <a:srgbClr val="F2F2F2">
                        <a:alpha val="80000"/>
                      </a:srgbClr>
                    </a:solidFill>
                  </a:tcPr>
                </a:tc>
                <a:tc>
                  <a:txBody>
                    <a:bodyPr/>
                    <a:lstStyle/>
                    <a:p>
                      <a:pPr algn="r" rtl="0" fontAlgn="ctr"/>
                      <a:r>
                        <a:rPr lang="en-US" altLang="zh-TW" sz="1100" b="0" i="0" u="none" strike="noStrike" dirty="0">
                          <a:solidFill>
                            <a:schemeClr val="tx1"/>
                          </a:solidFill>
                          <a:effectLst/>
                          <a:latin typeface="+mn-lt"/>
                          <a:ea typeface="Arial Unicode MS" panose="020B0604020202020204" pitchFamily="34" charset="-120"/>
                        </a:rPr>
                        <a:t>-4.1</a:t>
                      </a:r>
                    </a:p>
                  </a:txBody>
                  <a:tcPr marL="45720" marR="45720" anchor="ctr">
                    <a:solidFill>
                      <a:srgbClr val="F2F2F2">
                        <a:alpha val="80000"/>
                      </a:srgb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-10.9</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rgbClr val="F2F2F2">
                        <a:alpha val="80000"/>
                      </a:srgb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-10.5</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rgbClr val="F2F2F2">
                        <a:alpha val="80000"/>
                      </a:srgbClr>
                    </a:solidFill>
                  </a:tcPr>
                </a:tc>
                <a:extLst>
                  <a:ext uri="{0D108BD9-81ED-4DB2-BD59-A6C34878D82A}">
                    <a16:rowId xmlns:a16="http://schemas.microsoft.com/office/drawing/2014/main" xmlns="" val="10002"/>
                  </a:ext>
                </a:extLst>
              </a:tr>
              <a:tr h="432607">
                <a:tc>
                  <a:txBody>
                    <a:bodyPr/>
                    <a:lstStyle/>
                    <a:p>
                      <a:pPr algn="r" rtl="0" fontAlgn="ctr"/>
                      <a:r>
                        <a:rPr lang="en-US" altLang="zh-TW" sz="1100" b="0" i="0" u="none" strike="noStrike" dirty="0">
                          <a:solidFill>
                            <a:srgbClr val="000000"/>
                          </a:solidFill>
                          <a:effectLst/>
                          <a:latin typeface="+mn-lt"/>
                          <a:ea typeface="Arial Unicode MS" panose="020B0604020202020204" pitchFamily="34" charset="-120"/>
                        </a:rPr>
                        <a:t>34.4</a:t>
                      </a:r>
                    </a:p>
                  </a:txBody>
                  <a:tcPr marL="45720" marR="45720" anchor="ctr">
                    <a:solidFill>
                      <a:srgbClr val="F2F2F2">
                        <a:alpha val="80000"/>
                      </a:srgbClr>
                    </a:solidFill>
                  </a:tcPr>
                </a:tc>
                <a:tc>
                  <a:txBody>
                    <a:bodyPr/>
                    <a:lstStyle/>
                    <a:p>
                      <a:pPr algn="r" rtl="0" fontAlgn="ctr"/>
                      <a:r>
                        <a:rPr lang="en-US" altLang="zh-TW" sz="1100" b="0" i="0" u="none" strike="noStrike" dirty="0">
                          <a:solidFill>
                            <a:schemeClr val="tx1"/>
                          </a:solidFill>
                          <a:effectLst/>
                          <a:latin typeface="+mn-lt"/>
                          <a:ea typeface="Arial Unicode MS" panose="020B0604020202020204" pitchFamily="34" charset="-120"/>
                        </a:rPr>
                        <a:t>-11.2</a:t>
                      </a:r>
                    </a:p>
                  </a:txBody>
                  <a:tcPr marL="45720" marR="45720" anchor="ctr">
                    <a:solidFill>
                      <a:srgbClr val="F2F2F2">
                        <a:alpha val="80000"/>
                      </a:srgb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-17.6</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rgbClr val="F2F2F2">
                        <a:alpha val="80000"/>
                      </a:srgb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-33.8</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rgbClr val="F2F2F2">
                        <a:alpha val="80000"/>
                      </a:srgbClr>
                    </a:solidFill>
                  </a:tcPr>
                </a:tc>
                <a:extLst>
                  <a:ext uri="{0D108BD9-81ED-4DB2-BD59-A6C34878D82A}">
                    <a16:rowId xmlns:a16="http://schemas.microsoft.com/office/drawing/2014/main" xmlns="" val="10003"/>
                  </a:ext>
                </a:extLst>
              </a:tr>
              <a:tr h="432607">
                <a:tc>
                  <a:txBody>
                    <a:bodyPr/>
                    <a:lstStyle/>
                    <a:p>
                      <a:pPr algn="r" rtl="0" fontAlgn="ctr"/>
                      <a:r>
                        <a:rPr lang="en-US" altLang="zh-TW" sz="1100" b="0" i="0" u="none" strike="noStrike" dirty="0">
                          <a:solidFill>
                            <a:srgbClr val="000000"/>
                          </a:solidFill>
                          <a:effectLst/>
                          <a:latin typeface="+mn-lt"/>
                          <a:ea typeface="Arial Unicode MS" panose="020B0604020202020204" pitchFamily="34" charset="-120"/>
                        </a:rPr>
                        <a:t>43.8</a:t>
                      </a:r>
                    </a:p>
                  </a:txBody>
                  <a:tcPr marL="45720" marR="45720" anchor="ctr">
                    <a:solidFill>
                      <a:srgbClr val="F2F2F2">
                        <a:alpha val="80000"/>
                      </a:srgbClr>
                    </a:solidFill>
                  </a:tcPr>
                </a:tc>
                <a:tc>
                  <a:txBody>
                    <a:bodyPr/>
                    <a:lstStyle/>
                    <a:p>
                      <a:pPr algn="r" rtl="0" fontAlgn="ctr"/>
                      <a:r>
                        <a:rPr lang="en-US" altLang="zh-TW" sz="1100" b="0" i="0" u="none" strike="noStrike" dirty="0">
                          <a:solidFill>
                            <a:schemeClr val="tx1"/>
                          </a:solidFill>
                          <a:effectLst/>
                          <a:latin typeface="+mn-lt"/>
                          <a:ea typeface="Arial Unicode MS" panose="020B0604020202020204" pitchFamily="34" charset="-120"/>
                        </a:rPr>
                        <a:t>-13.6</a:t>
                      </a:r>
                    </a:p>
                  </a:txBody>
                  <a:tcPr marL="45720" marR="45720" anchor="ctr">
                    <a:solidFill>
                      <a:srgbClr val="F2F2F2">
                        <a:alpha val="80000"/>
                      </a:srgb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-34.8</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rgbClr val="F2F2F2">
                        <a:alpha val="80000"/>
                      </a:srgb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-32.7</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rgbClr val="F2F2F2">
                        <a:alpha val="80000"/>
                      </a:srgbClr>
                    </a:solidFill>
                  </a:tcPr>
                </a:tc>
                <a:extLst>
                  <a:ext uri="{0D108BD9-81ED-4DB2-BD59-A6C34878D82A}">
                    <a16:rowId xmlns:a16="http://schemas.microsoft.com/office/drawing/2014/main" xmlns="" val="10004"/>
                  </a:ext>
                </a:extLst>
              </a:tr>
              <a:tr h="432607">
                <a:tc>
                  <a:txBody>
                    <a:bodyPr/>
                    <a:lstStyle/>
                    <a:p>
                      <a:pPr algn="r" rtl="0" fontAlgn="ctr"/>
                      <a:r>
                        <a:rPr lang="en-US" altLang="zh-TW" sz="1100" b="0" i="0" u="none" strike="noStrike" dirty="0">
                          <a:solidFill>
                            <a:srgbClr val="000000"/>
                          </a:solidFill>
                          <a:effectLst/>
                          <a:latin typeface="+mn-lt"/>
                          <a:ea typeface="Arial Unicode MS" panose="020B0604020202020204" pitchFamily="34" charset="-120"/>
                        </a:rPr>
                        <a:t>63.1</a:t>
                      </a:r>
                    </a:p>
                  </a:txBody>
                  <a:tcPr marL="45720" marR="45720" anchor="ctr">
                    <a:solidFill>
                      <a:srgbClr val="F2F2F2">
                        <a:alpha val="80000"/>
                      </a:srgbClr>
                    </a:solidFill>
                  </a:tcPr>
                </a:tc>
                <a:tc>
                  <a:txBody>
                    <a:bodyPr/>
                    <a:lstStyle/>
                    <a:p>
                      <a:pPr algn="r" rtl="0" fontAlgn="ctr"/>
                      <a:r>
                        <a:rPr lang="en-US" altLang="zh-TW" sz="1100" b="0" i="0" u="none" strike="noStrike" dirty="0">
                          <a:solidFill>
                            <a:schemeClr val="tx1"/>
                          </a:solidFill>
                          <a:effectLst/>
                          <a:latin typeface="+mn-lt"/>
                          <a:ea typeface="Arial Unicode MS" panose="020B0604020202020204" pitchFamily="34" charset="-120"/>
                        </a:rPr>
                        <a:t>-26.1</a:t>
                      </a:r>
                    </a:p>
                  </a:txBody>
                  <a:tcPr marL="45720" marR="45720" anchor="ctr">
                    <a:solidFill>
                      <a:srgbClr val="F2F2F2">
                        <a:alpha val="80000"/>
                      </a:srgb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6.2</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rgbClr val="F2F2F2">
                        <a:alpha val="80000"/>
                      </a:srgb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-52.0</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rgbClr val="F2F2F2">
                        <a:alpha val="80000"/>
                      </a:srgbClr>
                    </a:solidFill>
                  </a:tcPr>
                </a:tc>
                <a:extLst>
                  <a:ext uri="{0D108BD9-81ED-4DB2-BD59-A6C34878D82A}">
                    <a16:rowId xmlns:a16="http://schemas.microsoft.com/office/drawing/2014/main" xmlns="" val="10005"/>
                  </a:ext>
                </a:extLst>
              </a:tr>
              <a:tr h="432607">
                <a:tc>
                  <a:txBody>
                    <a:bodyPr/>
                    <a:lstStyle/>
                    <a:p>
                      <a:pPr algn="r" rtl="0" fontAlgn="ctr"/>
                      <a:r>
                        <a:rPr lang="en-US" altLang="zh-TW" sz="1100" b="0" i="0" u="none" strike="noStrike" dirty="0">
                          <a:solidFill>
                            <a:srgbClr val="000000"/>
                          </a:solidFill>
                          <a:effectLst/>
                          <a:latin typeface="+mn-lt"/>
                          <a:ea typeface="Arial Unicode MS" panose="020B0604020202020204" pitchFamily="34" charset="-120"/>
                        </a:rPr>
                        <a:t>68.7</a:t>
                      </a:r>
                    </a:p>
                  </a:txBody>
                  <a:tcPr marL="45720" marR="45720" anchor="ctr">
                    <a:solidFill>
                      <a:srgbClr val="F2F2F2">
                        <a:alpha val="80000"/>
                      </a:srgbClr>
                    </a:solidFill>
                  </a:tcPr>
                </a:tc>
                <a:tc>
                  <a:txBody>
                    <a:bodyPr/>
                    <a:lstStyle/>
                    <a:p>
                      <a:pPr algn="r" rtl="0" fontAlgn="ctr"/>
                      <a:r>
                        <a:rPr lang="en-US" altLang="zh-TW" sz="1100" b="0" i="0" u="none" strike="noStrike" dirty="0">
                          <a:solidFill>
                            <a:schemeClr val="tx1"/>
                          </a:solidFill>
                          <a:effectLst/>
                          <a:latin typeface="+mn-lt"/>
                          <a:ea typeface="Arial Unicode MS" panose="020B0604020202020204" pitchFamily="34" charset="-120"/>
                        </a:rPr>
                        <a:t>-28.4</a:t>
                      </a:r>
                    </a:p>
                  </a:txBody>
                  <a:tcPr marL="45720" marR="45720" anchor="ctr">
                    <a:solidFill>
                      <a:srgbClr val="F2F2F2">
                        <a:alpha val="80000"/>
                      </a:srgb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4.6</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rgbClr val="F2F2F2">
                        <a:alpha val="80000"/>
                      </a:srgb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-48.5</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rgbClr val="F2F2F2">
                        <a:alpha val="80000"/>
                      </a:srgbClr>
                    </a:solidFill>
                  </a:tcPr>
                </a:tc>
                <a:extLst>
                  <a:ext uri="{0D108BD9-81ED-4DB2-BD59-A6C34878D82A}">
                    <a16:rowId xmlns:a16="http://schemas.microsoft.com/office/drawing/2014/main" xmlns="" val="10006"/>
                  </a:ext>
                </a:extLst>
              </a:tr>
              <a:tr h="432607">
                <a:tc>
                  <a:txBody>
                    <a:bodyPr/>
                    <a:lstStyle/>
                    <a:p>
                      <a:pPr algn="r" rtl="0" fontAlgn="ctr"/>
                      <a:r>
                        <a:rPr lang="en-US" altLang="zh-TW" sz="1100" b="0" i="0" u="none" strike="noStrike" dirty="0">
                          <a:solidFill>
                            <a:srgbClr val="000000"/>
                          </a:solidFill>
                          <a:effectLst/>
                          <a:latin typeface="+mn-lt"/>
                          <a:ea typeface="Arial Unicode MS" panose="020B0604020202020204" pitchFamily="34" charset="-120"/>
                        </a:rPr>
                        <a:t>68.7</a:t>
                      </a:r>
                    </a:p>
                  </a:txBody>
                  <a:tcPr marL="45720" marR="45720" anchor="ctr">
                    <a:solidFill>
                      <a:srgbClr val="F2F2F2">
                        <a:alpha val="80000"/>
                      </a:srgbClr>
                    </a:solidFill>
                  </a:tcPr>
                </a:tc>
                <a:tc>
                  <a:txBody>
                    <a:bodyPr/>
                    <a:lstStyle/>
                    <a:p>
                      <a:pPr algn="r" rtl="0" fontAlgn="ctr"/>
                      <a:r>
                        <a:rPr lang="en-US" altLang="zh-TW" sz="1100" b="0" i="0" u="none" strike="noStrike" dirty="0">
                          <a:solidFill>
                            <a:schemeClr val="tx1"/>
                          </a:solidFill>
                          <a:effectLst/>
                          <a:latin typeface="+mn-lt"/>
                          <a:ea typeface="Arial Unicode MS" panose="020B0604020202020204" pitchFamily="34" charset="-120"/>
                        </a:rPr>
                        <a:t>-28.4</a:t>
                      </a:r>
                    </a:p>
                  </a:txBody>
                  <a:tcPr marL="45720" marR="45720" anchor="ctr">
                    <a:solidFill>
                      <a:srgbClr val="F2F2F2">
                        <a:alpha val="80000"/>
                      </a:srgb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5</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rgbClr val="F2F2F2">
                        <a:alpha val="80000"/>
                      </a:srgb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-47.5</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rgbClr val="F2F2F2">
                        <a:alpha val="80000"/>
                      </a:srgbClr>
                    </a:solidFill>
                  </a:tcPr>
                </a:tc>
                <a:extLst>
                  <a:ext uri="{0D108BD9-81ED-4DB2-BD59-A6C34878D82A}">
                    <a16:rowId xmlns:a16="http://schemas.microsoft.com/office/drawing/2014/main" xmlns="" val="10007"/>
                  </a:ext>
                </a:extLst>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775182517"/>
              </p:ext>
            </p:extLst>
          </p:nvPr>
        </p:nvGraphicFramePr>
        <p:xfrm>
          <a:off x="395537" y="3980772"/>
          <a:ext cx="5256581" cy="1397008"/>
        </p:xfrm>
        <a:graphic>
          <a:graphicData uri="http://schemas.openxmlformats.org/drawingml/2006/table">
            <a:tbl>
              <a:tblPr>
                <a:tableStyleId>{5C22544A-7EE6-4342-B048-85BDC9FD1C3A}</a:tableStyleId>
              </a:tblPr>
              <a:tblGrid>
                <a:gridCol w="1628801">
                  <a:extLst>
                    <a:ext uri="{9D8B030D-6E8A-4147-A177-3AD203B41FA5}">
                      <a16:colId xmlns:a16="http://schemas.microsoft.com/office/drawing/2014/main" xmlns="" val="20000"/>
                    </a:ext>
                  </a:extLst>
                </a:gridCol>
                <a:gridCol w="725556">
                  <a:extLst>
                    <a:ext uri="{9D8B030D-6E8A-4147-A177-3AD203B41FA5}">
                      <a16:colId xmlns:a16="http://schemas.microsoft.com/office/drawing/2014/main" xmlns="" val="20001"/>
                    </a:ext>
                  </a:extLst>
                </a:gridCol>
                <a:gridCol w="725556">
                  <a:extLst>
                    <a:ext uri="{9D8B030D-6E8A-4147-A177-3AD203B41FA5}">
                      <a16:colId xmlns:a16="http://schemas.microsoft.com/office/drawing/2014/main" xmlns="" val="20002"/>
                    </a:ext>
                  </a:extLst>
                </a:gridCol>
                <a:gridCol w="725556">
                  <a:extLst>
                    <a:ext uri="{9D8B030D-6E8A-4147-A177-3AD203B41FA5}">
                      <a16:colId xmlns:a16="http://schemas.microsoft.com/office/drawing/2014/main" xmlns="" val="20003"/>
                    </a:ext>
                  </a:extLst>
                </a:gridCol>
                <a:gridCol w="725556">
                  <a:extLst>
                    <a:ext uri="{9D8B030D-6E8A-4147-A177-3AD203B41FA5}">
                      <a16:colId xmlns:a16="http://schemas.microsoft.com/office/drawing/2014/main" xmlns="" val="20004"/>
                    </a:ext>
                  </a:extLst>
                </a:gridCol>
                <a:gridCol w="725556">
                  <a:extLst>
                    <a:ext uri="{9D8B030D-6E8A-4147-A177-3AD203B41FA5}">
                      <a16:colId xmlns:a16="http://schemas.microsoft.com/office/drawing/2014/main" xmlns="" val="20005"/>
                    </a:ext>
                  </a:extLst>
                </a:gridCol>
              </a:tblGrid>
              <a:tr h="349252">
                <a:tc>
                  <a:txBody>
                    <a:bodyPr/>
                    <a:lstStyle/>
                    <a:p>
                      <a:pPr algn="l" rtl="0" fontAlgn="ctr"/>
                      <a:r>
                        <a:rPr lang="en-US" sz="1100" u="none" strike="noStrike" dirty="0">
                          <a:effectLst/>
                          <a:latin typeface="+mn-lt"/>
                        </a:rPr>
                        <a:t>Gross Margin</a:t>
                      </a:r>
                      <a:endParaRPr lang="en-US" sz="1100" b="0" i="0" u="none" strike="noStrike" dirty="0">
                        <a:solidFill>
                          <a:srgbClr val="000000"/>
                        </a:solidFill>
                        <a:effectLst/>
                        <a:latin typeface="+mn-lt"/>
                      </a:endParaRPr>
                    </a:p>
                  </a:txBody>
                  <a:tcPr marL="45720" marR="45720" anchor="ctr">
                    <a:solidFill>
                      <a:schemeClr val="bg1">
                        <a:lumMod val="95000"/>
                      </a:schemeClr>
                    </a:solidFill>
                  </a:tcPr>
                </a:tc>
                <a:tc>
                  <a:txBody>
                    <a:bodyPr/>
                    <a:lstStyle/>
                    <a:p>
                      <a:pPr algn="r" rtl="0" fontAlgn="ctr"/>
                      <a:r>
                        <a:rPr lang="en-US" altLang="zh-TW" sz="1100" u="none" strike="noStrike" dirty="0">
                          <a:effectLst/>
                          <a:latin typeface="+mn-lt"/>
                        </a:rPr>
                        <a:t>30.2%</a:t>
                      </a:r>
                      <a:endParaRPr lang="en-US" altLang="zh-TW" sz="1100" b="0" i="0" u="none" strike="noStrike" dirty="0">
                        <a:solidFill>
                          <a:srgbClr val="000000"/>
                        </a:solidFill>
                        <a:effectLst/>
                        <a:latin typeface="+mn-lt"/>
                      </a:endParaRPr>
                    </a:p>
                  </a:txBody>
                  <a:tcPr marL="45720" marR="45720" anchor="ctr">
                    <a:solidFill>
                      <a:schemeClr val="bg1">
                        <a:lumMod val="95000"/>
                      </a:schemeClr>
                    </a:solidFill>
                  </a:tcPr>
                </a:tc>
                <a:tc>
                  <a:txBody>
                    <a:bodyPr/>
                    <a:lstStyle/>
                    <a:p>
                      <a:pPr algn="r" rtl="0" fontAlgn="ctr"/>
                      <a:r>
                        <a:rPr lang="en-US" altLang="zh-TW" sz="1100" u="none" strike="noStrike" dirty="0">
                          <a:effectLst/>
                          <a:latin typeface="+mn-lt"/>
                        </a:rPr>
                        <a:t>36.0%</a:t>
                      </a:r>
                      <a:endParaRPr lang="en-US" altLang="zh-TW" sz="1100" b="0" i="0" u="none" strike="noStrike" dirty="0">
                        <a:solidFill>
                          <a:srgbClr val="000000"/>
                        </a:solidFill>
                        <a:effectLst/>
                        <a:latin typeface="+mn-lt"/>
                      </a:endParaRPr>
                    </a:p>
                  </a:txBody>
                  <a:tcPr marL="45720" marR="45720" anchor="ctr">
                    <a:solidFill>
                      <a:schemeClr val="bg1">
                        <a:lumMod val="95000"/>
                      </a:schemeClr>
                    </a:solidFill>
                  </a:tcPr>
                </a:tc>
                <a:tc>
                  <a:txBody>
                    <a:bodyPr/>
                    <a:lstStyle/>
                    <a:p>
                      <a:pPr algn="r" rtl="0" fontAlgn="ctr"/>
                      <a:r>
                        <a:rPr lang="en-US" altLang="zh-TW" sz="1100" u="none" strike="noStrike" dirty="0">
                          <a:solidFill>
                            <a:schemeClr val="tx1"/>
                          </a:solidFill>
                          <a:effectLst/>
                          <a:latin typeface="+mn-lt"/>
                        </a:rPr>
                        <a:t>33.3%</a:t>
                      </a:r>
                      <a:endParaRPr lang="en-US" altLang="zh-TW" sz="1100" b="0" i="0" u="none" strike="noStrike" dirty="0">
                        <a:solidFill>
                          <a:schemeClr val="tx1"/>
                        </a:solidFill>
                        <a:effectLst/>
                        <a:latin typeface="+mn-lt"/>
                      </a:endParaRPr>
                    </a:p>
                  </a:txBody>
                  <a:tcPr marL="45720" marR="45720" anchor="ctr">
                    <a:solidFill>
                      <a:schemeClr val="bg1">
                        <a:lumMod val="95000"/>
                      </a:schemeClr>
                    </a:solidFill>
                  </a:tcPr>
                </a:tc>
                <a:tc>
                  <a:txBody>
                    <a:bodyPr/>
                    <a:lstStyle/>
                    <a:p>
                      <a:pPr algn="r" rtl="0" fontAlgn="ctr"/>
                      <a:r>
                        <a:rPr lang="en-US" altLang="zh-TW" sz="1100" b="0" i="0" u="none" strike="noStrike" dirty="0" smtClean="0">
                          <a:solidFill>
                            <a:schemeClr val="tx1"/>
                          </a:solidFill>
                          <a:effectLst/>
                          <a:latin typeface="+mn-lt"/>
                        </a:rPr>
                        <a:t>31%</a:t>
                      </a:r>
                      <a:endParaRPr lang="en-US" altLang="zh-TW" sz="1100" b="0" i="0" u="none" strike="noStrike" dirty="0">
                        <a:solidFill>
                          <a:schemeClr val="tx1"/>
                        </a:solidFill>
                        <a:effectLst/>
                        <a:latin typeface="+mn-lt"/>
                      </a:endParaRPr>
                    </a:p>
                  </a:txBody>
                  <a:tcPr marL="45720" marR="45720" anchor="ctr">
                    <a:solidFill>
                      <a:schemeClr val="bg1">
                        <a:lumMod val="95000"/>
                      </a:schemeClr>
                    </a:solidFill>
                  </a:tcPr>
                </a:tc>
                <a:tc>
                  <a:txBody>
                    <a:bodyPr/>
                    <a:lstStyle/>
                    <a:p>
                      <a:pPr algn="r" rtl="0" fontAlgn="ctr"/>
                      <a:r>
                        <a:rPr lang="en-US" altLang="zh-TW" sz="1100" b="0" i="0" u="none" strike="noStrike" dirty="0" smtClean="0">
                          <a:solidFill>
                            <a:schemeClr val="tx1"/>
                          </a:solidFill>
                          <a:effectLst/>
                          <a:latin typeface="+mn-lt"/>
                        </a:rPr>
                        <a:t>23%</a:t>
                      </a:r>
                      <a:endParaRPr lang="en-US" altLang="zh-TW" sz="1100" b="0" i="0" u="none" strike="noStrike" dirty="0">
                        <a:solidFill>
                          <a:schemeClr val="tx1"/>
                        </a:solidFill>
                        <a:effectLst/>
                        <a:latin typeface="+mn-lt"/>
                      </a:endParaRPr>
                    </a:p>
                  </a:txBody>
                  <a:tcPr marL="45720" marR="45720" anchor="ctr">
                    <a:solidFill>
                      <a:schemeClr val="bg1">
                        <a:lumMod val="95000"/>
                      </a:schemeClr>
                    </a:solidFill>
                  </a:tcPr>
                </a:tc>
                <a:extLst>
                  <a:ext uri="{0D108BD9-81ED-4DB2-BD59-A6C34878D82A}">
                    <a16:rowId xmlns:a16="http://schemas.microsoft.com/office/drawing/2014/main" xmlns="" val="10000"/>
                  </a:ext>
                </a:extLst>
              </a:tr>
              <a:tr h="349252">
                <a:tc>
                  <a:txBody>
                    <a:bodyPr/>
                    <a:lstStyle/>
                    <a:p>
                      <a:pPr algn="l" rtl="0" fontAlgn="ctr"/>
                      <a:r>
                        <a:rPr lang="en-US" sz="1100" u="none" strike="noStrike" dirty="0">
                          <a:effectLst/>
                          <a:latin typeface="+mn-lt"/>
                        </a:rPr>
                        <a:t>Operating Margin</a:t>
                      </a:r>
                      <a:endParaRPr lang="en-US" sz="1100" b="0" i="0" u="none" strike="noStrike" dirty="0">
                        <a:solidFill>
                          <a:srgbClr val="000000"/>
                        </a:solidFill>
                        <a:effectLst/>
                        <a:latin typeface="+mn-lt"/>
                      </a:endParaRPr>
                    </a:p>
                  </a:txBody>
                  <a:tcPr marL="45720" marR="45720" anchor="ctr">
                    <a:solidFill>
                      <a:schemeClr val="bg1">
                        <a:lumMod val="95000"/>
                      </a:schemeClr>
                    </a:solidFill>
                  </a:tcPr>
                </a:tc>
                <a:tc>
                  <a:txBody>
                    <a:bodyPr/>
                    <a:lstStyle/>
                    <a:p>
                      <a:pPr algn="r" rtl="0" fontAlgn="ctr"/>
                      <a:r>
                        <a:rPr lang="en-US" altLang="zh-TW" sz="1100" u="none" strike="noStrike" dirty="0">
                          <a:effectLst/>
                          <a:latin typeface="+mn-lt"/>
                        </a:rPr>
                        <a:t>20.3%</a:t>
                      </a:r>
                      <a:endParaRPr lang="en-US" altLang="zh-TW" sz="1100" b="0" i="0" u="none" strike="noStrike" dirty="0">
                        <a:solidFill>
                          <a:srgbClr val="000000"/>
                        </a:solidFill>
                        <a:effectLst/>
                        <a:latin typeface="+mn-lt"/>
                      </a:endParaRPr>
                    </a:p>
                  </a:txBody>
                  <a:tcPr marL="45720" marR="45720" anchor="ctr">
                    <a:solidFill>
                      <a:schemeClr val="bg1">
                        <a:lumMod val="95000"/>
                      </a:schemeClr>
                    </a:solidFill>
                  </a:tcPr>
                </a:tc>
                <a:tc>
                  <a:txBody>
                    <a:bodyPr/>
                    <a:lstStyle/>
                    <a:p>
                      <a:pPr algn="r" rtl="0" fontAlgn="ctr"/>
                      <a:r>
                        <a:rPr lang="en-US" altLang="zh-TW" sz="1100" u="none" strike="noStrike" dirty="0">
                          <a:effectLst/>
                          <a:latin typeface="+mn-lt"/>
                        </a:rPr>
                        <a:t>25.9%</a:t>
                      </a:r>
                      <a:endParaRPr lang="en-US" altLang="zh-TW" sz="1100" b="0" i="0" u="none" strike="noStrike" dirty="0">
                        <a:solidFill>
                          <a:srgbClr val="000000"/>
                        </a:solidFill>
                        <a:effectLst/>
                        <a:latin typeface="+mn-lt"/>
                      </a:endParaRPr>
                    </a:p>
                  </a:txBody>
                  <a:tcPr marL="45720" marR="45720" anchor="ctr">
                    <a:solidFill>
                      <a:schemeClr val="bg1">
                        <a:lumMod val="95000"/>
                      </a:schemeClr>
                    </a:solidFill>
                  </a:tcPr>
                </a:tc>
                <a:tc>
                  <a:txBody>
                    <a:bodyPr/>
                    <a:lstStyle/>
                    <a:p>
                      <a:pPr algn="r" rtl="0" fontAlgn="ctr"/>
                      <a:r>
                        <a:rPr lang="en-US" altLang="zh-TW" sz="1100" u="none" strike="noStrike" dirty="0">
                          <a:solidFill>
                            <a:schemeClr val="tx1"/>
                          </a:solidFill>
                          <a:effectLst/>
                          <a:latin typeface="+mn-lt"/>
                        </a:rPr>
                        <a:t>23.3%</a:t>
                      </a:r>
                      <a:endParaRPr lang="en-US" altLang="zh-TW" sz="1100" b="0" i="0" u="none" strike="noStrike" dirty="0">
                        <a:solidFill>
                          <a:schemeClr val="tx1"/>
                        </a:solidFill>
                        <a:effectLst/>
                        <a:latin typeface="+mn-lt"/>
                      </a:endParaRPr>
                    </a:p>
                  </a:txBody>
                  <a:tcPr marL="45720" marR="45720" anchor="ctr">
                    <a:solidFill>
                      <a:schemeClr val="bg1">
                        <a:lumMod val="95000"/>
                      </a:schemeClr>
                    </a:solidFill>
                  </a:tcPr>
                </a:tc>
                <a:tc>
                  <a:txBody>
                    <a:bodyPr/>
                    <a:lstStyle/>
                    <a:p>
                      <a:pPr algn="r" rtl="0" fontAlgn="ctr"/>
                      <a:r>
                        <a:rPr lang="en-US" altLang="zh-TW" sz="1100" b="0" i="0" u="none" strike="noStrike" dirty="0" smtClean="0">
                          <a:solidFill>
                            <a:schemeClr val="tx1"/>
                          </a:solidFill>
                          <a:effectLst/>
                          <a:latin typeface="+mn-lt"/>
                        </a:rPr>
                        <a:t>17%</a:t>
                      </a:r>
                      <a:endParaRPr lang="en-US" altLang="zh-TW" sz="1100" b="0" i="0" u="none" strike="noStrike" dirty="0">
                        <a:solidFill>
                          <a:schemeClr val="tx1"/>
                        </a:solidFill>
                        <a:effectLst/>
                        <a:latin typeface="+mn-lt"/>
                      </a:endParaRPr>
                    </a:p>
                  </a:txBody>
                  <a:tcPr marL="45720" marR="45720" anchor="ctr">
                    <a:solidFill>
                      <a:schemeClr val="bg1">
                        <a:lumMod val="95000"/>
                      </a:schemeClr>
                    </a:solidFill>
                  </a:tcPr>
                </a:tc>
                <a:tc>
                  <a:txBody>
                    <a:bodyPr/>
                    <a:lstStyle/>
                    <a:p>
                      <a:pPr algn="r" rtl="0" fontAlgn="ctr"/>
                      <a:r>
                        <a:rPr lang="en-US" altLang="zh-TW" sz="1100" b="0" i="0" u="none" strike="noStrike" dirty="0" smtClean="0">
                          <a:solidFill>
                            <a:schemeClr val="tx1"/>
                          </a:solidFill>
                          <a:effectLst/>
                          <a:latin typeface="+mn-lt"/>
                        </a:rPr>
                        <a:t>13%</a:t>
                      </a:r>
                      <a:endParaRPr lang="en-US" altLang="zh-TW" sz="1100" b="0" i="0" u="none" strike="noStrike" dirty="0">
                        <a:solidFill>
                          <a:schemeClr val="tx1"/>
                        </a:solidFill>
                        <a:effectLst/>
                        <a:latin typeface="+mn-lt"/>
                      </a:endParaRPr>
                    </a:p>
                  </a:txBody>
                  <a:tcPr marL="45720" marR="45720" anchor="ctr">
                    <a:solidFill>
                      <a:schemeClr val="bg1">
                        <a:lumMod val="95000"/>
                      </a:schemeClr>
                    </a:solidFill>
                  </a:tcPr>
                </a:tc>
                <a:extLst>
                  <a:ext uri="{0D108BD9-81ED-4DB2-BD59-A6C34878D82A}">
                    <a16:rowId xmlns:a16="http://schemas.microsoft.com/office/drawing/2014/main" xmlns="" val="10001"/>
                  </a:ext>
                </a:extLst>
              </a:tr>
              <a:tr h="349252">
                <a:tc>
                  <a:txBody>
                    <a:bodyPr/>
                    <a:lstStyle/>
                    <a:p>
                      <a:pPr algn="l" rtl="0" fontAlgn="ctr"/>
                      <a:r>
                        <a:rPr lang="en-US" sz="1100" u="none" strike="noStrike" dirty="0">
                          <a:effectLst/>
                          <a:latin typeface="+mn-lt"/>
                        </a:rPr>
                        <a:t>Net Margin</a:t>
                      </a:r>
                      <a:endParaRPr lang="en-US" sz="1100" b="0" i="0" u="none" strike="noStrike" dirty="0">
                        <a:solidFill>
                          <a:srgbClr val="000000"/>
                        </a:solidFill>
                        <a:effectLst/>
                        <a:latin typeface="+mn-lt"/>
                      </a:endParaRPr>
                    </a:p>
                  </a:txBody>
                  <a:tcPr marL="45720" marR="45720" anchor="ctr">
                    <a:solidFill>
                      <a:schemeClr val="bg1">
                        <a:lumMod val="95000"/>
                      </a:schemeClr>
                    </a:solidFill>
                  </a:tcPr>
                </a:tc>
                <a:tc>
                  <a:txBody>
                    <a:bodyPr/>
                    <a:lstStyle/>
                    <a:p>
                      <a:pPr algn="r" rtl="0" fontAlgn="ctr"/>
                      <a:r>
                        <a:rPr lang="en-US" altLang="zh-TW" sz="1100" b="0" i="0" u="none" strike="noStrike" dirty="0">
                          <a:solidFill>
                            <a:srgbClr val="000000"/>
                          </a:solidFill>
                          <a:effectLst/>
                          <a:latin typeface="+mn-lt"/>
                          <a:ea typeface="Arial Unicode MS" panose="020B0604020202020204" pitchFamily="34" charset="-120"/>
                        </a:rPr>
                        <a:t>13.9%</a:t>
                      </a:r>
                    </a:p>
                  </a:txBody>
                  <a:tcPr marL="45720" marR="45720" anchor="ctr">
                    <a:solidFill>
                      <a:schemeClr val="bg1">
                        <a:lumMod val="95000"/>
                      </a:schemeClr>
                    </a:solidFill>
                  </a:tcPr>
                </a:tc>
                <a:tc>
                  <a:txBody>
                    <a:bodyPr/>
                    <a:lstStyle/>
                    <a:p>
                      <a:pPr algn="r" rtl="0" fontAlgn="ctr"/>
                      <a:r>
                        <a:rPr lang="en-US" altLang="zh-TW" sz="1100" b="0" i="0" u="none" strike="noStrike" dirty="0">
                          <a:solidFill>
                            <a:srgbClr val="000000"/>
                          </a:solidFill>
                          <a:effectLst/>
                          <a:latin typeface="+mn-lt"/>
                          <a:ea typeface="Arial Unicode MS" panose="020B0604020202020204" pitchFamily="34" charset="-120"/>
                        </a:rPr>
                        <a:t>20.8%</a:t>
                      </a:r>
                    </a:p>
                  </a:txBody>
                  <a:tcPr marL="45720" marR="45720" anchor="ctr">
                    <a:solidFill>
                      <a:schemeClr val="bg1">
                        <a:lumMod val="95000"/>
                      </a:schemeClr>
                    </a:solidFill>
                  </a:tcPr>
                </a:tc>
                <a:tc>
                  <a:txBody>
                    <a:bodyPr/>
                    <a:lstStyle/>
                    <a:p>
                      <a:pPr algn="r" rtl="0" fontAlgn="ctr"/>
                      <a:r>
                        <a:rPr lang="en-US" altLang="zh-TW" sz="1100" b="0" i="0" u="none" strike="noStrike" dirty="0">
                          <a:solidFill>
                            <a:schemeClr val="tx1"/>
                          </a:solidFill>
                          <a:effectLst/>
                          <a:latin typeface="+mn-lt"/>
                          <a:ea typeface="Arial Unicode MS" panose="020B0604020202020204" pitchFamily="34" charset="-120"/>
                        </a:rPr>
                        <a:t>15.5%</a:t>
                      </a:r>
                    </a:p>
                  </a:txBody>
                  <a:tcPr marL="45720" marR="45720" anchor="ctr">
                    <a:solidFill>
                      <a:schemeClr val="bg1">
                        <a:lumMod val="95000"/>
                      </a:scheme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18%</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chemeClr val="bg1">
                        <a:lumMod val="95000"/>
                      </a:scheme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11%</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chemeClr val="bg1">
                        <a:lumMod val="95000"/>
                      </a:schemeClr>
                    </a:solidFill>
                  </a:tcPr>
                </a:tc>
                <a:extLst>
                  <a:ext uri="{0D108BD9-81ED-4DB2-BD59-A6C34878D82A}">
                    <a16:rowId xmlns:a16="http://schemas.microsoft.com/office/drawing/2014/main" xmlns="" val="10002"/>
                  </a:ext>
                </a:extLst>
              </a:tr>
              <a:tr h="349252">
                <a:tc>
                  <a:txBody>
                    <a:bodyPr/>
                    <a:lstStyle/>
                    <a:p>
                      <a:pPr algn="l" rtl="0" fontAlgn="ctr"/>
                      <a:r>
                        <a:rPr lang="en-US" sz="1100" b="0" i="0" u="none" strike="noStrike" dirty="0">
                          <a:solidFill>
                            <a:srgbClr val="000000"/>
                          </a:solidFill>
                          <a:effectLst/>
                          <a:latin typeface="+mn-lt"/>
                        </a:rPr>
                        <a:t>ROE</a:t>
                      </a:r>
                    </a:p>
                  </a:txBody>
                  <a:tcPr marL="45720" marR="45720" anchor="ctr">
                    <a:solidFill>
                      <a:schemeClr val="bg1">
                        <a:lumMod val="95000"/>
                      </a:scheme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19.0%</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chemeClr val="bg1">
                        <a:lumMod val="95000"/>
                      </a:scheme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27.11%</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chemeClr val="bg1">
                        <a:lumMod val="95000"/>
                      </a:scheme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16.8%</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chemeClr val="bg1">
                        <a:lumMod val="95000"/>
                      </a:scheme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16.6%</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chemeClr val="bg1">
                        <a:lumMod val="95000"/>
                      </a:schemeClr>
                    </a:solidFill>
                  </a:tcPr>
                </a:tc>
                <a:tc>
                  <a:txBody>
                    <a:bodyPr/>
                    <a:lstStyle/>
                    <a:p>
                      <a:pPr algn="r" rtl="0" fontAlgn="ctr"/>
                      <a:r>
                        <a:rPr lang="en-US" altLang="zh-TW" sz="1100" b="0" i="0" u="none" strike="noStrike" dirty="0" smtClean="0">
                          <a:solidFill>
                            <a:schemeClr val="tx1"/>
                          </a:solidFill>
                          <a:effectLst/>
                          <a:latin typeface="+mn-lt"/>
                          <a:ea typeface="Arial Unicode MS" panose="020B0604020202020204" pitchFamily="34" charset="-120"/>
                        </a:rPr>
                        <a:t>8.43%</a:t>
                      </a:r>
                      <a:endParaRPr lang="en-US" altLang="zh-TW" sz="1100" b="0" i="0" u="none" strike="noStrike" dirty="0">
                        <a:solidFill>
                          <a:schemeClr val="tx1"/>
                        </a:solidFill>
                        <a:effectLst/>
                        <a:latin typeface="+mn-lt"/>
                        <a:ea typeface="Arial Unicode MS" panose="020B0604020202020204" pitchFamily="34" charset="-120"/>
                      </a:endParaRPr>
                    </a:p>
                  </a:txBody>
                  <a:tcPr marL="45720" marR="45720" anchor="ctr">
                    <a:solidFill>
                      <a:schemeClr val="bg1">
                        <a:lumMod val="95000"/>
                      </a:schemeClr>
                    </a:solidFill>
                  </a:tcPr>
                </a:tc>
                <a:extLst>
                  <a:ext uri="{0D108BD9-81ED-4DB2-BD59-A6C34878D82A}">
                    <a16:rowId xmlns:a16="http://schemas.microsoft.com/office/drawing/2014/main" xmlns="" val="10003"/>
                  </a:ext>
                </a:extLst>
              </a:tr>
            </a:tbl>
          </a:graphicData>
        </a:graphic>
      </p:graphicFrame>
      <p:sp>
        <p:nvSpPr>
          <p:cNvPr id="7" name="矩形 6"/>
          <p:cNvSpPr>
            <a:spLocks noChangeArrowheads="1"/>
          </p:cNvSpPr>
          <p:nvPr/>
        </p:nvSpPr>
        <p:spPr bwMode="auto">
          <a:xfrm>
            <a:off x="6522890" y="4009628"/>
            <a:ext cx="222557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a:r>
              <a:rPr lang="en-US" altLang="zh-TW" sz="900" dirty="0">
                <a:solidFill>
                  <a:srgbClr val="000000"/>
                </a:solidFill>
                <a:latin typeface="Calibri" panose="020F0502020204030204" pitchFamily="34" charset="0"/>
                <a:ea typeface="微軟正黑體" panose="020B0604030504040204" pitchFamily="34" charset="-120"/>
              </a:rPr>
              <a:t>Source:</a:t>
            </a:r>
            <a:r>
              <a:rPr lang="zh-TW" altLang="en-US" sz="900" dirty="0">
                <a:solidFill>
                  <a:srgbClr val="000000"/>
                </a:solidFill>
                <a:latin typeface="Calibri" panose="020F0502020204030204" pitchFamily="34" charset="0"/>
                <a:ea typeface="微軟正黑體" panose="020B0604030504040204" pitchFamily="34" charset="-120"/>
              </a:rPr>
              <a:t> </a:t>
            </a:r>
            <a:r>
              <a:rPr lang="en-US" altLang="zh-TW" sz="900" dirty="0">
                <a:solidFill>
                  <a:srgbClr val="000000"/>
                </a:solidFill>
                <a:latin typeface="Calibri" panose="020F0502020204030204" pitchFamily="34" charset="0"/>
                <a:ea typeface="微軟正黑體" panose="020B0604030504040204" pitchFamily="34" charset="-120"/>
              </a:rPr>
              <a:t>Capital IQ and Bloomberg</a:t>
            </a:r>
          </a:p>
        </p:txBody>
      </p:sp>
    </p:spTree>
    <p:extLst>
      <p:ext uri="{BB962C8B-B14F-4D97-AF65-F5344CB8AC3E}">
        <p14:creationId xmlns:p14="http://schemas.microsoft.com/office/powerpoint/2010/main" val="36024478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latin typeface="Calibri" panose="020F0502020204030204" pitchFamily="34" charset="0"/>
              </a:rPr>
              <a:t>2015-2019 </a:t>
            </a:r>
            <a:r>
              <a:rPr lang="en-US" altLang="zh-CN" dirty="0">
                <a:latin typeface="Calibri" panose="020F0502020204030204" pitchFamily="34" charset="0"/>
              </a:rPr>
              <a:t>Balance Sheet</a:t>
            </a:r>
            <a:endParaRPr lang="zh-CN" altLang="en-US" dirty="0">
              <a:latin typeface="Calibri" panose="020F0502020204030204" pitchFamily="34" charset="0"/>
            </a:endParaRPr>
          </a:p>
        </p:txBody>
      </p:sp>
      <p:graphicFrame>
        <p:nvGraphicFramePr>
          <p:cNvPr id="4" name="內容版面配置區 5"/>
          <p:cNvGraphicFramePr>
            <a:graphicFrameLocks noGrp="1"/>
          </p:cNvGraphicFramePr>
          <p:nvPr>
            <p:extLst>
              <p:ext uri="{D42A27DB-BD31-4B8C-83A1-F6EECF244321}">
                <p14:modId xmlns:p14="http://schemas.microsoft.com/office/powerpoint/2010/main" val="3950643836"/>
              </p:ext>
            </p:extLst>
          </p:nvPr>
        </p:nvGraphicFramePr>
        <p:xfrm>
          <a:off x="395288" y="705992"/>
          <a:ext cx="5245100" cy="3367088"/>
        </p:xfrm>
        <a:graphic>
          <a:graphicData uri="http://schemas.openxmlformats.org/drawingml/2006/table">
            <a:tbl>
              <a:tblPr/>
              <a:tblGrid>
                <a:gridCol w="1671637">
                  <a:extLst>
                    <a:ext uri="{9D8B030D-6E8A-4147-A177-3AD203B41FA5}">
                      <a16:colId xmlns:a16="http://schemas.microsoft.com/office/drawing/2014/main" xmlns="" val="20000"/>
                    </a:ext>
                  </a:extLst>
                </a:gridCol>
                <a:gridCol w="715963">
                  <a:extLst>
                    <a:ext uri="{9D8B030D-6E8A-4147-A177-3AD203B41FA5}">
                      <a16:colId xmlns:a16="http://schemas.microsoft.com/office/drawing/2014/main" xmlns="" val="20001"/>
                    </a:ext>
                  </a:extLst>
                </a:gridCol>
                <a:gridCol w="714375">
                  <a:extLst>
                    <a:ext uri="{9D8B030D-6E8A-4147-A177-3AD203B41FA5}">
                      <a16:colId xmlns:a16="http://schemas.microsoft.com/office/drawing/2014/main" xmlns="" val="20002"/>
                    </a:ext>
                  </a:extLst>
                </a:gridCol>
                <a:gridCol w="714375">
                  <a:extLst>
                    <a:ext uri="{9D8B030D-6E8A-4147-A177-3AD203B41FA5}">
                      <a16:colId xmlns:a16="http://schemas.microsoft.com/office/drawing/2014/main" xmlns="" val="20003"/>
                    </a:ext>
                  </a:extLst>
                </a:gridCol>
                <a:gridCol w="714375">
                  <a:extLst>
                    <a:ext uri="{9D8B030D-6E8A-4147-A177-3AD203B41FA5}">
                      <a16:colId xmlns:a16="http://schemas.microsoft.com/office/drawing/2014/main" xmlns="" val="20004"/>
                    </a:ext>
                  </a:extLst>
                </a:gridCol>
                <a:gridCol w="714375">
                  <a:extLst>
                    <a:ext uri="{9D8B030D-6E8A-4147-A177-3AD203B41FA5}">
                      <a16:colId xmlns:a16="http://schemas.microsoft.com/office/drawing/2014/main" xmlns="" val="20005"/>
                    </a:ext>
                  </a:extLst>
                </a:gridCol>
              </a:tblGrid>
              <a:tr h="5953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bg1"/>
                          </a:solidFill>
                          <a:effectLst/>
                          <a:latin typeface="+mj-lt"/>
                          <a:ea typeface="新細明體" pitchFamily="18" charset="-120"/>
                          <a:cs typeface="Arial" panose="020B0604020202020204" pitchFamily="34" charset="0"/>
                        </a:rPr>
                        <a:t>NT$ million</a:t>
                      </a:r>
                      <a:endParaRPr kumimoji="0" lang="zh-TW" altLang="en-US" sz="1100" b="1" i="0" u="none" strike="noStrike" cap="none" normalizeH="0" baseline="0" dirty="0">
                        <a:ln>
                          <a:noFill/>
                        </a:ln>
                        <a:solidFill>
                          <a:srgbClr val="FFFFFF"/>
                        </a:solidFill>
                        <a:effectLst/>
                        <a:latin typeface="+mj-lt"/>
                        <a:ea typeface="新細明體" pitchFamily="18" charset="-120"/>
                        <a:cs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rgbClr val="FFFFFF"/>
                          </a:solidFill>
                          <a:effectLst/>
                          <a:latin typeface="+mj-lt"/>
                          <a:ea typeface="新細明體" pitchFamily="18" charset="-120"/>
                          <a:cs typeface="Arial" panose="020B0604020202020204" pitchFamily="34" charset="0"/>
                        </a:rPr>
                        <a:t>2015</a:t>
                      </a:r>
                      <a:endParaRPr kumimoji="0" lang="zh-TW" altLang="en-US" sz="1100" b="1" i="0" u="none" strike="noStrike" cap="none" normalizeH="0" baseline="0" dirty="0">
                        <a:ln>
                          <a:noFill/>
                        </a:ln>
                        <a:solidFill>
                          <a:srgbClr val="FFFFFF"/>
                        </a:solidFill>
                        <a:effectLst/>
                        <a:latin typeface="+mj-lt"/>
                        <a:ea typeface="新細明體" pitchFamily="18" charset="-120"/>
                        <a:cs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rgbClr val="FFFFFF"/>
                          </a:solidFill>
                          <a:effectLst/>
                          <a:latin typeface="+mj-lt"/>
                          <a:ea typeface="新細明體" pitchFamily="18" charset="-120"/>
                          <a:cs typeface="Arial" panose="020B0604020202020204" pitchFamily="34" charset="0"/>
                        </a:rPr>
                        <a:t>2016</a:t>
                      </a:r>
                      <a:endParaRPr kumimoji="0" lang="zh-TW" altLang="en-US" sz="1100" b="1" i="0" u="none" strike="noStrike" cap="none" normalizeH="0" baseline="0" dirty="0">
                        <a:ln>
                          <a:noFill/>
                        </a:ln>
                        <a:solidFill>
                          <a:srgbClr val="FFFFFF"/>
                        </a:solidFill>
                        <a:effectLst/>
                        <a:latin typeface="+mj-lt"/>
                        <a:ea typeface="新細明體" pitchFamily="18" charset="-120"/>
                        <a:cs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bg1"/>
                          </a:solidFill>
                          <a:effectLst/>
                          <a:latin typeface="+mj-lt"/>
                          <a:ea typeface="新細明體" pitchFamily="18" charset="-120"/>
                          <a:cs typeface="Arial" panose="020B0604020202020204" pitchFamily="34" charset="0"/>
                        </a:rPr>
                        <a:t>2017</a:t>
                      </a:r>
                      <a:endParaRPr kumimoji="0" lang="zh-TW" altLang="en-US" sz="1100" b="1" i="0" u="none" strike="noStrike" cap="none" normalizeH="0" baseline="0" dirty="0">
                        <a:ln>
                          <a:noFill/>
                        </a:ln>
                        <a:solidFill>
                          <a:schemeClr val="bg1"/>
                        </a:solidFill>
                        <a:effectLst/>
                        <a:latin typeface="+mj-lt"/>
                        <a:ea typeface="新細明體" pitchFamily="18" charset="-120"/>
                        <a:cs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bg1"/>
                          </a:solidFill>
                          <a:effectLst/>
                          <a:latin typeface="+mj-lt"/>
                          <a:ea typeface="新細明體" pitchFamily="18" charset="-120"/>
                          <a:cs typeface="Arial" panose="020B0604020202020204" pitchFamily="34" charset="0"/>
                        </a:rPr>
                        <a:t>2018</a:t>
                      </a:r>
                      <a:endParaRPr kumimoji="0" lang="zh-TW" altLang="en-US" sz="1100" b="1" i="0" u="none" strike="noStrike" cap="none" normalizeH="0" baseline="0" dirty="0">
                        <a:ln>
                          <a:noFill/>
                        </a:ln>
                        <a:solidFill>
                          <a:schemeClr val="bg1"/>
                        </a:solidFill>
                        <a:effectLst/>
                        <a:latin typeface="+mj-lt"/>
                        <a:ea typeface="新細明體" pitchFamily="18" charset="-120"/>
                        <a:cs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bg1"/>
                          </a:solidFill>
                          <a:effectLst/>
                          <a:latin typeface="+mj-lt"/>
                          <a:ea typeface="新細明體" pitchFamily="18" charset="-120"/>
                          <a:cs typeface="Arial" panose="020B0604020202020204" pitchFamily="34" charset="0"/>
                        </a:rPr>
                        <a:t>2019</a:t>
                      </a:r>
                      <a:endParaRPr kumimoji="0" lang="zh-TW" altLang="en-US" sz="1100" b="1" i="0" u="none" strike="noStrike" cap="none" normalizeH="0" baseline="0" dirty="0">
                        <a:ln>
                          <a:noFill/>
                        </a:ln>
                        <a:solidFill>
                          <a:schemeClr val="bg1"/>
                        </a:solidFill>
                        <a:effectLst/>
                        <a:latin typeface="+mj-lt"/>
                        <a:ea typeface="新細明體" pitchFamily="18" charset="-120"/>
                        <a:cs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30797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rgbClr val="000000"/>
                          </a:solidFill>
                          <a:effectLst/>
                          <a:latin typeface="+mj-lt"/>
                          <a:ea typeface="新細明體" pitchFamily="18" charset="-120"/>
                          <a:cs typeface="Arial" panose="020B0604020202020204" pitchFamily="34" charset="0"/>
                        </a:rPr>
                        <a:t>TOTAL ASSETS</a:t>
                      </a:r>
                      <a:endParaRPr kumimoji="0" lang="zh-TW" altLang="en-US" sz="1100" b="1" i="0" u="none" strike="noStrike" cap="none" normalizeH="0" baseline="0" dirty="0">
                        <a:ln>
                          <a:noFill/>
                        </a:ln>
                        <a:solidFill>
                          <a:srgbClr val="000000"/>
                        </a:solidFill>
                        <a:effectLst/>
                        <a:latin typeface="+mj-lt"/>
                        <a:ea typeface="新細明體" pitchFamily="18" charset="-120"/>
                        <a:cs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rgbClr val="000000"/>
                          </a:solidFill>
                          <a:effectLst/>
                          <a:latin typeface="+mj-lt"/>
                          <a:ea typeface="Arial Unicode MS" pitchFamily="34" charset="-120"/>
                          <a:cs typeface="Arial" panose="020B0604020202020204" pitchFamily="34" charset="0"/>
                        </a:rPr>
                        <a:t>10,370</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rgbClr val="000000"/>
                          </a:solidFill>
                          <a:effectLst/>
                          <a:latin typeface="+mj-lt"/>
                          <a:ea typeface="Arial Unicode MS" pitchFamily="34" charset="-120"/>
                          <a:cs typeface="Arial" panose="020B0604020202020204" pitchFamily="34" charset="0"/>
                        </a:rPr>
                        <a:t>14,127</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tx1"/>
                          </a:solidFill>
                          <a:effectLst/>
                          <a:latin typeface="+mj-lt"/>
                          <a:ea typeface="Arial Unicode MS" pitchFamily="34" charset="-120"/>
                          <a:cs typeface="Arial" panose="020B0604020202020204" pitchFamily="34" charset="0"/>
                        </a:rPr>
                        <a:t>16,485</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17,036</a:t>
                      </a:r>
                      <a:endParaRPr kumimoji="0" lang="en-US" altLang="zh-TW" sz="1100" b="1"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16,982</a:t>
                      </a:r>
                      <a:endParaRPr kumimoji="0" lang="en-US" altLang="zh-TW" sz="1100" b="1"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01"/>
                  </a:ext>
                </a:extLst>
              </a:tr>
              <a:tr h="30797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100" b="0" i="0" u="none" strike="noStrike" cap="none" normalizeH="0" baseline="0">
                          <a:ln>
                            <a:noFill/>
                          </a:ln>
                          <a:solidFill>
                            <a:srgbClr val="000000"/>
                          </a:solidFill>
                          <a:effectLst/>
                          <a:latin typeface="+mj-lt"/>
                          <a:ea typeface="新細明體" pitchFamily="18" charset="-120"/>
                          <a:cs typeface="Arial" panose="020B0604020202020204" pitchFamily="34" charset="0"/>
                        </a:rPr>
                        <a:t>   Cash</a:t>
                      </a:r>
                      <a:endParaRPr kumimoji="0" lang="zh-TW" altLang="en-US" sz="1100" b="0" i="0" u="none" strike="noStrike" cap="none" normalizeH="0" baseline="0">
                        <a:ln>
                          <a:noFill/>
                        </a:ln>
                        <a:solidFill>
                          <a:srgbClr val="000000"/>
                        </a:solidFill>
                        <a:effectLst/>
                        <a:latin typeface="+mj-lt"/>
                        <a:ea typeface="新細明體" pitchFamily="18" charset="-120"/>
                        <a:cs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j-lt"/>
                          <a:ea typeface="Arial Unicode MS" pitchFamily="34" charset="-120"/>
                          <a:cs typeface="Arial" panose="020B0604020202020204" pitchFamily="34" charset="0"/>
                        </a:rPr>
                        <a:t>946</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j-lt"/>
                          <a:ea typeface="Arial Unicode MS" pitchFamily="34" charset="-120"/>
                          <a:cs typeface="Arial" panose="020B0604020202020204" pitchFamily="34" charset="0"/>
                        </a:rPr>
                        <a:t>1,973</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rPr>
                        <a:t>2,637</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1,809</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1,143</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02"/>
                  </a:ext>
                </a:extLst>
              </a:tr>
              <a:tr h="30797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j-lt"/>
                          <a:ea typeface="新細明體" pitchFamily="18" charset="-120"/>
                          <a:cs typeface="Arial" panose="020B0604020202020204" pitchFamily="34" charset="0"/>
                        </a:rPr>
                        <a:t>   NR &amp; AR</a:t>
                      </a:r>
                      <a:endParaRPr kumimoji="0" lang="zh-TW" altLang="en-US" sz="1100" b="0" i="0" u="none" strike="noStrike" cap="none" normalizeH="0" baseline="0" dirty="0">
                        <a:ln>
                          <a:noFill/>
                        </a:ln>
                        <a:solidFill>
                          <a:srgbClr val="000000"/>
                        </a:solidFill>
                        <a:effectLst/>
                        <a:latin typeface="+mj-lt"/>
                        <a:ea typeface="新細明體" pitchFamily="18" charset="-120"/>
                        <a:cs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j-lt"/>
                          <a:ea typeface="Arial Unicode MS" pitchFamily="34" charset="-120"/>
                          <a:cs typeface="Arial" panose="020B0604020202020204" pitchFamily="34" charset="0"/>
                        </a:rPr>
                        <a:t>1,057</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j-lt"/>
                          <a:ea typeface="Arial Unicode MS" pitchFamily="34" charset="-120"/>
                          <a:cs typeface="Arial" panose="020B0604020202020204" pitchFamily="34" charset="0"/>
                        </a:rPr>
                        <a:t>1,093</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rPr>
                        <a:t>949</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932</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697</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03"/>
                  </a:ext>
                </a:extLst>
              </a:tr>
              <a:tr h="30797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100" b="0" i="0" u="none" strike="noStrike" cap="none" normalizeH="0" baseline="0">
                          <a:ln>
                            <a:noFill/>
                          </a:ln>
                          <a:solidFill>
                            <a:srgbClr val="000000"/>
                          </a:solidFill>
                          <a:effectLst/>
                          <a:latin typeface="+mj-lt"/>
                          <a:ea typeface="新細明體" pitchFamily="18" charset="-120"/>
                          <a:cs typeface="Arial" panose="020B0604020202020204" pitchFamily="34" charset="0"/>
                        </a:rPr>
                        <a:t>   Inventory</a:t>
                      </a:r>
                      <a:endParaRPr kumimoji="0" lang="zh-TW" altLang="en-US" sz="1100" b="0" i="0" u="none" strike="noStrike" cap="none" normalizeH="0" baseline="0">
                        <a:ln>
                          <a:noFill/>
                        </a:ln>
                        <a:solidFill>
                          <a:srgbClr val="000000"/>
                        </a:solidFill>
                        <a:effectLst/>
                        <a:latin typeface="+mj-lt"/>
                        <a:ea typeface="新細明體" pitchFamily="18" charset="-120"/>
                        <a:cs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j-lt"/>
                          <a:ea typeface="Arial Unicode MS" pitchFamily="34" charset="-120"/>
                          <a:cs typeface="Arial" panose="020B0604020202020204" pitchFamily="34" charset="0"/>
                        </a:rPr>
                        <a:t>2,379</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j-lt"/>
                          <a:ea typeface="Arial Unicode MS" pitchFamily="34" charset="-120"/>
                          <a:cs typeface="Arial" panose="020B0604020202020204" pitchFamily="34" charset="0"/>
                        </a:rPr>
                        <a:t>3,047</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rPr>
                        <a:t>3,707</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4,487</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4,986</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04"/>
                  </a:ext>
                </a:extLst>
              </a:tr>
              <a:tr h="307975">
                <a:tc>
                  <a:txBody>
                    <a:bodyPr/>
                    <a:lstStyle/>
                    <a:p>
                      <a:pPr marL="0" marR="0" lvl="0" indent="0" algn="l" defTabSz="457200" rtl="0" eaLnBrk="0" fontAlgn="base"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新細明體" pitchFamily="18" charset="-120"/>
                          <a:cs typeface="Arial" panose="020B0604020202020204" pitchFamily="34" charset="0"/>
                        </a:rPr>
                        <a:t>   </a:t>
                      </a:r>
                      <a:r>
                        <a:rPr kumimoji="0" lang="en-US" altLang="zh-TW" sz="1100" b="0" i="0" u="none" strike="noStrike" cap="none" normalizeH="0" baseline="0" dirty="0" smtClean="0">
                          <a:ln>
                            <a:noFill/>
                          </a:ln>
                          <a:solidFill>
                            <a:schemeClr val="tx1"/>
                          </a:solidFill>
                          <a:effectLst/>
                          <a:latin typeface="+mj-lt"/>
                          <a:ea typeface="新細明體" pitchFamily="18" charset="-120"/>
                          <a:cs typeface="Arial" panose="020B0604020202020204" pitchFamily="34" charset="0"/>
                        </a:rPr>
                        <a:t>PP&amp;E</a:t>
                      </a:r>
                      <a:endParaRPr kumimoji="0" lang="en-US" altLang="zh-TW" sz="1100" b="0" i="0" u="none" strike="noStrike" cap="none" normalizeH="0" baseline="0" dirty="0">
                        <a:ln>
                          <a:noFill/>
                        </a:ln>
                        <a:solidFill>
                          <a:schemeClr val="tx1"/>
                        </a:solidFill>
                        <a:effectLst/>
                        <a:latin typeface="+mj-lt"/>
                        <a:ea typeface="新細明體" pitchFamily="18" charset="-120"/>
                        <a:cs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j-lt"/>
                          <a:ea typeface="Arial Unicode MS" pitchFamily="34" charset="-120"/>
                          <a:cs typeface="Arial" panose="020B0604020202020204" pitchFamily="34" charset="0"/>
                        </a:rPr>
                        <a:t>5,227</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j-lt"/>
                          <a:ea typeface="Arial Unicode MS" pitchFamily="34" charset="-120"/>
                          <a:cs typeface="Arial" panose="020B0604020202020204" pitchFamily="34" charset="0"/>
                        </a:rPr>
                        <a:t>7,020</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rPr>
                        <a:t>8,629</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9,335</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9,631</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05"/>
                  </a:ext>
                </a:extLst>
              </a:tr>
              <a:tr h="30797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rgbClr val="000000"/>
                          </a:solidFill>
                          <a:effectLst/>
                          <a:latin typeface="+mj-lt"/>
                          <a:ea typeface="新細明體" pitchFamily="18" charset="-120"/>
                          <a:cs typeface="Arial" panose="020B0604020202020204" pitchFamily="34" charset="0"/>
                        </a:rPr>
                        <a:t>TOTAL LIABILITIES</a:t>
                      </a:r>
                      <a:endParaRPr kumimoji="0" lang="zh-TW" altLang="en-US" sz="1100" b="1" i="0" u="none" strike="noStrike" cap="none" normalizeH="0" baseline="0" dirty="0">
                        <a:ln>
                          <a:noFill/>
                        </a:ln>
                        <a:solidFill>
                          <a:srgbClr val="000000"/>
                        </a:solidFill>
                        <a:effectLst/>
                        <a:latin typeface="+mj-lt"/>
                        <a:ea typeface="新細明體" pitchFamily="18" charset="-120"/>
                        <a:cs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rPr>
                        <a:t>5,079 </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rPr>
                        <a:t>7,600 </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rPr>
                        <a:t>9,411 </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tx1"/>
                          </a:solidFill>
                          <a:effectLst/>
                          <a:latin typeface="+mj-lt"/>
                          <a:ea typeface="新細明體" pitchFamily="18" charset="-120"/>
                          <a:cs typeface="Arial" panose="020B0604020202020204" pitchFamily="34" charset="0"/>
                        </a:rPr>
                        <a:t>9,665</a:t>
                      </a:r>
                      <a:endPar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tx1"/>
                          </a:solidFill>
                          <a:effectLst/>
                          <a:latin typeface="+mj-lt"/>
                          <a:ea typeface="新細明體" pitchFamily="18" charset="-120"/>
                          <a:cs typeface="Arial" panose="020B0604020202020204" pitchFamily="34" charset="0"/>
                        </a:rPr>
                        <a:t>9,576</a:t>
                      </a:r>
                      <a:endPar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06"/>
                  </a:ext>
                </a:extLst>
              </a:tr>
              <a:tr h="307975">
                <a:tc>
                  <a:txBody>
                    <a:bodyPr/>
                    <a:lstStyle/>
                    <a:p>
                      <a:pPr marL="0" marR="0" lvl="0" indent="0" algn="l" defTabSz="4572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0" lang="en-US" altLang="zh-TW" sz="1100" b="0" i="0" u="none" strike="noStrike" cap="none" normalizeH="0" baseline="0" dirty="0">
                          <a:ln>
                            <a:noFill/>
                          </a:ln>
                          <a:solidFill>
                            <a:srgbClr val="000000"/>
                          </a:solidFill>
                          <a:effectLst/>
                          <a:latin typeface="+mj-lt"/>
                          <a:ea typeface="新細明體" pitchFamily="18" charset="-120"/>
                          <a:cs typeface="Arial" panose="020B0604020202020204" pitchFamily="34" charset="0"/>
                        </a:rPr>
                        <a:t>     Bank Loans</a:t>
                      </a:r>
                      <a:endParaRPr kumimoji="0" lang="zh-TW" altLang="en-US" sz="1100" b="0" i="0" u="none" strike="noStrike" cap="none" normalizeH="0" baseline="0" dirty="0">
                        <a:ln>
                          <a:noFill/>
                        </a:ln>
                        <a:solidFill>
                          <a:srgbClr val="000000"/>
                        </a:solidFill>
                        <a:effectLst/>
                        <a:latin typeface="+mj-lt"/>
                        <a:ea typeface="新細明體" pitchFamily="18" charset="-120"/>
                        <a:cs typeface="Arial" panose="020B0604020202020204" pitchFamily="34"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新細明體" pitchFamily="18" charset="-120"/>
                          <a:cs typeface="Arial" panose="020B0604020202020204" pitchFamily="34" charset="0"/>
                        </a:rPr>
                        <a:t>3,862</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新細明體" pitchFamily="18" charset="-120"/>
                          <a:cs typeface="Arial" panose="020B0604020202020204" pitchFamily="34" charset="0"/>
                        </a:rPr>
                        <a:t>6,322 </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新細明體" pitchFamily="18" charset="-120"/>
                          <a:cs typeface="Arial" panose="020B0604020202020204" pitchFamily="34" charset="0"/>
                        </a:rPr>
                        <a:t>8,076 </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新細明體" pitchFamily="18" charset="-120"/>
                          <a:cs typeface="Arial" panose="020B0604020202020204" pitchFamily="34" charset="0"/>
                        </a:rPr>
                        <a:t>8,117</a:t>
                      </a:r>
                      <a:endParaRPr kumimoji="0" lang="en-US" altLang="zh-TW" sz="1100" b="0" i="0" u="none" strike="noStrike" cap="none" normalizeH="0" baseline="0" dirty="0">
                        <a:ln>
                          <a:noFill/>
                        </a:ln>
                        <a:solidFill>
                          <a:schemeClr val="tx1"/>
                        </a:solidFill>
                        <a:effectLst/>
                        <a:latin typeface="+mj-lt"/>
                        <a:ea typeface="新細明體" pitchFamily="18"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新細明體" pitchFamily="18" charset="-120"/>
                          <a:cs typeface="Arial" panose="020B0604020202020204" pitchFamily="34" charset="0"/>
                        </a:rPr>
                        <a:t>8,232</a:t>
                      </a:r>
                      <a:endParaRPr kumimoji="0" lang="en-US" altLang="zh-TW" sz="1100" b="0" i="0" u="none" strike="noStrike" cap="none" normalizeH="0" baseline="0" dirty="0">
                        <a:ln>
                          <a:noFill/>
                        </a:ln>
                        <a:solidFill>
                          <a:schemeClr val="tx1"/>
                        </a:solidFill>
                        <a:effectLst/>
                        <a:latin typeface="+mj-lt"/>
                        <a:ea typeface="新細明體" pitchFamily="18"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07"/>
                  </a:ext>
                </a:extLst>
              </a:tr>
              <a:tr h="307975">
                <a:tc>
                  <a:txBody>
                    <a:bodyPr/>
                    <a:lstStyle/>
                    <a:p>
                      <a:pPr marL="0" marR="0" lvl="0" indent="0" algn="l" defTabSz="4572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0" lang="en-US" altLang="zh-TW" sz="1100" b="0" i="0" u="none" strike="noStrike" cap="none" normalizeH="0" baseline="0" dirty="0">
                          <a:ln>
                            <a:noFill/>
                          </a:ln>
                          <a:solidFill>
                            <a:srgbClr val="FF0000"/>
                          </a:solidFill>
                          <a:effectLst/>
                          <a:latin typeface="+mj-lt"/>
                          <a:ea typeface="新細明體" pitchFamily="18" charset="-120"/>
                          <a:cs typeface="Arial" panose="020B0604020202020204" pitchFamily="34" charset="0"/>
                        </a:rPr>
                        <a:t>     </a:t>
                      </a:r>
                      <a:r>
                        <a:rPr kumimoji="0" lang="en-US" altLang="zh-TW" sz="1100" b="0" i="0" u="none" strike="noStrike" cap="none" normalizeH="0" baseline="0" dirty="0">
                          <a:ln>
                            <a:noFill/>
                          </a:ln>
                          <a:solidFill>
                            <a:schemeClr val="tx1"/>
                          </a:solidFill>
                          <a:effectLst/>
                          <a:latin typeface="+mj-lt"/>
                          <a:ea typeface="新細明體" pitchFamily="18" charset="-120"/>
                          <a:cs typeface="Arial" panose="020B0604020202020204" pitchFamily="34" charset="0"/>
                        </a:rPr>
                        <a:t>AP</a:t>
                      </a:r>
                      <a:endParaRPr kumimoji="0" lang="zh-TW" altLang="en-US" sz="1100" b="0" i="0" u="none" strike="noStrike" cap="none" normalizeH="0" baseline="0" dirty="0">
                        <a:ln>
                          <a:noFill/>
                        </a:ln>
                        <a:solidFill>
                          <a:schemeClr val="tx1"/>
                        </a:solidFill>
                        <a:effectLst/>
                        <a:latin typeface="+mj-lt"/>
                        <a:ea typeface="新細明體" pitchFamily="18" charset="-120"/>
                        <a:cs typeface="Arial" panose="020B0604020202020204" pitchFamily="34"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rPr>
                        <a:t>83</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rPr>
                        <a:t>103</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rPr>
                        <a:t>78</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83</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74</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08"/>
                  </a:ext>
                </a:extLst>
              </a:tr>
              <a:tr h="30797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rgbClr val="000000"/>
                          </a:solidFill>
                          <a:effectLst/>
                          <a:latin typeface="+mj-lt"/>
                          <a:ea typeface="新細明體" pitchFamily="18" charset="-120"/>
                          <a:cs typeface="Arial" panose="020B0604020202020204" pitchFamily="34" charset="0"/>
                        </a:rPr>
                        <a:t>TOTAL EQUITY</a:t>
                      </a:r>
                      <a:endParaRPr kumimoji="0" lang="zh-TW" altLang="en-US" sz="1100" b="1" i="0" u="none" strike="noStrike" cap="none" normalizeH="0" baseline="0" dirty="0">
                        <a:ln>
                          <a:noFill/>
                        </a:ln>
                        <a:solidFill>
                          <a:srgbClr val="000000"/>
                        </a:solidFill>
                        <a:effectLst/>
                        <a:latin typeface="+mj-lt"/>
                        <a:ea typeface="新細明體" pitchFamily="18" charset="-120"/>
                        <a:cs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rPr>
                        <a:t>5,291</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rPr>
                        <a:t>6,527</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rPr>
                        <a:t>7,074</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tx1"/>
                          </a:solidFill>
                          <a:effectLst/>
                          <a:latin typeface="+mj-lt"/>
                          <a:ea typeface="新細明體" pitchFamily="18" charset="-120"/>
                          <a:cs typeface="Arial" panose="020B0604020202020204" pitchFamily="34" charset="0"/>
                        </a:rPr>
                        <a:t>7,371</a:t>
                      </a:r>
                      <a:endPar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tx1"/>
                          </a:solidFill>
                          <a:effectLst/>
                          <a:latin typeface="+mj-lt"/>
                          <a:ea typeface="新細明體" pitchFamily="18" charset="-120"/>
                          <a:cs typeface="Arial" panose="020B0604020202020204" pitchFamily="34" charset="0"/>
                        </a:rPr>
                        <a:t>7,406</a:t>
                      </a:r>
                      <a:endPar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09"/>
                  </a:ext>
                </a:extLst>
              </a:tr>
            </a:tbl>
          </a:graphicData>
        </a:graphic>
      </p:graphicFrame>
      <p:graphicFrame>
        <p:nvGraphicFramePr>
          <p:cNvPr id="5" name="表格 4"/>
          <p:cNvGraphicFramePr>
            <a:graphicFrameLocks noGrp="1"/>
          </p:cNvGraphicFramePr>
          <p:nvPr>
            <p:extLst>
              <p:ext uri="{D42A27DB-BD31-4B8C-83A1-F6EECF244321}">
                <p14:modId xmlns:p14="http://schemas.microsoft.com/office/powerpoint/2010/main" val="1649634521"/>
              </p:ext>
            </p:extLst>
          </p:nvPr>
        </p:nvGraphicFramePr>
        <p:xfrm>
          <a:off x="395288" y="4116084"/>
          <a:ext cx="5245100" cy="1254271"/>
        </p:xfrm>
        <a:graphic>
          <a:graphicData uri="http://schemas.openxmlformats.org/drawingml/2006/table">
            <a:tbl>
              <a:tblPr/>
              <a:tblGrid>
                <a:gridCol w="1679575">
                  <a:extLst>
                    <a:ext uri="{9D8B030D-6E8A-4147-A177-3AD203B41FA5}">
                      <a16:colId xmlns:a16="http://schemas.microsoft.com/office/drawing/2014/main" xmlns="" val="20000"/>
                    </a:ext>
                  </a:extLst>
                </a:gridCol>
                <a:gridCol w="713105">
                  <a:extLst>
                    <a:ext uri="{9D8B030D-6E8A-4147-A177-3AD203B41FA5}">
                      <a16:colId xmlns:a16="http://schemas.microsoft.com/office/drawing/2014/main" xmlns="" val="20001"/>
                    </a:ext>
                  </a:extLst>
                </a:gridCol>
                <a:gridCol w="713105">
                  <a:extLst>
                    <a:ext uri="{9D8B030D-6E8A-4147-A177-3AD203B41FA5}">
                      <a16:colId xmlns:a16="http://schemas.microsoft.com/office/drawing/2014/main" xmlns="" val="20002"/>
                    </a:ext>
                  </a:extLst>
                </a:gridCol>
                <a:gridCol w="713105">
                  <a:extLst>
                    <a:ext uri="{9D8B030D-6E8A-4147-A177-3AD203B41FA5}">
                      <a16:colId xmlns:a16="http://schemas.microsoft.com/office/drawing/2014/main" xmlns="" val="20003"/>
                    </a:ext>
                  </a:extLst>
                </a:gridCol>
                <a:gridCol w="713105">
                  <a:extLst>
                    <a:ext uri="{9D8B030D-6E8A-4147-A177-3AD203B41FA5}">
                      <a16:colId xmlns:a16="http://schemas.microsoft.com/office/drawing/2014/main" xmlns="" val="20004"/>
                    </a:ext>
                  </a:extLst>
                </a:gridCol>
                <a:gridCol w="713105">
                  <a:extLst>
                    <a:ext uri="{9D8B030D-6E8A-4147-A177-3AD203B41FA5}">
                      <a16:colId xmlns:a16="http://schemas.microsoft.com/office/drawing/2014/main" xmlns="" val="20005"/>
                    </a:ext>
                  </a:extLst>
                </a:gridCol>
              </a:tblGrid>
              <a:tr h="303213">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mn-lt"/>
                          <a:ea typeface="新細明體" pitchFamily="18" charset="-120"/>
                        </a:rPr>
                        <a:t> A/R turnover days</a:t>
                      </a:r>
                    </a:p>
                  </a:txBody>
                  <a:tcPr marL="9352" marR="9352" marT="935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n-lt"/>
                          <a:ea typeface="Arial Unicode MS" pitchFamily="34" charset="-120"/>
                          <a:cs typeface="Arial Unicode MS" pitchFamily="34" charset="-120"/>
                        </a:rPr>
                        <a:t>53</a:t>
                      </a: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n-lt"/>
                          <a:ea typeface="Arial Unicode MS" pitchFamily="34" charset="-120"/>
                          <a:cs typeface="Arial Unicode MS" pitchFamily="34" charset="-120"/>
                        </a:rPr>
                        <a:t>51</a:t>
                      </a: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n-lt"/>
                          <a:ea typeface="Arial Unicode MS" pitchFamily="34" charset="-120"/>
                          <a:cs typeface="Arial Unicode MS" pitchFamily="34" charset="-120"/>
                        </a:rPr>
                        <a:t>50</a:t>
                      </a: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n-lt"/>
                          <a:ea typeface="Arial Unicode MS" pitchFamily="34" charset="-120"/>
                          <a:cs typeface="Arial Unicode MS" pitchFamily="34" charset="-120"/>
                        </a:rPr>
                        <a:t>53</a:t>
                      </a:r>
                      <a:endParaRPr kumimoji="0" lang="en-US" altLang="zh-TW" sz="1100" b="0" i="0" u="none" strike="noStrike" cap="none" normalizeH="0" baseline="0" dirty="0">
                        <a:ln>
                          <a:noFill/>
                        </a:ln>
                        <a:solidFill>
                          <a:schemeClr val="tx1"/>
                        </a:solidFill>
                        <a:effectLst/>
                        <a:latin typeface="+mn-lt"/>
                        <a:ea typeface="Arial Unicode MS" pitchFamily="34" charset="-120"/>
                        <a:cs typeface="Arial Unicode MS" pitchFamily="34" charset="-120"/>
                      </a:endParaRP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n-lt"/>
                          <a:ea typeface="Arial Unicode MS" pitchFamily="34" charset="-120"/>
                          <a:cs typeface="Arial Unicode MS" pitchFamily="34" charset="-120"/>
                        </a:rPr>
                        <a:t>52</a:t>
                      </a:r>
                      <a:endParaRPr kumimoji="0" lang="en-US" altLang="zh-TW" sz="1100" b="0" i="0" u="none" strike="noStrike" cap="none" normalizeH="0" baseline="0" dirty="0">
                        <a:ln>
                          <a:noFill/>
                        </a:ln>
                        <a:solidFill>
                          <a:schemeClr val="tx1"/>
                        </a:solidFill>
                        <a:effectLst/>
                        <a:latin typeface="+mn-lt"/>
                        <a:ea typeface="Arial Unicode MS" pitchFamily="34" charset="-120"/>
                        <a:cs typeface="Arial Unicode MS" pitchFamily="34" charset="-120"/>
                      </a:endParaRP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xmlns="" val="10000"/>
                  </a:ext>
                </a:extLst>
              </a:tr>
              <a:tr h="303213">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mn-lt"/>
                          <a:ea typeface="新細明體" pitchFamily="18" charset="-120"/>
                        </a:rPr>
                        <a:t> Inventory </a:t>
                      </a:r>
                    </a:p>
                    <a:p>
                      <a:pPr marL="0" marR="0" lvl="0" indent="0" algn="l" defTabSz="914400" rtl="0" eaLnBrk="0" fontAlgn="ctr" latinLnBrk="0" hangingPunct="0">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mn-lt"/>
                          <a:ea typeface="新細明體" pitchFamily="18" charset="-120"/>
                        </a:rPr>
                        <a:t> turnover days</a:t>
                      </a:r>
                    </a:p>
                  </a:txBody>
                  <a:tcPr marL="9352" marR="9352" marT="935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rgbClr val="000000"/>
                          </a:solidFill>
                          <a:effectLst/>
                          <a:latin typeface="+mn-lt"/>
                          <a:ea typeface="Arial Unicode MS" pitchFamily="34" charset="-120"/>
                          <a:cs typeface="Arial Unicode MS" pitchFamily="34" charset="-120"/>
                        </a:rPr>
                        <a:t>165</a:t>
                      </a:r>
                      <a:endParaRPr kumimoji="0" lang="en-US" altLang="zh-TW" sz="1100" b="0" i="0" u="none" strike="noStrike" cap="none" normalizeH="0" baseline="0" dirty="0">
                        <a:ln>
                          <a:noFill/>
                        </a:ln>
                        <a:solidFill>
                          <a:srgbClr val="000000"/>
                        </a:solidFill>
                        <a:effectLst/>
                        <a:latin typeface="+mn-lt"/>
                        <a:ea typeface="Arial Unicode MS" pitchFamily="34" charset="-120"/>
                        <a:cs typeface="Arial Unicode MS" pitchFamily="34" charset="-120"/>
                      </a:endParaRP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rgbClr val="000000"/>
                          </a:solidFill>
                          <a:effectLst/>
                          <a:latin typeface="+mn-lt"/>
                          <a:ea typeface="Arial Unicode MS" pitchFamily="34" charset="-120"/>
                          <a:cs typeface="Arial Unicode MS" pitchFamily="34" charset="-120"/>
                        </a:rPr>
                        <a:t>201</a:t>
                      </a:r>
                      <a:endParaRPr kumimoji="0" lang="en-US" altLang="zh-TW" sz="1100" b="0" i="0" u="none" strike="noStrike" cap="none" normalizeH="0" baseline="0" dirty="0">
                        <a:ln>
                          <a:noFill/>
                        </a:ln>
                        <a:solidFill>
                          <a:srgbClr val="000000"/>
                        </a:solidFill>
                        <a:effectLst/>
                        <a:latin typeface="+mn-lt"/>
                        <a:ea typeface="Arial Unicode MS" pitchFamily="34" charset="-120"/>
                        <a:cs typeface="Arial Unicode MS" pitchFamily="34" charset="-120"/>
                      </a:endParaRP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n-lt"/>
                          <a:ea typeface="Arial Unicode MS" pitchFamily="34" charset="-120"/>
                          <a:cs typeface="Arial Unicode MS" pitchFamily="34" charset="-120"/>
                        </a:rPr>
                        <a:t>250</a:t>
                      </a:r>
                      <a:endParaRPr kumimoji="0" lang="en-US" altLang="zh-TW" sz="1100" b="0" i="0" u="none" strike="noStrike" cap="none" normalizeH="0" baseline="0" dirty="0">
                        <a:ln>
                          <a:noFill/>
                        </a:ln>
                        <a:solidFill>
                          <a:schemeClr val="tx1"/>
                        </a:solidFill>
                        <a:effectLst/>
                        <a:latin typeface="+mn-lt"/>
                        <a:ea typeface="Arial Unicode MS" pitchFamily="34" charset="-120"/>
                        <a:cs typeface="Arial Unicode MS" pitchFamily="34" charset="-120"/>
                      </a:endParaRP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n-lt"/>
                          <a:ea typeface="Arial Unicode MS" pitchFamily="34" charset="-120"/>
                          <a:cs typeface="Arial Unicode MS" pitchFamily="34" charset="-120"/>
                        </a:rPr>
                        <a:t>354</a:t>
                      </a:r>
                      <a:endParaRPr kumimoji="0" lang="en-US" altLang="zh-TW" sz="1100" b="0" i="0" u="none" strike="noStrike" cap="none" normalizeH="0" baseline="0" dirty="0">
                        <a:ln>
                          <a:noFill/>
                        </a:ln>
                        <a:solidFill>
                          <a:schemeClr val="tx1"/>
                        </a:solidFill>
                        <a:effectLst/>
                        <a:latin typeface="+mn-lt"/>
                        <a:ea typeface="Arial Unicode MS" pitchFamily="34" charset="-120"/>
                        <a:cs typeface="Arial Unicode MS" pitchFamily="34" charset="-120"/>
                      </a:endParaRP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n-lt"/>
                          <a:ea typeface="Arial Unicode MS" pitchFamily="34" charset="-120"/>
                          <a:cs typeface="Arial Unicode MS" pitchFamily="34" charset="-120"/>
                        </a:rPr>
                        <a:t>424</a:t>
                      </a:r>
                      <a:endParaRPr kumimoji="0" lang="en-US" altLang="zh-TW" sz="1100" b="0" i="0" u="none" strike="noStrike" cap="none" normalizeH="0" baseline="0" dirty="0">
                        <a:ln>
                          <a:noFill/>
                        </a:ln>
                        <a:solidFill>
                          <a:schemeClr val="tx1"/>
                        </a:solidFill>
                        <a:effectLst/>
                        <a:latin typeface="+mn-lt"/>
                        <a:ea typeface="Arial Unicode MS" pitchFamily="34" charset="-120"/>
                        <a:cs typeface="Arial Unicode MS" pitchFamily="34" charset="-120"/>
                      </a:endParaRP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xmlns="" val="10001"/>
                  </a:ext>
                </a:extLst>
              </a:tr>
              <a:tr h="303213">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mn-lt"/>
                          <a:ea typeface="新細明體" pitchFamily="18" charset="-120"/>
                        </a:rPr>
                        <a:t> A/P turnover days</a:t>
                      </a:r>
                    </a:p>
                  </a:txBody>
                  <a:tcPr marL="9352" marR="9352" marT="935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n-lt"/>
                          <a:ea typeface="Arial Unicode MS" pitchFamily="34" charset="-120"/>
                          <a:cs typeface="Arial Unicode MS" pitchFamily="34" charset="-120"/>
                        </a:rPr>
                        <a:t>68</a:t>
                      </a: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n-lt"/>
                          <a:ea typeface="Arial Unicode MS" pitchFamily="34" charset="-120"/>
                          <a:cs typeface="Arial Unicode MS" pitchFamily="34" charset="-120"/>
                        </a:rPr>
                        <a:t>74</a:t>
                      </a: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n-lt"/>
                          <a:ea typeface="Arial Unicode MS" pitchFamily="34" charset="-120"/>
                          <a:cs typeface="Arial Unicode MS" pitchFamily="34" charset="-120"/>
                        </a:rPr>
                        <a:t>84</a:t>
                      </a: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n-lt"/>
                          <a:ea typeface="Arial Unicode MS" pitchFamily="34" charset="-120"/>
                          <a:cs typeface="Arial Unicode MS" pitchFamily="34" charset="-120"/>
                        </a:rPr>
                        <a:t>89</a:t>
                      </a:r>
                      <a:endParaRPr kumimoji="0" lang="en-US" altLang="zh-TW" sz="1100" b="0" i="0" u="none" strike="noStrike" cap="none" normalizeH="0" baseline="0" dirty="0">
                        <a:ln>
                          <a:noFill/>
                        </a:ln>
                        <a:solidFill>
                          <a:schemeClr val="tx1"/>
                        </a:solidFill>
                        <a:effectLst/>
                        <a:latin typeface="+mn-lt"/>
                        <a:ea typeface="Arial Unicode MS" pitchFamily="34" charset="-120"/>
                        <a:cs typeface="Arial Unicode MS" pitchFamily="34" charset="-120"/>
                      </a:endParaRP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n-lt"/>
                          <a:ea typeface="Arial Unicode MS" pitchFamily="34" charset="-120"/>
                          <a:cs typeface="Arial Unicode MS" pitchFamily="34" charset="-120"/>
                        </a:rPr>
                        <a:t>79</a:t>
                      </a:r>
                      <a:endParaRPr kumimoji="0" lang="en-US" altLang="zh-TW" sz="1100" b="0" i="0" u="none" strike="noStrike" cap="none" normalizeH="0" baseline="0" dirty="0">
                        <a:ln>
                          <a:noFill/>
                        </a:ln>
                        <a:solidFill>
                          <a:schemeClr val="tx1"/>
                        </a:solidFill>
                        <a:effectLst/>
                        <a:latin typeface="+mn-lt"/>
                        <a:ea typeface="Arial Unicode MS" pitchFamily="34" charset="-120"/>
                        <a:cs typeface="Arial Unicode MS" pitchFamily="34" charset="-120"/>
                      </a:endParaRP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xmlns="" val="10002"/>
                  </a:ext>
                </a:extLst>
              </a:tr>
              <a:tr h="303213">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mn-lt"/>
                          <a:ea typeface="新細明體" pitchFamily="18" charset="-120"/>
                        </a:rPr>
                        <a:t>Cash conversion cycle</a:t>
                      </a:r>
                    </a:p>
                  </a:txBody>
                  <a:tcPr marL="9352" marR="9352" marT="9352"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n-lt"/>
                          <a:ea typeface="Arial Unicode MS" pitchFamily="34" charset="-120"/>
                          <a:cs typeface="Arial Unicode MS" pitchFamily="34" charset="-120"/>
                        </a:rPr>
                        <a:t>150</a:t>
                      </a: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rgbClr val="000000"/>
                          </a:solidFill>
                          <a:effectLst/>
                          <a:latin typeface="+mn-lt"/>
                          <a:ea typeface="Arial Unicode MS" pitchFamily="34" charset="-120"/>
                          <a:cs typeface="Arial Unicode MS" pitchFamily="34" charset="-120"/>
                        </a:rPr>
                        <a:t>178</a:t>
                      </a:r>
                      <a:endParaRPr kumimoji="0" lang="en-US" altLang="zh-TW" sz="1100" b="0" i="0" u="none" strike="noStrike" cap="none" normalizeH="0" baseline="0" dirty="0">
                        <a:ln>
                          <a:noFill/>
                        </a:ln>
                        <a:solidFill>
                          <a:srgbClr val="000000"/>
                        </a:solidFill>
                        <a:effectLst/>
                        <a:latin typeface="+mn-lt"/>
                        <a:ea typeface="Arial Unicode MS" pitchFamily="34" charset="-120"/>
                        <a:cs typeface="Arial Unicode MS" pitchFamily="34" charset="-120"/>
                      </a:endParaRP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n-lt"/>
                          <a:ea typeface="Arial Unicode MS" pitchFamily="34" charset="-120"/>
                          <a:cs typeface="Arial Unicode MS" pitchFamily="34" charset="-120"/>
                        </a:rPr>
                        <a:t>216</a:t>
                      </a: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n-lt"/>
                          <a:ea typeface="Arial Unicode MS" pitchFamily="34" charset="-120"/>
                          <a:cs typeface="Arial Unicode MS" pitchFamily="34" charset="-120"/>
                        </a:rPr>
                        <a:t>318</a:t>
                      </a:r>
                      <a:endParaRPr kumimoji="0" lang="en-US" altLang="zh-TW" sz="1100" b="0" i="0" u="none" strike="noStrike" cap="none" normalizeH="0" baseline="0" dirty="0">
                        <a:ln>
                          <a:noFill/>
                        </a:ln>
                        <a:solidFill>
                          <a:schemeClr val="tx1"/>
                        </a:solidFill>
                        <a:effectLst/>
                        <a:latin typeface="+mn-lt"/>
                        <a:ea typeface="Arial Unicode MS" pitchFamily="34" charset="-120"/>
                        <a:cs typeface="Arial Unicode MS" pitchFamily="34" charset="-120"/>
                      </a:endParaRP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n-lt"/>
                          <a:ea typeface="Arial Unicode MS" pitchFamily="34" charset="-120"/>
                          <a:cs typeface="Arial Unicode MS" pitchFamily="34" charset="-120"/>
                        </a:rPr>
                        <a:t>397</a:t>
                      </a:r>
                      <a:endParaRPr kumimoji="0" lang="en-US" altLang="zh-TW" sz="1100" b="0" i="0" u="none" strike="noStrike" cap="none" normalizeH="0" baseline="0" dirty="0">
                        <a:ln>
                          <a:noFill/>
                        </a:ln>
                        <a:solidFill>
                          <a:schemeClr val="tx1"/>
                        </a:solidFill>
                        <a:effectLst/>
                        <a:latin typeface="+mn-lt"/>
                        <a:ea typeface="Arial Unicode MS" pitchFamily="34" charset="-120"/>
                        <a:cs typeface="Arial Unicode MS" pitchFamily="34" charset="-120"/>
                      </a:endParaRPr>
                    </a:p>
                  </a:txBody>
                  <a:tcPr marL="45720" marR="10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xmlns="" val="10003"/>
                  </a:ext>
                </a:extLst>
              </a:tr>
            </a:tbl>
          </a:graphicData>
        </a:graphic>
      </p:graphicFrame>
      <p:graphicFrame>
        <p:nvGraphicFramePr>
          <p:cNvPr id="6" name="內容版面配置區 5"/>
          <p:cNvGraphicFramePr>
            <a:graphicFrameLocks noGrp="1"/>
          </p:cNvGraphicFramePr>
          <p:nvPr>
            <p:extLst>
              <p:ext uri="{D42A27DB-BD31-4B8C-83A1-F6EECF244321}">
                <p14:modId xmlns:p14="http://schemas.microsoft.com/office/powerpoint/2010/main" val="2436411837"/>
              </p:ext>
            </p:extLst>
          </p:nvPr>
        </p:nvGraphicFramePr>
        <p:xfrm>
          <a:off x="5705475" y="697260"/>
          <a:ext cx="3043238" cy="3344406"/>
        </p:xfrm>
        <a:graphic>
          <a:graphicData uri="http://schemas.openxmlformats.org/drawingml/2006/table">
            <a:tbl>
              <a:tblPr/>
              <a:tblGrid>
                <a:gridCol w="760413">
                  <a:extLst>
                    <a:ext uri="{9D8B030D-6E8A-4147-A177-3AD203B41FA5}">
                      <a16:colId xmlns:a16="http://schemas.microsoft.com/office/drawing/2014/main" xmlns="" val="20000"/>
                    </a:ext>
                  </a:extLst>
                </a:gridCol>
                <a:gridCol w="760412">
                  <a:extLst>
                    <a:ext uri="{9D8B030D-6E8A-4147-A177-3AD203B41FA5}">
                      <a16:colId xmlns:a16="http://schemas.microsoft.com/office/drawing/2014/main" xmlns="" val="20001"/>
                    </a:ext>
                  </a:extLst>
                </a:gridCol>
                <a:gridCol w="762000">
                  <a:extLst>
                    <a:ext uri="{9D8B030D-6E8A-4147-A177-3AD203B41FA5}">
                      <a16:colId xmlns:a16="http://schemas.microsoft.com/office/drawing/2014/main" xmlns="" val="20002"/>
                    </a:ext>
                  </a:extLst>
                </a:gridCol>
                <a:gridCol w="760413">
                  <a:extLst>
                    <a:ext uri="{9D8B030D-6E8A-4147-A177-3AD203B41FA5}">
                      <a16:colId xmlns:a16="http://schemas.microsoft.com/office/drawing/2014/main" xmlns="" val="20003"/>
                    </a:ext>
                  </a:extLst>
                </a:gridCol>
              </a:tblGrid>
              <a:tr h="288032">
                <a:tc gridSpan="4">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rgbClr val="FFFFFF"/>
                          </a:solidFill>
                          <a:effectLst/>
                          <a:latin typeface="+mj-lt"/>
                          <a:ea typeface="新細明體" pitchFamily="18" charset="-120"/>
                          <a:cs typeface="Arial" panose="020B0604020202020204" pitchFamily="34" charset="0"/>
                        </a:rPr>
                        <a:t>Y-Y (%)</a:t>
                      </a:r>
                      <a:endParaRPr kumimoji="0" lang="zh-TW" altLang="en-US" sz="1100" b="1" i="0" u="none" strike="noStrike" cap="none" normalizeH="0" baseline="0" dirty="0">
                        <a:ln>
                          <a:noFill/>
                        </a:ln>
                        <a:solidFill>
                          <a:srgbClr val="FFFFFF"/>
                        </a:solidFill>
                        <a:effectLst/>
                        <a:latin typeface="+mj-lt"/>
                        <a:ea typeface="新細明體" pitchFamily="18" charset="-120"/>
                        <a:cs typeface="Arial" panose="020B0604020202020204" pitchFamily="34" charset="0"/>
                      </a:endParaRPr>
                    </a:p>
                  </a:txBody>
                  <a:tcPr anchor="ctr" horzOverflow="overflow">
                    <a:lnL>
                      <a:noFill/>
                    </a:lnL>
                    <a:lnR>
                      <a:noFill/>
                    </a:lnR>
                    <a:lnT>
                      <a:noFill/>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30174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bg1"/>
                          </a:solidFill>
                          <a:effectLst/>
                          <a:latin typeface="+mj-lt"/>
                          <a:ea typeface="新細明體" pitchFamily="18" charset="-120"/>
                          <a:cs typeface="Arial" panose="020B0604020202020204" pitchFamily="34" charset="0"/>
                        </a:rPr>
                        <a:t>2016</a:t>
                      </a:r>
                    </a:p>
                  </a:txBody>
                  <a:tcPr anchor="ctr" horzOverflow="overflow">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bg1"/>
                          </a:solidFill>
                          <a:effectLst/>
                          <a:latin typeface="+mj-lt"/>
                          <a:ea typeface="新細明體" pitchFamily="18" charset="-120"/>
                          <a:cs typeface="Arial" panose="020B0604020202020204" pitchFamily="34" charset="0"/>
                        </a:rPr>
                        <a:t>2017</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bg1"/>
                          </a:solidFill>
                          <a:effectLst/>
                          <a:latin typeface="+mj-lt"/>
                          <a:ea typeface="新細明體" pitchFamily="18" charset="-120"/>
                          <a:cs typeface="Arial" panose="020B0604020202020204" pitchFamily="34" charset="0"/>
                        </a:rPr>
                        <a:t>2018</a:t>
                      </a:r>
                      <a:endParaRPr kumimoji="0" lang="en-US" altLang="zh-TW" sz="1100" b="1" i="0" u="none" strike="noStrike" cap="none" normalizeH="0" baseline="0" dirty="0">
                        <a:ln>
                          <a:noFill/>
                        </a:ln>
                        <a:solidFill>
                          <a:schemeClr val="bg1"/>
                        </a:solidFill>
                        <a:effectLst/>
                        <a:latin typeface="+mj-lt"/>
                        <a:ea typeface="新細明體" pitchFamily="18" charset="-120"/>
                        <a:cs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bg1"/>
                          </a:solidFill>
                          <a:effectLst/>
                          <a:latin typeface="+mj-lt"/>
                          <a:ea typeface="新細明體" pitchFamily="18" charset="-120"/>
                          <a:cs typeface="Arial" panose="020B0604020202020204" pitchFamily="34" charset="0"/>
                        </a:rPr>
                        <a:t>2019</a:t>
                      </a:r>
                      <a:endParaRPr kumimoji="0" lang="en-US" altLang="zh-TW" sz="1100" b="1" i="0" u="none" strike="noStrike" cap="none" normalizeH="0" baseline="0" dirty="0">
                        <a:ln>
                          <a:noFill/>
                        </a:ln>
                        <a:solidFill>
                          <a:schemeClr val="bg1"/>
                        </a:solidFill>
                        <a:effectLst/>
                        <a:latin typeface="+mj-lt"/>
                        <a:ea typeface="新細明體" pitchFamily="18" charset="-120"/>
                        <a:cs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a:noFill/>
                    </a:lnB>
                    <a:lnTlToBr>
                      <a:noFill/>
                    </a:lnTlToBr>
                    <a:lnBlToTr>
                      <a:noFill/>
                    </a:lnBlToTr>
                    <a:solidFill>
                      <a:schemeClr val="accent1"/>
                    </a:solidFill>
                  </a:tcPr>
                </a:tc>
                <a:extLst>
                  <a:ext uri="{0D108BD9-81ED-4DB2-BD59-A6C34878D82A}">
                    <a16:rowId xmlns:a16="http://schemas.microsoft.com/office/drawing/2014/main" xmlns="" val="10001"/>
                  </a:ext>
                </a:extLst>
              </a:tr>
              <a:tr h="307975">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rgbClr val="000000"/>
                          </a:solidFill>
                          <a:effectLst/>
                          <a:latin typeface="+mj-lt"/>
                          <a:ea typeface="Arial Unicode MS" pitchFamily="34" charset="-120"/>
                          <a:cs typeface="Arial" panose="020B0604020202020204" pitchFamily="34" charset="0"/>
                        </a:rPr>
                        <a:t>36.2</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tx1"/>
                          </a:solidFill>
                          <a:effectLst/>
                          <a:latin typeface="+mj-lt"/>
                          <a:ea typeface="Arial Unicode MS" pitchFamily="34" charset="-120"/>
                          <a:cs typeface="Arial" panose="020B0604020202020204" pitchFamily="34" charset="0"/>
                        </a:rPr>
                        <a:t>16.7</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3.3</a:t>
                      </a:r>
                      <a:endParaRPr kumimoji="0" lang="en-US" altLang="zh-TW" sz="1100" b="1"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-0.3</a:t>
                      </a:r>
                      <a:endParaRPr kumimoji="0" lang="en-US" altLang="zh-TW" sz="1100" b="1"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02"/>
                  </a:ext>
                </a:extLst>
              </a:tr>
              <a:tr h="307975">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j-lt"/>
                          <a:ea typeface="Arial Unicode MS" pitchFamily="34" charset="-120"/>
                          <a:cs typeface="Arial" panose="020B0604020202020204" pitchFamily="34" charset="0"/>
                        </a:rPr>
                        <a:t>108.5</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rPr>
                        <a:t>33.7</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-31.4</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-36.8</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03"/>
                  </a:ext>
                </a:extLst>
              </a:tr>
              <a:tr h="307975">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j-lt"/>
                          <a:ea typeface="Arial Unicode MS" pitchFamily="34" charset="-120"/>
                          <a:cs typeface="Arial" panose="020B0604020202020204" pitchFamily="34" charset="0"/>
                        </a:rPr>
                        <a:t>3.3</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rPr>
                        <a:t>-13.2</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-1.8</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-25.2</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04"/>
                  </a:ext>
                </a:extLst>
              </a:tr>
              <a:tr h="307975">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j-lt"/>
                          <a:ea typeface="Arial Unicode MS" pitchFamily="34" charset="-120"/>
                          <a:cs typeface="Arial" panose="020B0604020202020204" pitchFamily="34" charset="0"/>
                        </a:rPr>
                        <a:t>28.1</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rPr>
                        <a:t>21.6</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21.0</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11.1</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05"/>
                  </a:ext>
                </a:extLst>
              </a:tr>
              <a:tr h="307975">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rgbClr val="000000"/>
                          </a:solidFill>
                          <a:effectLst/>
                          <a:latin typeface="+mj-lt"/>
                          <a:ea typeface="Arial Unicode MS" pitchFamily="34" charset="-120"/>
                          <a:cs typeface="Arial" panose="020B0604020202020204" pitchFamily="34" charset="0"/>
                        </a:rPr>
                        <a:t>34.3</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rPr>
                        <a:t>22.9</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8.2</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3.2</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06"/>
                  </a:ext>
                </a:extLst>
              </a:tr>
              <a:tr h="339725">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rPr>
                        <a:t>49.6</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rPr>
                        <a:t>23.8</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tx1"/>
                          </a:solidFill>
                          <a:effectLst/>
                          <a:latin typeface="+mj-lt"/>
                          <a:ea typeface="新細明體" pitchFamily="18" charset="-120"/>
                          <a:cs typeface="Arial" panose="020B0604020202020204" pitchFamily="34" charset="0"/>
                        </a:rPr>
                        <a:t>2.7</a:t>
                      </a:r>
                      <a:endPar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tx1"/>
                          </a:solidFill>
                          <a:effectLst/>
                          <a:latin typeface="+mj-lt"/>
                          <a:ea typeface="新細明體" pitchFamily="18" charset="-120"/>
                          <a:cs typeface="Arial" panose="020B0604020202020204" pitchFamily="34" charset="0"/>
                        </a:rPr>
                        <a:t>-0.9</a:t>
                      </a:r>
                      <a:endPar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07"/>
                  </a:ext>
                </a:extLst>
              </a:tr>
              <a:tr h="250825">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新細明體" pitchFamily="18" charset="-120"/>
                          <a:cs typeface="Arial" panose="020B0604020202020204" pitchFamily="34" charset="0"/>
                        </a:rPr>
                        <a:t>63.7</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新細明體" pitchFamily="18" charset="-120"/>
                          <a:cs typeface="Arial" panose="020B0604020202020204" pitchFamily="34" charset="0"/>
                        </a:rPr>
                        <a:t>27.5</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新細明體" pitchFamily="18" charset="-120"/>
                          <a:cs typeface="Arial" panose="020B0604020202020204" pitchFamily="34" charset="0"/>
                        </a:rPr>
                        <a:t>0.5</a:t>
                      </a:r>
                      <a:endParaRPr kumimoji="0" lang="en-US" altLang="zh-TW" sz="1100" b="0" i="0" u="none" strike="noStrike" cap="none" normalizeH="0" baseline="0" dirty="0">
                        <a:ln>
                          <a:noFill/>
                        </a:ln>
                        <a:solidFill>
                          <a:schemeClr val="tx1"/>
                        </a:solidFill>
                        <a:effectLst/>
                        <a:latin typeface="+mj-lt"/>
                        <a:ea typeface="新細明體" pitchFamily="18"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新細明體" pitchFamily="18" charset="-120"/>
                          <a:cs typeface="Arial" panose="020B0604020202020204" pitchFamily="34" charset="0"/>
                        </a:rPr>
                        <a:t>1.4</a:t>
                      </a:r>
                      <a:endParaRPr kumimoji="0" lang="en-US" altLang="zh-TW" sz="1100" b="0" i="0" u="none" strike="noStrike" cap="none" normalizeH="0" baseline="0" dirty="0">
                        <a:ln>
                          <a:noFill/>
                        </a:ln>
                        <a:solidFill>
                          <a:schemeClr val="tx1"/>
                        </a:solidFill>
                        <a:effectLst/>
                        <a:latin typeface="+mj-lt"/>
                        <a:ea typeface="新細明體" pitchFamily="18"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08"/>
                  </a:ext>
                </a:extLst>
              </a:tr>
              <a:tr h="307975">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rPr>
                        <a:t>24.3</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rPr>
                        <a:t>-24.7</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6.4</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0" i="0" u="none" strike="noStrike" cap="none" normalizeH="0" baseline="0" dirty="0" smtClean="0">
                          <a:ln>
                            <a:noFill/>
                          </a:ln>
                          <a:solidFill>
                            <a:schemeClr val="tx1"/>
                          </a:solidFill>
                          <a:effectLst/>
                          <a:latin typeface="+mj-lt"/>
                          <a:ea typeface="Arial Unicode MS" pitchFamily="34" charset="-120"/>
                          <a:cs typeface="Arial" panose="020B0604020202020204" pitchFamily="34" charset="0"/>
                        </a:rPr>
                        <a:t>-10.8</a:t>
                      </a:r>
                      <a:endParaRPr kumimoji="0" lang="en-US" altLang="zh-TW" sz="1100" b="0" i="0" u="none" strike="noStrike" cap="none" normalizeH="0" baseline="0" dirty="0">
                        <a:ln>
                          <a:noFill/>
                        </a:ln>
                        <a:solidFill>
                          <a:schemeClr val="tx1"/>
                        </a:solidFill>
                        <a:effectLst/>
                        <a:latin typeface="+mj-lt"/>
                        <a:ea typeface="Arial Unicode MS" pitchFamily="34"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09"/>
                  </a:ext>
                </a:extLst>
              </a:tr>
              <a:tr h="307975">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rPr>
                        <a:t>23.4</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rPr>
                        <a:t>8.4</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tx1"/>
                          </a:solidFill>
                          <a:effectLst/>
                          <a:latin typeface="+mj-lt"/>
                          <a:ea typeface="新細明體" pitchFamily="18" charset="-120"/>
                          <a:cs typeface="Arial" panose="020B0604020202020204" pitchFamily="34" charset="0"/>
                        </a:rPr>
                        <a:t>4.2</a:t>
                      </a:r>
                      <a:endPar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tx1"/>
                          </a:solidFill>
                          <a:effectLst/>
                          <a:latin typeface="+mj-lt"/>
                          <a:ea typeface="新細明體" pitchFamily="18" charset="-120"/>
                          <a:cs typeface="Arial" panose="020B0604020202020204" pitchFamily="34" charset="0"/>
                        </a:rPr>
                        <a:t>0.6</a:t>
                      </a:r>
                      <a:endParaRPr kumimoji="0" lang="en-US" altLang="zh-TW" sz="1100" b="1" i="0" u="none" strike="noStrike" cap="none" normalizeH="0" baseline="0" dirty="0">
                        <a:ln>
                          <a:noFill/>
                        </a:ln>
                        <a:solidFill>
                          <a:schemeClr val="tx1"/>
                        </a:solidFill>
                        <a:effectLst/>
                        <a:latin typeface="+mj-lt"/>
                        <a:ea typeface="新細明體" pitchFamily="18" charset="-120"/>
                        <a:cs typeface="Arial" panose="020B0604020202020204" pitchFamily="34" charset="0"/>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alpha val="79999"/>
                      </a:srgbClr>
                    </a:solidFill>
                  </a:tcPr>
                </a:tc>
                <a:extLst>
                  <a:ext uri="{0D108BD9-81ED-4DB2-BD59-A6C34878D82A}">
                    <a16:rowId xmlns:a16="http://schemas.microsoft.com/office/drawing/2014/main" xmlns="" val="10010"/>
                  </a:ext>
                </a:extLst>
              </a:tr>
            </a:tbl>
          </a:graphicData>
        </a:graphic>
      </p:graphicFrame>
      <p:sp>
        <p:nvSpPr>
          <p:cNvPr id="7" name="矩形 6"/>
          <p:cNvSpPr>
            <a:spLocks noChangeArrowheads="1"/>
          </p:cNvSpPr>
          <p:nvPr/>
        </p:nvSpPr>
        <p:spPr bwMode="auto">
          <a:xfrm>
            <a:off x="6522890" y="4154032"/>
            <a:ext cx="222557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a:r>
              <a:rPr lang="en-US" altLang="zh-TW" sz="900" dirty="0">
                <a:solidFill>
                  <a:srgbClr val="000000"/>
                </a:solidFill>
                <a:latin typeface="Calibri" panose="020F0502020204030204" pitchFamily="34" charset="0"/>
                <a:ea typeface="微軟正黑體" panose="020B0604030504040204" pitchFamily="34" charset="-120"/>
              </a:rPr>
              <a:t>Source:</a:t>
            </a:r>
            <a:r>
              <a:rPr lang="zh-TW" altLang="en-US" sz="900" dirty="0">
                <a:solidFill>
                  <a:srgbClr val="000000"/>
                </a:solidFill>
                <a:latin typeface="Calibri" panose="020F0502020204030204" pitchFamily="34" charset="0"/>
                <a:ea typeface="微軟正黑體" panose="020B0604030504040204" pitchFamily="34" charset="-120"/>
              </a:rPr>
              <a:t> </a:t>
            </a:r>
            <a:r>
              <a:rPr lang="en-US" altLang="zh-TW" sz="900" dirty="0">
                <a:solidFill>
                  <a:srgbClr val="000000"/>
                </a:solidFill>
                <a:latin typeface="Calibri" panose="020F0502020204030204" pitchFamily="34" charset="0"/>
                <a:ea typeface="微軟正黑體" panose="020B0604030504040204" pitchFamily="34" charset="-120"/>
              </a:rPr>
              <a:t>Bloomberg and SAI</a:t>
            </a:r>
          </a:p>
        </p:txBody>
      </p:sp>
      <p:sp>
        <p:nvSpPr>
          <p:cNvPr id="8" name="灯片编号占位符 3"/>
          <p:cNvSpPr txBox="1">
            <a:spLocks/>
          </p:cNvSpPr>
          <p:nvPr/>
        </p:nvSpPr>
        <p:spPr>
          <a:xfrm>
            <a:off x="8100392" y="5564449"/>
            <a:ext cx="1039045" cy="140054"/>
          </a:xfrm>
          <a:prstGeom prst="rect">
            <a:avLst/>
          </a:prstGeom>
        </p:spPr>
        <p:txBody>
          <a:bodyPr vert="horz" lIns="71323" tIns="0" rIns="71323" bIns="35662" rtlCol="0" anchor="ctr"/>
          <a:lstStyle>
            <a:defPPr>
              <a:defRPr lang="zh-CN"/>
            </a:defPPr>
            <a:lvl1pPr marL="0" algn="r" defTabSz="713232" rtl="0" eaLnBrk="1" latinLnBrk="0" hangingPunct="1">
              <a:defRPr lang="en-US" altLang="zh-CN" sz="900" kern="1200" smtClean="0">
                <a:solidFill>
                  <a:schemeClr val="bg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fld id="{49F4BA8F-7B64-4198-9505-0CB5D4D3B366}" type="slidenum">
              <a:rPr lang="en-US" altLang="zh-TW" smtClean="0">
                <a:latin typeface="Calibri" panose="020F0502020204030204" pitchFamily="34" charset="0"/>
              </a:rPr>
              <a:pPr/>
              <a:t>27</a:t>
            </a:fld>
            <a:endParaRPr lang="zh-TW" altLang="en-US" dirty="0">
              <a:latin typeface="Calibri" panose="020F0502020204030204" pitchFamily="34" charset="0"/>
            </a:endParaRPr>
          </a:p>
        </p:txBody>
      </p:sp>
    </p:spTree>
    <p:extLst>
      <p:ext uri="{BB962C8B-B14F-4D97-AF65-F5344CB8AC3E}">
        <p14:creationId xmlns:p14="http://schemas.microsoft.com/office/powerpoint/2010/main" val="23612874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3995937" y="2857500"/>
            <a:ext cx="5112567" cy="625243"/>
          </a:xfrm>
        </p:spPr>
        <p:txBody>
          <a:bodyPr>
            <a:normAutofit fontScale="90000"/>
          </a:bodyPr>
          <a:lstStyle/>
          <a:p>
            <a:pPr algn="l"/>
            <a:r>
              <a:rPr lang="en-US" altLang="zh-CN" dirty="0">
                <a:latin typeface="Calibri" panose="020F0502020204030204" pitchFamily="34" charset="0"/>
              </a:rPr>
              <a:t>Appendix</a:t>
            </a:r>
            <a:br>
              <a:rPr lang="en-US" altLang="zh-CN" dirty="0">
                <a:latin typeface="Calibri" panose="020F0502020204030204" pitchFamily="34" charset="0"/>
              </a:rPr>
            </a:br>
            <a:endParaRPr lang="zh-CN" altLang="en-US" dirty="0">
              <a:latin typeface="Calibri" panose="020F0502020204030204" pitchFamily="34" charset="0"/>
            </a:endParaRPr>
          </a:p>
        </p:txBody>
      </p:sp>
      <p:sp>
        <p:nvSpPr>
          <p:cNvPr id="4" name="页脚占位符 3"/>
          <p:cNvSpPr>
            <a:spLocks noGrp="1"/>
          </p:cNvSpPr>
          <p:nvPr>
            <p:ph type="ftr" sz="quarter" idx="4294967295"/>
          </p:nvPr>
        </p:nvSpPr>
        <p:spPr>
          <a:xfrm>
            <a:off x="8243887" y="5600237"/>
            <a:ext cx="900113" cy="137583"/>
          </a:xfrm>
        </p:spPr>
        <p:txBody>
          <a:bodyPr/>
          <a:lstStyle/>
          <a:p>
            <a:r>
              <a:rPr lang="en-US" altLang="zh-CN" smtClean="0">
                <a:latin typeface="Calibri" panose="020F0502020204030204" pitchFamily="34" charset="0"/>
              </a:rPr>
              <a:t>/    11</a:t>
            </a:r>
            <a:endParaRPr lang="zh-CN" altLang="en-US" dirty="0">
              <a:latin typeface="Calibri" panose="020F0502020204030204" pitchFamily="34" charset="0"/>
            </a:endParaRPr>
          </a:p>
        </p:txBody>
      </p:sp>
      <p:sp>
        <p:nvSpPr>
          <p:cNvPr id="5" name="灯片编号占位符 4"/>
          <p:cNvSpPr>
            <a:spLocks noGrp="1"/>
          </p:cNvSpPr>
          <p:nvPr>
            <p:ph type="sldNum" sz="quarter" idx="4294967295"/>
          </p:nvPr>
        </p:nvSpPr>
        <p:spPr>
          <a:xfrm>
            <a:off x="7371160" y="5580063"/>
            <a:ext cx="1772840" cy="140229"/>
          </a:xfrm>
        </p:spPr>
        <p:txBody>
          <a:bodyPr/>
          <a:lstStyle/>
          <a:p>
            <a:fld id="{49F4BA8F-7B64-4198-9505-0CB5D4D3B366}" type="slidenum">
              <a:rPr lang="en-US" altLang="zh-CN" smtClean="0">
                <a:latin typeface="Calibri" panose="020F0502020204030204" pitchFamily="34" charset="0"/>
              </a:rPr>
              <a:pPr/>
              <a:t>28</a:t>
            </a:fld>
            <a:endParaRPr lang="zh-CN" altLang="en-US" dirty="0">
              <a:latin typeface="Calibri" panose="020F0502020204030204" pitchFamily="34" charset="0"/>
            </a:endParaRPr>
          </a:p>
        </p:txBody>
      </p:sp>
      <p:sp>
        <p:nvSpPr>
          <p:cNvPr id="7" name="灯片编号占位符 3"/>
          <p:cNvSpPr txBox="1">
            <a:spLocks/>
          </p:cNvSpPr>
          <p:nvPr/>
        </p:nvSpPr>
        <p:spPr>
          <a:xfrm>
            <a:off x="8100392" y="5597766"/>
            <a:ext cx="1039045" cy="140054"/>
          </a:xfrm>
          <a:prstGeom prst="rect">
            <a:avLst/>
          </a:prstGeom>
        </p:spPr>
        <p:txBody>
          <a:bodyPr vert="horz" lIns="71323" tIns="0" rIns="71323" bIns="35662" rtlCol="0" anchor="ctr"/>
          <a:lstStyle>
            <a:defPPr>
              <a:defRPr lang="zh-CN"/>
            </a:defPPr>
            <a:lvl1pPr marL="0" algn="r" defTabSz="713232" rtl="0" eaLnBrk="1" latinLnBrk="0" hangingPunct="1">
              <a:defRPr lang="en-US" altLang="zh-CN" sz="900" kern="1200" smtClean="0">
                <a:solidFill>
                  <a:schemeClr val="bg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fld id="{49F4BA8F-7B64-4198-9505-0CB5D4D3B366}" type="slidenum">
              <a:rPr lang="en-US" altLang="zh-TW" smtClean="0">
                <a:latin typeface="Calibri" panose="020F0502020204030204" pitchFamily="34" charset="0"/>
              </a:rPr>
              <a:pPr/>
              <a:t>28</a:t>
            </a:fld>
            <a:endParaRPr lang="zh-TW" altLang="en-US" dirty="0">
              <a:latin typeface="Calibri" panose="020F0502020204030204" pitchFamily="34" charset="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215794"/>
            <a:ext cx="542934" cy="327183"/>
          </a:xfrm>
          <a:prstGeom prst="rect">
            <a:avLst/>
          </a:prstGeom>
        </p:spPr>
      </p:pic>
      <p:pic>
        <p:nvPicPr>
          <p:cNvPr id="7170" name="Picture 2" descr="Blue Jaguar F PACE Side View Car PNG Image (com imagens) | 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1057300"/>
            <a:ext cx="3507107"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7396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290" y="193204"/>
            <a:ext cx="8353424" cy="600603"/>
          </a:xfrm>
        </p:spPr>
        <p:txBody>
          <a:bodyPr>
            <a:noAutofit/>
          </a:bodyPr>
          <a:lstStyle/>
          <a:p>
            <a:pPr>
              <a:tabLst>
                <a:tab pos="3768725" algn="l"/>
              </a:tabLst>
            </a:pPr>
            <a:r>
              <a:rPr lang="en-US" altLang="zh-TW" dirty="0">
                <a:latin typeface="Calibri" panose="020F0502020204030204" pitchFamily="34" charset="0"/>
              </a:rPr>
              <a:t>Diversified Board Members Enhancing Corporate Governance </a:t>
            </a:r>
            <a:endParaRPr lang="zh-CN" altLang="en-US" dirty="0">
              <a:latin typeface="Calibri" panose="020F0502020204030204" pitchFamily="34" charset="0"/>
            </a:endParaRPr>
          </a:p>
        </p:txBody>
      </p:sp>
      <p:sp>
        <p:nvSpPr>
          <p:cNvPr id="20" name="灯片编号占位符 3"/>
          <p:cNvSpPr>
            <a:spLocks noGrp="1"/>
          </p:cNvSpPr>
          <p:nvPr>
            <p:ph type="sldNum" sz="quarter" idx="11"/>
          </p:nvPr>
        </p:nvSpPr>
        <p:spPr>
          <a:xfrm>
            <a:off x="8100392" y="5564449"/>
            <a:ext cx="1039045" cy="140054"/>
          </a:xfrm>
        </p:spPr>
        <p:txBody>
          <a:bodyPr/>
          <a:lstStyle/>
          <a:p>
            <a:fld id="{49F4BA8F-7B64-4198-9505-0CB5D4D3B366}" type="slidenum">
              <a:rPr lang="en-US" altLang="zh-CN" smtClean="0">
                <a:latin typeface="Calibri" panose="020F0502020204030204" pitchFamily="34" charset="0"/>
              </a:rPr>
              <a:pPr/>
              <a:t>29</a:t>
            </a:fld>
            <a:endParaRPr lang="zh-CN" altLang="en-US" dirty="0">
              <a:latin typeface="Calibri" panose="020F0502020204030204" pitchFamily="34" charset="0"/>
            </a:endParaRPr>
          </a:p>
        </p:txBody>
      </p:sp>
      <p:graphicFrame>
        <p:nvGraphicFramePr>
          <p:cNvPr id="5" name="Group 67"/>
          <p:cNvGraphicFramePr>
            <a:graphicFrameLocks noGrp="1"/>
          </p:cNvGraphicFramePr>
          <p:nvPr>
            <p:extLst>
              <p:ext uri="{D42A27DB-BD31-4B8C-83A1-F6EECF244321}">
                <p14:modId xmlns:p14="http://schemas.microsoft.com/office/powerpoint/2010/main" val="3783093037"/>
              </p:ext>
            </p:extLst>
          </p:nvPr>
        </p:nvGraphicFramePr>
        <p:xfrm>
          <a:off x="395536" y="841276"/>
          <a:ext cx="8496945" cy="3615716"/>
        </p:xfrm>
        <a:graphic>
          <a:graphicData uri="http://schemas.openxmlformats.org/drawingml/2006/table">
            <a:tbl>
              <a:tblPr/>
              <a:tblGrid>
                <a:gridCol w="1296144">
                  <a:extLst>
                    <a:ext uri="{9D8B030D-6E8A-4147-A177-3AD203B41FA5}">
                      <a16:colId xmlns:a16="http://schemas.microsoft.com/office/drawing/2014/main" xmlns="" val="20000"/>
                    </a:ext>
                  </a:extLst>
                </a:gridCol>
                <a:gridCol w="1539618">
                  <a:extLst>
                    <a:ext uri="{9D8B030D-6E8A-4147-A177-3AD203B41FA5}">
                      <a16:colId xmlns:a16="http://schemas.microsoft.com/office/drawing/2014/main" xmlns="" val="20001"/>
                    </a:ext>
                  </a:extLst>
                </a:gridCol>
                <a:gridCol w="2132790">
                  <a:extLst>
                    <a:ext uri="{9D8B030D-6E8A-4147-A177-3AD203B41FA5}">
                      <a16:colId xmlns:a16="http://schemas.microsoft.com/office/drawing/2014/main" xmlns="" val="20002"/>
                    </a:ext>
                  </a:extLst>
                </a:gridCol>
                <a:gridCol w="768865">
                  <a:extLst>
                    <a:ext uri="{9D8B030D-6E8A-4147-A177-3AD203B41FA5}">
                      <a16:colId xmlns:a16="http://schemas.microsoft.com/office/drawing/2014/main" xmlns="" val="20003"/>
                    </a:ext>
                  </a:extLst>
                </a:gridCol>
                <a:gridCol w="2759528">
                  <a:extLst>
                    <a:ext uri="{9D8B030D-6E8A-4147-A177-3AD203B41FA5}">
                      <a16:colId xmlns:a16="http://schemas.microsoft.com/office/drawing/2014/main" xmlns="" val="20004"/>
                    </a:ext>
                  </a:extLst>
                </a:gridCol>
              </a:tblGrid>
              <a:tr h="389417">
                <a:tc>
                  <a:txBody>
                    <a:bodyPr/>
                    <a:lstStyle/>
                    <a:p>
                      <a:pPr algn="ctr" fontAlgn="ctr"/>
                      <a:r>
                        <a:rPr lang="en-US" sz="1100" b="1" i="0" u="none" strike="noStrike" dirty="0">
                          <a:solidFill>
                            <a:schemeClr val="bg1"/>
                          </a:solidFill>
                          <a:effectLst/>
                          <a:latin typeface="+mn-lt"/>
                        </a:rPr>
                        <a:t>Name</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algn="ctr" fontAlgn="ctr"/>
                      <a:r>
                        <a:rPr lang="en-US" sz="1100" b="1" i="0" u="none" strike="noStrike" dirty="0">
                          <a:solidFill>
                            <a:schemeClr val="bg1"/>
                          </a:solidFill>
                          <a:effectLst/>
                          <a:latin typeface="+mn-lt"/>
                        </a:rPr>
                        <a:t>Independency</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algn="ctr" fontAlgn="ctr"/>
                      <a:r>
                        <a:rPr lang="en-US" sz="1100" b="1" i="0" u="none" strike="noStrike" dirty="0">
                          <a:solidFill>
                            <a:schemeClr val="bg1"/>
                          </a:solidFill>
                          <a:effectLst/>
                          <a:latin typeface="+mn-lt"/>
                        </a:rPr>
                        <a:t>Expertise/Experience</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100" b="1" i="0" u="none" strike="noStrike" cap="none" normalizeH="0" baseline="0" dirty="0">
                          <a:ln>
                            <a:noFill/>
                          </a:ln>
                          <a:solidFill>
                            <a:schemeClr val="bg1"/>
                          </a:solidFill>
                          <a:effectLst/>
                          <a:latin typeface="+mn-lt"/>
                          <a:ea typeface="新細明體" charset="-120"/>
                        </a:rPr>
                        <a:t>Years in Industry</a:t>
                      </a:r>
                    </a:p>
                  </a:txBody>
                  <a:tcPr marL="36000" marR="36000" marT="18000" marB="1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algn="ctr" fontAlgn="ctr"/>
                      <a:r>
                        <a:rPr lang="en-US" sz="1100" b="1" i="0" u="none" strike="noStrike" dirty="0">
                          <a:solidFill>
                            <a:schemeClr val="bg1"/>
                          </a:solidFill>
                          <a:effectLst/>
                          <a:latin typeface="+mn-lt"/>
                        </a:rPr>
                        <a:t>Education</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345102">
                <a:tc>
                  <a:txBody>
                    <a:bodyPr/>
                    <a:lstStyle/>
                    <a:p>
                      <a:pPr algn="l" fontAlgn="ctr"/>
                      <a:r>
                        <a:rPr lang="en-US" sz="1100" b="1" i="0" u="none" strike="noStrike" dirty="0" err="1">
                          <a:solidFill>
                            <a:schemeClr val="tx1"/>
                          </a:solidFill>
                          <a:effectLst/>
                          <a:latin typeface="+mn-lt"/>
                        </a:rPr>
                        <a:t>Tsung</a:t>
                      </a:r>
                      <a:r>
                        <a:rPr lang="en-US" sz="1100" b="1" i="0" u="none" strike="noStrike" dirty="0">
                          <a:solidFill>
                            <a:schemeClr val="tx1"/>
                          </a:solidFill>
                          <a:effectLst/>
                          <a:latin typeface="+mn-lt"/>
                        </a:rPr>
                        <a:t>-Jung</a:t>
                      </a:r>
                      <a:r>
                        <a:rPr lang="en-US" sz="1100" b="1" i="0" u="none" strike="noStrike" baseline="0" dirty="0">
                          <a:solidFill>
                            <a:schemeClr val="tx1"/>
                          </a:solidFill>
                          <a:effectLst/>
                          <a:latin typeface="+mn-lt"/>
                        </a:rPr>
                        <a:t> </a:t>
                      </a:r>
                      <a:r>
                        <a:rPr lang="en-US" sz="1100" b="1" i="0" u="none" strike="noStrike" dirty="0">
                          <a:solidFill>
                            <a:schemeClr val="tx1"/>
                          </a:solidFill>
                          <a:effectLst/>
                          <a:latin typeface="+mn-lt"/>
                        </a:rPr>
                        <a:t>Huang</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altLang="zh-TW" sz="1100" b="0" i="0" u="none" strike="noStrike" dirty="0">
                          <a:solidFill>
                            <a:schemeClr val="tx1"/>
                          </a:solidFill>
                          <a:effectLst/>
                          <a:latin typeface="+mn-lt"/>
                        </a:rPr>
                        <a:t>Non-independent</a:t>
                      </a:r>
                      <a:r>
                        <a:rPr lang="en-US" altLang="zh-TW" sz="1100" b="0" i="0" u="none" strike="noStrike" baseline="0" dirty="0">
                          <a:solidFill>
                            <a:schemeClr val="tx1"/>
                          </a:solidFill>
                          <a:effectLst/>
                          <a:latin typeface="+mn-lt"/>
                        </a:rPr>
                        <a:t> director</a:t>
                      </a:r>
                      <a:endParaRPr lang="en-US" altLang="zh-TW" sz="1100" b="0" i="0" u="none" strike="noStrike" dirty="0">
                        <a:solidFill>
                          <a:schemeClr val="tx1"/>
                        </a:solidFill>
                        <a:effectLst/>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pPr algn="l" fontAlgn="ctr"/>
                      <a:r>
                        <a:rPr lang="en-US" altLang="zh-TW" sz="1100" b="0" i="0" u="none" strike="noStrike" dirty="0">
                          <a:solidFill>
                            <a:schemeClr val="tx1"/>
                          </a:solidFill>
                          <a:effectLst/>
                          <a:latin typeface="+mn-lt"/>
                        </a:rPr>
                        <a:t>Chairman,</a:t>
                      </a:r>
                      <a:r>
                        <a:rPr lang="en-US" altLang="zh-TW" sz="1100" b="0" i="0" u="none" strike="noStrike" baseline="0" dirty="0">
                          <a:solidFill>
                            <a:schemeClr val="tx1"/>
                          </a:solidFill>
                          <a:effectLst/>
                          <a:latin typeface="+mn-lt"/>
                        </a:rPr>
                        <a:t> CFO, investments</a:t>
                      </a:r>
                      <a:endParaRPr lang="en-US" altLang="zh-TW" sz="1100" b="0" i="0" u="none" strike="noStrike" dirty="0">
                        <a:solidFill>
                          <a:schemeClr val="tx1"/>
                        </a:solidFill>
                        <a:effectLst/>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pPr algn="ctr" fontAlgn="ctr"/>
                      <a:r>
                        <a:rPr lang="en-US" altLang="zh-TW" sz="1100" b="0" i="0" u="none" strike="noStrike" dirty="0">
                          <a:solidFill>
                            <a:schemeClr val="tx1"/>
                          </a:solidFill>
                          <a:effectLst/>
                          <a:latin typeface="+mn-lt"/>
                        </a:rPr>
                        <a:t>40+</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pPr algn="l" fontAlgn="ctr"/>
                      <a:r>
                        <a:rPr lang="en-US" sz="1100" b="0" i="0" u="none" strike="noStrike" dirty="0">
                          <a:solidFill>
                            <a:schemeClr val="tx1"/>
                          </a:solidFill>
                          <a:effectLst/>
                          <a:latin typeface="+mn-lt"/>
                        </a:rPr>
                        <a:t>￭ International Business, Feng Chia University, TW</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extLst>
                  <a:ext uri="{0D108BD9-81ED-4DB2-BD59-A6C34878D82A}">
                    <a16:rowId xmlns:a16="http://schemas.microsoft.com/office/drawing/2014/main" xmlns="" val="10001"/>
                  </a:ext>
                </a:extLst>
              </a:tr>
              <a:tr h="4372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100" b="1" i="0" u="none" strike="noStrike" kern="1200" dirty="0">
                          <a:solidFill>
                            <a:schemeClr val="tx1"/>
                          </a:solidFill>
                          <a:effectLst/>
                          <a:latin typeface="+mn-lt"/>
                          <a:ea typeface="+mn-ea"/>
                          <a:cs typeface="+mn-cs"/>
                        </a:rPr>
                        <a:t>Long-Cheng Wei</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algn="l" fontAlgn="ctr"/>
                      <a:r>
                        <a:rPr lang="en-US" altLang="zh-TW" sz="1100" b="0" i="0" u="none" strike="noStrike" dirty="0">
                          <a:solidFill>
                            <a:schemeClr val="tx1"/>
                          </a:solidFill>
                          <a:effectLst/>
                          <a:latin typeface="+mn-lt"/>
                        </a:rPr>
                        <a:t>Non-independent</a:t>
                      </a:r>
                      <a:r>
                        <a:rPr lang="en-US" altLang="zh-TW" sz="1100" b="0" i="0" u="none" strike="noStrike" baseline="0" dirty="0">
                          <a:solidFill>
                            <a:schemeClr val="tx1"/>
                          </a:solidFill>
                          <a:effectLst/>
                          <a:latin typeface="+mn-lt"/>
                        </a:rPr>
                        <a:t> director</a:t>
                      </a:r>
                      <a:endParaRPr lang="en-US" altLang="zh-TW" sz="1100" b="0" i="0" u="none" strike="noStrike" dirty="0">
                        <a:solidFill>
                          <a:schemeClr val="tx1"/>
                        </a:solidFill>
                        <a:effectLst/>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algn="l" fontAlgn="ctr"/>
                      <a:r>
                        <a:rPr lang="en-US" altLang="zh-TW" sz="1100" b="0" i="0" u="none" strike="noStrike" dirty="0">
                          <a:solidFill>
                            <a:schemeClr val="tx1"/>
                          </a:solidFill>
                          <a:effectLst/>
                          <a:latin typeface="+mn-lt"/>
                        </a:rPr>
                        <a:t>Senior</a:t>
                      </a:r>
                      <a:r>
                        <a:rPr lang="en-US" altLang="zh-TW" sz="1100" b="0" i="0" u="none" strike="noStrike" baseline="0" dirty="0">
                          <a:solidFill>
                            <a:schemeClr val="tx1"/>
                          </a:solidFill>
                          <a:effectLst/>
                          <a:latin typeface="+mn-lt"/>
                        </a:rPr>
                        <a:t> executive and operations</a:t>
                      </a:r>
                      <a:endParaRPr lang="en-US" sz="1100" b="0" i="0" u="none" strike="noStrike" dirty="0">
                        <a:solidFill>
                          <a:schemeClr val="tx1"/>
                        </a:solidFill>
                        <a:effectLst/>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algn="ctr"/>
                      <a:r>
                        <a:rPr lang="en-US" altLang="zh-TW" sz="1100" dirty="0">
                          <a:solidFill>
                            <a:schemeClr val="tx1"/>
                          </a:solidFill>
                          <a:latin typeface="+mn-lt"/>
                        </a:rPr>
                        <a:t>30+</a:t>
                      </a:r>
                      <a:endParaRPr lang="zh-TW" altLang="en-US" sz="1100" dirty="0">
                        <a:solidFill>
                          <a:schemeClr val="tx1"/>
                        </a:solidFill>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100" b="0" i="0" u="none" strike="noStrike" dirty="0">
                          <a:solidFill>
                            <a:schemeClr val="tx1"/>
                          </a:solidFill>
                          <a:effectLst/>
                          <a:latin typeface="+mn-lt"/>
                        </a:rPr>
                        <a:t>￭ Chemical Engineering, National United University, TW</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xmlns="" val="10002"/>
                  </a:ext>
                </a:extLst>
              </a:tr>
              <a:tr h="345102">
                <a:tc>
                  <a:txBody>
                    <a:bodyPr/>
                    <a:lstStyle/>
                    <a:p>
                      <a:r>
                        <a:rPr lang="en-US" altLang="zh-TW" sz="1100" b="1" dirty="0" err="1">
                          <a:solidFill>
                            <a:schemeClr val="tx1"/>
                          </a:solidFill>
                          <a:latin typeface="+mn-lt"/>
                        </a:rPr>
                        <a:t>Te-Hsing</a:t>
                      </a:r>
                      <a:r>
                        <a:rPr lang="en-US" altLang="zh-TW" sz="1100" b="1" dirty="0">
                          <a:solidFill>
                            <a:schemeClr val="tx1"/>
                          </a:solidFill>
                          <a:latin typeface="+mn-lt"/>
                        </a:rPr>
                        <a:t>, Chen </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pPr algn="l" fontAlgn="ctr"/>
                      <a:r>
                        <a:rPr lang="en-US" altLang="zh-TW" sz="1100" b="0" i="0" u="none" strike="noStrike" dirty="0">
                          <a:solidFill>
                            <a:schemeClr val="tx1"/>
                          </a:solidFill>
                          <a:effectLst/>
                          <a:latin typeface="+mn-lt"/>
                        </a:rPr>
                        <a:t>Non-independent</a:t>
                      </a:r>
                      <a:r>
                        <a:rPr lang="en-US" altLang="zh-TW" sz="1100" b="0" i="0" u="none" strike="noStrike" baseline="0" dirty="0">
                          <a:solidFill>
                            <a:schemeClr val="tx1"/>
                          </a:solidFill>
                          <a:effectLst/>
                          <a:latin typeface="+mn-lt"/>
                        </a:rPr>
                        <a:t> director</a:t>
                      </a:r>
                      <a:endParaRPr lang="en-US" altLang="zh-TW" sz="1100" b="0" i="0" u="none" strike="noStrike" dirty="0">
                        <a:solidFill>
                          <a:schemeClr val="tx1"/>
                        </a:solidFill>
                        <a:effectLst/>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r>
                        <a:rPr lang="en-US" altLang="zh-TW" sz="1100" baseline="0" dirty="0">
                          <a:solidFill>
                            <a:schemeClr val="tx1"/>
                          </a:solidFill>
                          <a:latin typeface="+mn-lt"/>
                        </a:rPr>
                        <a:t>Investment</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pPr algn="ctr"/>
                      <a:r>
                        <a:rPr lang="en-US" altLang="zh-TW" sz="1100" dirty="0">
                          <a:solidFill>
                            <a:schemeClr val="tx1"/>
                          </a:solidFill>
                          <a:latin typeface="+mn-lt"/>
                        </a:rPr>
                        <a:t>30+</a:t>
                      </a:r>
                      <a:endParaRPr lang="zh-TW" altLang="en-US" sz="1100" dirty="0">
                        <a:solidFill>
                          <a:schemeClr val="tx1"/>
                        </a:solidFill>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r>
                        <a:rPr lang="en-US" altLang="zh-TW" sz="1100" b="0" i="0" u="none" strike="noStrike" dirty="0">
                          <a:solidFill>
                            <a:schemeClr val="tx1"/>
                          </a:solidFill>
                          <a:effectLst/>
                          <a:latin typeface="+mn-lt"/>
                        </a:rPr>
                        <a:t>￭ National </a:t>
                      </a:r>
                      <a:r>
                        <a:rPr lang="en-US" altLang="zh-TW" sz="1100" b="0" i="0" u="none" strike="noStrike" dirty="0" err="1">
                          <a:solidFill>
                            <a:schemeClr val="tx1"/>
                          </a:solidFill>
                          <a:effectLst/>
                          <a:latin typeface="+mn-lt"/>
                        </a:rPr>
                        <a:t>Dajia</a:t>
                      </a:r>
                      <a:r>
                        <a:rPr lang="en-US" altLang="zh-TW" sz="1100" b="0" i="0" u="none" strike="noStrike" dirty="0">
                          <a:solidFill>
                            <a:schemeClr val="tx1"/>
                          </a:solidFill>
                          <a:effectLst/>
                          <a:latin typeface="+mn-lt"/>
                        </a:rPr>
                        <a:t> Industrial High School, TW</a:t>
                      </a:r>
                      <a:endParaRPr lang="zh-TW" altLang="en-US" sz="1100" dirty="0">
                        <a:solidFill>
                          <a:schemeClr val="tx1"/>
                        </a:solidFill>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extLst>
                  <a:ext uri="{0D108BD9-81ED-4DB2-BD59-A6C34878D82A}">
                    <a16:rowId xmlns:a16="http://schemas.microsoft.com/office/drawing/2014/main" xmlns="" val="10003"/>
                  </a:ext>
                </a:extLst>
              </a:tr>
              <a:tr h="462336">
                <a:tc>
                  <a:txBody>
                    <a:bodyPr/>
                    <a:lstStyle/>
                    <a:p>
                      <a:pPr marL="0" marR="0" indent="0" algn="l" defTabSz="713232" rtl="0" eaLnBrk="1" fontAlgn="auto" latinLnBrk="0" hangingPunct="1">
                        <a:lnSpc>
                          <a:spcPct val="100000"/>
                        </a:lnSpc>
                        <a:spcBef>
                          <a:spcPts val="0"/>
                        </a:spcBef>
                        <a:spcAft>
                          <a:spcPts val="0"/>
                        </a:spcAft>
                        <a:buClrTx/>
                        <a:buSzTx/>
                        <a:buFontTx/>
                        <a:buNone/>
                        <a:tabLst/>
                        <a:defRPr/>
                      </a:pPr>
                      <a:r>
                        <a:rPr lang="en-US" altLang="zh-TW" sz="1100" b="1" i="0" u="none" strike="noStrike" kern="1200" dirty="0" err="1">
                          <a:solidFill>
                            <a:schemeClr val="tx1"/>
                          </a:solidFill>
                          <a:effectLst/>
                          <a:latin typeface="+mn-lt"/>
                          <a:ea typeface="+mn-ea"/>
                          <a:cs typeface="+mn-cs"/>
                        </a:rPr>
                        <a:t>Chien</a:t>
                      </a:r>
                      <a:r>
                        <a:rPr lang="en-US" altLang="zh-TW" sz="1100" b="1" i="0" u="none" strike="noStrike" kern="1200" dirty="0">
                          <a:solidFill>
                            <a:schemeClr val="tx1"/>
                          </a:solidFill>
                          <a:effectLst/>
                          <a:latin typeface="+mn-lt"/>
                          <a:ea typeface="+mn-ea"/>
                          <a:cs typeface="+mn-cs"/>
                        </a:rPr>
                        <a:t>-Chung, Chu</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algn="l" fontAlgn="ctr"/>
                      <a:r>
                        <a:rPr lang="en-US" altLang="zh-TW" sz="1100" b="0" i="0" u="none" strike="noStrike" dirty="0">
                          <a:solidFill>
                            <a:schemeClr val="tx1"/>
                          </a:solidFill>
                          <a:effectLst/>
                          <a:latin typeface="+mn-lt"/>
                        </a:rPr>
                        <a:t>Non-independent</a:t>
                      </a:r>
                      <a:r>
                        <a:rPr lang="en-US" altLang="zh-TW" sz="1100" b="0" i="0" u="none" strike="noStrike" baseline="0" dirty="0">
                          <a:solidFill>
                            <a:schemeClr val="tx1"/>
                          </a:solidFill>
                          <a:effectLst/>
                          <a:latin typeface="+mn-lt"/>
                        </a:rPr>
                        <a:t> director</a:t>
                      </a:r>
                      <a:endParaRPr lang="en-US" altLang="zh-TW" sz="1100" b="0" i="0" u="none" strike="noStrike" dirty="0">
                        <a:solidFill>
                          <a:schemeClr val="tx1"/>
                        </a:solidFill>
                        <a:effectLst/>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r>
                        <a:rPr lang="en-US" altLang="zh-TW" sz="1100" dirty="0">
                          <a:solidFill>
                            <a:schemeClr val="tx1"/>
                          </a:solidFill>
                          <a:latin typeface="+mn-lt"/>
                        </a:rPr>
                        <a:t>Engineering and Semiconductor industry</a:t>
                      </a:r>
                      <a:endParaRPr lang="zh-TW" altLang="en-US" sz="1100" dirty="0">
                        <a:solidFill>
                          <a:schemeClr val="tx1"/>
                        </a:solidFill>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algn="ctr"/>
                      <a:r>
                        <a:rPr lang="en-US" altLang="zh-TW" sz="1100" dirty="0">
                          <a:solidFill>
                            <a:schemeClr val="tx1"/>
                          </a:solidFill>
                          <a:latin typeface="+mn-lt"/>
                        </a:rPr>
                        <a:t>15+</a:t>
                      </a:r>
                      <a:endParaRPr lang="zh-TW" altLang="en-US" sz="1100" dirty="0">
                        <a:solidFill>
                          <a:schemeClr val="tx1"/>
                        </a:solidFill>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r>
                        <a:rPr lang="en-US" altLang="zh-TW" sz="1100" b="0" i="0" u="none" strike="noStrike" dirty="0">
                          <a:solidFill>
                            <a:schemeClr val="tx1"/>
                          </a:solidFill>
                          <a:effectLst/>
                          <a:latin typeface="+mn-lt"/>
                        </a:rPr>
                        <a:t>￭ Ph.D.,</a:t>
                      </a:r>
                      <a:r>
                        <a:rPr lang="en-US" altLang="zh-TW" sz="1100" b="0" i="0" u="none" strike="noStrike" baseline="0" dirty="0">
                          <a:solidFill>
                            <a:schemeClr val="tx1"/>
                          </a:solidFill>
                          <a:effectLst/>
                          <a:latin typeface="+mn-lt"/>
                        </a:rPr>
                        <a:t> Electrical Engineering, National Taiwan University, TW</a:t>
                      </a:r>
                      <a:endParaRPr lang="en-US" altLang="zh-TW" sz="1100" kern="1200" dirty="0">
                        <a:solidFill>
                          <a:schemeClr val="tx1"/>
                        </a:solidFill>
                        <a:effectLst/>
                        <a:latin typeface="+mn-lt"/>
                        <a:ea typeface="+mn-ea"/>
                        <a:cs typeface="+mn-cs"/>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xmlns="" val="10004"/>
                  </a:ext>
                </a:extLst>
              </a:tr>
              <a:tr h="576064">
                <a:tc>
                  <a:txBody>
                    <a:bodyPr/>
                    <a:lstStyle/>
                    <a:p>
                      <a:r>
                        <a:rPr lang="en-US" altLang="zh-TW" sz="1100" b="1" dirty="0" err="1">
                          <a:solidFill>
                            <a:schemeClr val="tx1"/>
                          </a:solidFill>
                          <a:latin typeface="+mn-lt"/>
                        </a:rPr>
                        <a:t>Chih</a:t>
                      </a:r>
                      <a:r>
                        <a:rPr lang="en-US" altLang="zh-TW" sz="1100" b="1" dirty="0">
                          <a:solidFill>
                            <a:schemeClr val="tx1"/>
                          </a:solidFill>
                          <a:latin typeface="+mn-lt"/>
                        </a:rPr>
                        <a:t>-Hsiang, Chang</a:t>
                      </a:r>
                      <a:endParaRPr lang="zh-TW" altLang="en-US" sz="1100" b="1" dirty="0">
                        <a:solidFill>
                          <a:schemeClr val="tx1"/>
                        </a:solidFill>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pPr algn="l" fontAlgn="ctr"/>
                      <a:r>
                        <a:rPr lang="en-US" altLang="zh-TW" sz="1100" b="0" i="0" u="none" strike="noStrike" dirty="0">
                          <a:solidFill>
                            <a:schemeClr val="tx1"/>
                          </a:solidFill>
                          <a:effectLst/>
                          <a:latin typeface="+mn-lt"/>
                        </a:rPr>
                        <a:t>Non-independent</a:t>
                      </a:r>
                      <a:r>
                        <a:rPr lang="en-US" altLang="zh-TW" sz="1100" b="0" i="0" u="none" strike="noStrike" baseline="0" dirty="0">
                          <a:solidFill>
                            <a:schemeClr val="tx1"/>
                          </a:solidFill>
                          <a:effectLst/>
                          <a:latin typeface="+mn-lt"/>
                        </a:rPr>
                        <a:t> director</a:t>
                      </a:r>
                      <a:endParaRPr lang="en-US" altLang="zh-TW" sz="1100" b="0" i="0" u="none" strike="noStrike" dirty="0">
                        <a:solidFill>
                          <a:schemeClr val="tx1"/>
                        </a:solidFill>
                        <a:effectLst/>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r>
                        <a:rPr lang="en-US" altLang="zh-TW" sz="1100" dirty="0">
                          <a:solidFill>
                            <a:schemeClr val="tx1"/>
                          </a:solidFill>
                          <a:latin typeface="+mn-lt"/>
                        </a:rPr>
                        <a:t>IT industrial</a:t>
                      </a:r>
                      <a:endParaRPr lang="zh-TW" altLang="en-US" sz="1100" dirty="0">
                        <a:solidFill>
                          <a:schemeClr val="tx1"/>
                        </a:solidFill>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pPr algn="ctr"/>
                      <a:r>
                        <a:rPr lang="en-US" altLang="zh-TW" sz="1100" dirty="0">
                          <a:solidFill>
                            <a:schemeClr val="tx1"/>
                          </a:solidFill>
                          <a:latin typeface="+mn-lt"/>
                        </a:rPr>
                        <a:t>15+</a:t>
                      </a:r>
                      <a:endParaRPr lang="zh-TW" altLang="en-US" sz="1100" dirty="0">
                        <a:solidFill>
                          <a:schemeClr val="tx1"/>
                        </a:solidFill>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r>
                        <a:rPr lang="en-US" altLang="zh-TW" sz="1100" b="0" i="0" u="none" strike="noStrike" dirty="0">
                          <a:solidFill>
                            <a:schemeClr val="tx1"/>
                          </a:solidFill>
                          <a:effectLst/>
                          <a:latin typeface="+mn-lt"/>
                        </a:rPr>
                        <a:t>￭ Computer</a:t>
                      </a:r>
                      <a:r>
                        <a:rPr lang="en-US" altLang="zh-TW" sz="1100" b="0" i="0" u="none" strike="noStrike" baseline="0" dirty="0">
                          <a:solidFill>
                            <a:schemeClr val="tx1"/>
                          </a:solidFill>
                          <a:effectLst/>
                          <a:latin typeface="+mn-lt"/>
                        </a:rPr>
                        <a:t> Science and Information Engineering, Da Yeh University, TW</a:t>
                      </a:r>
                      <a:endParaRPr lang="zh-TW" altLang="en-US" sz="1100" dirty="0">
                        <a:solidFill>
                          <a:schemeClr val="tx1"/>
                        </a:solidFill>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extLst>
                  <a:ext uri="{0D108BD9-81ED-4DB2-BD59-A6C34878D82A}">
                    <a16:rowId xmlns:a16="http://schemas.microsoft.com/office/drawing/2014/main" xmlns="" val="10005"/>
                  </a:ext>
                </a:extLst>
              </a:tr>
              <a:tr h="504056">
                <a:tc>
                  <a:txBody>
                    <a:bodyPr/>
                    <a:lstStyle/>
                    <a:p>
                      <a:r>
                        <a:rPr lang="en-US" altLang="zh-TW" sz="1100" b="1" dirty="0">
                          <a:solidFill>
                            <a:schemeClr val="tx1"/>
                          </a:solidFill>
                          <a:latin typeface="+mn-lt"/>
                        </a:rPr>
                        <a:t>Ting Wang Cheng</a:t>
                      </a:r>
                      <a:endParaRPr lang="zh-TW" altLang="en-US" sz="1100" b="1" dirty="0">
                        <a:solidFill>
                          <a:schemeClr val="tx1"/>
                        </a:solidFill>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algn="l" fontAlgn="ctr"/>
                      <a:r>
                        <a:rPr lang="en-US" altLang="zh-TW" sz="1100" b="0" i="0" u="none" strike="noStrike" dirty="0">
                          <a:solidFill>
                            <a:schemeClr val="tx1"/>
                          </a:solidFill>
                          <a:effectLst/>
                          <a:latin typeface="+mn-lt"/>
                        </a:rPr>
                        <a:t>Independent</a:t>
                      </a:r>
                      <a:r>
                        <a:rPr lang="en-US" altLang="zh-TW" sz="1100" b="0" i="0" u="none" strike="noStrike" baseline="0" dirty="0">
                          <a:solidFill>
                            <a:schemeClr val="tx1"/>
                          </a:solidFill>
                          <a:effectLst/>
                          <a:latin typeface="+mn-lt"/>
                        </a:rPr>
                        <a:t> director</a:t>
                      </a:r>
                      <a:endParaRPr lang="en-US" altLang="zh-TW" sz="1100" b="0" i="0" u="none" strike="noStrike" dirty="0">
                        <a:solidFill>
                          <a:schemeClr val="tx1"/>
                        </a:solidFill>
                        <a:effectLst/>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r>
                        <a:rPr lang="en-US" altLang="zh-TW" sz="1100" dirty="0">
                          <a:solidFill>
                            <a:schemeClr val="tx1"/>
                          </a:solidFill>
                          <a:latin typeface="+mn-lt"/>
                        </a:rPr>
                        <a:t>Financial and accounting</a:t>
                      </a:r>
                      <a:endParaRPr lang="zh-TW" altLang="en-US" sz="1100" dirty="0">
                        <a:solidFill>
                          <a:schemeClr val="tx1"/>
                        </a:solidFill>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algn="ctr"/>
                      <a:r>
                        <a:rPr lang="en-US" altLang="zh-TW" sz="1100" dirty="0">
                          <a:solidFill>
                            <a:schemeClr val="tx1"/>
                          </a:solidFill>
                          <a:latin typeface="+mn-lt"/>
                        </a:rPr>
                        <a:t>30+</a:t>
                      </a:r>
                      <a:endParaRPr lang="zh-TW" altLang="en-US" sz="1100" dirty="0">
                        <a:solidFill>
                          <a:schemeClr val="tx1"/>
                        </a:solidFill>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r>
                        <a:rPr lang="en-US" altLang="zh-TW" sz="1100" b="0" i="0" u="none" strike="noStrike" dirty="0">
                          <a:solidFill>
                            <a:schemeClr val="tx1"/>
                          </a:solidFill>
                          <a:effectLst/>
                          <a:latin typeface="+mn-lt"/>
                        </a:rPr>
                        <a:t>￭MS, Accounting, University of Missouri, USA</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xmlns="" val="10006"/>
                  </a:ext>
                </a:extLst>
              </a:tr>
              <a:tr h="504056">
                <a:tc>
                  <a:txBody>
                    <a:bodyPr/>
                    <a:lstStyle/>
                    <a:p>
                      <a:r>
                        <a:rPr lang="en-US" altLang="zh-TW" sz="1100" b="1" dirty="0">
                          <a:solidFill>
                            <a:schemeClr val="tx1"/>
                          </a:solidFill>
                          <a:latin typeface="+mn-lt"/>
                        </a:rPr>
                        <a:t>Mao Lin Shih</a:t>
                      </a:r>
                      <a:endParaRPr lang="zh-TW" altLang="en-US" sz="1100" b="1" dirty="0">
                        <a:solidFill>
                          <a:schemeClr val="tx1"/>
                        </a:solidFill>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pPr algn="l" fontAlgn="ctr"/>
                      <a:r>
                        <a:rPr lang="en-US" altLang="zh-TW" sz="1100" b="0" i="0" u="none" strike="noStrike" dirty="0">
                          <a:solidFill>
                            <a:schemeClr val="tx1"/>
                          </a:solidFill>
                          <a:effectLst/>
                          <a:latin typeface="+mn-lt"/>
                        </a:rPr>
                        <a:t>Independent</a:t>
                      </a:r>
                      <a:r>
                        <a:rPr lang="en-US" altLang="zh-TW" sz="1100" b="0" i="0" u="none" strike="noStrike" baseline="0" dirty="0">
                          <a:solidFill>
                            <a:schemeClr val="tx1"/>
                          </a:solidFill>
                          <a:effectLst/>
                          <a:latin typeface="+mn-lt"/>
                        </a:rPr>
                        <a:t> director</a:t>
                      </a:r>
                      <a:endParaRPr lang="en-US" altLang="zh-TW" sz="1100" b="0" i="0" u="none" strike="noStrike" dirty="0">
                        <a:solidFill>
                          <a:schemeClr val="tx1"/>
                        </a:solidFill>
                        <a:effectLst/>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r>
                        <a:rPr lang="en-US" altLang="zh-TW" sz="1100" dirty="0">
                          <a:solidFill>
                            <a:schemeClr val="tx1"/>
                          </a:solidFill>
                          <a:latin typeface="+mn-lt"/>
                        </a:rPr>
                        <a:t>Legal, government and</a:t>
                      </a:r>
                      <a:r>
                        <a:rPr lang="en-US" altLang="zh-TW" sz="1100" baseline="0" dirty="0">
                          <a:solidFill>
                            <a:schemeClr val="tx1"/>
                          </a:solidFill>
                          <a:latin typeface="+mn-lt"/>
                        </a:rPr>
                        <a:t> p</a:t>
                      </a:r>
                      <a:r>
                        <a:rPr lang="en-US" altLang="zh-TW" sz="1100" dirty="0">
                          <a:solidFill>
                            <a:schemeClr val="tx1"/>
                          </a:solidFill>
                          <a:latin typeface="+mn-lt"/>
                        </a:rPr>
                        <a:t>ublic Policy</a:t>
                      </a:r>
                      <a:endParaRPr lang="zh-TW" altLang="en-US" sz="1100" dirty="0">
                        <a:solidFill>
                          <a:schemeClr val="tx1"/>
                        </a:solidFill>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pPr algn="ctr"/>
                      <a:r>
                        <a:rPr lang="en-US" altLang="zh-TW" sz="1100" dirty="0">
                          <a:solidFill>
                            <a:schemeClr val="tx1"/>
                          </a:solidFill>
                          <a:latin typeface="+mn-lt"/>
                        </a:rPr>
                        <a:t>30+</a:t>
                      </a:r>
                      <a:endParaRPr lang="zh-TW" altLang="en-US" sz="1100" dirty="0">
                        <a:solidFill>
                          <a:schemeClr val="tx1"/>
                        </a:solidFill>
                        <a:latin typeface="+mn-lt"/>
                      </a:endParaRP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tc>
                  <a:txBody>
                    <a:bodyPr/>
                    <a:lstStyle/>
                    <a:p>
                      <a:r>
                        <a:rPr lang="en-US" altLang="zh-TW" sz="1100" b="0" i="0" u="none" strike="noStrike" dirty="0">
                          <a:solidFill>
                            <a:schemeClr val="tx1"/>
                          </a:solidFill>
                          <a:effectLst/>
                          <a:latin typeface="+mn-lt"/>
                        </a:rPr>
                        <a:t>￭ College of Law, National Taiwan University, TW</a:t>
                      </a:r>
                    </a:p>
                  </a:txBody>
                  <a:tcPr marL="36000" marR="36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ECE"/>
                    </a:solidFill>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24811129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p:cNvSpPr>
            <a:spLocks noGrp="1"/>
          </p:cNvSpPr>
          <p:nvPr>
            <p:ph type="sldNum" sz="quarter" idx="4"/>
          </p:nvPr>
        </p:nvSpPr>
        <p:spPr>
          <a:xfrm>
            <a:off x="7370689" y="5559387"/>
            <a:ext cx="1773311" cy="140054"/>
          </a:xfrm>
        </p:spPr>
        <p:txBody>
          <a:bodyPr/>
          <a:lstStyle/>
          <a:p>
            <a:fld id="{49F4BA8F-7B64-4198-9505-0CB5D4D3B366}" type="slidenum">
              <a:rPr lang="en-US" altLang="zh-CN" smtClean="0">
                <a:latin typeface="Calibri" panose="020F0502020204030204" pitchFamily="34" charset="0"/>
              </a:rPr>
              <a:pPr/>
              <a:t>3</a:t>
            </a:fld>
            <a:endParaRPr lang="zh-CN" altLang="en-US" dirty="0">
              <a:latin typeface="Calibri" panose="020F0502020204030204" pitchFamily="34" charset="0"/>
            </a:endParaRPr>
          </a:p>
        </p:txBody>
      </p:sp>
      <p:sp>
        <p:nvSpPr>
          <p:cNvPr id="17" name="剪去对角的矩形 16"/>
          <p:cNvSpPr/>
          <p:nvPr/>
        </p:nvSpPr>
        <p:spPr>
          <a:xfrm>
            <a:off x="1756910" y="1345332"/>
            <a:ext cx="6559506" cy="498337"/>
          </a:xfrm>
          <a:prstGeom prst="snip2DiagRect">
            <a:avLst/>
          </a:prstGeom>
          <a:solidFill>
            <a:schemeClr val="bg2">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r>
              <a:rPr lang="en-US" altLang="zh-CN" sz="1900" dirty="0" smtClean="0">
                <a:solidFill>
                  <a:schemeClr val="tx1"/>
                </a:solidFill>
                <a:latin typeface="Calibri" panose="020F0502020204030204" pitchFamily="34" charset="0"/>
                <a:cs typeface="+mn-ea"/>
                <a:sym typeface="+mn-lt"/>
              </a:rPr>
              <a:t>World Leading Aluminum </a:t>
            </a:r>
            <a:r>
              <a:rPr lang="en-US" altLang="zh-CN" sz="1900" dirty="0">
                <a:solidFill>
                  <a:schemeClr val="tx1"/>
                </a:solidFill>
                <a:latin typeface="Calibri" panose="020F0502020204030204" pitchFamily="34" charset="0"/>
                <a:cs typeface="+mn-ea"/>
                <a:sym typeface="+mn-lt"/>
              </a:rPr>
              <a:t>Forged Wheel Supplier for Luxury and Premium Automobiles</a:t>
            </a:r>
          </a:p>
        </p:txBody>
      </p:sp>
      <p:sp>
        <p:nvSpPr>
          <p:cNvPr id="19" name="剪去对角的矩形 18"/>
          <p:cNvSpPr/>
          <p:nvPr/>
        </p:nvSpPr>
        <p:spPr>
          <a:xfrm>
            <a:off x="1756910" y="2007846"/>
            <a:ext cx="6559506" cy="498337"/>
          </a:xfrm>
          <a:prstGeom prst="snip2DiagRect">
            <a:avLst/>
          </a:prstGeom>
          <a:solidFill>
            <a:schemeClr val="bg2">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tabLst>
                <a:tab pos="5113338" algn="l"/>
              </a:tabLst>
            </a:pPr>
            <a:r>
              <a:rPr lang="en-US" altLang="zh-CN" sz="1900" dirty="0">
                <a:solidFill>
                  <a:schemeClr val="tx1"/>
                </a:solidFill>
                <a:latin typeface="Calibri" panose="020F0502020204030204" pitchFamily="34" charset="0"/>
                <a:cs typeface="+mn-ea"/>
                <a:sym typeface="+mn-lt"/>
              </a:rPr>
              <a:t>Industry Trends Favor Growth in SAI’s Business</a:t>
            </a:r>
          </a:p>
        </p:txBody>
      </p:sp>
      <p:sp>
        <p:nvSpPr>
          <p:cNvPr id="21" name="剪去对角的矩形 20"/>
          <p:cNvSpPr/>
          <p:nvPr/>
        </p:nvSpPr>
        <p:spPr>
          <a:xfrm>
            <a:off x="1756910" y="2670360"/>
            <a:ext cx="6559506" cy="498337"/>
          </a:xfrm>
          <a:prstGeom prst="snip2DiagRect">
            <a:avLst/>
          </a:prstGeom>
          <a:solidFill>
            <a:schemeClr val="bg2">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r>
              <a:rPr lang="en-US" altLang="zh-CN" sz="1900" dirty="0">
                <a:solidFill>
                  <a:schemeClr val="tx1"/>
                </a:solidFill>
                <a:latin typeface="Calibri" panose="020F0502020204030204" pitchFamily="34" charset="0"/>
                <a:cs typeface="+mn-ea"/>
                <a:sym typeface="+mn-lt"/>
              </a:rPr>
              <a:t>The SAI Vision for Future Growth </a:t>
            </a:r>
          </a:p>
        </p:txBody>
      </p:sp>
      <p:sp>
        <p:nvSpPr>
          <p:cNvPr id="23" name="剪去对角的矩形 22"/>
          <p:cNvSpPr/>
          <p:nvPr/>
        </p:nvSpPr>
        <p:spPr>
          <a:xfrm>
            <a:off x="1756910" y="3332874"/>
            <a:ext cx="6559506" cy="498337"/>
          </a:xfrm>
          <a:prstGeom prst="snip2DiagRect">
            <a:avLst/>
          </a:prstGeom>
          <a:solidFill>
            <a:schemeClr val="bg2">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r>
              <a:rPr lang="en-US" altLang="zh-CN" sz="1900" dirty="0">
                <a:solidFill>
                  <a:schemeClr val="tx1"/>
                </a:solidFill>
                <a:latin typeface="Calibri" panose="020F0502020204030204" pitchFamily="34" charset="0"/>
                <a:cs typeface="+mn-ea"/>
                <a:sym typeface="+mn-lt"/>
              </a:rPr>
              <a:t>Financial Summary</a:t>
            </a:r>
          </a:p>
        </p:txBody>
      </p:sp>
      <p:sp>
        <p:nvSpPr>
          <p:cNvPr id="25" name="剪去对角的矩形 24"/>
          <p:cNvSpPr/>
          <p:nvPr/>
        </p:nvSpPr>
        <p:spPr>
          <a:xfrm>
            <a:off x="1756910" y="3995389"/>
            <a:ext cx="6559506" cy="498337"/>
          </a:xfrm>
          <a:prstGeom prst="snip2DiagRect">
            <a:avLst/>
          </a:prstGeom>
          <a:solidFill>
            <a:schemeClr val="bg2">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r>
              <a:rPr lang="en-US" altLang="zh-CN" sz="1900" dirty="0">
                <a:solidFill>
                  <a:schemeClr val="tx1"/>
                </a:solidFill>
                <a:latin typeface="Calibri" panose="020F0502020204030204" pitchFamily="34" charset="0"/>
                <a:cs typeface="+mn-ea"/>
                <a:sym typeface="+mn-lt"/>
              </a:rPr>
              <a:t>Appendix</a:t>
            </a:r>
          </a:p>
        </p:txBody>
      </p:sp>
      <p:sp>
        <p:nvSpPr>
          <p:cNvPr id="3" name="標題 2"/>
          <p:cNvSpPr>
            <a:spLocks noGrp="1"/>
          </p:cNvSpPr>
          <p:nvPr>
            <p:ph type="title"/>
          </p:nvPr>
        </p:nvSpPr>
        <p:spPr/>
        <p:txBody>
          <a:bodyPr/>
          <a:lstStyle/>
          <a:p>
            <a:r>
              <a:rPr lang="en-US" altLang="zh-TW" dirty="0" smtClean="0">
                <a:latin typeface="Calibri" panose="020F0502020204030204" pitchFamily="34" charset="0"/>
              </a:rPr>
              <a:t>Content</a:t>
            </a:r>
            <a:endParaRPr lang="zh-TW" altLang="en-US" dirty="0">
              <a:latin typeface="Calibri" panose="020F0502020204030204" pitchFamily="34" charset="0"/>
            </a:endParaRPr>
          </a:p>
        </p:txBody>
      </p:sp>
      <p:sp>
        <p:nvSpPr>
          <p:cNvPr id="16" name="剪去对角的矩形 15"/>
          <p:cNvSpPr/>
          <p:nvPr/>
        </p:nvSpPr>
        <p:spPr>
          <a:xfrm>
            <a:off x="784802" y="1345332"/>
            <a:ext cx="972108" cy="498337"/>
          </a:xfrm>
          <a:prstGeom prst="snip2Diag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r>
              <a:rPr lang="en-US" altLang="zh-CN" sz="3100" dirty="0">
                <a:solidFill>
                  <a:schemeClr val="bg1"/>
                </a:solidFill>
                <a:latin typeface="Impact" panose="020B0806030902050204" pitchFamily="34" charset="0"/>
                <a:cs typeface="+mn-ea"/>
                <a:sym typeface="+mn-lt"/>
              </a:rPr>
              <a:t>1</a:t>
            </a:r>
            <a:endParaRPr lang="zh-CN" altLang="en-US" sz="3100" dirty="0">
              <a:solidFill>
                <a:schemeClr val="bg1"/>
              </a:solidFill>
              <a:latin typeface="Impact" panose="020B0806030902050204" pitchFamily="34" charset="0"/>
              <a:cs typeface="+mn-ea"/>
              <a:sym typeface="+mn-lt"/>
            </a:endParaRPr>
          </a:p>
        </p:txBody>
      </p:sp>
      <p:sp>
        <p:nvSpPr>
          <p:cNvPr id="18" name="剪去对角的矩形 17"/>
          <p:cNvSpPr/>
          <p:nvPr/>
        </p:nvSpPr>
        <p:spPr>
          <a:xfrm>
            <a:off x="784802" y="2007846"/>
            <a:ext cx="972108" cy="498337"/>
          </a:xfrm>
          <a:prstGeom prst="snip2Diag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r>
              <a:rPr lang="en-US" altLang="zh-CN" sz="3100" dirty="0">
                <a:solidFill>
                  <a:schemeClr val="bg1"/>
                </a:solidFill>
                <a:latin typeface="Impact" panose="020B0806030902050204" pitchFamily="34" charset="0"/>
                <a:cs typeface="+mn-ea"/>
                <a:sym typeface="+mn-lt"/>
              </a:rPr>
              <a:t>2</a:t>
            </a:r>
            <a:endParaRPr lang="zh-CN" altLang="en-US" sz="3100" dirty="0">
              <a:solidFill>
                <a:schemeClr val="bg1"/>
              </a:solidFill>
              <a:latin typeface="Impact" panose="020B0806030902050204" pitchFamily="34" charset="0"/>
              <a:cs typeface="+mn-ea"/>
              <a:sym typeface="+mn-lt"/>
            </a:endParaRPr>
          </a:p>
        </p:txBody>
      </p:sp>
      <p:sp>
        <p:nvSpPr>
          <p:cNvPr id="20" name="剪去对角的矩形 19"/>
          <p:cNvSpPr/>
          <p:nvPr/>
        </p:nvSpPr>
        <p:spPr>
          <a:xfrm>
            <a:off x="784802" y="2670360"/>
            <a:ext cx="972108" cy="498337"/>
          </a:xfrm>
          <a:prstGeom prst="snip2Diag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r>
              <a:rPr lang="en-US" altLang="zh-CN" sz="3100" dirty="0">
                <a:solidFill>
                  <a:schemeClr val="bg1"/>
                </a:solidFill>
                <a:latin typeface="Impact" panose="020B0806030902050204" pitchFamily="34" charset="0"/>
                <a:cs typeface="+mn-ea"/>
                <a:sym typeface="+mn-lt"/>
              </a:rPr>
              <a:t>3</a:t>
            </a:r>
            <a:endParaRPr lang="zh-CN" altLang="en-US" sz="3100" dirty="0">
              <a:solidFill>
                <a:schemeClr val="bg1"/>
              </a:solidFill>
              <a:latin typeface="Impact" panose="020B0806030902050204" pitchFamily="34" charset="0"/>
              <a:cs typeface="+mn-ea"/>
              <a:sym typeface="+mn-lt"/>
            </a:endParaRPr>
          </a:p>
        </p:txBody>
      </p:sp>
      <p:sp>
        <p:nvSpPr>
          <p:cNvPr id="22" name="剪去对角的矩形 21"/>
          <p:cNvSpPr/>
          <p:nvPr/>
        </p:nvSpPr>
        <p:spPr>
          <a:xfrm>
            <a:off x="784802" y="3332874"/>
            <a:ext cx="972108" cy="498337"/>
          </a:xfrm>
          <a:prstGeom prst="snip2Diag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r>
              <a:rPr lang="en-US" altLang="zh-CN" sz="3100" dirty="0">
                <a:solidFill>
                  <a:schemeClr val="bg1"/>
                </a:solidFill>
                <a:latin typeface="Impact" panose="020B0806030902050204" pitchFamily="34" charset="0"/>
                <a:cs typeface="+mn-ea"/>
                <a:sym typeface="+mn-lt"/>
              </a:rPr>
              <a:t>4</a:t>
            </a:r>
            <a:endParaRPr lang="zh-CN" altLang="en-US" sz="3100" dirty="0">
              <a:solidFill>
                <a:schemeClr val="bg1"/>
              </a:solidFill>
              <a:latin typeface="Impact" panose="020B0806030902050204" pitchFamily="34" charset="0"/>
              <a:cs typeface="+mn-ea"/>
              <a:sym typeface="+mn-lt"/>
            </a:endParaRPr>
          </a:p>
        </p:txBody>
      </p:sp>
      <p:sp>
        <p:nvSpPr>
          <p:cNvPr id="24" name="剪去对角的矩形 23"/>
          <p:cNvSpPr/>
          <p:nvPr/>
        </p:nvSpPr>
        <p:spPr>
          <a:xfrm>
            <a:off x="784802" y="3995389"/>
            <a:ext cx="972108" cy="498337"/>
          </a:xfrm>
          <a:prstGeom prst="snip2Diag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323" tIns="35662" rIns="71323" bIns="35662" numCol="1" spcCol="0" rtlCol="0" fromWordArt="0" anchor="ctr" anchorCtr="0" forceAA="0" compatLnSpc="1">
            <a:prstTxWarp prst="textNoShape">
              <a:avLst/>
            </a:prstTxWarp>
            <a:noAutofit/>
          </a:bodyPr>
          <a:lstStyle/>
          <a:p>
            <a:pPr algn="ctr"/>
            <a:r>
              <a:rPr lang="en-US" altLang="zh-CN" sz="3100" dirty="0">
                <a:solidFill>
                  <a:schemeClr val="bg1"/>
                </a:solidFill>
                <a:latin typeface="Impact" panose="020B0806030902050204" pitchFamily="34" charset="0"/>
                <a:cs typeface="+mn-ea"/>
                <a:sym typeface="+mn-lt"/>
              </a:rPr>
              <a:t>5</a:t>
            </a:r>
            <a:endParaRPr lang="zh-CN" altLang="en-US" sz="3100" dirty="0">
              <a:solidFill>
                <a:schemeClr val="bg1"/>
              </a:solidFill>
              <a:latin typeface="Impact" panose="020B0806030902050204" pitchFamily="34" charset="0"/>
              <a:cs typeface="+mn-ea"/>
              <a:sym typeface="+mn-lt"/>
            </a:endParaRPr>
          </a:p>
        </p:txBody>
      </p:sp>
    </p:spTree>
    <p:extLst>
      <p:ext uri="{BB962C8B-B14F-4D97-AF65-F5344CB8AC3E}">
        <p14:creationId xmlns:p14="http://schemas.microsoft.com/office/powerpoint/2010/main" val="39388307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latin typeface="Calibri" panose="020F0502020204030204" pitchFamily="34" charset="0"/>
              </a:rPr>
              <a:t>Global Manufacturing Plants</a:t>
            </a:r>
            <a:endParaRPr lang="zh-CN" altLang="en-US" dirty="0">
              <a:latin typeface="Calibri" panose="020F0502020204030204" pitchFamily="34" charset="0"/>
            </a:endParaRPr>
          </a:p>
        </p:txBody>
      </p:sp>
      <p:sp>
        <p:nvSpPr>
          <p:cNvPr id="6" name="Rectangle 4"/>
          <p:cNvSpPr/>
          <p:nvPr/>
        </p:nvSpPr>
        <p:spPr>
          <a:xfrm>
            <a:off x="395536" y="750104"/>
            <a:ext cx="8568952" cy="523220"/>
          </a:xfrm>
          <a:prstGeom prst="rect">
            <a:avLst/>
          </a:prstGeom>
        </p:spPr>
        <p:txBody>
          <a:bodyPr wrap="square">
            <a:spAutoFit/>
          </a:bodyPr>
          <a:lstStyle/>
          <a:p>
            <a:pPr>
              <a:spcBef>
                <a:spcPts val="600"/>
              </a:spcBef>
            </a:pPr>
            <a:r>
              <a:rPr lang="en-US" altLang="zh-TW" dirty="0">
                <a:latin typeface="Calibri" panose="020F0502020204030204" pitchFamily="34" charset="0"/>
              </a:rPr>
              <a:t>SAI has two Taiwan manufacturing sites and </a:t>
            </a:r>
            <a:r>
              <a:rPr lang="en-US" altLang="zh-TW" dirty="0" smtClean="0">
                <a:latin typeface="Calibri" panose="020F0502020204030204" pitchFamily="34" charset="0"/>
              </a:rPr>
              <a:t>one </a:t>
            </a:r>
            <a:r>
              <a:rPr lang="en-US" altLang="zh-TW" dirty="0">
                <a:latin typeface="Calibri" panose="020F0502020204030204" pitchFamily="34" charset="0"/>
              </a:rPr>
              <a:t>Germany painting site. </a:t>
            </a:r>
            <a:br>
              <a:rPr lang="en-US" altLang="zh-TW" dirty="0">
                <a:latin typeface="Calibri" panose="020F0502020204030204" pitchFamily="34" charset="0"/>
              </a:rPr>
            </a:br>
            <a:r>
              <a:rPr lang="en-US" altLang="zh-TW" dirty="0" smtClean="0">
                <a:latin typeface="Calibri" panose="020F0502020204030204" pitchFamily="34" charset="0"/>
              </a:rPr>
              <a:t>Below </a:t>
            </a:r>
            <a:r>
              <a:rPr lang="en-US" altLang="zh-TW" dirty="0">
                <a:latin typeface="Calibri" panose="020F0502020204030204" pitchFamily="34" charset="0"/>
              </a:rPr>
              <a:t>are our 2019E capacity: </a:t>
            </a:r>
          </a:p>
        </p:txBody>
      </p:sp>
      <p:sp>
        <p:nvSpPr>
          <p:cNvPr id="69" name="灯片编号占位符 3"/>
          <p:cNvSpPr>
            <a:spLocks noGrp="1"/>
          </p:cNvSpPr>
          <p:nvPr>
            <p:ph type="sldNum" sz="quarter" idx="11"/>
          </p:nvPr>
        </p:nvSpPr>
        <p:spPr>
          <a:xfrm>
            <a:off x="8100392" y="5564449"/>
            <a:ext cx="1039045" cy="140054"/>
          </a:xfrm>
        </p:spPr>
        <p:txBody>
          <a:bodyPr/>
          <a:lstStyle/>
          <a:p>
            <a:fld id="{49F4BA8F-7B64-4198-9505-0CB5D4D3B366}" type="slidenum">
              <a:rPr lang="en-US" altLang="zh-CN" smtClean="0">
                <a:latin typeface="Calibri" panose="020F0502020204030204" pitchFamily="34" charset="0"/>
              </a:rPr>
              <a:pPr/>
              <a:t>30</a:t>
            </a:fld>
            <a:endParaRPr lang="zh-CN" altLang="en-US" dirty="0">
              <a:latin typeface="Calibri" panose="020F0502020204030204" pitchFamily="34" charset="0"/>
            </a:endParaRPr>
          </a:p>
        </p:txBody>
      </p:sp>
      <p:grpSp>
        <p:nvGrpSpPr>
          <p:cNvPr id="18" name="群組 17"/>
          <p:cNvGrpSpPr/>
          <p:nvPr/>
        </p:nvGrpSpPr>
        <p:grpSpPr>
          <a:xfrm>
            <a:off x="434957" y="1367967"/>
            <a:ext cx="8318757" cy="4009813"/>
            <a:chOff x="434957" y="833964"/>
            <a:chExt cx="8318757" cy="4009813"/>
          </a:xfrm>
        </p:grpSpPr>
        <p:grpSp>
          <p:nvGrpSpPr>
            <p:cNvPr id="19" name="群組 18"/>
            <p:cNvGrpSpPr/>
            <p:nvPr/>
          </p:nvGrpSpPr>
          <p:grpSpPr>
            <a:xfrm>
              <a:off x="457200" y="1047750"/>
              <a:ext cx="2550652" cy="1499176"/>
              <a:chOff x="295005" y="819149"/>
              <a:chExt cx="2550652" cy="1499176"/>
            </a:xfrm>
          </p:grpSpPr>
          <p:pic>
            <p:nvPicPr>
              <p:cNvPr id="76" name="Picture 1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496" t="1012" r="-72" b="4691"/>
              <a:stretch/>
            </p:blipFill>
            <p:spPr bwMode="auto">
              <a:xfrm>
                <a:off x="295005" y="819149"/>
                <a:ext cx="2529870" cy="1403213"/>
              </a:xfrm>
              <a:prstGeom prst="rect">
                <a:avLst/>
              </a:prstGeom>
              <a:gradFill rotWithShape="1">
                <a:gsLst>
                  <a:gs pos="0">
                    <a:srgbClr val="28B6D8"/>
                  </a:gs>
                  <a:gs pos="100000">
                    <a:srgbClr val="FFFFFF"/>
                  </a:gs>
                </a:gsLst>
                <a:lin ang="2700000" scaled="1"/>
              </a:gradFill>
              <a:ln w="9525" algn="ctr">
                <a:solidFill>
                  <a:schemeClr val="bg1"/>
                </a:solidFill>
                <a:miter lim="800000"/>
                <a:headEnd/>
                <a:tailEnd/>
              </a:ln>
              <a:effectLst>
                <a:outerShdw blurRad="50800" dist="38100" dir="2700000" algn="tl" rotWithShape="0">
                  <a:prstClr val="black">
                    <a:alpha val="40000"/>
                  </a:prstClr>
                </a:outerShdw>
              </a:effectLst>
              <a:extLst/>
            </p:spPr>
          </p:pic>
          <p:sp>
            <p:nvSpPr>
              <p:cNvPr id="77" name="Rectangle 12"/>
              <p:cNvSpPr/>
              <p:nvPr/>
            </p:nvSpPr>
            <p:spPr>
              <a:xfrm>
                <a:off x="315787" y="1733550"/>
                <a:ext cx="2529870" cy="584775"/>
              </a:xfrm>
              <a:prstGeom prst="rect">
                <a:avLst/>
              </a:prstGeom>
            </p:spPr>
            <p:txBody>
              <a:bodyPr wrap="square">
                <a:spAutoFit/>
              </a:bodyPr>
              <a:lstStyle/>
              <a:p>
                <a:pPr algn="ctr"/>
                <a:r>
                  <a:rPr lang="en-US" altLang="zh-TW" b="1" dirty="0" smtClean="0">
                    <a:solidFill>
                      <a:schemeClr val="bg1"/>
                    </a:solidFill>
                  </a:rPr>
                  <a:t>Douliu</a:t>
                </a:r>
                <a:br>
                  <a:rPr lang="en-US" altLang="zh-TW" b="1" dirty="0" smtClean="0">
                    <a:solidFill>
                      <a:schemeClr val="bg1"/>
                    </a:solidFill>
                  </a:rPr>
                </a:br>
                <a:r>
                  <a:rPr lang="en-US" altLang="zh-TW" sz="1400" dirty="0" smtClean="0">
                    <a:solidFill>
                      <a:schemeClr val="bg1"/>
                    </a:solidFill>
                  </a:rPr>
                  <a:t>94735 </a:t>
                </a:r>
                <a:r>
                  <a:rPr lang="en-US" altLang="zh-TW" sz="1400" dirty="0">
                    <a:solidFill>
                      <a:schemeClr val="bg1"/>
                    </a:solidFill>
                  </a:rPr>
                  <a:t>m</a:t>
                </a:r>
                <a:r>
                  <a:rPr lang="en-US" altLang="zh-TW" sz="1400" baseline="30000" dirty="0">
                    <a:solidFill>
                      <a:schemeClr val="bg1"/>
                    </a:solidFill>
                  </a:rPr>
                  <a:t>2</a:t>
                </a:r>
              </a:p>
            </p:txBody>
          </p:sp>
        </p:grpSp>
        <p:grpSp>
          <p:nvGrpSpPr>
            <p:cNvPr id="20" name="群組 19"/>
            <p:cNvGrpSpPr/>
            <p:nvPr/>
          </p:nvGrpSpPr>
          <p:grpSpPr>
            <a:xfrm>
              <a:off x="434957" y="3562350"/>
              <a:ext cx="2536843" cy="1219200"/>
              <a:chOff x="301932" y="3562350"/>
              <a:chExt cx="2536843" cy="1219200"/>
            </a:xfrm>
          </p:grpSpPr>
          <p:pic>
            <p:nvPicPr>
              <p:cNvPr id="74" name="圖片 73"/>
              <p:cNvPicPr>
                <a:picLocks noChangeAspect="1"/>
              </p:cNvPicPr>
              <p:nvPr/>
            </p:nvPicPr>
            <p:blipFill rotWithShape="1">
              <a:blip r:embed="rId3" cstate="print">
                <a:extLst>
                  <a:ext uri="{28A0092B-C50C-407E-A947-70E740481C1C}">
                    <a14:useLocalDpi xmlns:a14="http://schemas.microsoft.com/office/drawing/2010/main" val="0"/>
                  </a:ext>
                </a:extLst>
              </a:blip>
              <a:srcRect l="37" t="18568" r="-37" b="19888"/>
              <a:stretch/>
            </p:blipFill>
            <p:spPr>
              <a:xfrm>
                <a:off x="307975" y="3562350"/>
                <a:ext cx="2530800" cy="1143041"/>
              </a:xfrm>
              <a:prstGeom prst="rect">
                <a:avLst/>
              </a:prstGeom>
              <a:ln>
                <a:solidFill>
                  <a:schemeClr val="bg1"/>
                </a:solidFill>
              </a:ln>
              <a:effectLst>
                <a:outerShdw blurRad="50800" dist="38100" dir="2700000" algn="tl" rotWithShape="0">
                  <a:prstClr val="black">
                    <a:alpha val="40000"/>
                  </a:prstClr>
                </a:outerShdw>
              </a:effectLst>
            </p:spPr>
          </p:pic>
          <p:sp>
            <p:nvSpPr>
              <p:cNvPr id="75" name="Rectangle 14"/>
              <p:cNvSpPr/>
              <p:nvPr/>
            </p:nvSpPr>
            <p:spPr>
              <a:xfrm>
                <a:off x="301932" y="4196775"/>
                <a:ext cx="2529870" cy="584775"/>
              </a:xfrm>
              <a:prstGeom prst="rect">
                <a:avLst/>
              </a:prstGeom>
            </p:spPr>
            <p:txBody>
              <a:bodyPr wrap="square">
                <a:spAutoFit/>
              </a:bodyPr>
              <a:lstStyle/>
              <a:p>
                <a:pPr algn="ctr"/>
                <a:r>
                  <a:rPr lang="en-US" altLang="zh-TW" b="1" dirty="0" smtClean="0">
                    <a:solidFill>
                      <a:schemeClr val="bg1"/>
                    </a:solidFill>
                  </a:rPr>
                  <a:t>Pingtung</a:t>
                </a:r>
              </a:p>
              <a:p>
                <a:pPr algn="ctr"/>
                <a:r>
                  <a:rPr lang="en-US" altLang="zh-TW" sz="1400" dirty="0" smtClean="0">
                    <a:solidFill>
                      <a:schemeClr val="bg1"/>
                    </a:solidFill>
                  </a:rPr>
                  <a:t>98660 m</a:t>
                </a:r>
                <a:r>
                  <a:rPr lang="en-US" altLang="zh-TW" sz="1400" baseline="30000" dirty="0" smtClean="0">
                    <a:solidFill>
                      <a:schemeClr val="bg1"/>
                    </a:solidFill>
                  </a:rPr>
                  <a:t>2</a:t>
                </a:r>
                <a:endParaRPr lang="en-US" altLang="zh-TW" sz="1400" baseline="30000" dirty="0">
                  <a:solidFill>
                    <a:schemeClr val="bg1"/>
                  </a:solidFill>
                </a:endParaRPr>
              </a:p>
            </p:txBody>
          </p:sp>
        </p:grpSp>
        <p:grpSp>
          <p:nvGrpSpPr>
            <p:cNvPr id="21" name="群組 20"/>
            <p:cNvGrpSpPr/>
            <p:nvPr/>
          </p:nvGrpSpPr>
          <p:grpSpPr>
            <a:xfrm>
              <a:off x="4724400" y="1047750"/>
              <a:ext cx="2539896" cy="1233744"/>
              <a:chOff x="4903202" y="1465581"/>
              <a:chExt cx="2539896" cy="1233744"/>
            </a:xfrm>
          </p:grpSpPr>
          <p:pic>
            <p:nvPicPr>
              <p:cNvPr id="7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03202" y="1465581"/>
                <a:ext cx="2519114" cy="1143041"/>
              </a:xfrm>
              <a:prstGeom prst="rect">
                <a:avLst/>
              </a:prstGeom>
              <a:ln w="9525">
                <a:solidFill>
                  <a:schemeClr val="bg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73" name="Rectangle 20"/>
              <p:cNvSpPr/>
              <p:nvPr/>
            </p:nvSpPr>
            <p:spPr>
              <a:xfrm>
                <a:off x="4913228" y="2114550"/>
                <a:ext cx="2529870" cy="584775"/>
              </a:xfrm>
              <a:prstGeom prst="rect">
                <a:avLst/>
              </a:prstGeom>
            </p:spPr>
            <p:txBody>
              <a:bodyPr wrap="square">
                <a:spAutoFit/>
              </a:bodyPr>
              <a:lstStyle/>
              <a:p>
                <a:pPr algn="ctr"/>
                <a:r>
                  <a:rPr lang="en-US" altLang="zh-TW" b="1" dirty="0" err="1" smtClean="0">
                    <a:solidFill>
                      <a:schemeClr val="bg1"/>
                    </a:solidFill>
                  </a:rPr>
                  <a:t>Freudenstadt</a:t>
                </a:r>
                <a:r>
                  <a:rPr lang="en-US" altLang="zh-TW" b="1" dirty="0">
                    <a:solidFill>
                      <a:schemeClr val="bg1"/>
                    </a:solidFill>
                  </a:rPr>
                  <a:t/>
                </a:r>
                <a:br>
                  <a:rPr lang="en-US" altLang="zh-TW" b="1" dirty="0">
                    <a:solidFill>
                      <a:schemeClr val="bg1"/>
                    </a:solidFill>
                  </a:rPr>
                </a:br>
                <a:r>
                  <a:rPr lang="en-US" altLang="zh-TW" sz="1400" dirty="0" smtClean="0">
                    <a:solidFill>
                      <a:schemeClr val="bg1"/>
                    </a:solidFill>
                  </a:rPr>
                  <a:t>15000 m</a:t>
                </a:r>
                <a:r>
                  <a:rPr lang="en-US" altLang="zh-TW" sz="1400" baseline="30000" dirty="0" smtClean="0">
                    <a:solidFill>
                      <a:schemeClr val="bg1"/>
                    </a:solidFill>
                  </a:rPr>
                  <a:t>2</a:t>
                </a:r>
                <a:endParaRPr lang="en-US" altLang="zh-TW" sz="1400" baseline="30000" dirty="0">
                  <a:solidFill>
                    <a:schemeClr val="bg1"/>
                  </a:solidFill>
                </a:endParaRPr>
              </a:p>
            </p:txBody>
          </p:sp>
        </p:grpSp>
        <p:grpSp>
          <p:nvGrpSpPr>
            <p:cNvPr id="22" name="群組 21"/>
            <p:cNvGrpSpPr/>
            <p:nvPr/>
          </p:nvGrpSpPr>
          <p:grpSpPr>
            <a:xfrm>
              <a:off x="4419600" y="2571750"/>
              <a:ext cx="4334114" cy="2272027"/>
              <a:chOff x="4419600" y="2571750"/>
              <a:chExt cx="4334114" cy="2272027"/>
            </a:xfrm>
          </p:grpSpPr>
          <p:sp>
            <p:nvSpPr>
              <p:cNvPr id="30" name="圓角矩形 29"/>
              <p:cNvSpPr/>
              <p:nvPr/>
            </p:nvSpPr>
            <p:spPr>
              <a:xfrm>
                <a:off x="4449600" y="4552950"/>
                <a:ext cx="4304114" cy="247914"/>
              </a:xfrm>
              <a:prstGeom prst="roundRect">
                <a:avLst>
                  <a:gd name="adj" fmla="val 50000"/>
                </a:avLst>
              </a:prstGeom>
              <a:solidFill>
                <a:srgbClr val="0F4C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1" name="圓角矩形 30"/>
              <p:cNvSpPr/>
              <p:nvPr/>
            </p:nvSpPr>
            <p:spPr>
              <a:xfrm>
                <a:off x="4419600" y="2601682"/>
                <a:ext cx="4304114" cy="247914"/>
              </a:xfrm>
              <a:prstGeom prst="roundRect">
                <a:avLst>
                  <a:gd name="adj" fmla="val 50000"/>
                </a:avLst>
              </a:prstGeom>
              <a:solidFill>
                <a:srgbClr val="0F4C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文字方塊 31"/>
              <p:cNvSpPr txBox="1"/>
              <p:nvPr/>
            </p:nvSpPr>
            <p:spPr>
              <a:xfrm>
                <a:off x="5586039" y="2571750"/>
                <a:ext cx="676788" cy="307777"/>
              </a:xfrm>
              <a:prstGeom prst="rect">
                <a:avLst/>
              </a:prstGeom>
              <a:noFill/>
            </p:spPr>
            <p:txBody>
              <a:bodyPr wrap="none" rtlCol="0">
                <a:spAutoFit/>
              </a:bodyPr>
              <a:lstStyle/>
              <a:p>
                <a:r>
                  <a:rPr lang="en-US" altLang="zh-TW" sz="1400" b="1" dirty="0" smtClean="0">
                    <a:solidFill>
                      <a:schemeClr val="bg1"/>
                    </a:solidFill>
                  </a:rPr>
                  <a:t>Douliu</a:t>
                </a:r>
                <a:endParaRPr lang="zh-TW" altLang="en-US" sz="1400" b="1" dirty="0">
                  <a:solidFill>
                    <a:schemeClr val="bg1"/>
                  </a:solidFill>
                </a:endParaRPr>
              </a:p>
            </p:txBody>
          </p:sp>
          <p:sp>
            <p:nvSpPr>
              <p:cNvPr id="33" name="文字方塊 32"/>
              <p:cNvSpPr txBox="1"/>
              <p:nvPr/>
            </p:nvSpPr>
            <p:spPr>
              <a:xfrm>
                <a:off x="6477000" y="2571750"/>
                <a:ext cx="845360" cy="307777"/>
              </a:xfrm>
              <a:prstGeom prst="rect">
                <a:avLst/>
              </a:prstGeom>
              <a:noFill/>
            </p:spPr>
            <p:txBody>
              <a:bodyPr wrap="none" rtlCol="0">
                <a:spAutoFit/>
              </a:bodyPr>
              <a:lstStyle/>
              <a:p>
                <a:r>
                  <a:rPr lang="en-US" altLang="zh-TW" sz="1400" b="1" dirty="0" smtClean="0">
                    <a:solidFill>
                      <a:schemeClr val="bg1"/>
                    </a:solidFill>
                  </a:rPr>
                  <a:t>Pingtung</a:t>
                </a:r>
                <a:endParaRPr lang="zh-TW" altLang="en-US" sz="1400" b="1" dirty="0">
                  <a:solidFill>
                    <a:schemeClr val="bg1"/>
                  </a:solidFill>
                </a:endParaRPr>
              </a:p>
            </p:txBody>
          </p:sp>
          <p:sp>
            <p:nvSpPr>
              <p:cNvPr id="34" name="文字方塊 33"/>
              <p:cNvSpPr txBox="1"/>
              <p:nvPr/>
            </p:nvSpPr>
            <p:spPr>
              <a:xfrm>
                <a:off x="7451437" y="2571750"/>
                <a:ext cx="1174424" cy="307777"/>
              </a:xfrm>
              <a:prstGeom prst="rect">
                <a:avLst/>
              </a:prstGeom>
              <a:noFill/>
            </p:spPr>
            <p:txBody>
              <a:bodyPr wrap="none" rtlCol="0">
                <a:spAutoFit/>
              </a:bodyPr>
              <a:lstStyle/>
              <a:p>
                <a:r>
                  <a:rPr lang="en-US" altLang="zh-TW" sz="1400" b="1" dirty="0" err="1" smtClean="0">
                    <a:solidFill>
                      <a:schemeClr val="bg1"/>
                    </a:solidFill>
                  </a:rPr>
                  <a:t>Freudenstadt</a:t>
                </a:r>
                <a:endParaRPr lang="zh-TW" altLang="en-US" sz="1400" b="1" dirty="0">
                  <a:solidFill>
                    <a:schemeClr val="bg1"/>
                  </a:solidFill>
                </a:endParaRPr>
              </a:p>
            </p:txBody>
          </p:sp>
          <p:sp>
            <p:nvSpPr>
              <p:cNvPr id="35" name="文字方塊 34"/>
              <p:cNvSpPr txBox="1"/>
              <p:nvPr/>
            </p:nvSpPr>
            <p:spPr>
              <a:xfrm>
                <a:off x="4449497" y="2849596"/>
                <a:ext cx="724814" cy="307777"/>
              </a:xfrm>
              <a:prstGeom prst="rect">
                <a:avLst/>
              </a:prstGeom>
              <a:noFill/>
            </p:spPr>
            <p:txBody>
              <a:bodyPr wrap="none" rtlCol="0">
                <a:spAutoFit/>
              </a:bodyPr>
              <a:lstStyle/>
              <a:p>
                <a:r>
                  <a:rPr lang="en-US" altLang="zh-TW" sz="1400" dirty="0" smtClean="0"/>
                  <a:t>Forging</a:t>
                </a:r>
                <a:endParaRPr lang="zh-TW" altLang="en-US" sz="1400" dirty="0"/>
              </a:p>
            </p:txBody>
          </p:sp>
          <p:sp>
            <p:nvSpPr>
              <p:cNvPr id="36" name="文字方塊 35"/>
              <p:cNvSpPr txBox="1"/>
              <p:nvPr/>
            </p:nvSpPr>
            <p:spPr>
              <a:xfrm>
                <a:off x="4449000" y="3132105"/>
                <a:ext cx="952505" cy="307777"/>
              </a:xfrm>
              <a:prstGeom prst="rect">
                <a:avLst/>
              </a:prstGeom>
              <a:noFill/>
            </p:spPr>
            <p:txBody>
              <a:bodyPr wrap="none" rtlCol="0">
                <a:spAutoFit/>
              </a:bodyPr>
              <a:lstStyle/>
              <a:p>
                <a:r>
                  <a:rPr lang="en-US" altLang="zh-TW" sz="1400" dirty="0" smtClean="0"/>
                  <a:t>Machining</a:t>
                </a:r>
                <a:endParaRPr lang="zh-TW" altLang="en-US" sz="1400" dirty="0"/>
              </a:p>
            </p:txBody>
          </p:sp>
          <p:sp>
            <p:nvSpPr>
              <p:cNvPr id="37" name="文字方塊 36"/>
              <p:cNvSpPr txBox="1"/>
              <p:nvPr/>
            </p:nvSpPr>
            <p:spPr>
              <a:xfrm>
                <a:off x="4449000" y="3412132"/>
                <a:ext cx="838306" cy="307777"/>
              </a:xfrm>
              <a:prstGeom prst="rect">
                <a:avLst/>
              </a:prstGeom>
              <a:noFill/>
            </p:spPr>
            <p:txBody>
              <a:bodyPr wrap="none" rtlCol="0">
                <a:spAutoFit/>
              </a:bodyPr>
              <a:lstStyle/>
              <a:p>
                <a:r>
                  <a:rPr lang="en-US" altLang="zh-TW" sz="1400" dirty="0" smtClean="0"/>
                  <a:t>Polishing</a:t>
                </a:r>
                <a:endParaRPr lang="zh-TW" altLang="en-US" sz="1400" dirty="0"/>
              </a:p>
            </p:txBody>
          </p:sp>
          <p:sp>
            <p:nvSpPr>
              <p:cNvPr id="38" name="文字方塊 37"/>
              <p:cNvSpPr txBox="1"/>
              <p:nvPr/>
            </p:nvSpPr>
            <p:spPr>
              <a:xfrm>
                <a:off x="4449000" y="3692932"/>
                <a:ext cx="777072" cy="307777"/>
              </a:xfrm>
              <a:prstGeom prst="rect">
                <a:avLst/>
              </a:prstGeom>
              <a:noFill/>
            </p:spPr>
            <p:txBody>
              <a:bodyPr wrap="none" rtlCol="0">
                <a:spAutoFit/>
              </a:bodyPr>
              <a:lstStyle/>
              <a:p>
                <a:r>
                  <a:rPr lang="en-US" altLang="zh-TW" sz="1400" dirty="0" smtClean="0"/>
                  <a:t>Painting</a:t>
                </a:r>
                <a:endParaRPr lang="zh-TW" altLang="en-US" sz="1400" dirty="0"/>
              </a:p>
            </p:txBody>
          </p:sp>
          <p:sp>
            <p:nvSpPr>
              <p:cNvPr id="41" name="文字方塊 40"/>
              <p:cNvSpPr txBox="1"/>
              <p:nvPr/>
            </p:nvSpPr>
            <p:spPr>
              <a:xfrm>
                <a:off x="4449000" y="4254532"/>
                <a:ext cx="752129" cy="307777"/>
              </a:xfrm>
              <a:prstGeom prst="rect">
                <a:avLst/>
              </a:prstGeom>
              <a:noFill/>
            </p:spPr>
            <p:txBody>
              <a:bodyPr wrap="none" rtlCol="0">
                <a:spAutoFit/>
              </a:bodyPr>
              <a:lstStyle/>
              <a:p>
                <a:r>
                  <a:rPr lang="en-US" altLang="zh-TW" sz="1400" dirty="0" smtClean="0"/>
                  <a:t>Melting</a:t>
                </a:r>
                <a:endParaRPr lang="zh-TW" altLang="en-US" sz="1400" dirty="0"/>
              </a:p>
            </p:txBody>
          </p:sp>
          <p:sp>
            <p:nvSpPr>
              <p:cNvPr id="42" name="文字方塊 41"/>
              <p:cNvSpPr txBox="1"/>
              <p:nvPr/>
            </p:nvSpPr>
            <p:spPr>
              <a:xfrm>
                <a:off x="4449000" y="3973732"/>
                <a:ext cx="697307" cy="307777"/>
              </a:xfrm>
              <a:prstGeom prst="rect">
                <a:avLst/>
              </a:prstGeom>
              <a:noFill/>
            </p:spPr>
            <p:txBody>
              <a:bodyPr wrap="none" rtlCol="0">
                <a:spAutoFit/>
              </a:bodyPr>
              <a:lstStyle/>
              <a:p>
                <a:r>
                  <a:rPr lang="en-US" altLang="zh-TW" sz="1400" dirty="0" smtClean="0"/>
                  <a:t>Testing</a:t>
                </a:r>
                <a:endParaRPr lang="zh-TW" altLang="en-US" sz="1400" dirty="0"/>
              </a:p>
            </p:txBody>
          </p:sp>
          <p:cxnSp>
            <p:nvCxnSpPr>
              <p:cNvPr id="44" name="直線接點 43"/>
              <p:cNvCxnSpPr/>
              <p:nvPr/>
            </p:nvCxnSpPr>
            <p:spPr>
              <a:xfrm flipH="1">
                <a:off x="4495801" y="3157373"/>
                <a:ext cx="41300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6" name="直線接點 45"/>
              <p:cNvCxnSpPr/>
              <p:nvPr/>
            </p:nvCxnSpPr>
            <p:spPr>
              <a:xfrm flipH="1">
                <a:off x="4495800" y="3437332"/>
                <a:ext cx="41300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8" name="直線接點 47"/>
              <p:cNvCxnSpPr/>
              <p:nvPr/>
            </p:nvCxnSpPr>
            <p:spPr>
              <a:xfrm flipH="1">
                <a:off x="4495800" y="3718132"/>
                <a:ext cx="41300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0" name="直線接點 49"/>
              <p:cNvCxnSpPr/>
              <p:nvPr/>
            </p:nvCxnSpPr>
            <p:spPr>
              <a:xfrm flipH="1">
                <a:off x="4495800" y="3998932"/>
                <a:ext cx="41300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1" name="直線接點 50"/>
              <p:cNvCxnSpPr/>
              <p:nvPr/>
            </p:nvCxnSpPr>
            <p:spPr>
              <a:xfrm flipH="1">
                <a:off x="4495800" y="4279732"/>
                <a:ext cx="41300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52" name="Picture 22" descr="「check icon png」的圖片搜尋結果"/>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25" t="11400" r="525" b="11400"/>
              <a:stretch/>
            </p:blipFill>
            <p:spPr bwMode="auto">
              <a:xfrm>
                <a:off x="5774828" y="2869048"/>
                <a:ext cx="265855" cy="266034"/>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2" descr="「check icon png」的圖片搜尋結果"/>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25" t="11400" r="525" b="11400"/>
              <a:stretch/>
            </p:blipFill>
            <p:spPr bwMode="auto">
              <a:xfrm>
                <a:off x="5774829" y="3437332"/>
                <a:ext cx="265855" cy="266034"/>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2" descr="「check icon png」的圖片搜尋結果"/>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25" t="11400" r="525" b="11400"/>
              <a:stretch/>
            </p:blipFill>
            <p:spPr bwMode="auto">
              <a:xfrm>
                <a:off x="5774829" y="3160285"/>
                <a:ext cx="265855" cy="266034"/>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2" descr="「check icon png」的圖片搜尋結果"/>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25" t="11400" r="525" b="11400"/>
              <a:stretch/>
            </p:blipFill>
            <p:spPr bwMode="auto">
              <a:xfrm>
                <a:off x="6742173" y="3160285"/>
                <a:ext cx="265855" cy="266034"/>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22" descr="「check icon png」的圖片搜尋結果"/>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25" t="11400" r="525" b="11400"/>
              <a:stretch/>
            </p:blipFill>
            <p:spPr bwMode="auto">
              <a:xfrm>
                <a:off x="5773800" y="3717066"/>
                <a:ext cx="265855" cy="266034"/>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22" descr="「check icon png」的圖片搜尋結果"/>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25" t="11400" r="525" b="11400"/>
              <a:stretch/>
            </p:blipFill>
            <p:spPr bwMode="auto">
              <a:xfrm>
                <a:off x="5773800" y="3994603"/>
                <a:ext cx="265855" cy="266034"/>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22" descr="「check icon png」的圖片搜尋結果"/>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25" t="11400" r="525" b="11400"/>
              <a:stretch/>
            </p:blipFill>
            <p:spPr bwMode="auto">
              <a:xfrm>
                <a:off x="6742934" y="2865701"/>
                <a:ext cx="265855" cy="266034"/>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22" descr="「check icon png」的圖片搜尋結果"/>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25" t="11400" r="525" b="11400"/>
              <a:stretch/>
            </p:blipFill>
            <p:spPr bwMode="auto">
              <a:xfrm>
                <a:off x="6742173" y="3437332"/>
                <a:ext cx="265855" cy="266034"/>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2" descr="「check icon png」的圖片搜尋結果"/>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25" t="11400" r="525" b="11400"/>
              <a:stretch/>
            </p:blipFill>
            <p:spPr bwMode="auto">
              <a:xfrm>
                <a:off x="6742172" y="3718132"/>
                <a:ext cx="265855" cy="266034"/>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22" descr="「check icon png」的圖片搜尋結果"/>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25" t="11400" r="525" b="11400"/>
              <a:stretch/>
            </p:blipFill>
            <p:spPr bwMode="auto">
              <a:xfrm>
                <a:off x="6742934" y="4296275"/>
                <a:ext cx="265855" cy="266034"/>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22" descr="「check icon png」的圖片搜尋結果"/>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25" t="11400" r="525" b="11400"/>
              <a:stretch/>
            </p:blipFill>
            <p:spPr bwMode="auto">
              <a:xfrm>
                <a:off x="7905721" y="3718132"/>
                <a:ext cx="265855" cy="266034"/>
              </a:xfrm>
              <a:prstGeom prst="rect">
                <a:avLst/>
              </a:prstGeom>
              <a:noFill/>
              <a:extLst>
                <a:ext uri="{909E8E84-426E-40DD-AFC4-6F175D3DCCD1}">
                  <a14:hiddenFill xmlns:a14="http://schemas.microsoft.com/office/drawing/2010/main">
                    <a:solidFill>
                      <a:srgbClr val="FFFFFF"/>
                    </a:solidFill>
                  </a14:hiddenFill>
                </a:ext>
              </a:extLst>
            </p:spPr>
          </p:pic>
          <p:sp>
            <p:nvSpPr>
              <p:cNvPr id="66" name="文字方塊 65"/>
              <p:cNvSpPr txBox="1"/>
              <p:nvPr/>
            </p:nvSpPr>
            <p:spPr>
              <a:xfrm>
                <a:off x="4449600" y="4536000"/>
                <a:ext cx="1175322" cy="307777"/>
              </a:xfrm>
              <a:prstGeom prst="rect">
                <a:avLst/>
              </a:prstGeom>
              <a:noFill/>
            </p:spPr>
            <p:txBody>
              <a:bodyPr wrap="none" rtlCol="0">
                <a:spAutoFit/>
              </a:bodyPr>
              <a:lstStyle/>
              <a:p>
                <a:r>
                  <a:rPr lang="en-US" altLang="zh-TW" sz="1400" b="1" dirty="0" smtClean="0">
                    <a:solidFill>
                      <a:schemeClr val="bg1"/>
                    </a:solidFill>
                  </a:rPr>
                  <a:t>Capacity(pcs)</a:t>
                </a:r>
                <a:endParaRPr lang="zh-TW" altLang="en-US" sz="1400" b="1" dirty="0">
                  <a:solidFill>
                    <a:schemeClr val="bg1"/>
                  </a:solidFill>
                </a:endParaRPr>
              </a:p>
            </p:txBody>
          </p:sp>
          <p:sp>
            <p:nvSpPr>
              <p:cNvPr id="68" name="文字方塊 67"/>
              <p:cNvSpPr txBox="1"/>
              <p:nvPr/>
            </p:nvSpPr>
            <p:spPr>
              <a:xfrm>
                <a:off x="5546823" y="4536000"/>
                <a:ext cx="777777" cy="307777"/>
              </a:xfrm>
              <a:prstGeom prst="rect">
                <a:avLst/>
              </a:prstGeom>
              <a:noFill/>
            </p:spPr>
            <p:txBody>
              <a:bodyPr wrap="none" rtlCol="0">
                <a:spAutoFit/>
              </a:bodyPr>
              <a:lstStyle/>
              <a:p>
                <a:r>
                  <a:rPr lang="en-US" altLang="zh-TW" sz="1400" b="1" dirty="0" smtClean="0">
                    <a:solidFill>
                      <a:schemeClr val="bg1"/>
                    </a:solidFill>
                  </a:rPr>
                  <a:t>700,000</a:t>
                </a:r>
                <a:endParaRPr lang="zh-TW" altLang="en-US" sz="1400" b="1" dirty="0">
                  <a:solidFill>
                    <a:schemeClr val="bg1"/>
                  </a:solidFill>
                </a:endParaRPr>
              </a:p>
            </p:txBody>
          </p:sp>
          <p:sp>
            <p:nvSpPr>
              <p:cNvPr id="70" name="文字方塊 69"/>
              <p:cNvSpPr txBox="1"/>
              <p:nvPr/>
            </p:nvSpPr>
            <p:spPr>
              <a:xfrm>
                <a:off x="6477367" y="4534223"/>
                <a:ext cx="779381" cy="307777"/>
              </a:xfrm>
              <a:prstGeom prst="rect">
                <a:avLst/>
              </a:prstGeom>
              <a:noFill/>
            </p:spPr>
            <p:txBody>
              <a:bodyPr wrap="none" rtlCol="0">
                <a:spAutoFit/>
              </a:bodyPr>
              <a:lstStyle/>
              <a:p>
                <a:r>
                  <a:rPr lang="en-US" altLang="zh-TW" b="1" dirty="0">
                    <a:solidFill>
                      <a:schemeClr val="bg1"/>
                    </a:solidFill>
                  </a:rPr>
                  <a:t>3</a:t>
                </a:r>
                <a:r>
                  <a:rPr lang="en-US" altLang="zh-TW" sz="1400" b="1" dirty="0" smtClean="0">
                    <a:solidFill>
                      <a:schemeClr val="bg1"/>
                    </a:solidFill>
                  </a:rPr>
                  <a:t>00,000</a:t>
                </a:r>
                <a:endParaRPr lang="zh-TW" altLang="en-US" sz="1400" b="1" dirty="0">
                  <a:solidFill>
                    <a:schemeClr val="bg1"/>
                  </a:solidFill>
                </a:endParaRPr>
              </a:p>
            </p:txBody>
          </p:sp>
          <p:sp>
            <p:nvSpPr>
              <p:cNvPr id="71" name="文字方塊 70"/>
              <p:cNvSpPr txBox="1"/>
              <p:nvPr/>
            </p:nvSpPr>
            <p:spPr>
              <a:xfrm>
                <a:off x="7596336" y="4536000"/>
                <a:ext cx="779381" cy="307777"/>
              </a:xfrm>
              <a:prstGeom prst="rect">
                <a:avLst/>
              </a:prstGeom>
              <a:noFill/>
            </p:spPr>
            <p:txBody>
              <a:bodyPr wrap="none" rtlCol="0">
                <a:spAutoFit/>
              </a:bodyPr>
              <a:lstStyle/>
              <a:p>
                <a:r>
                  <a:rPr lang="en-US" altLang="zh-TW" sz="1400" b="1" smtClean="0">
                    <a:solidFill>
                      <a:schemeClr val="bg1"/>
                    </a:solidFill>
                  </a:rPr>
                  <a:t>400,000</a:t>
                </a:r>
                <a:endParaRPr lang="zh-TW" altLang="en-US" sz="1400" b="1" dirty="0">
                  <a:solidFill>
                    <a:schemeClr val="bg1"/>
                  </a:solidFill>
                </a:endParaRPr>
              </a:p>
            </p:txBody>
          </p:sp>
        </p:grpSp>
        <p:grpSp>
          <p:nvGrpSpPr>
            <p:cNvPr id="23" name="群組 22"/>
            <p:cNvGrpSpPr/>
            <p:nvPr/>
          </p:nvGrpSpPr>
          <p:grpSpPr>
            <a:xfrm>
              <a:off x="7391400" y="833964"/>
              <a:ext cx="1317598" cy="1743967"/>
              <a:chOff x="7391400" y="833964"/>
              <a:chExt cx="1317598" cy="1743967"/>
            </a:xfrm>
          </p:grpSpPr>
          <p:pic>
            <p:nvPicPr>
              <p:cNvPr id="28" name="Picture 14" descr="「germany map outline png」的圖片搜尋結果"/>
              <p:cNvPicPr>
                <a:picLocks noChangeAspect="1" noChangeArrowheads="1"/>
              </p:cNvPicPr>
              <p:nvPr/>
            </p:nvPicPr>
            <p:blipFill>
              <a:blip r:embed="rId6" cstate="print">
                <a:duotone>
                  <a:prstClr val="black"/>
                  <a:schemeClr val="accent1">
                    <a:tint val="45000"/>
                    <a:satMod val="400000"/>
                  </a:schemeClr>
                </a:duotone>
                <a:extLst>
                  <a:ext uri="{BEBA8EAE-BF5A-486C-A8C5-ECC9F3942E4B}">
                    <a14:imgProps xmlns:a14="http://schemas.microsoft.com/office/drawing/2010/main">
                      <a14:imgLayer r:embed="rId7">
                        <a14:imgEffect>
                          <a14:backgroundRemoval t="170" b="99830" l="0" r="100000"/>
                        </a14:imgEffect>
                      </a14:imgLayer>
                    </a14:imgProps>
                  </a:ext>
                  <a:ext uri="{28A0092B-C50C-407E-A947-70E740481C1C}">
                    <a14:useLocalDpi xmlns:a14="http://schemas.microsoft.com/office/drawing/2010/main" val="0"/>
                  </a:ext>
                </a:extLst>
              </a:blip>
              <a:srcRect/>
              <a:stretch>
                <a:fillRect/>
              </a:stretch>
            </p:blipFill>
            <p:spPr bwMode="auto">
              <a:xfrm>
                <a:off x="7391400" y="833964"/>
                <a:ext cx="1317598" cy="174396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0" descr="「location pin png」的圖片搜尋結果"/>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46517" y="2082140"/>
                <a:ext cx="237351" cy="23735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4" name="群組 23"/>
            <p:cNvGrpSpPr/>
            <p:nvPr/>
          </p:nvGrpSpPr>
          <p:grpSpPr>
            <a:xfrm>
              <a:off x="2819400" y="1504950"/>
              <a:ext cx="1672212" cy="2577837"/>
              <a:chOff x="2819400" y="1200150"/>
              <a:chExt cx="1672212" cy="2577837"/>
            </a:xfrm>
          </p:grpSpPr>
          <p:pic>
            <p:nvPicPr>
              <p:cNvPr id="25" name="Picture 18" descr="「taiwan map outline png」的圖片搜尋結果"/>
              <p:cNvPicPr>
                <a:picLocks noChangeAspect="1" noChangeArrowheads="1"/>
              </p:cNvPicPr>
              <p:nvPr/>
            </p:nvPicPr>
            <p:blipFill rotWithShape="1">
              <a:blip r:embed="rId9" cstate="print">
                <a:duotone>
                  <a:schemeClr val="accent1">
                    <a:shade val="45000"/>
                    <a:satMod val="135000"/>
                  </a:schemeClr>
                  <a:prstClr val="white"/>
                </a:duotone>
                <a:extLst>
                  <a:ext uri="{BEBA8EAE-BF5A-486C-A8C5-ECC9F3942E4B}">
                    <a14:imgProps xmlns:a14="http://schemas.microsoft.com/office/drawing/2010/main">
                      <a14:imgLayer r:embed="rId10">
                        <a14:imgEffect>
                          <a14:backgroundRemoval t="0" b="94588" l="41697" r="87394"/>
                        </a14:imgEffect>
                      </a14:imgLayer>
                    </a14:imgProps>
                  </a:ext>
                  <a:ext uri="{28A0092B-C50C-407E-A947-70E740481C1C}">
                    <a14:useLocalDpi xmlns:a14="http://schemas.microsoft.com/office/drawing/2010/main"/>
                  </a:ext>
                </a:extLst>
              </a:blip>
              <a:srcRect l="41534" r="12525" b="5573"/>
              <a:stretch/>
            </p:blipFill>
            <p:spPr bwMode="auto">
              <a:xfrm>
                <a:off x="2819400" y="1200150"/>
                <a:ext cx="1672212" cy="257783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0" descr="「location pin png」的圖片搜尋結果"/>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82521" y="2325517"/>
                <a:ext cx="237600" cy="2376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0" descr="「location pin png」的圖片搜尋結果"/>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09606" y="3016792"/>
                <a:ext cx="237600" cy="237600"/>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78" name="文字方塊 77"/>
          <p:cNvSpPr txBox="1"/>
          <p:nvPr/>
        </p:nvSpPr>
        <p:spPr>
          <a:xfrm>
            <a:off x="3282521" y="2853494"/>
            <a:ext cx="853054" cy="369332"/>
          </a:xfrm>
          <a:prstGeom prst="rect">
            <a:avLst/>
          </a:prstGeom>
          <a:noFill/>
        </p:spPr>
        <p:txBody>
          <a:bodyPr wrap="none" rtlCol="0">
            <a:spAutoFit/>
          </a:bodyPr>
          <a:lstStyle/>
          <a:p>
            <a:r>
              <a:rPr lang="en-US" altLang="zh-TW" b="1" dirty="0" smtClean="0">
                <a:solidFill>
                  <a:schemeClr val="bg1"/>
                </a:solidFill>
                <a:latin typeface="Impact" panose="020B0806030902050204" pitchFamily="34" charset="0"/>
              </a:rPr>
              <a:t>Taiwan</a:t>
            </a:r>
            <a:endParaRPr lang="zh-TW" altLang="en-US" b="1" dirty="0">
              <a:solidFill>
                <a:schemeClr val="bg1"/>
              </a:solidFill>
              <a:latin typeface="Impact" panose="020B0806030902050204" pitchFamily="34" charset="0"/>
            </a:endParaRPr>
          </a:p>
        </p:txBody>
      </p:sp>
      <p:sp>
        <p:nvSpPr>
          <p:cNvPr id="79" name="文字方塊 78"/>
          <p:cNvSpPr txBox="1"/>
          <p:nvPr/>
        </p:nvSpPr>
        <p:spPr>
          <a:xfrm>
            <a:off x="7522320" y="1968607"/>
            <a:ext cx="1032655" cy="369332"/>
          </a:xfrm>
          <a:prstGeom prst="rect">
            <a:avLst/>
          </a:prstGeom>
          <a:noFill/>
        </p:spPr>
        <p:txBody>
          <a:bodyPr wrap="none" rtlCol="0">
            <a:spAutoFit/>
          </a:bodyPr>
          <a:lstStyle/>
          <a:p>
            <a:r>
              <a:rPr lang="en-US" altLang="zh-TW" b="1" dirty="0" smtClean="0">
                <a:solidFill>
                  <a:schemeClr val="bg1"/>
                </a:solidFill>
                <a:latin typeface="Impact" panose="020B0806030902050204" pitchFamily="34" charset="0"/>
              </a:rPr>
              <a:t>Germany</a:t>
            </a:r>
            <a:endParaRPr lang="zh-TW" altLang="en-US" b="1" dirty="0">
              <a:solidFill>
                <a:schemeClr val="bg1"/>
              </a:solidFill>
              <a:latin typeface="Impact" panose="020B0806030902050204" pitchFamily="34" charset="0"/>
            </a:endParaRPr>
          </a:p>
        </p:txBody>
      </p:sp>
    </p:spTree>
    <p:extLst>
      <p:ext uri="{BB962C8B-B14F-4D97-AF65-F5344CB8AC3E}">
        <p14:creationId xmlns:p14="http://schemas.microsoft.com/office/powerpoint/2010/main" val="20615502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latin typeface="Calibri" panose="020F0502020204030204" pitchFamily="34" charset="0"/>
              </a:rPr>
              <a:t>World-class Manufacturing Efficiency</a:t>
            </a:r>
            <a:endParaRPr lang="zh-CN" altLang="en-US" dirty="0">
              <a:latin typeface="Calibri" panose="020F0502020204030204" pitchFamily="34" charset="0"/>
            </a:endParaRPr>
          </a:p>
        </p:txBody>
      </p:sp>
      <p:sp>
        <p:nvSpPr>
          <p:cNvPr id="46" name="文字方塊 45"/>
          <p:cNvSpPr txBox="1"/>
          <p:nvPr/>
        </p:nvSpPr>
        <p:spPr>
          <a:xfrm>
            <a:off x="304800" y="769268"/>
            <a:ext cx="8458197" cy="1308050"/>
          </a:xfrm>
          <a:prstGeom prst="rect">
            <a:avLst/>
          </a:prstGeom>
          <a:noFill/>
        </p:spPr>
        <p:txBody>
          <a:bodyPr wrap="square" rtlCol="0">
            <a:spAutoFit/>
          </a:bodyPr>
          <a:lstStyle/>
          <a:p>
            <a:pPr>
              <a:spcBef>
                <a:spcPts val="600"/>
              </a:spcBef>
            </a:pPr>
            <a:r>
              <a:rPr lang="en-US" altLang="zh-TW" sz="1600" dirty="0">
                <a:latin typeface="Calibri" panose="020F0502020204030204" pitchFamily="34" charset="0"/>
              </a:rPr>
              <a:t>We provide the best forged wheels manufacture and services by:</a:t>
            </a:r>
          </a:p>
          <a:p>
            <a:pPr marL="285750" indent="-285750">
              <a:spcBef>
                <a:spcPts val="600"/>
              </a:spcBef>
              <a:buFont typeface="Wingdings" panose="05000000000000000000" pitchFamily="2" charset="2"/>
              <a:buChar char="u"/>
            </a:pPr>
            <a:r>
              <a:rPr lang="en-US" altLang="zh-TW" sz="1600" dirty="0">
                <a:latin typeface="Calibri" panose="020F0502020204030204" pitchFamily="34" charset="0"/>
              </a:rPr>
              <a:t>Design, customized spec and pre-production support</a:t>
            </a:r>
          </a:p>
          <a:p>
            <a:pPr marL="285750" indent="-285750">
              <a:spcBef>
                <a:spcPts val="600"/>
              </a:spcBef>
              <a:buFont typeface="Wingdings" panose="05000000000000000000" pitchFamily="2" charset="2"/>
              <a:buChar char="u"/>
            </a:pPr>
            <a:r>
              <a:rPr lang="en-US" altLang="zh-TW" sz="1600" dirty="0">
                <a:latin typeface="Calibri" panose="020F0502020204030204" pitchFamily="34" charset="0"/>
              </a:rPr>
              <a:t>Before painting process </a:t>
            </a:r>
            <a:r>
              <a:rPr lang="en-US" altLang="zh-TW" sz="1600" b="1" dirty="0">
                <a:solidFill>
                  <a:schemeClr val="accent1"/>
                </a:solidFill>
                <a:latin typeface="Calibri" panose="020F0502020204030204" pitchFamily="34" charset="0"/>
              </a:rPr>
              <a:t>yield is high-ninety %</a:t>
            </a:r>
            <a:endParaRPr lang="en-US" altLang="zh-TW" sz="1600" dirty="0">
              <a:latin typeface="Calibri" panose="020F0502020204030204" pitchFamily="34" charset="0"/>
            </a:endParaRPr>
          </a:p>
          <a:p>
            <a:pPr marL="285750" indent="-285750">
              <a:spcBef>
                <a:spcPts val="600"/>
              </a:spcBef>
              <a:buFont typeface="Wingdings" panose="05000000000000000000" pitchFamily="2" charset="2"/>
              <a:buChar char="u"/>
            </a:pPr>
            <a:r>
              <a:rPr lang="en-US" altLang="zh-TW" sz="1600" dirty="0">
                <a:latin typeface="Calibri" panose="020F0502020204030204" pitchFamily="34" charset="0"/>
              </a:rPr>
              <a:t>Strict material, functional and environmental testing ensuring safety and quality </a:t>
            </a:r>
          </a:p>
        </p:txBody>
      </p:sp>
      <p:grpSp>
        <p:nvGrpSpPr>
          <p:cNvPr id="29" name="群組 28"/>
          <p:cNvGrpSpPr>
            <a:grpSpLocks noChangeAspect="1"/>
          </p:cNvGrpSpPr>
          <p:nvPr/>
        </p:nvGrpSpPr>
        <p:grpSpPr>
          <a:xfrm>
            <a:off x="1331640" y="2065412"/>
            <a:ext cx="6473696" cy="3496071"/>
            <a:chOff x="762000" y="819150"/>
            <a:chExt cx="7619400" cy="4114800"/>
          </a:xfrm>
        </p:grpSpPr>
        <p:sp>
          <p:nvSpPr>
            <p:cNvPr id="30" name="矩形 29"/>
            <p:cNvSpPr/>
            <p:nvPr/>
          </p:nvSpPr>
          <p:spPr>
            <a:xfrm>
              <a:off x="762000" y="819150"/>
              <a:ext cx="1905000" cy="4114800"/>
            </a:xfrm>
            <a:prstGeom prst="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p:cNvSpPr/>
            <p:nvPr/>
          </p:nvSpPr>
          <p:spPr>
            <a:xfrm>
              <a:off x="2667000" y="819150"/>
              <a:ext cx="1905000" cy="4114800"/>
            </a:xfrm>
            <a:prstGeom prst="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32"/>
            <p:cNvSpPr/>
            <p:nvPr/>
          </p:nvSpPr>
          <p:spPr>
            <a:xfrm>
              <a:off x="4572000" y="819150"/>
              <a:ext cx="1905000" cy="4114800"/>
            </a:xfrm>
            <a:prstGeom prst="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p:cNvSpPr/>
            <p:nvPr/>
          </p:nvSpPr>
          <p:spPr>
            <a:xfrm>
              <a:off x="6476400" y="819150"/>
              <a:ext cx="1905000" cy="4114800"/>
            </a:xfrm>
            <a:prstGeom prst="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7" name="矩形 46"/>
            <p:cNvSpPr/>
            <p:nvPr/>
          </p:nvSpPr>
          <p:spPr>
            <a:xfrm>
              <a:off x="838200" y="4641850"/>
              <a:ext cx="1728000" cy="115200"/>
            </a:xfrm>
            <a:prstGeom prst="rect">
              <a:avLst/>
            </a:prstGeom>
            <a:solidFill>
              <a:srgbClr val="0F4C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p:cNvSpPr/>
            <p:nvPr/>
          </p:nvSpPr>
          <p:spPr>
            <a:xfrm>
              <a:off x="2755500" y="4641850"/>
              <a:ext cx="1728000" cy="115200"/>
            </a:xfrm>
            <a:prstGeom prst="rect">
              <a:avLst/>
            </a:prstGeom>
            <a:solidFill>
              <a:srgbClr val="275F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48"/>
            <p:cNvSpPr/>
            <p:nvPr/>
          </p:nvSpPr>
          <p:spPr>
            <a:xfrm>
              <a:off x="6565500" y="4641850"/>
              <a:ext cx="1728000" cy="115200"/>
            </a:xfrm>
            <a:prstGeom prst="rect">
              <a:avLst/>
            </a:prstGeom>
            <a:solidFill>
              <a:srgbClr val="5E7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49"/>
            <p:cNvSpPr/>
            <p:nvPr/>
          </p:nvSpPr>
          <p:spPr>
            <a:xfrm>
              <a:off x="4660499" y="4641850"/>
              <a:ext cx="1728000" cy="115200"/>
            </a:xfrm>
            <a:prstGeom prst="rect">
              <a:avLst/>
            </a:prstGeom>
            <a:solidFill>
              <a:srgbClr val="436C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文字方塊 50"/>
            <p:cNvSpPr txBox="1"/>
            <p:nvPr/>
          </p:nvSpPr>
          <p:spPr>
            <a:xfrm>
              <a:off x="1188000" y="2695800"/>
              <a:ext cx="887679" cy="369332"/>
            </a:xfrm>
            <a:prstGeom prst="rect">
              <a:avLst/>
            </a:prstGeom>
            <a:noFill/>
          </p:spPr>
          <p:txBody>
            <a:bodyPr wrap="none" rtlCol="0">
              <a:spAutoFit/>
            </a:bodyPr>
            <a:lstStyle/>
            <a:p>
              <a:r>
                <a:rPr lang="en-US" altLang="zh-TW" b="1" dirty="0" smtClean="0"/>
                <a:t>Forging</a:t>
              </a:r>
              <a:endParaRPr lang="zh-TW" altLang="en-US" b="1" dirty="0"/>
            </a:p>
          </p:txBody>
        </p:sp>
        <p:sp>
          <p:nvSpPr>
            <p:cNvPr id="52" name="文字方塊 51"/>
            <p:cNvSpPr txBox="1"/>
            <p:nvPr/>
          </p:nvSpPr>
          <p:spPr>
            <a:xfrm>
              <a:off x="6894257" y="2695800"/>
              <a:ext cx="963534" cy="369332"/>
            </a:xfrm>
            <a:prstGeom prst="rect">
              <a:avLst/>
            </a:prstGeom>
            <a:noFill/>
          </p:spPr>
          <p:txBody>
            <a:bodyPr wrap="none" rtlCol="0">
              <a:spAutoFit/>
            </a:bodyPr>
            <a:lstStyle/>
            <a:p>
              <a:r>
                <a:rPr lang="en-US" altLang="zh-TW" b="1" dirty="0" smtClean="0"/>
                <a:t>Painting</a:t>
              </a:r>
              <a:endParaRPr lang="zh-TW" altLang="en-US" b="1" dirty="0"/>
            </a:p>
          </p:txBody>
        </p:sp>
        <p:sp>
          <p:nvSpPr>
            <p:cNvPr id="53" name="文字方塊 52"/>
            <p:cNvSpPr txBox="1"/>
            <p:nvPr/>
          </p:nvSpPr>
          <p:spPr>
            <a:xfrm>
              <a:off x="4989256" y="2695800"/>
              <a:ext cx="1043363" cy="369332"/>
            </a:xfrm>
            <a:prstGeom prst="rect">
              <a:avLst/>
            </a:prstGeom>
            <a:noFill/>
          </p:spPr>
          <p:txBody>
            <a:bodyPr wrap="none" rtlCol="0">
              <a:spAutoFit/>
            </a:bodyPr>
            <a:lstStyle/>
            <a:p>
              <a:r>
                <a:rPr lang="en-US" altLang="zh-TW" b="1" dirty="0" smtClean="0"/>
                <a:t>Polishing</a:t>
              </a:r>
              <a:endParaRPr lang="zh-TW" altLang="en-US" b="1" dirty="0"/>
            </a:p>
          </p:txBody>
        </p:sp>
        <p:sp>
          <p:nvSpPr>
            <p:cNvPr id="54" name="文字方塊 53"/>
            <p:cNvSpPr txBox="1"/>
            <p:nvPr/>
          </p:nvSpPr>
          <p:spPr>
            <a:xfrm>
              <a:off x="3034243" y="2695800"/>
              <a:ext cx="1188146" cy="369332"/>
            </a:xfrm>
            <a:prstGeom prst="rect">
              <a:avLst/>
            </a:prstGeom>
            <a:noFill/>
          </p:spPr>
          <p:txBody>
            <a:bodyPr wrap="none" rtlCol="0">
              <a:spAutoFit/>
            </a:bodyPr>
            <a:lstStyle/>
            <a:p>
              <a:r>
                <a:rPr lang="en-US" altLang="zh-TW" b="1" dirty="0" smtClean="0"/>
                <a:t>Machining</a:t>
              </a:r>
              <a:endParaRPr lang="zh-TW" altLang="en-US" b="1" dirty="0"/>
            </a:p>
          </p:txBody>
        </p:sp>
        <p:sp>
          <p:nvSpPr>
            <p:cNvPr id="55" name="矩形 54"/>
            <p:cNvSpPr/>
            <p:nvPr/>
          </p:nvSpPr>
          <p:spPr>
            <a:xfrm>
              <a:off x="762000" y="3105150"/>
              <a:ext cx="1905000" cy="144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dirty="0">
                  <a:solidFill>
                    <a:schemeClr val="tx1">
                      <a:lumMod val="50000"/>
                      <a:lumOff val="50000"/>
                    </a:schemeClr>
                  </a:solidFill>
                </a:rPr>
                <a:t>8,000 Ton Forging</a:t>
              </a:r>
            </a:p>
            <a:p>
              <a:pPr algn="ctr"/>
              <a:r>
                <a:rPr lang="en-US" altLang="zh-TW" sz="1050" dirty="0">
                  <a:solidFill>
                    <a:schemeClr val="tx1">
                      <a:lumMod val="50000"/>
                      <a:lumOff val="50000"/>
                    </a:schemeClr>
                  </a:solidFill>
                </a:rPr>
                <a:t>7,000  Ton Forging</a:t>
              </a:r>
            </a:p>
            <a:p>
              <a:pPr algn="ctr"/>
              <a:r>
                <a:rPr lang="en-US" altLang="zh-TW" sz="1050" dirty="0">
                  <a:solidFill>
                    <a:schemeClr val="tx1">
                      <a:lumMod val="50000"/>
                      <a:lumOff val="50000"/>
                    </a:schemeClr>
                  </a:solidFill>
                </a:rPr>
                <a:t>Horizontal Flow Forming</a:t>
              </a:r>
            </a:p>
            <a:p>
              <a:pPr algn="ctr"/>
              <a:r>
                <a:rPr lang="en-US" altLang="zh-TW" sz="1050" dirty="0">
                  <a:solidFill>
                    <a:schemeClr val="tx1">
                      <a:lumMod val="50000"/>
                      <a:lumOff val="50000"/>
                    </a:schemeClr>
                  </a:solidFill>
                </a:rPr>
                <a:t>Vertical Flow Forming</a:t>
              </a:r>
            </a:p>
            <a:p>
              <a:pPr algn="ctr"/>
              <a:r>
                <a:rPr lang="en-US" altLang="zh-TW" sz="1050" dirty="0">
                  <a:solidFill>
                    <a:schemeClr val="tx1">
                      <a:lumMod val="50000"/>
                      <a:lumOff val="50000"/>
                    </a:schemeClr>
                  </a:solidFill>
                </a:rPr>
                <a:t>T4 Heat-Treatment</a:t>
              </a:r>
            </a:p>
            <a:p>
              <a:pPr algn="ctr"/>
              <a:r>
                <a:rPr lang="en-US" altLang="zh-TW" sz="1050" dirty="0">
                  <a:solidFill>
                    <a:schemeClr val="tx1">
                      <a:lumMod val="50000"/>
                      <a:lumOff val="50000"/>
                    </a:schemeClr>
                  </a:solidFill>
                </a:rPr>
                <a:t>T6 Heat-Treatment</a:t>
              </a:r>
            </a:p>
          </p:txBody>
        </p:sp>
        <p:sp>
          <p:nvSpPr>
            <p:cNvPr id="56" name="矩形 55"/>
            <p:cNvSpPr/>
            <p:nvPr/>
          </p:nvSpPr>
          <p:spPr>
            <a:xfrm>
              <a:off x="6477000" y="3099955"/>
              <a:ext cx="1904400" cy="144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dirty="0">
                  <a:solidFill>
                    <a:schemeClr val="tx1">
                      <a:lumMod val="50000"/>
                      <a:lumOff val="50000"/>
                    </a:schemeClr>
                  </a:solidFill>
                </a:rPr>
                <a:t>Manual Painting</a:t>
              </a:r>
            </a:p>
            <a:p>
              <a:pPr algn="ctr"/>
              <a:r>
                <a:rPr lang="en-US" altLang="zh-TW" sz="1050" dirty="0">
                  <a:solidFill>
                    <a:schemeClr val="tx1">
                      <a:lumMod val="50000"/>
                      <a:lumOff val="50000"/>
                    </a:schemeClr>
                  </a:solidFill>
                </a:rPr>
                <a:t>Automated Painting</a:t>
              </a:r>
            </a:p>
            <a:p>
              <a:pPr algn="ctr"/>
              <a:r>
                <a:rPr lang="en-US" altLang="zh-TW" sz="1050" dirty="0" smtClean="0">
                  <a:solidFill>
                    <a:schemeClr val="tx1">
                      <a:lumMod val="50000"/>
                      <a:lumOff val="50000"/>
                    </a:schemeClr>
                  </a:solidFill>
                </a:rPr>
                <a:t>Masking</a:t>
              </a:r>
            </a:p>
            <a:p>
              <a:pPr algn="ctr"/>
              <a:r>
                <a:rPr lang="en-US" altLang="zh-TW" sz="1050" dirty="0" smtClean="0">
                  <a:solidFill>
                    <a:schemeClr val="tx1">
                      <a:lumMod val="50000"/>
                      <a:lumOff val="50000"/>
                    </a:schemeClr>
                  </a:solidFill>
                </a:rPr>
                <a:t>Powder Painting</a:t>
              </a:r>
            </a:p>
            <a:p>
              <a:pPr algn="ctr"/>
              <a:r>
                <a:rPr lang="en-US" altLang="zh-TW" sz="1050" dirty="0" smtClean="0">
                  <a:solidFill>
                    <a:schemeClr val="tx1">
                      <a:lumMod val="50000"/>
                      <a:lumOff val="50000"/>
                    </a:schemeClr>
                  </a:solidFill>
                </a:rPr>
                <a:t>Liquid Painting</a:t>
              </a:r>
              <a:endParaRPr lang="en-US" altLang="zh-TW" sz="1050" dirty="0">
                <a:solidFill>
                  <a:schemeClr val="tx1">
                    <a:lumMod val="50000"/>
                    <a:lumOff val="50000"/>
                  </a:schemeClr>
                </a:solidFill>
              </a:endParaRPr>
            </a:p>
            <a:p>
              <a:pPr algn="ctr"/>
              <a:r>
                <a:rPr lang="en-US" altLang="zh-TW" sz="1050" dirty="0">
                  <a:solidFill>
                    <a:schemeClr val="tx1">
                      <a:lumMod val="50000"/>
                      <a:lumOff val="50000"/>
                    </a:schemeClr>
                  </a:solidFill>
                </a:rPr>
                <a:t>Up to 6 </a:t>
              </a:r>
              <a:r>
                <a:rPr lang="en-US" altLang="zh-TW" sz="1050" dirty="0" smtClean="0">
                  <a:solidFill>
                    <a:schemeClr val="tx1">
                      <a:lumMod val="50000"/>
                      <a:lumOff val="50000"/>
                    </a:schemeClr>
                  </a:solidFill>
                </a:rPr>
                <a:t>Coats- </a:t>
              </a:r>
              <a:r>
                <a:rPr lang="en-US" altLang="zh-TW" sz="1050" dirty="0">
                  <a:solidFill>
                    <a:schemeClr val="tx1">
                      <a:lumMod val="50000"/>
                      <a:lumOff val="50000"/>
                    </a:schemeClr>
                  </a:solidFill>
                </a:rPr>
                <a:t>6 </a:t>
              </a:r>
              <a:r>
                <a:rPr lang="en-US" altLang="zh-TW" sz="1050" dirty="0" smtClean="0">
                  <a:solidFill>
                    <a:schemeClr val="tx1">
                      <a:lumMod val="50000"/>
                      <a:lumOff val="50000"/>
                    </a:schemeClr>
                  </a:solidFill>
                </a:rPr>
                <a:t>Bakes</a:t>
              </a:r>
              <a:endParaRPr lang="en-US" altLang="zh-TW" sz="1050" dirty="0">
                <a:solidFill>
                  <a:schemeClr val="tx1">
                    <a:lumMod val="50000"/>
                    <a:lumOff val="50000"/>
                  </a:schemeClr>
                </a:solidFill>
              </a:endParaRPr>
            </a:p>
            <a:p>
              <a:pPr algn="ctr"/>
              <a:r>
                <a:rPr lang="en-US" altLang="zh-TW" sz="1050" dirty="0">
                  <a:solidFill>
                    <a:schemeClr val="tx1">
                      <a:lumMod val="50000"/>
                      <a:lumOff val="50000"/>
                    </a:schemeClr>
                  </a:solidFill>
                </a:rPr>
                <a:t>Up to 50 Colors</a:t>
              </a:r>
            </a:p>
          </p:txBody>
        </p:sp>
        <p:sp>
          <p:nvSpPr>
            <p:cNvPr id="57" name="矩形 56"/>
            <p:cNvSpPr/>
            <p:nvPr/>
          </p:nvSpPr>
          <p:spPr>
            <a:xfrm>
              <a:off x="4572000" y="3099955"/>
              <a:ext cx="1904400" cy="144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dirty="0">
                  <a:solidFill>
                    <a:schemeClr val="tx1">
                      <a:lumMod val="50000"/>
                      <a:lumOff val="50000"/>
                    </a:schemeClr>
                  </a:solidFill>
                </a:rPr>
                <a:t>Manual Grinding</a:t>
              </a:r>
            </a:p>
            <a:p>
              <a:pPr algn="ctr"/>
              <a:r>
                <a:rPr lang="en-US" altLang="zh-TW" sz="1050" dirty="0">
                  <a:solidFill>
                    <a:schemeClr val="tx1">
                      <a:lumMod val="50000"/>
                      <a:lumOff val="50000"/>
                    </a:schemeClr>
                  </a:solidFill>
                </a:rPr>
                <a:t>Robotic Grinding</a:t>
              </a:r>
            </a:p>
            <a:p>
              <a:pPr algn="ctr"/>
              <a:r>
                <a:rPr lang="en-US" altLang="zh-TW" sz="1050" dirty="0">
                  <a:solidFill>
                    <a:schemeClr val="tx1">
                      <a:lumMod val="50000"/>
                      <a:lumOff val="50000"/>
                    </a:schemeClr>
                  </a:solidFill>
                </a:rPr>
                <a:t>Dynamic (Vibration</a:t>
              </a:r>
              <a:r>
                <a:rPr lang="en-US" altLang="zh-TW" sz="1050" dirty="0" smtClean="0">
                  <a:solidFill>
                    <a:schemeClr val="tx1">
                      <a:lumMod val="50000"/>
                      <a:lumOff val="50000"/>
                    </a:schemeClr>
                  </a:solidFill>
                </a:rPr>
                <a:t>)- </a:t>
              </a:r>
              <a:r>
                <a:rPr lang="en-US" altLang="zh-TW" sz="1050" dirty="0">
                  <a:solidFill>
                    <a:schemeClr val="tx1">
                      <a:lumMod val="50000"/>
                      <a:lumOff val="50000"/>
                    </a:schemeClr>
                  </a:solidFill>
                </a:rPr>
                <a:t>Polishing</a:t>
              </a:r>
            </a:p>
            <a:p>
              <a:pPr algn="ctr"/>
              <a:r>
                <a:rPr lang="en-US" altLang="zh-TW" sz="1050" dirty="0">
                  <a:solidFill>
                    <a:schemeClr val="tx1">
                      <a:lumMod val="50000"/>
                      <a:lumOff val="50000"/>
                    </a:schemeClr>
                  </a:solidFill>
                </a:rPr>
                <a:t>Physical (Mechanical</a:t>
              </a:r>
              <a:r>
                <a:rPr lang="en-US" altLang="zh-TW" sz="1050" dirty="0" smtClean="0">
                  <a:solidFill>
                    <a:schemeClr val="tx1">
                      <a:lumMod val="50000"/>
                      <a:lumOff val="50000"/>
                    </a:schemeClr>
                  </a:solidFill>
                </a:rPr>
                <a:t>)- </a:t>
              </a:r>
              <a:r>
                <a:rPr lang="en-US" altLang="zh-TW" sz="1050" dirty="0">
                  <a:solidFill>
                    <a:schemeClr val="tx1">
                      <a:lumMod val="50000"/>
                      <a:lumOff val="50000"/>
                    </a:schemeClr>
                  </a:solidFill>
                </a:rPr>
                <a:t>Polishing</a:t>
              </a:r>
            </a:p>
          </p:txBody>
        </p:sp>
        <p:sp>
          <p:nvSpPr>
            <p:cNvPr id="58" name="矩形 57"/>
            <p:cNvSpPr/>
            <p:nvPr/>
          </p:nvSpPr>
          <p:spPr>
            <a:xfrm>
              <a:off x="2667000" y="3105150"/>
              <a:ext cx="1905000" cy="144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dirty="0">
                  <a:solidFill>
                    <a:schemeClr val="tx1">
                      <a:lumMod val="50000"/>
                      <a:lumOff val="50000"/>
                    </a:schemeClr>
                  </a:solidFill>
                </a:rPr>
                <a:t>Turning </a:t>
              </a:r>
            </a:p>
            <a:p>
              <a:pPr algn="ctr"/>
              <a:r>
                <a:rPr lang="en-US" altLang="zh-TW" sz="1050" dirty="0">
                  <a:solidFill>
                    <a:schemeClr val="tx1">
                      <a:lumMod val="50000"/>
                      <a:lumOff val="50000"/>
                    </a:schemeClr>
                  </a:solidFill>
                </a:rPr>
                <a:t>Milling</a:t>
              </a:r>
            </a:p>
            <a:p>
              <a:pPr algn="ctr"/>
              <a:r>
                <a:rPr lang="en-US" altLang="zh-TW" sz="1050" dirty="0">
                  <a:solidFill>
                    <a:schemeClr val="tx1">
                      <a:lumMod val="50000"/>
                      <a:lumOff val="50000"/>
                    </a:schemeClr>
                  </a:solidFill>
                </a:rPr>
                <a:t>Lathing</a:t>
              </a:r>
            </a:p>
            <a:p>
              <a:pPr algn="ctr"/>
              <a:r>
                <a:rPr lang="en-US" altLang="zh-TW" sz="1050" dirty="0">
                  <a:solidFill>
                    <a:schemeClr val="tx1">
                      <a:lumMod val="50000"/>
                      <a:lumOff val="50000"/>
                    </a:schemeClr>
                  </a:solidFill>
                </a:rPr>
                <a:t>Hole Punching</a:t>
              </a:r>
            </a:p>
            <a:p>
              <a:pPr algn="ctr"/>
              <a:r>
                <a:rPr lang="en-US" altLang="zh-TW" sz="1050" dirty="0">
                  <a:solidFill>
                    <a:schemeClr val="tx1">
                      <a:lumMod val="50000"/>
                      <a:lumOff val="50000"/>
                    </a:schemeClr>
                  </a:solidFill>
                </a:rPr>
                <a:t>Diamond-Cutting</a:t>
              </a:r>
            </a:p>
            <a:p>
              <a:pPr algn="ctr"/>
              <a:r>
                <a:rPr lang="en-US" altLang="zh-TW" sz="1050" dirty="0">
                  <a:solidFill>
                    <a:schemeClr val="tx1">
                      <a:lumMod val="50000"/>
                      <a:lumOff val="50000"/>
                    </a:schemeClr>
                  </a:solidFill>
                </a:rPr>
                <a:t>Dot Marking</a:t>
              </a:r>
            </a:p>
            <a:p>
              <a:pPr algn="ctr"/>
              <a:r>
                <a:rPr lang="en-US" altLang="zh-TW" sz="1050" dirty="0">
                  <a:solidFill>
                    <a:schemeClr val="tx1">
                      <a:lumMod val="50000"/>
                      <a:lumOff val="50000"/>
                    </a:schemeClr>
                  </a:solidFill>
                </a:rPr>
                <a:t>Laser Etching</a:t>
              </a:r>
            </a:p>
          </p:txBody>
        </p:sp>
        <p:grpSp>
          <p:nvGrpSpPr>
            <p:cNvPr id="59" name="群組 58"/>
            <p:cNvGrpSpPr/>
            <p:nvPr/>
          </p:nvGrpSpPr>
          <p:grpSpPr>
            <a:xfrm>
              <a:off x="960120" y="1249680"/>
              <a:ext cx="1630680" cy="1143120"/>
              <a:chOff x="960120" y="1249680"/>
              <a:chExt cx="1630680" cy="1143120"/>
            </a:xfrm>
          </p:grpSpPr>
          <p:sp>
            <p:nvSpPr>
              <p:cNvPr id="72" name="圓角矩形 71"/>
              <p:cNvSpPr/>
              <p:nvPr/>
            </p:nvSpPr>
            <p:spPr>
              <a:xfrm>
                <a:off x="960120" y="1249680"/>
                <a:ext cx="1432560" cy="1143120"/>
              </a:xfrm>
              <a:prstGeom prst="roundRect">
                <a:avLst>
                  <a:gd name="adj" fmla="val 16535"/>
                </a:avLst>
              </a:prstGeom>
              <a:solidFill>
                <a:srgbClr val="0F4C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3" name="向右箭號 72"/>
              <p:cNvSpPr/>
              <p:nvPr/>
            </p:nvSpPr>
            <p:spPr>
              <a:xfrm>
                <a:off x="2331720" y="1628775"/>
                <a:ext cx="259080" cy="361950"/>
              </a:xfrm>
              <a:prstGeom prst="rightArrow">
                <a:avLst>
                  <a:gd name="adj1" fmla="val 50000"/>
                  <a:gd name="adj2" fmla="val 41568"/>
                </a:avLst>
              </a:prstGeom>
              <a:solidFill>
                <a:srgbClr val="0F4C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4"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878" t="10385" r="15100" b="25571"/>
              <a:stretch/>
            </p:blipFill>
            <p:spPr bwMode="auto">
              <a:xfrm>
                <a:off x="1033800" y="1357407"/>
                <a:ext cx="1285200" cy="939600"/>
              </a:xfrm>
              <a:prstGeom prst="roundRect">
                <a:avLst>
                  <a:gd name="adj" fmla="val 8594"/>
                </a:avLst>
              </a:prstGeom>
              <a:solidFill>
                <a:srgbClr val="FFFFFF">
                  <a:shade val="85000"/>
                </a:srgbClr>
              </a:solidFill>
              <a:ln w="19050">
                <a:solidFill>
                  <a:schemeClr val="bg1"/>
                </a:solidFill>
                <a:miter lim="800000"/>
                <a:headEnd/>
                <a:tailEnd/>
              </a:ln>
              <a:effectLst/>
              <a:extLst/>
            </p:spPr>
          </p:pic>
        </p:grpSp>
        <p:grpSp>
          <p:nvGrpSpPr>
            <p:cNvPr id="60" name="群組 59"/>
            <p:cNvGrpSpPr/>
            <p:nvPr/>
          </p:nvGrpSpPr>
          <p:grpSpPr>
            <a:xfrm>
              <a:off x="4808219" y="1249680"/>
              <a:ext cx="1630680" cy="1143120"/>
              <a:chOff x="4808219" y="1249680"/>
              <a:chExt cx="1630680" cy="1143120"/>
            </a:xfrm>
          </p:grpSpPr>
          <p:sp>
            <p:nvSpPr>
              <p:cNvPr id="69" name="圓角矩形 68"/>
              <p:cNvSpPr/>
              <p:nvPr/>
            </p:nvSpPr>
            <p:spPr>
              <a:xfrm>
                <a:off x="4808219" y="1249680"/>
                <a:ext cx="1432560" cy="1143120"/>
              </a:xfrm>
              <a:prstGeom prst="roundRect">
                <a:avLst>
                  <a:gd name="adj" fmla="val 16535"/>
                </a:avLst>
              </a:prstGeom>
              <a:solidFill>
                <a:srgbClr val="436C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0" name="向右箭號 69"/>
              <p:cNvSpPr/>
              <p:nvPr/>
            </p:nvSpPr>
            <p:spPr>
              <a:xfrm>
                <a:off x="6179819" y="1628775"/>
                <a:ext cx="259080" cy="361950"/>
              </a:xfrm>
              <a:prstGeom prst="rightArrow">
                <a:avLst>
                  <a:gd name="adj1" fmla="val 50000"/>
                  <a:gd name="adj2" fmla="val 41568"/>
                </a:avLst>
              </a:prstGeom>
              <a:solidFill>
                <a:srgbClr val="436C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1" name="Picture 6"/>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5679" b="11242"/>
              <a:stretch/>
            </p:blipFill>
            <p:spPr bwMode="auto">
              <a:xfrm>
                <a:off x="4881900" y="1353000"/>
                <a:ext cx="1285200" cy="939600"/>
              </a:xfrm>
              <a:prstGeom prst="roundRect">
                <a:avLst>
                  <a:gd name="adj" fmla="val 8594"/>
                </a:avLst>
              </a:prstGeom>
              <a:solidFill>
                <a:srgbClr val="FFFFFF">
                  <a:shade val="85000"/>
                </a:srgbClr>
              </a:solidFill>
              <a:ln w="19050">
                <a:solidFill>
                  <a:schemeClr val="bg1"/>
                </a:solidFill>
                <a:miter lim="800000"/>
                <a:headEnd/>
                <a:tailEnd/>
              </a:ln>
              <a:effectLst/>
              <a:extLst/>
            </p:spPr>
          </p:pic>
        </p:grpSp>
        <p:grpSp>
          <p:nvGrpSpPr>
            <p:cNvPr id="61" name="群組 60"/>
            <p:cNvGrpSpPr/>
            <p:nvPr/>
          </p:nvGrpSpPr>
          <p:grpSpPr>
            <a:xfrm>
              <a:off x="6705600" y="1249440"/>
              <a:ext cx="1630680" cy="1143120"/>
              <a:chOff x="6705600" y="1249440"/>
              <a:chExt cx="1630680" cy="1143120"/>
            </a:xfrm>
          </p:grpSpPr>
          <p:sp>
            <p:nvSpPr>
              <p:cNvPr id="66" name="圓角矩形 65"/>
              <p:cNvSpPr/>
              <p:nvPr/>
            </p:nvSpPr>
            <p:spPr>
              <a:xfrm>
                <a:off x="6705600" y="1249440"/>
                <a:ext cx="1432560" cy="1143120"/>
              </a:xfrm>
              <a:prstGeom prst="roundRect">
                <a:avLst>
                  <a:gd name="adj" fmla="val 16535"/>
                </a:avLst>
              </a:prstGeom>
              <a:solidFill>
                <a:srgbClr val="5E7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7" name="向右箭號 66"/>
              <p:cNvSpPr/>
              <p:nvPr/>
            </p:nvSpPr>
            <p:spPr>
              <a:xfrm>
                <a:off x="8077200" y="1628535"/>
                <a:ext cx="259080" cy="361950"/>
              </a:xfrm>
              <a:prstGeom prst="rightArrow">
                <a:avLst>
                  <a:gd name="adj1" fmla="val 50000"/>
                  <a:gd name="adj2" fmla="val 41568"/>
                </a:avLst>
              </a:prstGeom>
              <a:solidFill>
                <a:srgbClr val="5E7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8" name="Picture 7"/>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954" t="6033" r="3013"/>
              <a:stretch/>
            </p:blipFill>
            <p:spPr bwMode="auto">
              <a:xfrm>
                <a:off x="6779280" y="1357407"/>
                <a:ext cx="1285200" cy="939600"/>
              </a:xfrm>
              <a:prstGeom prst="roundRect">
                <a:avLst>
                  <a:gd name="adj" fmla="val 8594"/>
                </a:avLst>
              </a:prstGeom>
              <a:solidFill>
                <a:srgbClr val="FFFFFF">
                  <a:shade val="85000"/>
                </a:srgbClr>
              </a:solidFill>
              <a:ln w="19050">
                <a:solidFill>
                  <a:schemeClr val="bg1"/>
                </a:solidFill>
                <a:miter lim="800000"/>
                <a:headEnd/>
                <a:tailEnd/>
              </a:ln>
              <a:effectLst/>
              <a:extLst/>
            </p:spPr>
          </p:pic>
        </p:grpSp>
        <p:grpSp>
          <p:nvGrpSpPr>
            <p:cNvPr id="62" name="群組 61"/>
            <p:cNvGrpSpPr/>
            <p:nvPr/>
          </p:nvGrpSpPr>
          <p:grpSpPr>
            <a:xfrm>
              <a:off x="2873602" y="1249680"/>
              <a:ext cx="1630680" cy="1143120"/>
              <a:chOff x="2873602" y="1249680"/>
              <a:chExt cx="1630680" cy="1143120"/>
            </a:xfrm>
          </p:grpSpPr>
          <p:sp>
            <p:nvSpPr>
              <p:cNvPr id="64" name="圓角矩形 63"/>
              <p:cNvSpPr/>
              <p:nvPr/>
            </p:nvSpPr>
            <p:spPr>
              <a:xfrm>
                <a:off x="2873602" y="1249680"/>
                <a:ext cx="1432560" cy="1143120"/>
              </a:xfrm>
              <a:prstGeom prst="roundRect">
                <a:avLst>
                  <a:gd name="adj" fmla="val 16535"/>
                </a:avLst>
              </a:prstGeom>
              <a:solidFill>
                <a:srgbClr val="275F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5" name="向右箭號 64"/>
              <p:cNvSpPr/>
              <p:nvPr/>
            </p:nvSpPr>
            <p:spPr>
              <a:xfrm>
                <a:off x="4245202" y="1628775"/>
                <a:ext cx="259080" cy="361950"/>
              </a:xfrm>
              <a:prstGeom prst="rightArrow">
                <a:avLst>
                  <a:gd name="adj1" fmla="val 50000"/>
                  <a:gd name="adj2" fmla="val 41568"/>
                </a:avLst>
              </a:prstGeom>
              <a:solidFill>
                <a:srgbClr val="275F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63"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7481"/>
            <a:stretch/>
          </p:blipFill>
          <p:spPr bwMode="auto">
            <a:xfrm>
              <a:off x="2948400" y="1350000"/>
              <a:ext cx="1285200" cy="939600"/>
            </a:xfrm>
            <a:prstGeom prst="roundRect">
              <a:avLst>
                <a:gd name="adj" fmla="val 8594"/>
              </a:avLst>
            </a:prstGeom>
            <a:solidFill>
              <a:srgbClr val="FFFFFF">
                <a:shade val="85000"/>
              </a:srgbClr>
            </a:solidFill>
            <a:ln w="19050">
              <a:solidFill>
                <a:schemeClr val="bg1"/>
              </a:solidFill>
              <a:miter lim="800000"/>
              <a:headEnd/>
              <a:tailEnd/>
            </a:ln>
            <a:effectLst/>
            <a:extLst/>
          </p:spPr>
        </p:pic>
      </p:grpSp>
    </p:spTree>
    <p:extLst>
      <p:ext uri="{BB962C8B-B14F-4D97-AF65-F5344CB8AC3E}">
        <p14:creationId xmlns:p14="http://schemas.microsoft.com/office/powerpoint/2010/main" val="9805039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pPr>
              <a:tabLst>
                <a:tab pos="3411538" algn="l"/>
              </a:tabLst>
            </a:pPr>
            <a:r>
              <a:rPr lang="en-US" altLang="zh-CN" dirty="0">
                <a:latin typeface="Calibri" panose="020F0502020204030204" pitchFamily="34" charset="0"/>
              </a:rPr>
              <a:t>A Recent Example of </a:t>
            </a:r>
            <a:r>
              <a:rPr lang="en-US" altLang="zh-CN" dirty="0" smtClean="0">
                <a:latin typeface="Calibri" panose="020F0502020204030204" pitchFamily="34" charset="0"/>
              </a:rPr>
              <a:t>Order Won </a:t>
            </a:r>
            <a:r>
              <a:rPr lang="en-US" altLang="zh-CN" dirty="0">
                <a:latin typeface="Calibri" panose="020F0502020204030204" pitchFamily="34" charset="0"/>
              </a:rPr>
              <a:t>with </a:t>
            </a:r>
            <a:r>
              <a:rPr lang="en-US" altLang="zh-CN" dirty="0" smtClean="0">
                <a:latin typeface="Calibri" panose="020F0502020204030204" pitchFamily="34" charset="0"/>
              </a:rPr>
              <a:t/>
            </a:r>
            <a:br>
              <a:rPr lang="en-US" altLang="zh-CN" dirty="0" smtClean="0">
                <a:latin typeface="Calibri" panose="020F0502020204030204" pitchFamily="34" charset="0"/>
              </a:rPr>
            </a:br>
            <a:r>
              <a:rPr lang="en-US" altLang="zh-CN" dirty="0" smtClean="0">
                <a:latin typeface="Calibri" panose="020F0502020204030204" pitchFamily="34" charset="0"/>
              </a:rPr>
              <a:t>Net Shape Forging </a:t>
            </a:r>
            <a:r>
              <a:rPr lang="en-US" altLang="zh-CN" dirty="0">
                <a:latin typeface="Calibri" panose="020F0502020204030204" pitchFamily="34" charset="0"/>
              </a:rPr>
              <a:t>Capability </a:t>
            </a:r>
            <a:endParaRPr lang="zh-CN" altLang="en-US" dirty="0">
              <a:latin typeface="Calibri" panose="020F0502020204030204" pitchFamily="34" charset="0"/>
            </a:endParaRPr>
          </a:p>
        </p:txBody>
      </p:sp>
      <p:sp>
        <p:nvSpPr>
          <p:cNvPr id="20" name="灯片编号占位符 3"/>
          <p:cNvSpPr>
            <a:spLocks noGrp="1"/>
          </p:cNvSpPr>
          <p:nvPr>
            <p:ph type="sldNum" sz="quarter" idx="11"/>
          </p:nvPr>
        </p:nvSpPr>
        <p:spPr>
          <a:xfrm>
            <a:off x="8100392" y="5564449"/>
            <a:ext cx="1039045" cy="140054"/>
          </a:xfrm>
        </p:spPr>
        <p:txBody>
          <a:bodyPr/>
          <a:lstStyle/>
          <a:p>
            <a:fld id="{49F4BA8F-7B64-4198-9505-0CB5D4D3B366}" type="slidenum">
              <a:rPr lang="en-US" altLang="zh-CN" smtClean="0">
                <a:latin typeface="Calibri" panose="020F0502020204030204" pitchFamily="34" charset="0"/>
              </a:rPr>
              <a:pPr/>
              <a:t>32</a:t>
            </a:fld>
            <a:endParaRPr lang="zh-CN" altLang="en-US" dirty="0">
              <a:latin typeface="Calibri" panose="020F0502020204030204" pitchFamily="34" charset="0"/>
            </a:endParaRPr>
          </a:p>
        </p:txBody>
      </p:sp>
      <p:sp>
        <p:nvSpPr>
          <p:cNvPr id="38" name="矩形 6"/>
          <p:cNvSpPr>
            <a:spLocks noChangeArrowheads="1"/>
          </p:cNvSpPr>
          <p:nvPr/>
        </p:nvSpPr>
        <p:spPr bwMode="auto">
          <a:xfrm>
            <a:off x="4572000" y="5305772"/>
            <a:ext cx="440054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a:r>
              <a:rPr lang="en-US" altLang="zh-TW" sz="1000" dirty="0">
                <a:solidFill>
                  <a:srgbClr val="000000"/>
                </a:solidFill>
                <a:latin typeface="Calibri" panose="020F0502020204030204" pitchFamily="34" charset="0"/>
                <a:ea typeface="微軟正黑體" panose="020B0604030504040204" pitchFamily="34" charset="-120"/>
              </a:rPr>
              <a:t>Source: SAI and Porsche</a:t>
            </a:r>
            <a:r>
              <a:rPr lang="zh-TW" altLang="en-US" sz="1000" dirty="0">
                <a:solidFill>
                  <a:srgbClr val="000000"/>
                </a:solidFill>
                <a:latin typeface="Calibri" panose="020F0502020204030204" pitchFamily="34" charset="0"/>
                <a:ea typeface="微軟正黑體" panose="020B0604030504040204" pitchFamily="34" charset="-120"/>
              </a:rPr>
              <a:t> </a:t>
            </a:r>
            <a:endParaRPr lang="en-US" altLang="zh-TW" sz="1000" dirty="0">
              <a:solidFill>
                <a:srgbClr val="000000"/>
              </a:solidFill>
              <a:latin typeface="Calibri" panose="020F0502020204030204" pitchFamily="34" charset="0"/>
              <a:ea typeface="微軟正黑體" panose="020B0604030504040204" pitchFamily="34" charset="-120"/>
            </a:endParaRPr>
          </a:p>
        </p:txBody>
      </p:sp>
      <p:sp>
        <p:nvSpPr>
          <p:cNvPr id="28" name="Rectangle 4"/>
          <p:cNvSpPr/>
          <p:nvPr/>
        </p:nvSpPr>
        <p:spPr>
          <a:xfrm>
            <a:off x="224408" y="985292"/>
            <a:ext cx="8740080" cy="815608"/>
          </a:xfrm>
          <a:prstGeom prst="rect">
            <a:avLst/>
          </a:prstGeom>
        </p:spPr>
        <p:txBody>
          <a:bodyPr wrap="square">
            <a:spAutoFit/>
          </a:bodyPr>
          <a:lstStyle/>
          <a:p>
            <a:pPr marL="285750" indent="-285750">
              <a:spcBef>
                <a:spcPts val="600"/>
              </a:spcBef>
              <a:buFont typeface="Wingdings" panose="05000000000000000000" pitchFamily="2" charset="2"/>
              <a:buChar char="u"/>
            </a:pPr>
            <a:r>
              <a:rPr lang="en-US" altLang="zh-TW" dirty="0">
                <a:latin typeface="Calibri" panose="020F0502020204030204" pitchFamily="34" charset="0"/>
              </a:rPr>
              <a:t>SAI </a:t>
            </a:r>
            <a:r>
              <a:rPr lang="en-US" altLang="zh-TW" dirty="0" smtClean="0">
                <a:latin typeface="Calibri" panose="020F0502020204030204" pitchFamily="34" charset="0"/>
              </a:rPr>
              <a:t>Net </a:t>
            </a:r>
            <a:r>
              <a:rPr lang="en-US" altLang="zh-TW" dirty="0">
                <a:latin typeface="Calibri" panose="020F0502020204030204" pitchFamily="34" charset="0"/>
              </a:rPr>
              <a:t>Shaped </a:t>
            </a:r>
            <a:r>
              <a:rPr lang="en-US" altLang="zh-TW" dirty="0" smtClean="0">
                <a:latin typeface="Calibri" panose="020F0502020204030204" pitchFamily="34" charset="0"/>
              </a:rPr>
              <a:t>Forging solutions </a:t>
            </a:r>
            <a:r>
              <a:rPr lang="en-US" altLang="zh-TW" dirty="0">
                <a:latin typeface="Calibri" panose="020F0502020204030204" pitchFamily="34" charset="0"/>
              </a:rPr>
              <a:t>have been qualified for Porsche’s flagship models.</a:t>
            </a:r>
          </a:p>
          <a:p>
            <a:pPr marL="285750" indent="-285750">
              <a:spcBef>
                <a:spcPts val="600"/>
              </a:spcBef>
              <a:buFont typeface="Wingdings" panose="05000000000000000000" pitchFamily="2" charset="2"/>
              <a:buChar char="u"/>
            </a:pPr>
            <a:r>
              <a:rPr lang="en-US" altLang="zh-TW" dirty="0">
                <a:latin typeface="Calibri" panose="020F0502020204030204" pitchFamily="34" charset="0"/>
              </a:rPr>
              <a:t>Our Germany painting site provides localized service and quick response to customer requests, enhancing their inventory management.</a:t>
            </a:r>
          </a:p>
        </p:txBody>
      </p:sp>
      <p:grpSp>
        <p:nvGrpSpPr>
          <p:cNvPr id="7" name="群組 6"/>
          <p:cNvGrpSpPr/>
          <p:nvPr/>
        </p:nvGrpSpPr>
        <p:grpSpPr>
          <a:xfrm>
            <a:off x="561917" y="2069086"/>
            <a:ext cx="8042531" cy="3236686"/>
            <a:chOff x="395536" y="1907748"/>
            <a:chExt cx="8042531" cy="3236686"/>
          </a:xfrm>
        </p:grpSpPr>
        <p:sp>
          <p:nvSpPr>
            <p:cNvPr id="3" name="矩形 2"/>
            <p:cNvSpPr/>
            <p:nvPr/>
          </p:nvSpPr>
          <p:spPr bwMode="auto">
            <a:xfrm>
              <a:off x="467544" y="2780717"/>
              <a:ext cx="7920880" cy="1969835"/>
            </a:xfrm>
            <a:prstGeom prst="rect">
              <a:avLst/>
            </a:prstGeom>
            <a:solidFill>
              <a:schemeClr val="bg1">
                <a:lumMod val="85000"/>
                <a:alpha val="66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4000" b="0" i="0" u="none" strike="noStrike" cap="none" normalizeH="0" baseline="0" smtClean="0">
                <a:ln>
                  <a:noFill/>
                </a:ln>
                <a:solidFill>
                  <a:schemeClr val="bg1"/>
                </a:solidFill>
                <a:effectLst/>
                <a:latin typeface="Stone Sans" pitchFamily="2" charset="0"/>
                <a:ea typeface="宋体" charset="-122"/>
              </a:endParaRPr>
            </a:p>
          </p:txBody>
        </p:sp>
        <p:graphicFrame>
          <p:nvGraphicFramePr>
            <p:cNvPr id="8" name="資料庫圖表 7"/>
            <p:cNvGraphicFramePr/>
            <p:nvPr>
              <p:extLst>
                <p:ext uri="{D42A27DB-BD31-4B8C-83A1-F6EECF244321}">
                  <p14:modId xmlns:p14="http://schemas.microsoft.com/office/powerpoint/2010/main" val="2431738305"/>
                </p:ext>
              </p:extLst>
            </p:nvPr>
          </p:nvGraphicFramePr>
          <p:xfrm>
            <a:off x="395536" y="1907748"/>
            <a:ext cx="8042531" cy="8057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圖片 4"/>
            <p:cNvPicPr>
              <a:picLocks noChangeAspect="1"/>
            </p:cNvPicPr>
            <p:nvPr/>
          </p:nvPicPr>
          <p:blipFill rotWithShape="1">
            <a:blip r:embed="rId8" cstate="print">
              <a:extLst>
                <a:ext uri="{28A0092B-C50C-407E-A947-70E740481C1C}">
                  <a14:useLocalDpi xmlns:a14="http://schemas.microsoft.com/office/drawing/2010/main" val="0"/>
                </a:ext>
              </a:extLst>
            </a:blip>
            <a:srcRect l="22670" t="8180" r="14572" b="13991"/>
            <a:stretch/>
          </p:blipFill>
          <p:spPr>
            <a:xfrm>
              <a:off x="709641" y="2780717"/>
              <a:ext cx="2117822" cy="1969834"/>
            </a:xfrm>
            <a:prstGeom prst="rect">
              <a:avLst/>
            </a:prstGeom>
          </p:spPr>
        </p:pic>
        <p:pic>
          <p:nvPicPr>
            <p:cNvPr id="6" name="圖片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73689" y="2780717"/>
              <a:ext cx="2046967" cy="1969835"/>
            </a:xfrm>
            <a:prstGeom prst="rect">
              <a:avLst/>
            </a:prstGeom>
          </p:spPr>
        </p:pic>
        <p:grpSp>
          <p:nvGrpSpPr>
            <p:cNvPr id="4" name="群組 3"/>
            <p:cNvGrpSpPr/>
            <p:nvPr/>
          </p:nvGrpSpPr>
          <p:grpSpPr>
            <a:xfrm>
              <a:off x="5502456" y="2780717"/>
              <a:ext cx="2907800" cy="2363717"/>
              <a:chOff x="5502456" y="2780717"/>
              <a:chExt cx="2907800" cy="2363717"/>
            </a:xfrm>
          </p:grpSpPr>
          <p:pic>
            <p:nvPicPr>
              <p:cNvPr id="8194" name="Picture 2" descr="https://images.lian-car.com/files/lian-car/1050714%E8%BB%8A%E8%81%9AW205/Porche_panamera-1.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7875" t="7950" r="9297" b="7403"/>
              <a:stretch/>
            </p:blipFill>
            <p:spPr bwMode="auto">
              <a:xfrm>
                <a:off x="5652120" y="2780717"/>
                <a:ext cx="2599200" cy="1969834"/>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Porsche Panamera - Consumer Repor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502456" y="3022359"/>
                <a:ext cx="2907800" cy="2122075"/>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13117942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latin typeface="Calibri" panose="020F0502020204030204" pitchFamily="34" charset="0"/>
              </a:rPr>
              <a:t>Extensive Testing Ensuring Safety and Quality </a:t>
            </a:r>
            <a:endParaRPr lang="zh-CN" altLang="en-US" dirty="0">
              <a:latin typeface="Calibri" panose="020F0502020204030204" pitchFamily="34" charset="0"/>
            </a:endParaRPr>
          </a:p>
        </p:txBody>
      </p:sp>
      <p:sp>
        <p:nvSpPr>
          <p:cNvPr id="16" name="TextBox 13"/>
          <p:cNvSpPr txBox="1"/>
          <p:nvPr/>
        </p:nvSpPr>
        <p:spPr>
          <a:xfrm>
            <a:off x="286072" y="736456"/>
            <a:ext cx="8534400" cy="1184940"/>
          </a:xfrm>
          <a:prstGeom prst="rect">
            <a:avLst/>
          </a:prstGeom>
          <a:noFill/>
        </p:spPr>
        <p:txBody>
          <a:bodyPr wrap="square" rtlCol="0">
            <a:spAutoFit/>
          </a:bodyPr>
          <a:lstStyle/>
          <a:p>
            <a:pPr marL="285750" indent="-285750">
              <a:spcBef>
                <a:spcPts val="600"/>
              </a:spcBef>
              <a:buFont typeface="Wingdings" panose="05000000000000000000" pitchFamily="2" charset="2"/>
              <a:buChar char="u"/>
            </a:pPr>
            <a:r>
              <a:rPr lang="en-US" dirty="0">
                <a:latin typeface="Calibri" panose="020F0502020204030204" pitchFamily="34" charset="0"/>
              </a:rPr>
              <a:t>Complete quality system and professional safety laboratory testing. </a:t>
            </a:r>
          </a:p>
          <a:p>
            <a:pPr marL="285750" indent="-285750">
              <a:spcBef>
                <a:spcPts val="600"/>
              </a:spcBef>
              <a:buFont typeface="Wingdings" panose="05000000000000000000" pitchFamily="2" charset="2"/>
              <a:buChar char="u"/>
            </a:pPr>
            <a:r>
              <a:rPr lang="en-US" dirty="0">
                <a:latin typeface="Calibri" panose="020F0502020204030204" pitchFamily="34" charset="0"/>
              </a:rPr>
              <a:t>Develop QA technology, testing processes and accumulate related big data.</a:t>
            </a:r>
          </a:p>
          <a:p>
            <a:pPr marL="285750" indent="-285750">
              <a:spcBef>
                <a:spcPts val="600"/>
              </a:spcBef>
              <a:buFont typeface="Wingdings" panose="05000000000000000000" pitchFamily="2" charset="2"/>
              <a:buChar char="u"/>
            </a:pPr>
            <a:r>
              <a:rPr lang="en-US" dirty="0">
                <a:latin typeface="Calibri" panose="020F0502020204030204" pitchFamily="34" charset="0"/>
              </a:rPr>
              <a:t>Continuous improvement to achieve higher quality standards and better services.</a:t>
            </a:r>
          </a:p>
          <a:p>
            <a:pPr marL="285750" indent="-285750">
              <a:spcBef>
                <a:spcPts val="600"/>
              </a:spcBef>
              <a:buFont typeface="Wingdings" panose="05000000000000000000" pitchFamily="2" charset="2"/>
              <a:buChar char="u"/>
            </a:pPr>
            <a:r>
              <a:rPr lang="en-US" dirty="0">
                <a:latin typeface="Calibri" panose="020F0502020204030204" pitchFamily="34" charset="0"/>
              </a:rPr>
              <a:t>SAI wheels adhere to international standards, </a:t>
            </a:r>
            <a:r>
              <a:rPr lang="en-US" dirty="0" smtClean="0">
                <a:latin typeface="Calibri" panose="020F0502020204030204" pitchFamily="34" charset="0"/>
              </a:rPr>
              <a:t>including</a:t>
            </a:r>
            <a:endParaRPr lang="en-US" dirty="0">
              <a:latin typeface="Calibri" panose="020F0502020204030204" pitchFamily="34" charset="0"/>
            </a:endParaRPr>
          </a:p>
        </p:txBody>
      </p:sp>
      <p:sp>
        <p:nvSpPr>
          <p:cNvPr id="21" name="灯片编号占位符 3"/>
          <p:cNvSpPr txBox="1">
            <a:spLocks/>
          </p:cNvSpPr>
          <p:nvPr/>
        </p:nvSpPr>
        <p:spPr>
          <a:xfrm>
            <a:off x="8100392" y="5564449"/>
            <a:ext cx="1039045" cy="140054"/>
          </a:xfrm>
          <a:prstGeom prst="rect">
            <a:avLst/>
          </a:prstGeom>
        </p:spPr>
        <p:txBody>
          <a:bodyPr vert="horz" lIns="71323" tIns="0" rIns="71323" bIns="35662" rtlCol="0" anchor="ctr"/>
          <a:lstStyle>
            <a:defPPr>
              <a:defRPr lang="zh-CN"/>
            </a:defPPr>
            <a:lvl1pPr marL="0" algn="r" defTabSz="713232" rtl="0" eaLnBrk="1" latinLnBrk="0" hangingPunct="1">
              <a:defRPr lang="en-US" altLang="zh-CN" sz="900" kern="1200" smtClean="0">
                <a:solidFill>
                  <a:schemeClr val="bg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fld id="{49F4BA8F-7B64-4198-9505-0CB5D4D3B366}" type="slidenum">
              <a:rPr lang="en-US" altLang="zh-TW" smtClean="0">
                <a:latin typeface="Calibri" panose="020F0502020204030204" pitchFamily="34" charset="0"/>
              </a:rPr>
              <a:pPr/>
              <a:t>33</a:t>
            </a:fld>
            <a:endParaRPr lang="zh-TW" altLang="en-US" dirty="0">
              <a:latin typeface="Calibri" panose="020F0502020204030204" pitchFamily="34" charset="0"/>
            </a:endParaRPr>
          </a:p>
        </p:txBody>
      </p:sp>
      <p:grpSp>
        <p:nvGrpSpPr>
          <p:cNvPr id="22" name="群組 21"/>
          <p:cNvGrpSpPr>
            <a:grpSpLocks noChangeAspect="1"/>
          </p:cNvGrpSpPr>
          <p:nvPr/>
        </p:nvGrpSpPr>
        <p:grpSpPr>
          <a:xfrm>
            <a:off x="899592" y="2054466"/>
            <a:ext cx="7344040" cy="3395322"/>
            <a:chOff x="457200" y="1005304"/>
            <a:chExt cx="8512431" cy="3935496"/>
          </a:xfrm>
        </p:grpSpPr>
        <p:grpSp>
          <p:nvGrpSpPr>
            <p:cNvPr id="23" name="群組 22"/>
            <p:cNvGrpSpPr/>
            <p:nvPr/>
          </p:nvGrpSpPr>
          <p:grpSpPr>
            <a:xfrm>
              <a:off x="1219200" y="1251287"/>
              <a:ext cx="2819400" cy="1043470"/>
              <a:chOff x="1219200" y="1251287"/>
              <a:chExt cx="2819400" cy="1043470"/>
            </a:xfrm>
          </p:grpSpPr>
          <p:sp>
            <p:nvSpPr>
              <p:cNvPr id="57" name="文字方塊 56"/>
              <p:cNvSpPr txBox="1"/>
              <p:nvPr/>
            </p:nvSpPr>
            <p:spPr>
              <a:xfrm>
                <a:off x="2696730" y="1251287"/>
                <a:ext cx="1341870" cy="1043470"/>
              </a:xfrm>
              <a:prstGeom prst="rect">
                <a:avLst/>
              </a:prstGeom>
              <a:noFill/>
            </p:spPr>
            <p:txBody>
              <a:bodyPr wrap="none" rtlCol="0">
                <a:spAutoFit/>
              </a:bodyPr>
              <a:lstStyle/>
              <a:p>
                <a:pPr algn="r"/>
                <a:r>
                  <a:rPr lang="en-US" altLang="zh-TW" sz="1050" dirty="0">
                    <a:solidFill>
                      <a:schemeClr val="tx1">
                        <a:lumMod val="65000"/>
                        <a:lumOff val="35000"/>
                      </a:schemeClr>
                    </a:solidFill>
                  </a:rPr>
                  <a:t>Bending Fatigue</a:t>
                </a:r>
              </a:p>
              <a:p>
                <a:pPr algn="r"/>
                <a:r>
                  <a:rPr lang="en-US" altLang="zh-TW" sz="1050" dirty="0">
                    <a:solidFill>
                      <a:schemeClr val="tx1">
                        <a:lumMod val="65000"/>
                        <a:lumOff val="35000"/>
                      </a:schemeClr>
                    </a:solidFill>
                  </a:rPr>
                  <a:t>Radial Fatigue</a:t>
                </a:r>
              </a:p>
              <a:p>
                <a:pPr algn="r"/>
                <a:r>
                  <a:rPr lang="en-US" altLang="zh-TW" sz="1050" dirty="0">
                    <a:solidFill>
                      <a:schemeClr val="tx1">
                        <a:lumMod val="65000"/>
                        <a:lumOff val="35000"/>
                      </a:schemeClr>
                    </a:solidFill>
                  </a:rPr>
                  <a:t>13 Degree Impact</a:t>
                </a:r>
              </a:p>
              <a:p>
                <a:pPr algn="r"/>
                <a:r>
                  <a:rPr lang="en-US" altLang="zh-TW" sz="1050" dirty="0">
                    <a:solidFill>
                      <a:schemeClr val="tx1">
                        <a:lumMod val="65000"/>
                        <a:lumOff val="35000"/>
                      </a:schemeClr>
                    </a:solidFill>
                  </a:rPr>
                  <a:t>30 Degree Impact</a:t>
                </a:r>
              </a:p>
              <a:p>
                <a:pPr algn="r"/>
                <a:r>
                  <a:rPr lang="en-US" altLang="zh-TW" sz="1050" dirty="0">
                    <a:solidFill>
                      <a:schemeClr val="tx1">
                        <a:lumMod val="65000"/>
                        <a:lumOff val="35000"/>
                      </a:schemeClr>
                    </a:solidFill>
                  </a:rPr>
                  <a:t> Bi-axial Test</a:t>
                </a:r>
              </a:p>
            </p:txBody>
          </p:sp>
          <p:pic>
            <p:nvPicPr>
              <p:cNvPr id="58" name="Picture 3" descr="\\sai-fas3220-01a\1.公用資料\1.1 公用資訊\1.1.4 其他資訊\巧新二十周年廠慶\2014 巧新20周年廠慶\周年慶特刊\平拍畫面資料\輪圈功能測試\雙軸測試\IMG_055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31"/>
              <a:stretch/>
            </p:blipFill>
            <p:spPr bwMode="auto">
              <a:xfrm>
                <a:off x="1219200" y="1272966"/>
                <a:ext cx="1487804" cy="993984"/>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26" name="群組 25"/>
            <p:cNvGrpSpPr/>
            <p:nvPr/>
          </p:nvGrpSpPr>
          <p:grpSpPr>
            <a:xfrm>
              <a:off x="2771050" y="1005304"/>
              <a:ext cx="4086950" cy="3935496"/>
              <a:chOff x="2590800" y="1005304"/>
              <a:chExt cx="4086950" cy="3935496"/>
            </a:xfrm>
          </p:grpSpPr>
          <p:grpSp>
            <p:nvGrpSpPr>
              <p:cNvPr id="46" name="群組 45"/>
              <p:cNvGrpSpPr>
                <a:grpSpLocks noChangeAspect="1"/>
              </p:cNvGrpSpPr>
              <p:nvPr/>
            </p:nvGrpSpPr>
            <p:grpSpPr>
              <a:xfrm>
                <a:off x="2590800" y="1005304"/>
                <a:ext cx="4086950" cy="3935496"/>
                <a:chOff x="2942704" y="1276350"/>
                <a:chExt cx="2769637" cy="2667000"/>
              </a:xfrm>
            </p:grpSpPr>
            <p:sp>
              <p:nvSpPr>
                <p:cNvPr id="50" name="Rounded Rectangle 6"/>
                <p:cNvSpPr/>
                <p:nvPr/>
              </p:nvSpPr>
              <p:spPr>
                <a:xfrm flipH="1">
                  <a:off x="2952980" y="3123806"/>
                  <a:ext cx="2759361" cy="667934"/>
                </a:xfrm>
                <a:prstGeom prst="roundRect">
                  <a:avLst>
                    <a:gd name="adj" fmla="val 50000"/>
                  </a:avLst>
                </a:prstGeom>
                <a:solidFill>
                  <a:srgbClr val="638CC7"/>
                </a:solidFill>
                <a:ln w="12700" cap="flat" cmpd="sng" algn="ctr">
                  <a:noFill/>
                  <a:prstDash val="solid"/>
                  <a:miter lim="800000"/>
                </a:ln>
                <a:effectLst/>
              </p:spPr>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n-GB" sz="600" b="0" i="0" u="none" strike="noStrike" kern="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51" name="Rounded Rectangle 5"/>
                <p:cNvSpPr/>
                <p:nvPr/>
              </p:nvSpPr>
              <p:spPr>
                <a:xfrm rot="3492391" flipH="1">
                  <a:off x="3520587" y="2275883"/>
                  <a:ext cx="2667000" cy="667934"/>
                </a:xfrm>
                <a:prstGeom prst="roundRect">
                  <a:avLst>
                    <a:gd name="adj" fmla="val 50000"/>
                  </a:avLst>
                </a:prstGeom>
                <a:solidFill>
                  <a:srgbClr val="B6C8DA"/>
                </a:solidFill>
                <a:ln w="12700" cap="flat" cmpd="sng" algn="ctr">
                  <a:noFill/>
                  <a:prstDash val="solid"/>
                  <a:miter lim="800000"/>
                </a:ln>
                <a:effectLst/>
              </p:spPr>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n-GB" sz="600" b="0" i="0" u="none" strike="noStrike" kern="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52" name="Rounded Rectangle 3"/>
                <p:cNvSpPr/>
                <p:nvPr/>
              </p:nvSpPr>
              <p:spPr>
                <a:xfrm rot="18107609">
                  <a:off x="2472509" y="2275883"/>
                  <a:ext cx="2667000" cy="667934"/>
                </a:xfrm>
                <a:prstGeom prst="roundRect">
                  <a:avLst>
                    <a:gd name="adj" fmla="val 50000"/>
                  </a:avLst>
                </a:prstGeom>
                <a:solidFill>
                  <a:srgbClr val="0F4C81"/>
                </a:solidFill>
                <a:ln w="12700" cap="flat" cmpd="sng" algn="ctr">
                  <a:noFill/>
                  <a:prstDash val="solid"/>
                  <a:miter lim="800000"/>
                </a:ln>
                <a:effectLst/>
              </p:spPr>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n-GB" sz="600" b="0" i="0" u="none" strike="noStrike" kern="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53" name="Rounded Rectangle 9"/>
                <p:cNvSpPr/>
                <p:nvPr/>
              </p:nvSpPr>
              <p:spPr>
                <a:xfrm flipH="1">
                  <a:off x="2942704" y="3123806"/>
                  <a:ext cx="1423494" cy="667934"/>
                </a:xfrm>
                <a:prstGeom prst="roundRect">
                  <a:avLst>
                    <a:gd name="adj" fmla="val 50000"/>
                  </a:avLst>
                </a:prstGeom>
                <a:solidFill>
                  <a:srgbClr val="638CC7"/>
                </a:solidFill>
                <a:ln w="12700" cap="flat" cmpd="sng" algn="ctr">
                  <a:noFill/>
                  <a:prstDash val="solid"/>
                  <a:miter lim="800000"/>
                </a:ln>
                <a:effectLst/>
              </p:spPr>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n-GB" sz="600" b="0" i="0" u="none" strike="noStrike" kern="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54" name="Oval 13"/>
                <p:cNvSpPr/>
                <p:nvPr/>
              </p:nvSpPr>
              <p:spPr>
                <a:xfrm>
                  <a:off x="4056654" y="1489776"/>
                  <a:ext cx="552012" cy="552012"/>
                </a:xfrm>
                <a:prstGeom prst="ellipse">
                  <a:avLst/>
                </a:prstGeom>
                <a:solidFill>
                  <a:srgbClr val="FFFFFF"/>
                </a:solidFill>
                <a:ln w="12700" cap="flat" cmpd="sng" algn="ctr">
                  <a:noFill/>
                  <a:prstDash val="solid"/>
                  <a:miter lim="800000"/>
                </a:ln>
                <a:effectLst/>
              </p:spPr>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n-GB" sz="600" b="0" i="0" u="none" strike="noStrike" kern="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55" name="Oval 14"/>
                <p:cNvSpPr/>
                <p:nvPr/>
              </p:nvSpPr>
              <p:spPr>
                <a:xfrm>
                  <a:off x="3013956" y="3181766"/>
                  <a:ext cx="552012" cy="552012"/>
                </a:xfrm>
                <a:prstGeom prst="ellipse">
                  <a:avLst/>
                </a:prstGeom>
                <a:solidFill>
                  <a:srgbClr val="FFFFFF"/>
                </a:solidFill>
                <a:ln w="12700" cap="flat" cmpd="sng" algn="ctr">
                  <a:noFill/>
                  <a:prstDash val="solid"/>
                  <a:miter lim="800000"/>
                </a:ln>
                <a:effectLst/>
              </p:spPr>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n-GB" sz="600" b="0" i="0" u="none" strike="noStrike" kern="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56" name="Oval 15"/>
                <p:cNvSpPr/>
                <p:nvPr/>
              </p:nvSpPr>
              <p:spPr>
                <a:xfrm>
                  <a:off x="5107699" y="3182884"/>
                  <a:ext cx="552012" cy="552012"/>
                </a:xfrm>
                <a:prstGeom prst="ellipse">
                  <a:avLst/>
                </a:prstGeom>
                <a:solidFill>
                  <a:srgbClr val="FFFFFF"/>
                </a:solidFill>
                <a:ln w="12700" cap="flat" cmpd="sng" algn="ctr">
                  <a:noFill/>
                  <a:prstDash val="solid"/>
                  <a:miter lim="800000"/>
                </a:ln>
                <a:effectLst/>
              </p:spPr>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n-GB" sz="600" b="0" i="0" u="none" strike="noStrike" kern="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sp>
            <p:nvSpPr>
              <p:cNvPr id="47" name="文字方塊 46"/>
              <p:cNvSpPr txBox="1"/>
              <p:nvPr/>
            </p:nvSpPr>
            <p:spPr>
              <a:xfrm>
                <a:off x="4190921" y="1468112"/>
                <a:ext cx="962833" cy="499438"/>
              </a:xfrm>
              <a:prstGeom prst="rect">
                <a:avLst/>
              </a:prstGeom>
              <a:noFill/>
            </p:spPr>
            <p:txBody>
              <a:bodyPr wrap="none" rtlCol="0">
                <a:spAutoFit/>
              </a:bodyPr>
              <a:lstStyle/>
              <a:p>
                <a:pPr algn="ctr"/>
                <a:r>
                  <a:rPr lang="en-US" altLang="zh-TW" sz="1100" b="1" dirty="0">
                    <a:solidFill>
                      <a:schemeClr val="tx1">
                        <a:lumMod val="75000"/>
                        <a:lumOff val="25000"/>
                      </a:schemeClr>
                    </a:solidFill>
                  </a:rPr>
                  <a:t>Functional </a:t>
                </a:r>
                <a:endParaRPr lang="en-US" altLang="zh-TW" sz="1100" b="1" dirty="0" smtClean="0">
                  <a:solidFill>
                    <a:schemeClr val="tx1">
                      <a:lumMod val="75000"/>
                      <a:lumOff val="25000"/>
                    </a:schemeClr>
                  </a:solidFill>
                </a:endParaRPr>
              </a:p>
              <a:p>
                <a:pPr algn="ctr"/>
                <a:r>
                  <a:rPr lang="en-US" altLang="zh-TW" sz="1100" b="1" dirty="0" smtClean="0">
                    <a:solidFill>
                      <a:schemeClr val="tx1">
                        <a:lumMod val="75000"/>
                        <a:lumOff val="25000"/>
                      </a:schemeClr>
                    </a:solidFill>
                  </a:rPr>
                  <a:t>Tests</a:t>
                </a:r>
                <a:endParaRPr lang="en-US" altLang="zh-TW" sz="1100" b="1" dirty="0">
                  <a:solidFill>
                    <a:schemeClr val="tx1">
                      <a:lumMod val="75000"/>
                      <a:lumOff val="25000"/>
                    </a:schemeClr>
                  </a:solidFill>
                </a:endParaRPr>
              </a:p>
            </p:txBody>
          </p:sp>
          <p:sp>
            <p:nvSpPr>
              <p:cNvPr id="48" name="文字方塊 47"/>
              <p:cNvSpPr txBox="1"/>
              <p:nvPr/>
            </p:nvSpPr>
            <p:spPr>
              <a:xfrm>
                <a:off x="5822103" y="3892885"/>
                <a:ext cx="782603" cy="695646"/>
              </a:xfrm>
              <a:prstGeom prst="rect">
                <a:avLst/>
              </a:prstGeom>
              <a:noFill/>
            </p:spPr>
            <p:txBody>
              <a:bodyPr wrap="none" rtlCol="0">
                <a:spAutoFit/>
              </a:bodyPr>
              <a:lstStyle/>
              <a:p>
                <a:pPr algn="ctr"/>
                <a:r>
                  <a:rPr lang="en-US" altLang="zh-TW" sz="1100" b="1" dirty="0" smtClean="0">
                    <a:solidFill>
                      <a:schemeClr val="tx1">
                        <a:lumMod val="75000"/>
                        <a:lumOff val="25000"/>
                      </a:schemeClr>
                    </a:solidFill>
                  </a:rPr>
                  <a:t>Environ-</a:t>
                </a:r>
              </a:p>
              <a:p>
                <a:pPr algn="ctr"/>
                <a:r>
                  <a:rPr lang="en-US" altLang="zh-TW" sz="1100" b="1" dirty="0" smtClean="0">
                    <a:solidFill>
                      <a:schemeClr val="tx1">
                        <a:lumMod val="75000"/>
                        <a:lumOff val="25000"/>
                      </a:schemeClr>
                    </a:solidFill>
                  </a:rPr>
                  <a:t>mental </a:t>
                </a:r>
              </a:p>
              <a:p>
                <a:pPr algn="ctr"/>
                <a:r>
                  <a:rPr lang="en-US" altLang="zh-TW" sz="1100" b="1" dirty="0" smtClean="0">
                    <a:solidFill>
                      <a:schemeClr val="tx1">
                        <a:lumMod val="75000"/>
                        <a:lumOff val="25000"/>
                      </a:schemeClr>
                    </a:solidFill>
                  </a:rPr>
                  <a:t>Tests</a:t>
                </a:r>
                <a:endParaRPr lang="en-US" altLang="zh-TW" sz="1100" b="1" dirty="0">
                  <a:solidFill>
                    <a:schemeClr val="tx1">
                      <a:lumMod val="75000"/>
                      <a:lumOff val="25000"/>
                    </a:schemeClr>
                  </a:solidFill>
                </a:endParaRPr>
              </a:p>
            </p:txBody>
          </p:sp>
          <p:sp>
            <p:nvSpPr>
              <p:cNvPr id="49" name="文字方塊 48"/>
              <p:cNvSpPr txBox="1"/>
              <p:nvPr/>
            </p:nvSpPr>
            <p:spPr>
              <a:xfrm>
                <a:off x="2618120" y="3892885"/>
                <a:ext cx="1029722" cy="695646"/>
              </a:xfrm>
              <a:prstGeom prst="rect">
                <a:avLst/>
              </a:prstGeom>
              <a:noFill/>
            </p:spPr>
            <p:txBody>
              <a:bodyPr wrap="none" rtlCol="0">
                <a:spAutoFit/>
              </a:bodyPr>
              <a:lstStyle/>
              <a:p>
                <a:pPr algn="ctr"/>
                <a:r>
                  <a:rPr lang="en-US" altLang="zh-TW" sz="1100" b="1" dirty="0" smtClean="0">
                    <a:solidFill>
                      <a:schemeClr val="tx1">
                        <a:lumMod val="75000"/>
                        <a:lumOff val="25000"/>
                      </a:schemeClr>
                    </a:solidFill>
                  </a:rPr>
                  <a:t>Physical-</a:t>
                </a:r>
              </a:p>
              <a:p>
                <a:pPr algn="ctr"/>
                <a:r>
                  <a:rPr lang="en-US" altLang="zh-TW" sz="1100" b="1" dirty="0" smtClean="0">
                    <a:solidFill>
                      <a:schemeClr val="tx1">
                        <a:lumMod val="75000"/>
                        <a:lumOff val="25000"/>
                      </a:schemeClr>
                    </a:solidFill>
                  </a:rPr>
                  <a:t>Mechanical </a:t>
                </a:r>
              </a:p>
              <a:p>
                <a:pPr algn="ctr"/>
                <a:r>
                  <a:rPr lang="en-US" altLang="zh-TW" sz="1100" b="1" dirty="0" smtClean="0">
                    <a:solidFill>
                      <a:schemeClr val="tx1">
                        <a:lumMod val="75000"/>
                        <a:lumOff val="25000"/>
                      </a:schemeClr>
                    </a:solidFill>
                  </a:rPr>
                  <a:t>Tests</a:t>
                </a:r>
                <a:endParaRPr lang="en-US" altLang="zh-TW" sz="1100" b="1" dirty="0">
                  <a:solidFill>
                    <a:schemeClr val="tx1">
                      <a:lumMod val="75000"/>
                      <a:lumOff val="25000"/>
                    </a:schemeClr>
                  </a:solidFill>
                </a:endParaRPr>
              </a:p>
            </p:txBody>
          </p:sp>
        </p:grpSp>
        <p:grpSp>
          <p:nvGrpSpPr>
            <p:cNvPr id="27" name="群組 26"/>
            <p:cNvGrpSpPr/>
            <p:nvPr/>
          </p:nvGrpSpPr>
          <p:grpSpPr>
            <a:xfrm>
              <a:off x="457200" y="2622887"/>
              <a:ext cx="2677811" cy="2094194"/>
              <a:chOff x="457200" y="2622887"/>
              <a:chExt cx="2677811" cy="2094194"/>
            </a:xfrm>
          </p:grpSpPr>
          <p:grpSp>
            <p:nvGrpSpPr>
              <p:cNvPr id="42" name="群組 41"/>
              <p:cNvGrpSpPr/>
              <p:nvPr/>
            </p:nvGrpSpPr>
            <p:grpSpPr>
              <a:xfrm>
                <a:off x="457200" y="2622887"/>
                <a:ext cx="2677811" cy="1043470"/>
                <a:chOff x="180157" y="2251031"/>
                <a:chExt cx="2677811" cy="1043470"/>
              </a:xfrm>
            </p:grpSpPr>
            <p:sp>
              <p:nvSpPr>
                <p:cNvPr id="44" name="文字方塊 43"/>
                <p:cNvSpPr txBox="1"/>
                <p:nvPr/>
              </p:nvSpPr>
              <p:spPr>
                <a:xfrm>
                  <a:off x="180157" y="2251031"/>
                  <a:ext cx="1908569" cy="1043470"/>
                </a:xfrm>
                <a:prstGeom prst="rect">
                  <a:avLst/>
                </a:prstGeom>
                <a:noFill/>
              </p:spPr>
              <p:txBody>
                <a:bodyPr wrap="none" rtlCol="0">
                  <a:spAutoFit/>
                </a:bodyPr>
                <a:lstStyle/>
                <a:p>
                  <a:r>
                    <a:rPr lang="en-US" altLang="zh-TW" sz="1050" dirty="0">
                      <a:solidFill>
                        <a:schemeClr val="tx1">
                          <a:lumMod val="65000"/>
                          <a:lumOff val="35000"/>
                        </a:schemeClr>
                      </a:solidFill>
                    </a:rPr>
                    <a:t>Metrology Measurement</a:t>
                  </a:r>
                </a:p>
                <a:p>
                  <a:r>
                    <a:rPr lang="en-US" altLang="zh-TW" sz="1050" dirty="0" smtClean="0">
                      <a:solidFill>
                        <a:schemeClr val="tx1">
                          <a:lumMod val="65000"/>
                          <a:lumOff val="35000"/>
                        </a:schemeClr>
                      </a:solidFill>
                    </a:rPr>
                    <a:t>CMM</a:t>
                  </a:r>
                </a:p>
                <a:p>
                  <a:r>
                    <a:rPr lang="en-US" altLang="zh-TW" sz="1050" dirty="0" err="1" smtClean="0">
                      <a:solidFill>
                        <a:schemeClr val="tx1">
                          <a:lumMod val="65000"/>
                          <a:lumOff val="35000"/>
                        </a:schemeClr>
                      </a:solidFill>
                    </a:rPr>
                    <a:t>Brinell</a:t>
                  </a:r>
                  <a:r>
                    <a:rPr lang="en-US" altLang="zh-TW" sz="1050" dirty="0" smtClean="0">
                      <a:solidFill>
                        <a:schemeClr val="tx1">
                          <a:lumMod val="65000"/>
                          <a:lumOff val="35000"/>
                        </a:schemeClr>
                      </a:solidFill>
                    </a:rPr>
                    <a:t> </a:t>
                  </a:r>
                  <a:r>
                    <a:rPr lang="en-US" altLang="zh-TW" sz="1050" dirty="0">
                      <a:solidFill>
                        <a:schemeClr val="tx1">
                          <a:lumMod val="65000"/>
                          <a:lumOff val="35000"/>
                        </a:schemeClr>
                      </a:solidFill>
                    </a:rPr>
                    <a:t>hardness</a:t>
                  </a:r>
                </a:p>
                <a:p>
                  <a:r>
                    <a:rPr lang="en-US" altLang="zh-TW" sz="1050" dirty="0" err="1">
                      <a:solidFill>
                        <a:schemeClr val="tx1">
                          <a:lumMod val="65000"/>
                          <a:lumOff val="35000"/>
                        </a:schemeClr>
                      </a:solidFill>
                    </a:rPr>
                    <a:t>Vicker</a:t>
                  </a:r>
                  <a:r>
                    <a:rPr lang="en-US" altLang="zh-TW" sz="1050" dirty="0">
                      <a:solidFill>
                        <a:schemeClr val="tx1">
                          <a:lumMod val="65000"/>
                          <a:lumOff val="35000"/>
                        </a:schemeClr>
                      </a:solidFill>
                    </a:rPr>
                    <a:t> hardness</a:t>
                  </a:r>
                </a:p>
                <a:p>
                  <a:r>
                    <a:rPr lang="en-US" altLang="zh-TW" sz="1050" dirty="0" smtClean="0">
                      <a:solidFill>
                        <a:schemeClr val="tx1">
                          <a:lumMod val="65000"/>
                          <a:lumOff val="35000"/>
                        </a:schemeClr>
                      </a:solidFill>
                    </a:rPr>
                    <a:t>Metallography microscope</a:t>
                  </a:r>
                  <a:endParaRPr lang="en-US" altLang="zh-TW" sz="1050" dirty="0">
                    <a:solidFill>
                      <a:schemeClr val="tx1">
                        <a:lumMod val="65000"/>
                        <a:lumOff val="35000"/>
                      </a:schemeClr>
                    </a:solidFill>
                  </a:endParaRPr>
                </a:p>
              </p:txBody>
            </p:sp>
            <p:sp>
              <p:nvSpPr>
                <p:cNvPr id="45" name="文字方塊 44"/>
                <p:cNvSpPr txBox="1"/>
                <p:nvPr/>
              </p:nvSpPr>
              <p:spPr>
                <a:xfrm>
                  <a:off x="1300566" y="2251031"/>
                  <a:ext cx="1557402" cy="856181"/>
                </a:xfrm>
                <a:prstGeom prst="rect">
                  <a:avLst/>
                </a:prstGeom>
                <a:noFill/>
              </p:spPr>
              <p:txBody>
                <a:bodyPr wrap="none" rtlCol="0">
                  <a:spAutoFit/>
                </a:bodyPr>
                <a:lstStyle/>
                <a:p>
                  <a:pPr algn="r"/>
                  <a:r>
                    <a:rPr lang="en-US" altLang="zh-TW" sz="1050" dirty="0">
                      <a:solidFill>
                        <a:schemeClr val="tx1">
                          <a:lumMod val="65000"/>
                          <a:lumOff val="35000"/>
                        </a:schemeClr>
                      </a:solidFill>
                    </a:rPr>
                    <a:t>Tensile</a:t>
                  </a:r>
                </a:p>
                <a:p>
                  <a:pPr algn="r"/>
                  <a:r>
                    <a:rPr lang="en-US" altLang="zh-TW" sz="1050" dirty="0" smtClean="0">
                      <a:solidFill>
                        <a:schemeClr val="tx1">
                          <a:lumMod val="65000"/>
                          <a:lumOff val="35000"/>
                        </a:schemeClr>
                      </a:solidFill>
                    </a:rPr>
                    <a:t>Fatigue </a:t>
                  </a:r>
                  <a:r>
                    <a:rPr lang="en-US" altLang="zh-TW" sz="1050" dirty="0">
                      <a:solidFill>
                        <a:schemeClr val="tx1">
                          <a:lumMod val="65000"/>
                          <a:lumOff val="35000"/>
                        </a:schemeClr>
                      </a:solidFill>
                    </a:rPr>
                    <a:t>Material Test</a:t>
                  </a:r>
                </a:p>
                <a:p>
                  <a:pPr algn="r"/>
                  <a:r>
                    <a:rPr lang="en-US" altLang="zh-TW" sz="1050" dirty="0">
                      <a:solidFill>
                        <a:schemeClr val="tx1">
                          <a:lumMod val="65000"/>
                          <a:lumOff val="35000"/>
                        </a:schemeClr>
                      </a:solidFill>
                    </a:rPr>
                    <a:t>ARL spark O.E.S</a:t>
                  </a:r>
                  <a:r>
                    <a:rPr lang="en-US" altLang="zh-TW" sz="1050" dirty="0" smtClean="0">
                      <a:solidFill>
                        <a:schemeClr val="tx1">
                          <a:lumMod val="65000"/>
                          <a:lumOff val="35000"/>
                        </a:schemeClr>
                      </a:solidFill>
                    </a:rPr>
                    <a:t>.</a:t>
                  </a:r>
                </a:p>
                <a:p>
                  <a:pPr algn="r"/>
                  <a:r>
                    <a:rPr lang="en-US" altLang="zh-TW" sz="1050" dirty="0">
                      <a:solidFill>
                        <a:schemeClr val="tx1">
                          <a:lumMod val="65000"/>
                          <a:lumOff val="35000"/>
                        </a:schemeClr>
                      </a:solidFill>
                    </a:rPr>
                    <a:t>Rockwell </a:t>
                  </a:r>
                  <a:r>
                    <a:rPr lang="en-US" altLang="zh-TW" sz="1050" dirty="0" smtClean="0">
                      <a:solidFill>
                        <a:schemeClr val="tx1">
                          <a:lumMod val="65000"/>
                          <a:lumOff val="35000"/>
                        </a:schemeClr>
                      </a:solidFill>
                    </a:rPr>
                    <a:t>hardness</a:t>
                  </a:r>
                  <a:endParaRPr lang="en-US" altLang="zh-TW" sz="1050" dirty="0">
                    <a:solidFill>
                      <a:schemeClr val="tx1">
                        <a:lumMod val="65000"/>
                        <a:lumOff val="35000"/>
                      </a:schemeClr>
                    </a:solidFill>
                  </a:endParaRPr>
                </a:p>
              </p:txBody>
            </p:sp>
          </p:grpSp>
          <p:pic>
            <p:nvPicPr>
              <p:cNvPr id="43" name="Picture 2" descr="D:\Work\PR\2014 廿周年慶(20141031)\周年慶特刊\平拍畫面資料\材料測試\維拉伸測試\IMG_0044.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t="12154" b="13046"/>
              <a:stretch/>
            </p:blipFill>
            <p:spPr bwMode="auto">
              <a:xfrm>
                <a:off x="544179" y="3638551"/>
                <a:ext cx="2162825" cy="107853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28" name="群組 27"/>
            <p:cNvGrpSpPr/>
            <p:nvPr/>
          </p:nvGrpSpPr>
          <p:grpSpPr>
            <a:xfrm>
              <a:off x="6324600" y="1040917"/>
              <a:ext cx="2645031" cy="2380592"/>
              <a:chOff x="6324600" y="1040917"/>
              <a:chExt cx="2645031" cy="2380592"/>
            </a:xfrm>
          </p:grpSpPr>
          <p:grpSp>
            <p:nvGrpSpPr>
              <p:cNvPr id="29" name="群組 28"/>
              <p:cNvGrpSpPr/>
              <p:nvPr/>
            </p:nvGrpSpPr>
            <p:grpSpPr>
              <a:xfrm>
                <a:off x="6324600" y="2190750"/>
                <a:ext cx="2645031" cy="1230759"/>
                <a:chOff x="-20494" y="3337048"/>
                <a:chExt cx="2645031" cy="1230759"/>
              </a:xfrm>
            </p:grpSpPr>
            <p:sp>
              <p:nvSpPr>
                <p:cNvPr id="37" name="文字方塊 36"/>
                <p:cNvSpPr txBox="1"/>
                <p:nvPr/>
              </p:nvSpPr>
              <p:spPr>
                <a:xfrm>
                  <a:off x="-20494" y="3337048"/>
                  <a:ext cx="2508713" cy="1230759"/>
                </a:xfrm>
                <a:prstGeom prst="rect">
                  <a:avLst/>
                </a:prstGeom>
                <a:noFill/>
              </p:spPr>
              <p:txBody>
                <a:bodyPr wrap="none" rtlCol="0">
                  <a:spAutoFit/>
                </a:bodyPr>
                <a:lstStyle/>
                <a:p>
                  <a:r>
                    <a:rPr lang="en-US" altLang="zh-TW" sz="1050" dirty="0">
                      <a:solidFill>
                        <a:schemeClr val="tx1">
                          <a:lumMod val="65000"/>
                          <a:lumOff val="35000"/>
                        </a:schemeClr>
                      </a:solidFill>
                    </a:rPr>
                    <a:t>Salt Spray</a:t>
                  </a:r>
                </a:p>
                <a:p>
                  <a:r>
                    <a:rPr lang="en-US" altLang="zh-TW" sz="1050" dirty="0">
                      <a:solidFill>
                        <a:schemeClr val="tx1">
                          <a:lumMod val="65000"/>
                          <a:lumOff val="35000"/>
                        </a:schemeClr>
                      </a:solidFill>
                    </a:rPr>
                    <a:t>CASS</a:t>
                  </a:r>
                </a:p>
                <a:p>
                  <a:r>
                    <a:rPr lang="en-US" altLang="zh-TW" sz="1050" dirty="0">
                      <a:solidFill>
                        <a:schemeClr val="tx1">
                          <a:lumMod val="65000"/>
                          <a:lumOff val="35000"/>
                        </a:schemeClr>
                      </a:solidFill>
                    </a:rPr>
                    <a:t>Filiform Corrosion</a:t>
                  </a:r>
                </a:p>
                <a:p>
                  <a:r>
                    <a:rPr lang="en-US" altLang="zh-TW" sz="1050" dirty="0">
                      <a:solidFill>
                        <a:schemeClr val="tx1">
                          <a:lumMod val="65000"/>
                          <a:lumOff val="35000"/>
                        </a:schemeClr>
                      </a:solidFill>
                    </a:rPr>
                    <a:t>Thermal Shock</a:t>
                  </a:r>
                </a:p>
                <a:p>
                  <a:r>
                    <a:rPr lang="en-US" altLang="zh-TW" sz="1050" dirty="0">
                      <a:solidFill>
                        <a:schemeClr val="tx1">
                          <a:lumMod val="65000"/>
                          <a:lumOff val="35000"/>
                        </a:schemeClr>
                      </a:solidFill>
                    </a:rPr>
                    <a:t>Water </a:t>
                  </a:r>
                  <a:r>
                    <a:rPr lang="en-US" altLang="zh-TW" sz="1050" dirty="0" smtClean="0">
                      <a:solidFill>
                        <a:schemeClr val="tx1">
                          <a:lumMod val="65000"/>
                          <a:lumOff val="35000"/>
                        </a:schemeClr>
                      </a:solidFill>
                    </a:rPr>
                    <a:t>Resistance</a:t>
                  </a:r>
                </a:p>
                <a:p>
                  <a:r>
                    <a:rPr lang="en-US" altLang="zh-TW" sz="1050" dirty="0">
                      <a:solidFill>
                        <a:schemeClr val="tx1">
                          <a:lumMod val="65000"/>
                          <a:lumOff val="35000"/>
                        </a:schemeClr>
                      </a:solidFill>
                    </a:rPr>
                    <a:t>Xenon (Weathering Resistance Test</a:t>
                  </a:r>
                  <a:r>
                    <a:rPr lang="en-US" altLang="zh-TW" sz="1050" dirty="0" smtClean="0">
                      <a:solidFill>
                        <a:schemeClr val="tx1">
                          <a:lumMod val="65000"/>
                          <a:lumOff val="35000"/>
                        </a:schemeClr>
                      </a:solidFill>
                    </a:rPr>
                    <a:t>)</a:t>
                  </a:r>
                  <a:endParaRPr lang="en-US" altLang="zh-TW" sz="1050" dirty="0">
                    <a:solidFill>
                      <a:schemeClr val="tx1">
                        <a:lumMod val="65000"/>
                        <a:lumOff val="35000"/>
                      </a:schemeClr>
                    </a:solidFill>
                  </a:endParaRPr>
                </a:p>
              </p:txBody>
            </p:sp>
            <p:sp>
              <p:nvSpPr>
                <p:cNvPr id="41" name="文字方塊 40"/>
                <p:cNvSpPr txBox="1"/>
                <p:nvPr/>
              </p:nvSpPr>
              <p:spPr>
                <a:xfrm>
                  <a:off x="1154463" y="3337262"/>
                  <a:ext cx="1470074" cy="1043469"/>
                </a:xfrm>
                <a:prstGeom prst="rect">
                  <a:avLst/>
                </a:prstGeom>
                <a:noFill/>
              </p:spPr>
              <p:txBody>
                <a:bodyPr wrap="none" rtlCol="0">
                  <a:spAutoFit/>
                </a:bodyPr>
                <a:lstStyle/>
                <a:p>
                  <a:pPr algn="r"/>
                  <a:r>
                    <a:rPr lang="en-US" altLang="zh-TW" sz="1050" dirty="0" smtClean="0">
                      <a:solidFill>
                        <a:schemeClr val="tx1">
                          <a:lumMod val="65000"/>
                          <a:lumOff val="35000"/>
                        </a:schemeClr>
                      </a:solidFill>
                    </a:rPr>
                    <a:t>Chip </a:t>
                  </a:r>
                  <a:r>
                    <a:rPr lang="en-US" altLang="zh-TW" sz="1050" dirty="0">
                      <a:solidFill>
                        <a:schemeClr val="tx1">
                          <a:lumMod val="65000"/>
                          <a:lumOff val="35000"/>
                        </a:schemeClr>
                      </a:solidFill>
                    </a:rPr>
                    <a:t>Resistance</a:t>
                  </a:r>
                </a:p>
                <a:p>
                  <a:pPr algn="r"/>
                  <a:r>
                    <a:rPr lang="en-US" altLang="zh-TW" sz="1050" dirty="0">
                      <a:solidFill>
                        <a:schemeClr val="tx1">
                          <a:lumMod val="65000"/>
                          <a:lumOff val="35000"/>
                        </a:schemeClr>
                      </a:solidFill>
                    </a:rPr>
                    <a:t>Gasoline Resistance</a:t>
                  </a:r>
                </a:p>
                <a:p>
                  <a:pPr algn="r"/>
                  <a:r>
                    <a:rPr lang="en-US" altLang="zh-TW" sz="1050" dirty="0">
                      <a:solidFill>
                        <a:schemeClr val="tx1">
                          <a:lumMod val="65000"/>
                          <a:lumOff val="35000"/>
                        </a:schemeClr>
                      </a:solidFill>
                    </a:rPr>
                    <a:t>Cycle Crack</a:t>
                  </a:r>
                </a:p>
                <a:p>
                  <a:pPr algn="r"/>
                  <a:r>
                    <a:rPr lang="en-US" altLang="zh-TW" sz="1050" dirty="0">
                      <a:solidFill>
                        <a:schemeClr val="tx1">
                          <a:lumMod val="65000"/>
                          <a:lumOff val="35000"/>
                        </a:schemeClr>
                      </a:solidFill>
                    </a:rPr>
                    <a:t>Solvent Rub</a:t>
                  </a:r>
                </a:p>
                <a:p>
                  <a:pPr algn="r"/>
                  <a:r>
                    <a:rPr lang="en-US" altLang="zh-TW" sz="1050" dirty="0" smtClean="0">
                      <a:solidFill>
                        <a:schemeClr val="tx1">
                          <a:lumMod val="65000"/>
                          <a:lumOff val="35000"/>
                        </a:schemeClr>
                      </a:solidFill>
                    </a:rPr>
                    <a:t>Color</a:t>
                  </a:r>
                  <a:endParaRPr lang="en-US" altLang="zh-TW" sz="1050" dirty="0">
                    <a:solidFill>
                      <a:schemeClr val="tx1">
                        <a:lumMod val="65000"/>
                        <a:lumOff val="35000"/>
                      </a:schemeClr>
                    </a:solidFill>
                  </a:endParaRPr>
                </a:p>
              </p:txBody>
            </p:sp>
          </p:grpSp>
          <p:pic>
            <p:nvPicPr>
              <p:cNvPr id="30" name="Picture 3" descr="D:\Work\PR\2014 廿周年慶(20141031)\周年慶特刊\平拍畫面資料\環境測試\耐候測試\IMG_0276.jpg"/>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t="3622" b="25279"/>
              <a:stretch/>
            </p:blipFill>
            <p:spPr bwMode="auto">
              <a:xfrm>
                <a:off x="6412880" y="1040917"/>
                <a:ext cx="2426320" cy="1150048"/>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grpSp>
        <p:nvGrpSpPr>
          <p:cNvPr id="4" name="群組 3"/>
          <p:cNvGrpSpPr/>
          <p:nvPr/>
        </p:nvGrpSpPr>
        <p:grpSpPr>
          <a:xfrm>
            <a:off x="4644008" y="1668085"/>
            <a:ext cx="1078816" cy="181303"/>
            <a:chOff x="4644008" y="1668085"/>
            <a:chExt cx="1078816" cy="181303"/>
          </a:xfrm>
        </p:grpSpPr>
        <p:pic>
          <p:nvPicPr>
            <p:cNvPr id="59" name="Picture 10" descr="https://6grcdn-hqielbf38gaarmwt.netdna-ssl.com/wp-content/uploads/2016/07/via-300x159.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44008" y="1668085"/>
              <a:ext cx="452830" cy="180000"/>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2" descr="Image result for inmetro logo 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20683" y="1668085"/>
              <a:ext cx="202141" cy="180000"/>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2" descr="「jwl logo」的圖片搜尋結果"/>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33548" y="1669388"/>
              <a:ext cx="346153" cy="1800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430870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latin typeface="Calibri" panose="020F0502020204030204" pitchFamily="34" charset="0"/>
                <a:cs typeface="Arial" panose="020B0604020202020204" pitchFamily="34" charset="0"/>
              </a:rPr>
              <a:t>SAI Design &amp; FEA Capability</a:t>
            </a:r>
            <a:endParaRPr lang="zh-CN" altLang="en-US" dirty="0">
              <a:latin typeface="Calibri" panose="020F0502020204030204" pitchFamily="34" charset="0"/>
              <a:cs typeface="Arial" panose="020B0604020202020204" pitchFamily="34" charset="0"/>
            </a:endParaRPr>
          </a:p>
        </p:txBody>
      </p:sp>
      <p:sp>
        <p:nvSpPr>
          <p:cNvPr id="21" name="灯片编号占位符 3"/>
          <p:cNvSpPr txBox="1">
            <a:spLocks/>
          </p:cNvSpPr>
          <p:nvPr/>
        </p:nvSpPr>
        <p:spPr>
          <a:xfrm>
            <a:off x="8100392" y="5564449"/>
            <a:ext cx="1039045" cy="140054"/>
          </a:xfrm>
          <a:prstGeom prst="rect">
            <a:avLst/>
          </a:prstGeom>
        </p:spPr>
        <p:txBody>
          <a:bodyPr vert="horz" lIns="71323" tIns="0" rIns="71323" bIns="35662" rtlCol="0" anchor="ctr"/>
          <a:lstStyle>
            <a:defPPr>
              <a:defRPr lang="zh-CN"/>
            </a:defPPr>
            <a:lvl1pPr marL="0" algn="r" defTabSz="713232" rtl="0" eaLnBrk="1" latinLnBrk="0" hangingPunct="1">
              <a:defRPr lang="en-US" altLang="zh-CN" sz="900" kern="1200" smtClean="0">
                <a:solidFill>
                  <a:schemeClr val="bg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fld id="{49F4BA8F-7B64-4198-9505-0CB5D4D3B366}" type="slidenum">
              <a:rPr lang="en-US" altLang="zh-TW" smtClean="0">
                <a:latin typeface="Calibri" panose="020F0502020204030204" pitchFamily="34" charset="0"/>
              </a:rPr>
              <a:pPr/>
              <a:t>34</a:t>
            </a:fld>
            <a:endParaRPr lang="zh-TW" altLang="en-US" dirty="0">
              <a:latin typeface="Calibri" panose="020F0502020204030204" pitchFamily="34" charset="0"/>
            </a:endParaRPr>
          </a:p>
        </p:txBody>
      </p:sp>
      <p:grpSp>
        <p:nvGrpSpPr>
          <p:cNvPr id="22" name="群組 21"/>
          <p:cNvGrpSpPr>
            <a:grpSpLocks noChangeAspect="1"/>
          </p:cNvGrpSpPr>
          <p:nvPr/>
        </p:nvGrpSpPr>
        <p:grpSpPr>
          <a:xfrm>
            <a:off x="685800" y="1221726"/>
            <a:ext cx="7598470" cy="3507982"/>
            <a:chOff x="685800" y="860866"/>
            <a:chExt cx="7598470" cy="3507982"/>
          </a:xfrm>
        </p:grpSpPr>
        <p:grpSp>
          <p:nvGrpSpPr>
            <p:cNvPr id="23" name="群組 22"/>
            <p:cNvGrpSpPr/>
            <p:nvPr/>
          </p:nvGrpSpPr>
          <p:grpSpPr>
            <a:xfrm>
              <a:off x="2869271" y="860866"/>
              <a:ext cx="3574937" cy="3507982"/>
              <a:chOff x="2869271" y="860866"/>
              <a:chExt cx="3574937" cy="3507982"/>
            </a:xfrm>
          </p:grpSpPr>
          <p:sp>
            <p:nvSpPr>
              <p:cNvPr id="44" name="Rounded Rectangle 6"/>
              <p:cNvSpPr/>
              <p:nvPr/>
            </p:nvSpPr>
            <p:spPr>
              <a:xfrm flipH="1">
                <a:off x="2869272" y="3302236"/>
                <a:ext cx="3531617" cy="869714"/>
              </a:xfrm>
              <a:prstGeom prst="roundRect">
                <a:avLst>
                  <a:gd name="adj" fmla="val 50000"/>
                </a:avLst>
              </a:prstGeom>
              <a:solidFill>
                <a:srgbClr val="638CC7"/>
              </a:solidFill>
              <a:ln w="12700" cap="flat" cmpd="sng" algn="ctr">
                <a:noFill/>
                <a:prstDash val="solid"/>
                <a:miter lim="800000"/>
              </a:ln>
              <a:effectLst/>
            </p:spPr>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n-GB" sz="600" b="0" i="0" u="none" strike="noStrike" kern="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5" name="Rounded Rectangle 5"/>
              <p:cNvSpPr/>
              <p:nvPr/>
            </p:nvSpPr>
            <p:spPr>
              <a:xfrm rot="3504708" flipH="1">
                <a:off x="3560399" y="2187423"/>
                <a:ext cx="3507982" cy="854867"/>
              </a:xfrm>
              <a:prstGeom prst="roundRect">
                <a:avLst>
                  <a:gd name="adj" fmla="val 50000"/>
                </a:avLst>
              </a:prstGeom>
              <a:solidFill>
                <a:srgbClr val="B6C8DA"/>
              </a:solidFill>
              <a:ln w="12700" cap="flat" cmpd="sng" algn="ctr">
                <a:noFill/>
                <a:prstDash val="solid"/>
                <a:miter lim="800000"/>
              </a:ln>
              <a:effectLst/>
            </p:spPr>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n-GB" sz="600" b="0" i="0" u="none" strike="noStrike" kern="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6" name="Rounded Rectangle 3"/>
              <p:cNvSpPr/>
              <p:nvPr/>
            </p:nvSpPr>
            <p:spPr>
              <a:xfrm rot="18000000">
                <a:off x="2224799" y="2172141"/>
                <a:ext cx="3472687" cy="854867"/>
              </a:xfrm>
              <a:prstGeom prst="roundRect">
                <a:avLst>
                  <a:gd name="adj" fmla="val 50000"/>
                </a:avLst>
              </a:prstGeom>
              <a:solidFill>
                <a:srgbClr val="0F4C81"/>
              </a:solidFill>
              <a:ln w="12700" cap="flat" cmpd="sng" algn="ctr">
                <a:noFill/>
                <a:prstDash val="solid"/>
                <a:miter lim="800000"/>
              </a:ln>
              <a:effectLst/>
              <a:scene3d>
                <a:camera prst="orthographicFront">
                  <a:rot lat="0" lon="0" rev="0"/>
                </a:camera>
                <a:lightRig rig="threePt" dir="t"/>
              </a:scene3d>
            </p:spPr>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n-GB" sz="600" b="0" i="0" u="none" strike="noStrike" kern="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7" name="Rounded Rectangle 9"/>
              <p:cNvSpPr/>
              <p:nvPr/>
            </p:nvSpPr>
            <p:spPr>
              <a:xfrm flipH="1">
                <a:off x="2869271" y="3302233"/>
                <a:ext cx="1777879" cy="869714"/>
              </a:xfrm>
              <a:prstGeom prst="roundRect">
                <a:avLst>
                  <a:gd name="adj" fmla="val 50000"/>
                </a:avLst>
              </a:prstGeom>
              <a:solidFill>
                <a:srgbClr val="638CC7"/>
              </a:solidFill>
              <a:ln w="12700" cap="flat" cmpd="sng" algn="ctr">
                <a:noFill/>
                <a:prstDash val="solid"/>
                <a:miter lim="800000"/>
              </a:ln>
              <a:effectLst/>
            </p:spPr>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n-GB" sz="600" b="0" i="0" u="none" strike="noStrike" kern="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8" name="Oval 13"/>
              <p:cNvSpPr/>
              <p:nvPr/>
            </p:nvSpPr>
            <p:spPr>
              <a:xfrm>
                <a:off x="4274209" y="1115840"/>
                <a:ext cx="706502" cy="718772"/>
              </a:xfrm>
              <a:prstGeom prst="ellipse">
                <a:avLst/>
              </a:prstGeom>
              <a:solidFill>
                <a:srgbClr val="FFFFFF"/>
              </a:solidFill>
              <a:ln w="12700" cap="flat" cmpd="sng" algn="ctr">
                <a:noFill/>
                <a:prstDash val="solid"/>
                <a:miter lim="800000"/>
              </a:ln>
              <a:effectLst/>
            </p:spPr>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n-GB" sz="600" b="0" i="0" u="none" strike="noStrike" kern="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49" name="Oval 14"/>
              <p:cNvSpPr/>
              <p:nvPr/>
            </p:nvSpPr>
            <p:spPr>
              <a:xfrm>
                <a:off x="2947313" y="3377707"/>
                <a:ext cx="706502" cy="718772"/>
              </a:xfrm>
              <a:prstGeom prst="ellipse">
                <a:avLst/>
              </a:prstGeom>
              <a:solidFill>
                <a:srgbClr val="FFFFFF"/>
              </a:solidFill>
              <a:ln w="12700" cap="flat" cmpd="sng" algn="ctr">
                <a:noFill/>
                <a:prstDash val="solid"/>
                <a:miter lim="800000"/>
              </a:ln>
              <a:effectLst/>
            </p:spPr>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n-GB" sz="600" b="0" i="0" u="none" strike="noStrike" kern="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50" name="Oval 15"/>
              <p:cNvSpPr/>
              <p:nvPr/>
            </p:nvSpPr>
            <p:spPr>
              <a:xfrm>
                <a:off x="5652000" y="3376800"/>
                <a:ext cx="706502" cy="718772"/>
              </a:xfrm>
              <a:prstGeom prst="ellipse">
                <a:avLst/>
              </a:prstGeom>
              <a:solidFill>
                <a:srgbClr val="FFFFFF"/>
              </a:solidFill>
              <a:ln w="12700" cap="flat" cmpd="sng" algn="ctr">
                <a:noFill/>
                <a:prstDash val="solid"/>
                <a:miter lim="800000"/>
              </a:ln>
              <a:effectLst/>
            </p:spPr>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n-GB" sz="600" b="0" i="0" u="none" strike="noStrike" kern="0" cap="none" spc="0" normalizeH="0" baseline="0" noProof="0">
                  <a:ln>
                    <a:noFill/>
                  </a:ln>
                  <a:solidFill>
                    <a:srgbClr val="FFFFFF"/>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51" name="文字方塊 50"/>
              <p:cNvSpPr txBox="1"/>
              <p:nvPr/>
            </p:nvSpPr>
            <p:spPr>
              <a:xfrm>
                <a:off x="4420512" y="1321337"/>
                <a:ext cx="413895" cy="261610"/>
              </a:xfrm>
              <a:prstGeom prst="rect">
                <a:avLst/>
              </a:prstGeom>
              <a:noFill/>
            </p:spPr>
            <p:txBody>
              <a:bodyPr wrap="none" rtlCol="0">
                <a:spAutoFit/>
              </a:bodyPr>
              <a:lstStyle/>
              <a:p>
                <a:pPr algn="ctr"/>
                <a:r>
                  <a:rPr lang="en-US" altLang="zh-TW" sz="1100" b="1" dirty="0" smtClean="0">
                    <a:solidFill>
                      <a:schemeClr val="tx1">
                        <a:lumMod val="75000"/>
                        <a:lumOff val="25000"/>
                      </a:schemeClr>
                    </a:solidFill>
                  </a:rPr>
                  <a:t>CAE</a:t>
                </a:r>
                <a:endParaRPr lang="en-US" altLang="zh-TW" sz="1100" b="1" dirty="0">
                  <a:solidFill>
                    <a:schemeClr val="tx1">
                      <a:lumMod val="75000"/>
                      <a:lumOff val="25000"/>
                    </a:schemeClr>
                  </a:solidFill>
                </a:endParaRPr>
              </a:p>
            </p:txBody>
          </p:sp>
          <p:sp>
            <p:nvSpPr>
              <p:cNvPr id="52" name="文字方塊 51"/>
              <p:cNvSpPr txBox="1"/>
              <p:nvPr/>
            </p:nvSpPr>
            <p:spPr>
              <a:xfrm>
                <a:off x="5626355" y="3504752"/>
                <a:ext cx="817853" cy="430887"/>
              </a:xfrm>
              <a:prstGeom prst="rect">
                <a:avLst/>
              </a:prstGeom>
              <a:noFill/>
            </p:spPr>
            <p:txBody>
              <a:bodyPr wrap="none" rtlCol="0">
                <a:spAutoFit/>
              </a:bodyPr>
              <a:lstStyle/>
              <a:p>
                <a:pPr algn="ctr"/>
                <a:r>
                  <a:rPr lang="en-US" altLang="zh-TW" sz="1100" b="1" dirty="0" smtClean="0">
                    <a:solidFill>
                      <a:schemeClr val="tx1">
                        <a:lumMod val="75000"/>
                        <a:lumOff val="25000"/>
                      </a:schemeClr>
                    </a:solidFill>
                  </a:rPr>
                  <a:t>Simulation</a:t>
                </a:r>
              </a:p>
              <a:p>
                <a:pPr algn="ctr"/>
                <a:r>
                  <a:rPr lang="en-US" altLang="zh-TW" sz="1100" b="1" dirty="0" smtClean="0">
                    <a:solidFill>
                      <a:schemeClr val="tx1">
                        <a:lumMod val="75000"/>
                        <a:lumOff val="25000"/>
                      </a:schemeClr>
                    </a:solidFill>
                  </a:rPr>
                  <a:t>Ability</a:t>
                </a:r>
                <a:endParaRPr lang="en-US" altLang="zh-TW" sz="1100" b="1" dirty="0">
                  <a:solidFill>
                    <a:schemeClr val="tx1">
                      <a:lumMod val="75000"/>
                      <a:lumOff val="25000"/>
                    </a:schemeClr>
                  </a:solidFill>
                </a:endParaRPr>
              </a:p>
            </p:txBody>
          </p:sp>
          <p:sp>
            <p:nvSpPr>
              <p:cNvPr id="53" name="文字方塊 52"/>
              <p:cNvSpPr txBox="1"/>
              <p:nvPr/>
            </p:nvSpPr>
            <p:spPr>
              <a:xfrm>
                <a:off x="3023483" y="3504752"/>
                <a:ext cx="468397" cy="430887"/>
              </a:xfrm>
              <a:prstGeom prst="rect">
                <a:avLst/>
              </a:prstGeom>
              <a:noFill/>
            </p:spPr>
            <p:txBody>
              <a:bodyPr wrap="none" rtlCol="0">
                <a:spAutoFit/>
              </a:bodyPr>
              <a:lstStyle/>
              <a:p>
                <a:pPr algn="ctr"/>
                <a:r>
                  <a:rPr lang="en-US" altLang="zh-TW" sz="1100" b="1" dirty="0" smtClean="0">
                    <a:solidFill>
                      <a:schemeClr val="tx1">
                        <a:lumMod val="75000"/>
                        <a:lumOff val="25000"/>
                      </a:schemeClr>
                    </a:solidFill>
                  </a:rPr>
                  <a:t>CAD</a:t>
                </a:r>
              </a:p>
              <a:p>
                <a:pPr algn="ctr"/>
                <a:r>
                  <a:rPr lang="en-US" altLang="zh-TW" sz="1100" b="1" dirty="0" smtClean="0">
                    <a:solidFill>
                      <a:schemeClr val="tx1">
                        <a:lumMod val="75000"/>
                        <a:lumOff val="25000"/>
                      </a:schemeClr>
                    </a:solidFill>
                  </a:rPr>
                  <a:t>CAM</a:t>
                </a:r>
                <a:endParaRPr lang="en-US" altLang="zh-TW" sz="1100" b="1" dirty="0">
                  <a:solidFill>
                    <a:schemeClr val="tx1">
                      <a:lumMod val="75000"/>
                      <a:lumOff val="25000"/>
                    </a:schemeClr>
                  </a:solidFill>
                </a:endParaRPr>
              </a:p>
            </p:txBody>
          </p:sp>
        </p:grpSp>
        <p:grpSp>
          <p:nvGrpSpPr>
            <p:cNvPr id="24" name="群組 23"/>
            <p:cNvGrpSpPr/>
            <p:nvPr/>
          </p:nvGrpSpPr>
          <p:grpSpPr>
            <a:xfrm>
              <a:off x="685800" y="1067837"/>
              <a:ext cx="2977435" cy="2959186"/>
              <a:chOff x="685800" y="1067837"/>
              <a:chExt cx="2977435" cy="2959186"/>
            </a:xfrm>
          </p:grpSpPr>
          <p:sp>
            <p:nvSpPr>
              <p:cNvPr id="41" name="文字方塊 40"/>
              <p:cNvSpPr txBox="1"/>
              <p:nvPr/>
            </p:nvSpPr>
            <p:spPr>
              <a:xfrm>
                <a:off x="791548" y="2803611"/>
                <a:ext cx="2002471" cy="1223412"/>
              </a:xfrm>
              <a:prstGeom prst="rect">
                <a:avLst/>
              </a:prstGeom>
              <a:noFill/>
            </p:spPr>
            <p:txBody>
              <a:bodyPr wrap="none" rtlCol="0">
                <a:spAutoFit/>
              </a:bodyPr>
              <a:lstStyle/>
              <a:p>
                <a:pPr algn="r"/>
                <a:r>
                  <a:rPr lang="en-US" altLang="zh-TW" sz="1050" dirty="0" err="1">
                    <a:solidFill>
                      <a:schemeClr val="tx1">
                        <a:lumMod val="65000"/>
                        <a:lumOff val="35000"/>
                      </a:schemeClr>
                    </a:solidFill>
                  </a:rPr>
                  <a:t>UniGraphic</a:t>
                </a:r>
                <a:r>
                  <a:rPr lang="en-US" altLang="zh-TW" sz="1050" dirty="0">
                    <a:solidFill>
                      <a:schemeClr val="tx1">
                        <a:lumMod val="65000"/>
                        <a:lumOff val="35000"/>
                      </a:schemeClr>
                    </a:solidFill>
                  </a:rPr>
                  <a:t> NX (CAD/CAM)  NX11</a:t>
                </a:r>
              </a:p>
              <a:p>
                <a:pPr algn="r"/>
                <a:r>
                  <a:rPr lang="en-US" altLang="zh-TW" sz="1050" dirty="0">
                    <a:solidFill>
                      <a:schemeClr val="tx1">
                        <a:lumMod val="65000"/>
                        <a:lumOff val="35000"/>
                      </a:schemeClr>
                    </a:solidFill>
                  </a:rPr>
                  <a:t> I-DEAS (CAD) 12</a:t>
                </a:r>
              </a:p>
              <a:p>
                <a:pPr algn="r"/>
                <a:r>
                  <a:rPr lang="en-US" altLang="zh-TW" sz="1050" dirty="0">
                    <a:solidFill>
                      <a:schemeClr val="tx1">
                        <a:lumMod val="65000"/>
                        <a:lumOff val="35000"/>
                      </a:schemeClr>
                    </a:solidFill>
                  </a:rPr>
                  <a:t> CATIA (CAD) V5-6 R2015</a:t>
                </a:r>
              </a:p>
              <a:p>
                <a:pPr algn="r"/>
                <a:r>
                  <a:rPr lang="en-US" altLang="zh-TW" sz="1050" dirty="0">
                    <a:solidFill>
                      <a:schemeClr val="tx1">
                        <a:lumMod val="65000"/>
                        <a:lumOff val="35000"/>
                      </a:schemeClr>
                    </a:solidFill>
                  </a:rPr>
                  <a:t> Pro/E (CAD/CAE)  4.0</a:t>
                </a:r>
              </a:p>
              <a:p>
                <a:pPr algn="r"/>
                <a:r>
                  <a:rPr lang="en-US" altLang="zh-TW" sz="1050" dirty="0">
                    <a:solidFill>
                      <a:schemeClr val="tx1">
                        <a:lumMod val="65000"/>
                        <a:lumOff val="35000"/>
                      </a:schemeClr>
                    </a:solidFill>
                  </a:rPr>
                  <a:t> AutoCAD  2017</a:t>
                </a:r>
              </a:p>
              <a:p>
                <a:pPr algn="r"/>
                <a:r>
                  <a:rPr lang="en-US" altLang="zh-TW" sz="1050" dirty="0">
                    <a:solidFill>
                      <a:schemeClr val="tx1">
                        <a:lumMod val="65000"/>
                        <a:lumOff val="35000"/>
                      </a:schemeClr>
                    </a:solidFill>
                  </a:rPr>
                  <a:t> Master Cam (CAM) 2017</a:t>
                </a:r>
              </a:p>
              <a:p>
                <a:pPr algn="r"/>
                <a:r>
                  <a:rPr lang="en-US" altLang="zh-TW" sz="1050" dirty="0">
                    <a:solidFill>
                      <a:schemeClr val="tx1">
                        <a:lumMod val="65000"/>
                        <a:lumOff val="35000"/>
                      </a:schemeClr>
                    </a:solidFill>
                  </a:rPr>
                  <a:t> Power Mill (CAM) 2017</a:t>
                </a:r>
              </a:p>
            </p:txBody>
          </p:sp>
          <p:sp>
            <p:nvSpPr>
              <p:cNvPr id="42" name="文字方塊 41"/>
              <p:cNvSpPr txBox="1"/>
              <p:nvPr/>
            </p:nvSpPr>
            <p:spPr>
              <a:xfrm>
                <a:off x="2571269" y="1067837"/>
                <a:ext cx="1091966" cy="738664"/>
              </a:xfrm>
              <a:prstGeom prst="rect">
                <a:avLst/>
              </a:prstGeom>
              <a:noFill/>
            </p:spPr>
            <p:txBody>
              <a:bodyPr wrap="none" rtlCol="0">
                <a:spAutoFit/>
              </a:bodyPr>
              <a:lstStyle/>
              <a:p>
                <a:pPr algn="r"/>
                <a:r>
                  <a:rPr lang="en-US" altLang="zh-TW" sz="1050" dirty="0">
                    <a:solidFill>
                      <a:schemeClr val="tx1">
                        <a:lumMod val="65000"/>
                        <a:lumOff val="35000"/>
                      </a:schemeClr>
                    </a:solidFill>
                  </a:rPr>
                  <a:t>ABAQUS 2017</a:t>
                </a:r>
              </a:p>
              <a:p>
                <a:pPr algn="r"/>
                <a:r>
                  <a:rPr lang="en-US" altLang="zh-TW" sz="1050" dirty="0" smtClean="0">
                    <a:solidFill>
                      <a:schemeClr val="tx1">
                        <a:lumMod val="65000"/>
                        <a:lumOff val="35000"/>
                      </a:schemeClr>
                    </a:solidFill>
                  </a:rPr>
                  <a:t>HYPER </a:t>
                </a:r>
                <a:r>
                  <a:rPr lang="en-US" altLang="zh-TW" sz="1050" dirty="0">
                    <a:solidFill>
                      <a:schemeClr val="tx1">
                        <a:lumMod val="65000"/>
                        <a:lumOff val="35000"/>
                      </a:schemeClr>
                    </a:solidFill>
                  </a:rPr>
                  <a:t>Works 12</a:t>
                </a:r>
              </a:p>
              <a:p>
                <a:pPr algn="r"/>
                <a:r>
                  <a:rPr lang="en-US" altLang="zh-TW" sz="1050" dirty="0" smtClean="0">
                    <a:solidFill>
                      <a:schemeClr val="tx1">
                        <a:lumMod val="65000"/>
                        <a:lumOff val="35000"/>
                      </a:schemeClr>
                    </a:solidFill>
                  </a:rPr>
                  <a:t>LS </a:t>
                </a:r>
                <a:r>
                  <a:rPr lang="en-US" altLang="zh-TW" sz="1050" dirty="0">
                    <a:solidFill>
                      <a:schemeClr val="tx1">
                        <a:lumMod val="65000"/>
                        <a:lumOff val="35000"/>
                      </a:schemeClr>
                    </a:solidFill>
                  </a:rPr>
                  <a:t>Dyna 7.1</a:t>
                </a:r>
              </a:p>
              <a:p>
                <a:pPr algn="r"/>
                <a:r>
                  <a:rPr lang="en-US" altLang="zh-TW" sz="1050" dirty="0" smtClean="0">
                    <a:solidFill>
                      <a:schemeClr val="tx1">
                        <a:lumMod val="65000"/>
                        <a:lumOff val="35000"/>
                      </a:schemeClr>
                    </a:solidFill>
                  </a:rPr>
                  <a:t>Fe-safe V6.5</a:t>
                </a:r>
                <a:endParaRPr lang="en-US" altLang="zh-TW" sz="1050" dirty="0">
                  <a:solidFill>
                    <a:schemeClr val="tx1">
                      <a:lumMod val="65000"/>
                      <a:lumOff val="35000"/>
                    </a:schemeClr>
                  </a:solidFill>
                </a:endParaRPr>
              </a:p>
            </p:txBody>
          </p:sp>
          <p:pic>
            <p:nvPicPr>
              <p:cNvPr id="43" name="Picture 2" descr="C:\Users\reishi\Desktop\新增資料夾\54605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759" t="23206" r="21144" b="52273"/>
              <a:stretch/>
            </p:blipFill>
            <p:spPr bwMode="auto">
              <a:xfrm>
                <a:off x="685800" y="1144587"/>
                <a:ext cx="1790747" cy="1236867"/>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25" name="群組 24"/>
            <p:cNvGrpSpPr/>
            <p:nvPr/>
          </p:nvGrpSpPr>
          <p:grpSpPr>
            <a:xfrm>
              <a:off x="6191342" y="1144587"/>
              <a:ext cx="2092928" cy="3045242"/>
              <a:chOff x="6191342" y="1144587"/>
              <a:chExt cx="2092928" cy="3045242"/>
            </a:xfrm>
          </p:grpSpPr>
          <p:sp>
            <p:nvSpPr>
              <p:cNvPr id="29" name="文字方塊 28"/>
              <p:cNvSpPr txBox="1"/>
              <p:nvPr/>
            </p:nvSpPr>
            <p:spPr>
              <a:xfrm>
                <a:off x="6561554" y="3128000"/>
                <a:ext cx="1532792" cy="1061829"/>
              </a:xfrm>
              <a:prstGeom prst="rect">
                <a:avLst/>
              </a:prstGeom>
              <a:noFill/>
            </p:spPr>
            <p:txBody>
              <a:bodyPr wrap="none" rtlCol="0">
                <a:spAutoFit/>
              </a:bodyPr>
              <a:lstStyle/>
              <a:p>
                <a:r>
                  <a:rPr lang="en-US" altLang="zh-TW" sz="1050" dirty="0" smtClean="0">
                    <a:solidFill>
                      <a:schemeClr val="tx1">
                        <a:lumMod val="65000"/>
                        <a:lumOff val="35000"/>
                      </a:schemeClr>
                    </a:solidFill>
                  </a:rPr>
                  <a:t>DEFORM</a:t>
                </a:r>
              </a:p>
              <a:p>
                <a:r>
                  <a:rPr lang="en-US" altLang="zh-TW" sz="1050" dirty="0" err="1" smtClean="0">
                    <a:solidFill>
                      <a:schemeClr val="tx1">
                        <a:lumMod val="65000"/>
                        <a:lumOff val="35000"/>
                      </a:schemeClr>
                    </a:solidFill>
                  </a:rPr>
                  <a:t>Simufact</a:t>
                </a:r>
                <a:r>
                  <a:rPr lang="en-US" altLang="zh-TW" sz="1050" dirty="0" smtClean="0">
                    <a:solidFill>
                      <a:schemeClr val="tx1">
                        <a:lumMod val="65000"/>
                        <a:lumOff val="35000"/>
                      </a:schemeClr>
                    </a:solidFill>
                  </a:rPr>
                  <a:t> </a:t>
                </a:r>
                <a:r>
                  <a:rPr lang="en-US" altLang="zh-TW" sz="1050" dirty="0">
                    <a:solidFill>
                      <a:schemeClr val="tx1">
                        <a:lumMod val="65000"/>
                        <a:lumOff val="35000"/>
                      </a:schemeClr>
                    </a:solidFill>
                  </a:rPr>
                  <a:t>Forming </a:t>
                </a:r>
              </a:p>
              <a:p>
                <a:r>
                  <a:rPr lang="en-US" altLang="zh-TW" sz="1050" dirty="0">
                    <a:solidFill>
                      <a:schemeClr val="tx1">
                        <a:lumMod val="65000"/>
                        <a:lumOff val="35000"/>
                      </a:schemeClr>
                    </a:solidFill>
                  </a:rPr>
                  <a:t>Radial &amp; Rotary Analysis </a:t>
                </a:r>
              </a:p>
              <a:p>
                <a:r>
                  <a:rPr lang="en-US" altLang="zh-TW" sz="1050" dirty="0" smtClean="0">
                    <a:solidFill>
                      <a:schemeClr val="tx1">
                        <a:lumMod val="65000"/>
                        <a:lumOff val="35000"/>
                      </a:schemeClr>
                    </a:solidFill>
                  </a:rPr>
                  <a:t>Impact </a:t>
                </a:r>
                <a:r>
                  <a:rPr lang="en-US" altLang="zh-TW" sz="1050" dirty="0">
                    <a:solidFill>
                      <a:schemeClr val="tx1">
                        <a:lumMod val="65000"/>
                        <a:lumOff val="35000"/>
                      </a:schemeClr>
                    </a:solidFill>
                  </a:rPr>
                  <a:t>Analysis</a:t>
                </a:r>
              </a:p>
              <a:p>
                <a:r>
                  <a:rPr lang="en-US" altLang="zh-TW" sz="1050" dirty="0" smtClean="0">
                    <a:solidFill>
                      <a:schemeClr val="tx1">
                        <a:lumMod val="65000"/>
                        <a:lumOff val="35000"/>
                      </a:schemeClr>
                    </a:solidFill>
                  </a:rPr>
                  <a:t>Stiffness </a:t>
                </a:r>
                <a:r>
                  <a:rPr lang="en-US" altLang="zh-TW" sz="1050" dirty="0">
                    <a:solidFill>
                      <a:schemeClr val="tx1">
                        <a:lumMod val="65000"/>
                        <a:lumOff val="35000"/>
                      </a:schemeClr>
                    </a:solidFill>
                  </a:rPr>
                  <a:t>Analysis</a:t>
                </a:r>
              </a:p>
              <a:p>
                <a:r>
                  <a:rPr lang="en-US" altLang="zh-TW" sz="1050" dirty="0" smtClean="0">
                    <a:solidFill>
                      <a:schemeClr val="tx1">
                        <a:lumMod val="65000"/>
                        <a:lumOff val="35000"/>
                      </a:schemeClr>
                    </a:solidFill>
                  </a:rPr>
                  <a:t>Natural </a:t>
                </a:r>
                <a:r>
                  <a:rPr lang="en-US" altLang="zh-TW" sz="1050" dirty="0">
                    <a:solidFill>
                      <a:schemeClr val="tx1">
                        <a:lumMod val="65000"/>
                        <a:lumOff val="35000"/>
                      </a:schemeClr>
                    </a:solidFill>
                  </a:rPr>
                  <a:t>Frequency</a:t>
                </a:r>
              </a:p>
            </p:txBody>
          </p:sp>
          <p:pic>
            <p:nvPicPr>
              <p:cNvPr id="30" name="Picture 3" descr="C:\Users\reishi\Desktop\新增資料夾\54605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588" t="16711" r="12171" b="50623"/>
              <a:stretch/>
            </p:blipFill>
            <p:spPr bwMode="auto">
              <a:xfrm>
                <a:off x="6191342" y="1144587"/>
                <a:ext cx="2092928" cy="1659024"/>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38367892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latin typeface="Calibri" panose="020F0502020204030204" pitchFamily="34" charset="0"/>
              </a:rPr>
              <a:t>Research &amp; Development Capability</a:t>
            </a:r>
            <a:endParaRPr lang="zh-CN" altLang="en-US" dirty="0">
              <a:latin typeface="Calibri" panose="020F0502020204030204" pitchFamily="34" charset="0"/>
            </a:endParaRPr>
          </a:p>
        </p:txBody>
      </p:sp>
      <p:grpSp>
        <p:nvGrpSpPr>
          <p:cNvPr id="17" name="群組 16"/>
          <p:cNvGrpSpPr/>
          <p:nvPr/>
        </p:nvGrpSpPr>
        <p:grpSpPr>
          <a:xfrm>
            <a:off x="457200" y="942782"/>
            <a:ext cx="8228602" cy="4224840"/>
            <a:chOff x="457200" y="696248"/>
            <a:chExt cx="8228602" cy="4224840"/>
          </a:xfrm>
        </p:grpSpPr>
        <p:grpSp>
          <p:nvGrpSpPr>
            <p:cNvPr id="18" name="群組 17"/>
            <p:cNvGrpSpPr/>
            <p:nvPr/>
          </p:nvGrpSpPr>
          <p:grpSpPr>
            <a:xfrm>
              <a:off x="457200" y="1200150"/>
              <a:ext cx="3265200" cy="612000"/>
              <a:chOff x="457200" y="933150"/>
              <a:chExt cx="3265200" cy="612000"/>
            </a:xfrm>
          </p:grpSpPr>
          <p:sp>
            <p:nvSpPr>
              <p:cNvPr id="76" name="矩形 75"/>
              <p:cNvSpPr/>
              <p:nvPr/>
            </p:nvSpPr>
            <p:spPr>
              <a:xfrm>
                <a:off x="979200" y="1005270"/>
                <a:ext cx="2743200" cy="441240"/>
              </a:xfrm>
              <a:prstGeom prst="rect">
                <a:avLst/>
              </a:prstGeom>
              <a:solidFill>
                <a:srgbClr val="0F6FC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a:solidFill>
                      <a:schemeClr val="tx1"/>
                    </a:solidFill>
                  </a:rPr>
                  <a:t>Microstructure-Processes-Properties </a:t>
                </a:r>
                <a:r>
                  <a:rPr lang="en-US" altLang="zh-TW" sz="1200" dirty="0" smtClean="0">
                    <a:solidFill>
                      <a:schemeClr val="tx1"/>
                    </a:solidFill>
                  </a:rPr>
                  <a:t>Evaluation</a:t>
                </a:r>
                <a:endParaRPr lang="en-US" altLang="zh-TW" sz="1200" dirty="0">
                  <a:solidFill>
                    <a:schemeClr val="tx1"/>
                  </a:solidFill>
                </a:endParaRPr>
              </a:p>
            </p:txBody>
          </p:sp>
          <p:grpSp>
            <p:nvGrpSpPr>
              <p:cNvPr id="77" name="群組 76"/>
              <p:cNvGrpSpPr/>
              <p:nvPr/>
            </p:nvGrpSpPr>
            <p:grpSpPr>
              <a:xfrm>
                <a:off x="457200" y="933150"/>
                <a:ext cx="612000" cy="612000"/>
                <a:chOff x="457200" y="933150"/>
                <a:chExt cx="612000" cy="612000"/>
              </a:xfrm>
            </p:grpSpPr>
            <p:sp>
              <p:nvSpPr>
                <p:cNvPr id="78" name="橢圓 77"/>
                <p:cNvSpPr>
                  <a:spLocks noChangeAspect="1"/>
                </p:cNvSpPr>
                <p:nvPr/>
              </p:nvSpPr>
              <p:spPr>
                <a:xfrm>
                  <a:off x="457200" y="933150"/>
                  <a:ext cx="612000" cy="612000"/>
                </a:xfrm>
                <a:prstGeom prst="ellipse">
                  <a:avLst/>
                </a:prstGeom>
                <a:solidFill>
                  <a:srgbClr val="0F6FC6">
                    <a:alpha val="4706"/>
                  </a:srgbClr>
                </a:solidFill>
                <a:ln w="38100">
                  <a:solidFill>
                    <a:srgbClr val="0F4C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101600">
                      <a:solidFill>
                        <a:schemeClr val="tx1"/>
                      </a:solidFill>
                    </a:ln>
                  </a:endParaRPr>
                </a:p>
              </p:txBody>
            </p:sp>
            <p:sp>
              <p:nvSpPr>
                <p:cNvPr id="79" name="橢圓 78"/>
                <p:cNvSpPr>
                  <a:spLocks noChangeAspect="1"/>
                </p:cNvSpPr>
                <p:nvPr/>
              </p:nvSpPr>
              <p:spPr>
                <a:xfrm>
                  <a:off x="547200" y="1031790"/>
                  <a:ext cx="432000" cy="414720"/>
                </a:xfrm>
                <a:prstGeom prst="ellipse">
                  <a:avLst/>
                </a:prstGeom>
                <a:solidFill>
                  <a:schemeClr val="bg1"/>
                </a:solidFill>
                <a:ln w="12700">
                  <a:solidFill>
                    <a:srgbClr val="0F4C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101600">
                      <a:solidFill>
                        <a:schemeClr val="tx1"/>
                      </a:solidFill>
                    </a:ln>
                  </a:endParaRPr>
                </a:p>
              </p:txBody>
            </p:sp>
            <p:sp>
              <p:nvSpPr>
                <p:cNvPr id="80" name="文字方塊 79"/>
                <p:cNvSpPr txBox="1"/>
                <p:nvPr/>
              </p:nvSpPr>
              <p:spPr>
                <a:xfrm>
                  <a:off x="579496" y="1085261"/>
                  <a:ext cx="367408" cy="307777"/>
                </a:xfrm>
                <a:prstGeom prst="rect">
                  <a:avLst/>
                </a:prstGeom>
                <a:noFill/>
              </p:spPr>
              <p:txBody>
                <a:bodyPr wrap="none" rtlCol="0">
                  <a:spAutoFit/>
                </a:bodyPr>
                <a:lstStyle/>
                <a:p>
                  <a:r>
                    <a:rPr lang="en-US" altLang="zh-TW" sz="1400" b="1" dirty="0" smtClean="0">
                      <a:solidFill>
                        <a:schemeClr val="tx1">
                          <a:lumMod val="75000"/>
                          <a:lumOff val="25000"/>
                        </a:schemeClr>
                      </a:solidFill>
                      <a:latin typeface="Estrangelo Edessa" panose="03080600000000000000" pitchFamily="66" charset="0"/>
                      <a:ea typeface="Arial Unicode MS" panose="020B0604020202020204" pitchFamily="34" charset="-120"/>
                      <a:cs typeface="Estrangelo Edessa" panose="03080600000000000000" pitchFamily="66" charset="0"/>
                    </a:rPr>
                    <a:t>01</a:t>
                  </a:r>
                  <a:endParaRPr lang="zh-TW" altLang="en-US" sz="1400" b="1" dirty="0">
                    <a:solidFill>
                      <a:schemeClr val="tx1">
                        <a:lumMod val="75000"/>
                        <a:lumOff val="25000"/>
                      </a:schemeClr>
                    </a:solidFill>
                    <a:latin typeface="Estrangelo Edessa" panose="03080600000000000000" pitchFamily="66" charset="0"/>
                    <a:ea typeface="Arial Unicode MS" panose="020B0604020202020204" pitchFamily="34" charset="-120"/>
                    <a:cs typeface="Estrangelo Edessa" panose="03080600000000000000" pitchFamily="66" charset="0"/>
                  </a:endParaRPr>
                </a:p>
              </p:txBody>
            </p:sp>
          </p:grpSp>
        </p:grpSp>
        <p:grpSp>
          <p:nvGrpSpPr>
            <p:cNvPr id="19" name="群組 18"/>
            <p:cNvGrpSpPr/>
            <p:nvPr/>
          </p:nvGrpSpPr>
          <p:grpSpPr>
            <a:xfrm>
              <a:off x="3784600" y="2345550"/>
              <a:ext cx="3265200" cy="612000"/>
              <a:chOff x="457200" y="933150"/>
              <a:chExt cx="3265200" cy="612000"/>
            </a:xfrm>
          </p:grpSpPr>
          <p:sp>
            <p:nvSpPr>
              <p:cNvPr id="71" name="矩形 70"/>
              <p:cNvSpPr/>
              <p:nvPr/>
            </p:nvSpPr>
            <p:spPr>
              <a:xfrm>
                <a:off x="979200" y="1005270"/>
                <a:ext cx="2743200" cy="441240"/>
              </a:xfrm>
              <a:prstGeom prst="rect">
                <a:avLst/>
              </a:prstGeom>
              <a:solidFill>
                <a:srgbClr val="0BD0D9">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a:solidFill>
                      <a:schemeClr val="tx1"/>
                    </a:solidFill>
                  </a:rPr>
                  <a:t>CAE/CAD Design on </a:t>
                </a:r>
              </a:p>
              <a:p>
                <a:pPr algn="ctr"/>
                <a:r>
                  <a:rPr lang="en-US" altLang="zh-TW" sz="1200" dirty="0">
                    <a:solidFill>
                      <a:schemeClr val="tx1"/>
                    </a:solidFill>
                  </a:rPr>
                  <a:t>Chassis Products</a:t>
                </a:r>
                <a:endParaRPr lang="zh-TW" altLang="en-US" sz="1200" dirty="0"/>
              </a:p>
            </p:txBody>
          </p:sp>
          <p:grpSp>
            <p:nvGrpSpPr>
              <p:cNvPr id="72" name="群組 71"/>
              <p:cNvGrpSpPr/>
              <p:nvPr/>
            </p:nvGrpSpPr>
            <p:grpSpPr>
              <a:xfrm>
                <a:off x="457200" y="933150"/>
                <a:ext cx="612000" cy="612000"/>
                <a:chOff x="457200" y="933150"/>
                <a:chExt cx="612000" cy="612000"/>
              </a:xfrm>
            </p:grpSpPr>
            <p:sp>
              <p:nvSpPr>
                <p:cNvPr id="73" name="橢圓 72"/>
                <p:cNvSpPr>
                  <a:spLocks noChangeAspect="1"/>
                </p:cNvSpPr>
                <p:nvPr/>
              </p:nvSpPr>
              <p:spPr>
                <a:xfrm>
                  <a:off x="457200" y="933150"/>
                  <a:ext cx="612000" cy="612000"/>
                </a:xfrm>
                <a:prstGeom prst="ellipse">
                  <a:avLst/>
                </a:prstGeom>
                <a:solidFill>
                  <a:srgbClr val="0BD0D9">
                    <a:alpha val="5000"/>
                  </a:srgbClr>
                </a:solidFill>
                <a:ln w="38100">
                  <a:solidFill>
                    <a:srgbClr val="275F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101600">
                      <a:solidFill>
                        <a:schemeClr val="tx1"/>
                      </a:solidFill>
                    </a:ln>
                  </a:endParaRPr>
                </a:p>
              </p:txBody>
            </p:sp>
            <p:sp>
              <p:nvSpPr>
                <p:cNvPr id="74" name="橢圓 73"/>
                <p:cNvSpPr>
                  <a:spLocks noChangeAspect="1"/>
                </p:cNvSpPr>
                <p:nvPr/>
              </p:nvSpPr>
              <p:spPr>
                <a:xfrm>
                  <a:off x="547200" y="1031790"/>
                  <a:ext cx="432000" cy="414720"/>
                </a:xfrm>
                <a:prstGeom prst="ellipse">
                  <a:avLst/>
                </a:prstGeom>
                <a:solidFill>
                  <a:schemeClr val="bg1"/>
                </a:solidFill>
                <a:ln w="12700">
                  <a:solidFill>
                    <a:srgbClr val="275F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101600">
                      <a:solidFill>
                        <a:schemeClr val="tx1"/>
                      </a:solidFill>
                    </a:ln>
                  </a:endParaRPr>
                </a:p>
              </p:txBody>
            </p:sp>
            <p:sp>
              <p:nvSpPr>
                <p:cNvPr id="75" name="文字方塊 74"/>
                <p:cNvSpPr txBox="1"/>
                <p:nvPr/>
              </p:nvSpPr>
              <p:spPr>
                <a:xfrm>
                  <a:off x="579496" y="1085261"/>
                  <a:ext cx="367408" cy="307777"/>
                </a:xfrm>
                <a:prstGeom prst="rect">
                  <a:avLst/>
                </a:prstGeom>
                <a:noFill/>
              </p:spPr>
              <p:txBody>
                <a:bodyPr wrap="none" rtlCol="0">
                  <a:spAutoFit/>
                </a:bodyPr>
                <a:lstStyle/>
                <a:p>
                  <a:r>
                    <a:rPr lang="en-US" altLang="zh-TW" sz="1400" b="1" dirty="0" smtClean="0">
                      <a:solidFill>
                        <a:schemeClr val="tx1">
                          <a:lumMod val="75000"/>
                          <a:lumOff val="25000"/>
                        </a:schemeClr>
                      </a:solidFill>
                      <a:latin typeface="Estrangelo Edessa" panose="03080600000000000000" pitchFamily="66" charset="0"/>
                      <a:ea typeface="Arial Unicode MS" panose="020B0604020202020204" pitchFamily="34" charset="-120"/>
                      <a:cs typeface="Estrangelo Edessa" panose="03080600000000000000" pitchFamily="66" charset="0"/>
                    </a:rPr>
                    <a:t>06</a:t>
                  </a:r>
                  <a:endParaRPr lang="zh-TW" altLang="en-US" sz="1400" b="1" dirty="0">
                    <a:solidFill>
                      <a:schemeClr val="tx1">
                        <a:lumMod val="75000"/>
                        <a:lumOff val="25000"/>
                      </a:schemeClr>
                    </a:solidFill>
                    <a:latin typeface="Estrangelo Edessa" panose="03080600000000000000" pitchFamily="66" charset="0"/>
                    <a:ea typeface="Arial Unicode MS" panose="020B0604020202020204" pitchFamily="34" charset="-120"/>
                    <a:cs typeface="Estrangelo Edessa" panose="03080600000000000000" pitchFamily="66" charset="0"/>
                  </a:endParaRPr>
                </a:p>
              </p:txBody>
            </p:sp>
          </p:grpSp>
        </p:grpSp>
        <p:pic>
          <p:nvPicPr>
            <p:cNvPr id="20" name="Picture 3" descr="C:\Users\h6923\Desktop\02.png"/>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7239000" y="2107190"/>
              <a:ext cx="1445016" cy="142256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4" name="Picture 4" descr="C:\Users\h6923\Desktop\1.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940" r="29194"/>
            <a:stretch/>
          </p:blipFill>
          <p:spPr bwMode="auto">
            <a:xfrm>
              <a:off x="7239000" y="696248"/>
              <a:ext cx="1446802" cy="141830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Users\h6923\Desktop\3.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1588" r="29249"/>
            <a:stretch/>
          </p:blipFill>
          <p:spPr bwMode="auto">
            <a:xfrm>
              <a:off x="7276522" y="3529759"/>
              <a:ext cx="1371757" cy="1391329"/>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群組 25"/>
            <p:cNvGrpSpPr/>
            <p:nvPr/>
          </p:nvGrpSpPr>
          <p:grpSpPr>
            <a:xfrm>
              <a:off x="457200" y="1998000"/>
              <a:ext cx="3265200" cy="612000"/>
              <a:chOff x="457200" y="933150"/>
              <a:chExt cx="3265200" cy="612000"/>
            </a:xfrm>
          </p:grpSpPr>
          <p:sp>
            <p:nvSpPr>
              <p:cNvPr id="66" name="矩形 65"/>
              <p:cNvSpPr/>
              <p:nvPr/>
            </p:nvSpPr>
            <p:spPr>
              <a:xfrm>
                <a:off x="979200" y="1005270"/>
                <a:ext cx="2743200" cy="441240"/>
              </a:xfrm>
              <a:prstGeom prst="rect">
                <a:avLst/>
              </a:prstGeom>
              <a:solidFill>
                <a:srgbClr val="009DD9">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a:solidFill>
                      <a:schemeClr val="tx1"/>
                    </a:solidFill>
                  </a:rPr>
                  <a:t>Optimization on Forging Processes </a:t>
                </a:r>
              </a:p>
            </p:txBody>
          </p:sp>
          <p:grpSp>
            <p:nvGrpSpPr>
              <p:cNvPr id="67" name="群組 66"/>
              <p:cNvGrpSpPr/>
              <p:nvPr/>
            </p:nvGrpSpPr>
            <p:grpSpPr>
              <a:xfrm>
                <a:off x="457200" y="933150"/>
                <a:ext cx="612000" cy="612000"/>
                <a:chOff x="457200" y="933150"/>
                <a:chExt cx="612000" cy="612000"/>
              </a:xfrm>
            </p:grpSpPr>
            <p:sp>
              <p:nvSpPr>
                <p:cNvPr id="68" name="橢圓 67"/>
                <p:cNvSpPr>
                  <a:spLocks noChangeAspect="1"/>
                </p:cNvSpPr>
                <p:nvPr/>
              </p:nvSpPr>
              <p:spPr>
                <a:xfrm>
                  <a:off x="457200" y="933150"/>
                  <a:ext cx="612000" cy="612000"/>
                </a:xfrm>
                <a:prstGeom prst="ellipse">
                  <a:avLst/>
                </a:prstGeom>
                <a:solidFill>
                  <a:srgbClr val="009DD9">
                    <a:alpha val="4706"/>
                  </a:srgbClr>
                </a:solidFill>
                <a:ln w="38100">
                  <a:solidFill>
                    <a:srgbClr val="275F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101600">
                      <a:solidFill>
                        <a:schemeClr val="tx1"/>
                      </a:solidFill>
                    </a:ln>
                  </a:endParaRPr>
                </a:p>
              </p:txBody>
            </p:sp>
            <p:sp>
              <p:nvSpPr>
                <p:cNvPr id="69" name="橢圓 68"/>
                <p:cNvSpPr>
                  <a:spLocks noChangeAspect="1"/>
                </p:cNvSpPr>
                <p:nvPr/>
              </p:nvSpPr>
              <p:spPr>
                <a:xfrm>
                  <a:off x="547200" y="1031790"/>
                  <a:ext cx="432000" cy="414720"/>
                </a:xfrm>
                <a:prstGeom prst="ellipse">
                  <a:avLst/>
                </a:prstGeom>
                <a:solidFill>
                  <a:schemeClr val="bg1"/>
                </a:solidFill>
                <a:ln w="12700">
                  <a:solidFill>
                    <a:srgbClr val="275F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101600">
                      <a:solidFill>
                        <a:schemeClr val="tx1"/>
                      </a:solidFill>
                    </a:ln>
                  </a:endParaRPr>
                </a:p>
              </p:txBody>
            </p:sp>
            <p:sp>
              <p:nvSpPr>
                <p:cNvPr id="70" name="文字方塊 69"/>
                <p:cNvSpPr txBox="1"/>
                <p:nvPr/>
              </p:nvSpPr>
              <p:spPr>
                <a:xfrm>
                  <a:off x="579496" y="1085261"/>
                  <a:ext cx="367408" cy="307777"/>
                </a:xfrm>
                <a:prstGeom prst="rect">
                  <a:avLst/>
                </a:prstGeom>
                <a:noFill/>
              </p:spPr>
              <p:txBody>
                <a:bodyPr wrap="none" rtlCol="0">
                  <a:spAutoFit/>
                </a:bodyPr>
                <a:lstStyle/>
                <a:p>
                  <a:r>
                    <a:rPr lang="en-US" altLang="zh-TW" sz="1400" b="1" dirty="0" smtClean="0">
                      <a:solidFill>
                        <a:schemeClr val="tx1">
                          <a:lumMod val="75000"/>
                          <a:lumOff val="25000"/>
                        </a:schemeClr>
                      </a:solidFill>
                      <a:latin typeface="Estrangelo Edessa" panose="03080600000000000000" pitchFamily="66" charset="0"/>
                      <a:ea typeface="Arial Unicode MS" panose="020B0604020202020204" pitchFamily="34" charset="-120"/>
                      <a:cs typeface="Estrangelo Edessa" panose="03080600000000000000" pitchFamily="66" charset="0"/>
                    </a:rPr>
                    <a:t>02</a:t>
                  </a:r>
                  <a:endParaRPr lang="zh-TW" altLang="en-US" sz="1400" b="1" dirty="0">
                    <a:solidFill>
                      <a:schemeClr val="tx1">
                        <a:lumMod val="75000"/>
                        <a:lumOff val="25000"/>
                      </a:schemeClr>
                    </a:solidFill>
                    <a:latin typeface="Estrangelo Edessa" panose="03080600000000000000" pitchFamily="66" charset="0"/>
                    <a:ea typeface="Arial Unicode MS" panose="020B0604020202020204" pitchFamily="34" charset="-120"/>
                    <a:cs typeface="Estrangelo Edessa" panose="03080600000000000000" pitchFamily="66" charset="0"/>
                  </a:endParaRPr>
                </a:p>
              </p:txBody>
            </p:sp>
          </p:grpSp>
        </p:grpSp>
        <p:grpSp>
          <p:nvGrpSpPr>
            <p:cNvPr id="27" name="群組 26"/>
            <p:cNvGrpSpPr/>
            <p:nvPr/>
          </p:nvGrpSpPr>
          <p:grpSpPr>
            <a:xfrm>
              <a:off x="3784600" y="3144150"/>
              <a:ext cx="3265200" cy="612000"/>
              <a:chOff x="457200" y="933150"/>
              <a:chExt cx="3265200" cy="612000"/>
            </a:xfrm>
          </p:grpSpPr>
          <p:sp>
            <p:nvSpPr>
              <p:cNvPr id="61" name="矩形 60"/>
              <p:cNvSpPr/>
              <p:nvPr/>
            </p:nvSpPr>
            <p:spPr>
              <a:xfrm>
                <a:off x="979200" y="1005270"/>
                <a:ext cx="2743200" cy="441240"/>
              </a:xfrm>
              <a:prstGeom prst="rect">
                <a:avLst/>
              </a:prstGeom>
              <a:solidFill>
                <a:srgbClr val="0F6FC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a:solidFill>
                      <a:schemeClr val="tx1"/>
                    </a:solidFill>
                  </a:rPr>
                  <a:t>Modularization of Automotive </a:t>
                </a:r>
              </a:p>
              <a:p>
                <a:pPr algn="ctr"/>
                <a:r>
                  <a:rPr lang="en-US" altLang="zh-TW" sz="1200" dirty="0">
                    <a:solidFill>
                      <a:schemeClr val="tx1"/>
                    </a:solidFill>
                  </a:rPr>
                  <a:t>Structural Parts</a:t>
                </a:r>
              </a:p>
            </p:txBody>
          </p:sp>
          <p:grpSp>
            <p:nvGrpSpPr>
              <p:cNvPr id="62" name="群組 61"/>
              <p:cNvGrpSpPr/>
              <p:nvPr/>
            </p:nvGrpSpPr>
            <p:grpSpPr>
              <a:xfrm>
                <a:off x="457200" y="933150"/>
                <a:ext cx="612000" cy="612000"/>
                <a:chOff x="457200" y="933150"/>
                <a:chExt cx="612000" cy="612000"/>
              </a:xfrm>
            </p:grpSpPr>
            <p:sp>
              <p:nvSpPr>
                <p:cNvPr id="63" name="橢圓 62"/>
                <p:cNvSpPr>
                  <a:spLocks noChangeAspect="1"/>
                </p:cNvSpPr>
                <p:nvPr/>
              </p:nvSpPr>
              <p:spPr>
                <a:xfrm>
                  <a:off x="457200" y="933150"/>
                  <a:ext cx="612000" cy="612000"/>
                </a:xfrm>
                <a:prstGeom prst="ellipse">
                  <a:avLst/>
                </a:prstGeom>
                <a:solidFill>
                  <a:srgbClr val="0F6FC6">
                    <a:alpha val="5000"/>
                  </a:srgbClr>
                </a:solidFill>
                <a:ln w="38100">
                  <a:solidFill>
                    <a:srgbClr val="436C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101600">
                      <a:solidFill>
                        <a:schemeClr val="tx1"/>
                      </a:solidFill>
                    </a:ln>
                  </a:endParaRPr>
                </a:p>
              </p:txBody>
            </p:sp>
            <p:sp>
              <p:nvSpPr>
                <p:cNvPr id="64" name="橢圓 63"/>
                <p:cNvSpPr>
                  <a:spLocks noChangeAspect="1"/>
                </p:cNvSpPr>
                <p:nvPr/>
              </p:nvSpPr>
              <p:spPr>
                <a:xfrm>
                  <a:off x="547200" y="1031790"/>
                  <a:ext cx="432000" cy="414720"/>
                </a:xfrm>
                <a:prstGeom prst="ellipse">
                  <a:avLst/>
                </a:prstGeom>
                <a:solidFill>
                  <a:schemeClr val="bg1"/>
                </a:solidFill>
                <a:ln w="12700">
                  <a:solidFill>
                    <a:srgbClr val="436C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101600">
                      <a:solidFill>
                        <a:schemeClr val="tx1"/>
                      </a:solidFill>
                    </a:ln>
                  </a:endParaRPr>
                </a:p>
              </p:txBody>
            </p:sp>
            <p:sp>
              <p:nvSpPr>
                <p:cNvPr id="65" name="文字方塊 64"/>
                <p:cNvSpPr txBox="1"/>
                <p:nvPr/>
              </p:nvSpPr>
              <p:spPr>
                <a:xfrm>
                  <a:off x="579496" y="1085261"/>
                  <a:ext cx="367408" cy="307777"/>
                </a:xfrm>
                <a:prstGeom prst="rect">
                  <a:avLst/>
                </a:prstGeom>
                <a:noFill/>
              </p:spPr>
              <p:txBody>
                <a:bodyPr wrap="none" rtlCol="0">
                  <a:spAutoFit/>
                </a:bodyPr>
                <a:lstStyle/>
                <a:p>
                  <a:r>
                    <a:rPr lang="en-US" altLang="zh-TW" sz="1400" b="1" dirty="0" smtClean="0">
                      <a:solidFill>
                        <a:schemeClr val="tx1">
                          <a:lumMod val="75000"/>
                          <a:lumOff val="25000"/>
                        </a:schemeClr>
                      </a:solidFill>
                      <a:latin typeface="Estrangelo Edessa" panose="03080600000000000000" pitchFamily="66" charset="0"/>
                      <a:ea typeface="Arial Unicode MS" panose="020B0604020202020204" pitchFamily="34" charset="-120"/>
                      <a:cs typeface="Estrangelo Edessa" panose="03080600000000000000" pitchFamily="66" charset="0"/>
                    </a:rPr>
                    <a:t>07</a:t>
                  </a:r>
                  <a:endParaRPr lang="zh-TW" altLang="en-US" sz="1400" b="1" dirty="0">
                    <a:solidFill>
                      <a:schemeClr val="tx1">
                        <a:lumMod val="75000"/>
                        <a:lumOff val="25000"/>
                      </a:schemeClr>
                    </a:solidFill>
                    <a:latin typeface="Estrangelo Edessa" panose="03080600000000000000" pitchFamily="66" charset="0"/>
                    <a:ea typeface="Arial Unicode MS" panose="020B0604020202020204" pitchFamily="34" charset="-120"/>
                    <a:cs typeface="Estrangelo Edessa" panose="03080600000000000000" pitchFamily="66" charset="0"/>
                  </a:endParaRPr>
                </a:p>
              </p:txBody>
            </p:sp>
          </p:grpSp>
        </p:grpSp>
        <p:grpSp>
          <p:nvGrpSpPr>
            <p:cNvPr id="28" name="群組 27"/>
            <p:cNvGrpSpPr/>
            <p:nvPr/>
          </p:nvGrpSpPr>
          <p:grpSpPr>
            <a:xfrm>
              <a:off x="457200" y="2797200"/>
              <a:ext cx="3265200" cy="612000"/>
              <a:chOff x="457200" y="933150"/>
              <a:chExt cx="3265200" cy="612000"/>
            </a:xfrm>
          </p:grpSpPr>
          <p:sp>
            <p:nvSpPr>
              <p:cNvPr id="56" name="矩形 55"/>
              <p:cNvSpPr/>
              <p:nvPr/>
            </p:nvSpPr>
            <p:spPr>
              <a:xfrm>
                <a:off x="979200" y="1005270"/>
                <a:ext cx="2743200" cy="441240"/>
              </a:xfrm>
              <a:prstGeom prst="rect">
                <a:avLst/>
              </a:prstGeom>
              <a:solidFill>
                <a:srgbClr val="0BD0D9">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a:solidFill>
                      <a:schemeClr val="tx1"/>
                    </a:solidFill>
                  </a:rPr>
                  <a:t>Near Net Shape </a:t>
                </a:r>
                <a:r>
                  <a:rPr lang="en-US" altLang="zh-TW" sz="1200" dirty="0" smtClean="0">
                    <a:solidFill>
                      <a:schemeClr val="tx1"/>
                    </a:solidFill>
                  </a:rPr>
                  <a:t>Forging</a:t>
                </a:r>
                <a:endParaRPr lang="en-US" altLang="zh-TW" sz="1200" dirty="0">
                  <a:solidFill>
                    <a:schemeClr val="tx1"/>
                  </a:solidFill>
                </a:endParaRPr>
              </a:p>
            </p:txBody>
          </p:sp>
          <p:grpSp>
            <p:nvGrpSpPr>
              <p:cNvPr id="57" name="群組 56"/>
              <p:cNvGrpSpPr/>
              <p:nvPr/>
            </p:nvGrpSpPr>
            <p:grpSpPr>
              <a:xfrm>
                <a:off x="457200" y="933150"/>
                <a:ext cx="612000" cy="612000"/>
                <a:chOff x="457200" y="933150"/>
                <a:chExt cx="612000" cy="612000"/>
              </a:xfrm>
            </p:grpSpPr>
            <p:sp>
              <p:nvSpPr>
                <p:cNvPr id="58" name="橢圓 57"/>
                <p:cNvSpPr>
                  <a:spLocks noChangeAspect="1"/>
                </p:cNvSpPr>
                <p:nvPr/>
              </p:nvSpPr>
              <p:spPr>
                <a:xfrm>
                  <a:off x="457200" y="933150"/>
                  <a:ext cx="612000" cy="612000"/>
                </a:xfrm>
                <a:prstGeom prst="ellipse">
                  <a:avLst/>
                </a:prstGeom>
                <a:solidFill>
                  <a:srgbClr val="0BD0D9">
                    <a:alpha val="4706"/>
                  </a:srgbClr>
                </a:solidFill>
                <a:ln w="38100">
                  <a:solidFill>
                    <a:srgbClr val="436C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101600">
                      <a:solidFill>
                        <a:schemeClr val="tx1"/>
                      </a:solidFill>
                    </a:ln>
                  </a:endParaRPr>
                </a:p>
              </p:txBody>
            </p:sp>
            <p:sp>
              <p:nvSpPr>
                <p:cNvPr id="59" name="橢圓 58"/>
                <p:cNvSpPr>
                  <a:spLocks noChangeAspect="1"/>
                </p:cNvSpPr>
                <p:nvPr/>
              </p:nvSpPr>
              <p:spPr>
                <a:xfrm>
                  <a:off x="547200" y="1031790"/>
                  <a:ext cx="432000" cy="414720"/>
                </a:xfrm>
                <a:prstGeom prst="ellipse">
                  <a:avLst/>
                </a:prstGeom>
                <a:solidFill>
                  <a:schemeClr val="bg1"/>
                </a:solidFill>
                <a:ln w="12700">
                  <a:solidFill>
                    <a:srgbClr val="436C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101600">
                      <a:solidFill>
                        <a:schemeClr val="tx1"/>
                      </a:solidFill>
                    </a:ln>
                  </a:endParaRPr>
                </a:p>
              </p:txBody>
            </p:sp>
            <p:sp>
              <p:nvSpPr>
                <p:cNvPr id="60" name="文字方塊 59"/>
                <p:cNvSpPr txBox="1"/>
                <p:nvPr/>
              </p:nvSpPr>
              <p:spPr>
                <a:xfrm>
                  <a:off x="579496" y="1085261"/>
                  <a:ext cx="367408" cy="307777"/>
                </a:xfrm>
                <a:prstGeom prst="rect">
                  <a:avLst/>
                </a:prstGeom>
                <a:noFill/>
              </p:spPr>
              <p:txBody>
                <a:bodyPr wrap="none" rtlCol="0">
                  <a:spAutoFit/>
                </a:bodyPr>
                <a:lstStyle/>
                <a:p>
                  <a:r>
                    <a:rPr lang="en-US" altLang="zh-TW" sz="1400" b="1" dirty="0" smtClean="0">
                      <a:solidFill>
                        <a:schemeClr val="tx1">
                          <a:lumMod val="75000"/>
                          <a:lumOff val="25000"/>
                        </a:schemeClr>
                      </a:solidFill>
                      <a:latin typeface="Estrangelo Edessa" panose="03080600000000000000" pitchFamily="66" charset="0"/>
                      <a:ea typeface="Arial Unicode MS" panose="020B0604020202020204" pitchFamily="34" charset="-120"/>
                      <a:cs typeface="Estrangelo Edessa" panose="03080600000000000000" pitchFamily="66" charset="0"/>
                    </a:rPr>
                    <a:t>03</a:t>
                  </a:r>
                  <a:endParaRPr lang="zh-TW" altLang="en-US" sz="1400" b="1" dirty="0">
                    <a:solidFill>
                      <a:schemeClr val="tx1">
                        <a:lumMod val="75000"/>
                        <a:lumOff val="25000"/>
                      </a:schemeClr>
                    </a:solidFill>
                    <a:latin typeface="Estrangelo Edessa" panose="03080600000000000000" pitchFamily="66" charset="0"/>
                    <a:ea typeface="Arial Unicode MS" panose="020B0604020202020204" pitchFamily="34" charset="-120"/>
                    <a:cs typeface="Estrangelo Edessa" panose="03080600000000000000" pitchFamily="66" charset="0"/>
                  </a:endParaRPr>
                </a:p>
              </p:txBody>
            </p:sp>
          </p:grpSp>
        </p:grpSp>
        <p:grpSp>
          <p:nvGrpSpPr>
            <p:cNvPr id="29" name="群組 28"/>
            <p:cNvGrpSpPr/>
            <p:nvPr/>
          </p:nvGrpSpPr>
          <p:grpSpPr>
            <a:xfrm>
              <a:off x="3784600" y="3943350"/>
              <a:ext cx="3265200" cy="612000"/>
              <a:chOff x="457200" y="933150"/>
              <a:chExt cx="3265200" cy="612000"/>
            </a:xfrm>
          </p:grpSpPr>
          <p:sp>
            <p:nvSpPr>
              <p:cNvPr id="51" name="矩形 50"/>
              <p:cNvSpPr/>
              <p:nvPr/>
            </p:nvSpPr>
            <p:spPr>
              <a:xfrm>
                <a:off x="979200" y="1005270"/>
                <a:ext cx="2743200" cy="441240"/>
              </a:xfrm>
              <a:prstGeom prst="rect">
                <a:avLst/>
              </a:prstGeom>
              <a:solidFill>
                <a:srgbClr val="009DD9">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a:solidFill>
                      <a:schemeClr val="tx1"/>
                    </a:solidFill>
                  </a:rPr>
                  <a:t>Automation Equipment Development</a:t>
                </a:r>
                <a:endParaRPr lang="en-US" altLang="zh-TW" sz="1100" dirty="0">
                  <a:solidFill>
                    <a:schemeClr val="tx1"/>
                  </a:solidFill>
                </a:endParaRPr>
              </a:p>
            </p:txBody>
          </p:sp>
          <p:grpSp>
            <p:nvGrpSpPr>
              <p:cNvPr id="52" name="群組 51"/>
              <p:cNvGrpSpPr/>
              <p:nvPr/>
            </p:nvGrpSpPr>
            <p:grpSpPr>
              <a:xfrm>
                <a:off x="457200" y="933150"/>
                <a:ext cx="612000" cy="612000"/>
                <a:chOff x="457200" y="933150"/>
                <a:chExt cx="612000" cy="612000"/>
              </a:xfrm>
            </p:grpSpPr>
            <p:sp>
              <p:nvSpPr>
                <p:cNvPr id="53" name="橢圓 52"/>
                <p:cNvSpPr>
                  <a:spLocks noChangeAspect="1"/>
                </p:cNvSpPr>
                <p:nvPr/>
              </p:nvSpPr>
              <p:spPr>
                <a:xfrm>
                  <a:off x="457200" y="933150"/>
                  <a:ext cx="612000" cy="612000"/>
                </a:xfrm>
                <a:prstGeom prst="ellipse">
                  <a:avLst/>
                </a:prstGeom>
                <a:solidFill>
                  <a:srgbClr val="009DD9">
                    <a:alpha val="5000"/>
                  </a:srgbClr>
                </a:solidFill>
                <a:ln w="38100">
                  <a:solidFill>
                    <a:srgbClr val="5E79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101600">
                      <a:solidFill>
                        <a:schemeClr val="tx1"/>
                      </a:solidFill>
                    </a:ln>
                  </a:endParaRPr>
                </a:p>
              </p:txBody>
            </p:sp>
            <p:sp>
              <p:nvSpPr>
                <p:cNvPr id="54" name="橢圓 53"/>
                <p:cNvSpPr>
                  <a:spLocks noChangeAspect="1"/>
                </p:cNvSpPr>
                <p:nvPr/>
              </p:nvSpPr>
              <p:spPr>
                <a:xfrm>
                  <a:off x="547200" y="1031790"/>
                  <a:ext cx="432000" cy="414720"/>
                </a:xfrm>
                <a:prstGeom prst="ellipse">
                  <a:avLst/>
                </a:prstGeom>
                <a:solidFill>
                  <a:schemeClr val="bg1"/>
                </a:solidFill>
                <a:ln w="12700">
                  <a:solidFill>
                    <a:srgbClr val="5E79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101600">
                      <a:solidFill>
                        <a:schemeClr val="tx1"/>
                      </a:solidFill>
                    </a:ln>
                  </a:endParaRPr>
                </a:p>
              </p:txBody>
            </p:sp>
            <p:sp>
              <p:nvSpPr>
                <p:cNvPr id="55" name="文字方塊 54"/>
                <p:cNvSpPr txBox="1"/>
                <p:nvPr/>
              </p:nvSpPr>
              <p:spPr>
                <a:xfrm>
                  <a:off x="579496" y="1085261"/>
                  <a:ext cx="367408" cy="307777"/>
                </a:xfrm>
                <a:prstGeom prst="rect">
                  <a:avLst/>
                </a:prstGeom>
                <a:noFill/>
              </p:spPr>
              <p:txBody>
                <a:bodyPr wrap="none" rtlCol="0">
                  <a:spAutoFit/>
                </a:bodyPr>
                <a:lstStyle/>
                <a:p>
                  <a:r>
                    <a:rPr lang="en-US" altLang="zh-TW" sz="1400" b="1" dirty="0" smtClean="0">
                      <a:solidFill>
                        <a:schemeClr val="tx1">
                          <a:lumMod val="75000"/>
                          <a:lumOff val="25000"/>
                        </a:schemeClr>
                      </a:solidFill>
                      <a:latin typeface="Estrangelo Edessa" panose="03080600000000000000" pitchFamily="66" charset="0"/>
                      <a:ea typeface="Arial Unicode MS" panose="020B0604020202020204" pitchFamily="34" charset="-120"/>
                      <a:cs typeface="Estrangelo Edessa" panose="03080600000000000000" pitchFamily="66" charset="0"/>
                    </a:rPr>
                    <a:t>08</a:t>
                  </a:r>
                  <a:endParaRPr lang="zh-TW" altLang="en-US" sz="1400" b="1" dirty="0">
                    <a:solidFill>
                      <a:schemeClr val="tx1">
                        <a:lumMod val="75000"/>
                        <a:lumOff val="25000"/>
                      </a:schemeClr>
                    </a:solidFill>
                    <a:latin typeface="Estrangelo Edessa" panose="03080600000000000000" pitchFamily="66" charset="0"/>
                    <a:ea typeface="Arial Unicode MS" panose="020B0604020202020204" pitchFamily="34" charset="-120"/>
                    <a:cs typeface="Estrangelo Edessa" panose="03080600000000000000" pitchFamily="66" charset="0"/>
                  </a:endParaRPr>
                </a:p>
              </p:txBody>
            </p:sp>
          </p:grpSp>
        </p:grpSp>
        <p:grpSp>
          <p:nvGrpSpPr>
            <p:cNvPr id="30" name="群組 29"/>
            <p:cNvGrpSpPr/>
            <p:nvPr/>
          </p:nvGrpSpPr>
          <p:grpSpPr>
            <a:xfrm>
              <a:off x="3784600" y="1538111"/>
              <a:ext cx="3265200" cy="612000"/>
              <a:chOff x="457200" y="933150"/>
              <a:chExt cx="3265200" cy="612000"/>
            </a:xfrm>
          </p:grpSpPr>
          <p:sp>
            <p:nvSpPr>
              <p:cNvPr id="46" name="矩形 45"/>
              <p:cNvSpPr/>
              <p:nvPr/>
            </p:nvSpPr>
            <p:spPr>
              <a:xfrm>
                <a:off x="979200" y="1005270"/>
                <a:ext cx="2743200" cy="441240"/>
              </a:xfrm>
              <a:prstGeom prst="rect">
                <a:avLst/>
              </a:prstGeom>
              <a:solidFill>
                <a:srgbClr val="009DD9">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a:solidFill>
                      <a:schemeClr val="tx1"/>
                    </a:solidFill>
                  </a:rPr>
                  <a:t>Lightweight Magnesium </a:t>
                </a:r>
                <a:r>
                  <a:rPr lang="en-US" altLang="zh-TW" sz="1200" dirty="0" smtClean="0">
                    <a:solidFill>
                      <a:schemeClr val="tx1"/>
                    </a:solidFill>
                  </a:rPr>
                  <a:t>Alloys</a:t>
                </a:r>
                <a:endParaRPr lang="en-US" altLang="zh-TW" sz="1200" dirty="0">
                  <a:solidFill>
                    <a:schemeClr val="tx1"/>
                  </a:solidFill>
                </a:endParaRPr>
              </a:p>
            </p:txBody>
          </p:sp>
          <p:grpSp>
            <p:nvGrpSpPr>
              <p:cNvPr id="47" name="群組 46"/>
              <p:cNvGrpSpPr/>
              <p:nvPr/>
            </p:nvGrpSpPr>
            <p:grpSpPr>
              <a:xfrm>
                <a:off x="457200" y="933150"/>
                <a:ext cx="612000" cy="612000"/>
                <a:chOff x="457200" y="933150"/>
                <a:chExt cx="612000" cy="612000"/>
              </a:xfrm>
            </p:grpSpPr>
            <p:sp>
              <p:nvSpPr>
                <p:cNvPr id="48" name="橢圓 47"/>
                <p:cNvSpPr>
                  <a:spLocks noChangeAspect="1"/>
                </p:cNvSpPr>
                <p:nvPr/>
              </p:nvSpPr>
              <p:spPr>
                <a:xfrm>
                  <a:off x="457200" y="933150"/>
                  <a:ext cx="612000" cy="612000"/>
                </a:xfrm>
                <a:prstGeom prst="ellipse">
                  <a:avLst/>
                </a:prstGeom>
                <a:solidFill>
                  <a:srgbClr val="009DD9">
                    <a:alpha val="5000"/>
                  </a:srgbClr>
                </a:solidFill>
                <a:ln w="38100">
                  <a:solidFill>
                    <a:srgbClr val="0F4C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101600">
                      <a:solidFill>
                        <a:schemeClr val="tx1"/>
                      </a:solidFill>
                    </a:ln>
                  </a:endParaRPr>
                </a:p>
              </p:txBody>
            </p:sp>
            <p:sp>
              <p:nvSpPr>
                <p:cNvPr id="49" name="橢圓 48"/>
                <p:cNvSpPr>
                  <a:spLocks noChangeAspect="1"/>
                </p:cNvSpPr>
                <p:nvPr/>
              </p:nvSpPr>
              <p:spPr>
                <a:xfrm>
                  <a:off x="547200" y="1031790"/>
                  <a:ext cx="432000" cy="414720"/>
                </a:xfrm>
                <a:prstGeom prst="ellipse">
                  <a:avLst/>
                </a:prstGeom>
                <a:solidFill>
                  <a:schemeClr val="bg1"/>
                </a:solidFill>
                <a:ln w="12700">
                  <a:solidFill>
                    <a:srgbClr val="0F4C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101600">
                      <a:solidFill>
                        <a:schemeClr val="tx1"/>
                      </a:solidFill>
                    </a:ln>
                  </a:endParaRPr>
                </a:p>
              </p:txBody>
            </p:sp>
            <p:sp>
              <p:nvSpPr>
                <p:cNvPr id="50" name="文字方塊 49"/>
                <p:cNvSpPr txBox="1"/>
                <p:nvPr/>
              </p:nvSpPr>
              <p:spPr>
                <a:xfrm>
                  <a:off x="579496" y="1085261"/>
                  <a:ext cx="367408" cy="307777"/>
                </a:xfrm>
                <a:prstGeom prst="rect">
                  <a:avLst/>
                </a:prstGeom>
                <a:noFill/>
              </p:spPr>
              <p:txBody>
                <a:bodyPr wrap="none" rtlCol="0">
                  <a:spAutoFit/>
                </a:bodyPr>
                <a:lstStyle/>
                <a:p>
                  <a:r>
                    <a:rPr lang="en-US" altLang="zh-TW" sz="1400" b="1" dirty="0" smtClean="0">
                      <a:solidFill>
                        <a:schemeClr val="tx1">
                          <a:lumMod val="75000"/>
                          <a:lumOff val="25000"/>
                        </a:schemeClr>
                      </a:solidFill>
                      <a:latin typeface="Estrangelo Edessa" panose="03080600000000000000" pitchFamily="66" charset="0"/>
                      <a:ea typeface="Arial Unicode MS" panose="020B0604020202020204" pitchFamily="34" charset="-120"/>
                      <a:cs typeface="Estrangelo Edessa" panose="03080600000000000000" pitchFamily="66" charset="0"/>
                    </a:rPr>
                    <a:t>05</a:t>
                  </a:r>
                  <a:endParaRPr lang="zh-TW" altLang="en-US" sz="1400" b="1" dirty="0">
                    <a:solidFill>
                      <a:schemeClr val="tx1">
                        <a:lumMod val="75000"/>
                        <a:lumOff val="25000"/>
                      </a:schemeClr>
                    </a:solidFill>
                    <a:latin typeface="Estrangelo Edessa" panose="03080600000000000000" pitchFamily="66" charset="0"/>
                    <a:ea typeface="Arial Unicode MS" panose="020B0604020202020204" pitchFamily="34" charset="-120"/>
                    <a:cs typeface="Estrangelo Edessa" panose="03080600000000000000" pitchFamily="66" charset="0"/>
                  </a:endParaRPr>
                </a:p>
              </p:txBody>
            </p:sp>
          </p:grpSp>
        </p:grpSp>
        <p:grpSp>
          <p:nvGrpSpPr>
            <p:cNvPr id="37" name="群組 36"/>
            <p:cNvGrpSpPr/>
            <p:nvPr/>
          </p:nvGrpSpPr>
          <p:grpSpPr>
            <a:xfrm>
              <a:off x="457200" y="3596400"/>
              <a:ext cx="3265200" cy="612000"/>
              <a:chOff x="457200" y="933150"/>
              <a:chExt cx="3265200" cy="612000"/>
            </a:xfrm>
          </p:grpSpPr>
          <p:sp>
            <p:nvSpPr>
              <p:cNvPr id="41" name="矩形 40"/>
              <p:cNvSpPr/>
              <p:nvPr/>
            </p:nvSpPr>
            <p:spPr>
              <a:xfrm>
                <a:off x="979200" y="1005270"/>
                <a:ext cx="2743200" cy="441240"/>
              </a:xfrm>
              <a:prstGeom prst="rect">
                <a:avLst/>
              </a:prstGeom>
              <a:solidFill>
                <a:srgbClr val="0F6FC6">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a:solidFill>
                      <a:schemeClr val="tx1"/>
                    </a:solidFill>
                  </a:rPr>
                  <a:t>Composite </a:t>
                </a:r>
                <a:r>
                  <a:rPr lang="en-US" altLang="zh-TW" sz="1200" dirty="0" smtClean="0">
                    <a:solidFill>
                      <a:schemeClr val="tx1"/>
                    </a:solidFill>
                  </a:rPr>
                  <a:t>Materials</a:t>
                </a:r>
                <a:endParaRPr lang="en-US" altLang="zh-TW" sz="1200" dirty="0">
                  <a:solidFill>
                    <a:schemeClr val="tx1"/>
                  </a:solidFill>
                </a:endParaRPr>
              </a:p>
            </p:txBody>
          </p:sp>
          <p:grpSp>
            <p:nvGrpSpPr>
              <p:cNvPr id="42" name="群組 41"/>
              <p:cNvGrpSpPr/>
              <p:nvPr/>
            </p:nvGrpSpPr>
            <p:grpSpPr>
              <a:xfrm>
                <a:off x="457200" y="933150"/>
                <a:ext cx="612000" cy="612000"/>
                <a:chOff x="457200" y="933150"/>
                <a:chExt cx="612000" cy="612000"/>
              </a:xfrm>
            </p:grpSpPr>
            <p:sp>
              <p:nvSpPr>
                <p:cNvPr id="43" name="橢圓 42"/>
                <p:cNvSpPr>
                  <a:spLocks noChangeAspect="1"/>
                </p:cNvSpPr>
                <p:nvPr/>
              </p:nvSpPr>
              <p:spPr>
                <a:xfrm>
                  <a:off x="457200" y="933150"/>
                  <a:ext cx="612000" cy="612000"/>
                </a:xfrm>
                <a:prstGeom prst="ellipse">
                  <a:avLst/>
                </a:prstGeom>
                <a:solidFill>
                  <a:srgbClr val="0F6FC6">
                    <a:alpha val="5000"/>
                  </a:srgbClr>
                </a:solidFill>
                <a:ln w="38100">
                  <a:solidFill>
                    <a:srgbClr val="5E79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101600">
                      <a:solidFill>
                        <a:schemeClr val="tx1"/>
                      </a:solidFill>
                    </a:ln>
                  </a:endParaRPr>
                </a:p>
              </p:txBody>
            </p:sp>
            <p:sp>
              <p:nvSpPr>
                <p:cNvPr id="44" name="橢圓 43"/>
                <p:cNvSpPr>
                  <a:spLocks noChangeAspect="1"/>
                </p:cNvSpPr>
                <p:nvPr/>
              </p:nvSpPr>
              <p:spPr>
                <a:xfrm>
                  <a:off x="547200" y="1031790"/>
                  <a:ext cx="432000" cy="414720"/>
                </a:xfrm>
                <a:prstGeom prst="ellipse">
                  <a:avLst/>
                </a:prstGeom>
                <a:solidFill>
                  <a:schemeClr val="bg1"/>
                </a:solidFill>
                <a:ln w="12700">
                  <a:solidFill>
                    <a:srgbClr val="5E79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101600">
                      <a:solidFill>
                        <a:schemeClr val="tx1"/>
                      </a:solidFill>
                    </a:ln>
                  </a:endParaRPr>
                </a:p>
              </p:txBody>
            </p:sp>
            <p:sp>
              <p:nvSpPr>
                <p:cNvPr id="45" name="文字方塊 44"/>
                <p:cNvSpPr txBox="1"/>
                <p:nvPr/>
              </p:nvSpPr>
              <p:spPr>
                <a:xfrm>
                  <a:off x="579496" y="1085261"/>
                  <a:ext cx="367408" cy="307777"/>
                </a:xfrm>
                <a:prstGeom prst="rect">
                  <a:avLst/>
                </a:prstGeom>
                <a:noFill/>
              </p:spPr>
              <p:txBody>
                <a:bodyPr wrap="none" rtlCol="0">
                  <a:spAutoFit/>
                </a:bodyPr>
                <a:lstStyle/>
                <a:p>
                  <a:r>
                    <a:rPr lang="en-US" altLang="zh-TW" sz="1400" b="1" dirty="0" smtClean="0">
                      <a:solidFill>
                        <a:schemeClr val="tx1">
                          <a:lumMod val="75000"/>
                          <a:lumOff val="25000"/>
                        </a:schemeClr>
                      </a:solidFill>
                      <a:latin typeface="Estrangelo Edessa" panose="03080600000000000000" pitchFamily="66" charset="0"/>
                      <a:ea typeface="Arial Unicode MS" panose="020B0604020202020204" pitchFamily="34" charset="-120"/>
                      <a:cs typeface="Estrangelo Edessa" panose="03080600000000000000" pitchFamily="66" charset="0"/>
                    </a:rPr>
                    <a:t>04</a:t>
                  </a:r>
                  <a:endParaRPr lang="zh-TW" altLang="en-US" sz="1400" b="1" dirty="0">
                    <a:solidFill>
                      <a:schemeClr val="tx1">
                        <a:lumMod val="75000"/>
                        <a:lumOff val="25000"/>
                      </a:schemeClr>
                    </a:solidFill>
                    <a:latin typeface="Estrangelo Edessa" panose="03080600000000000000" pitchFamily="66" charset="0"/>
                    <a:ea typeface="Arial Unicode MS" panose="020B0604020202020204" pitchFamily="34" charset="-120"/>
                    <a:cs typeface="Estrangelo Edessa" panose="03080600000000000000" pitchFamily="66" charset="0"/>
                  </a:endParaRPr>
                </a:p>
              </p:txBody>
            </p:sp>
          </p:grpSp>
        </p:grpSp>
      </p:grpSp>
      <p:sp>
        <p:nvSpPr>
          <p:cNvPr id="81" name="TextBox 13"/>
          <p:cNvSpPr txBox="1"/>
          <p:nvPr/>
        </p:nvSpPr>
        <p:spPr>
          <a:xfrm>
            <a:off x="395536" y="1057300"/>
            <a:ext cx="3898223" cy="338554"/>
          </a:xfrm>
          <a:prstGeom prst="rect">
            <a:avLst/>
          </a:prstGeom>
          <a:noFill/>
        </p:spPr>
        <p:txBody>
          <a:bodyPr wrap="square" rtlCol="0">
            <a:spAutoFit/>
          </a:bodyPr>
          <a:lstStyle/>
          <a:p>
            <a:r>
              <a:rPr lang="en-US" sz="1600" dirty="0" smtClean="0"/>
              <a:t>Fields of Research</a:t>
            </a:r>
            <a:endParaRPr lang="en-US" sz="1600" dirty="0"/>
          </a:p>
        </p:txBody>
      </p:sp>
    </p:spTree>
    <p:extLst>
      <p:ext uri="{BB962C8B-B14F-4D97-AF65-F5344CB8AC3E}">
        <p14:creationId xmlns:p14="http://schemas.microsoft.com/office/powerpoint/2010/main" val="219989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Calibri" panose="020F0502020204030204" pitchFamily="34" charset="0"/>
              </a:rPr>
              <a:t>Our Industry and Research Partners</a:t>
            </a:r>
            <a:endParaRPr lang="zh-TW" altLang="en-US" dirty="0">
              <a:latin typeface="Calibri" panose="020F0502020204030204" pitchFamily="34" charset="0"/>
            </a:endParaRPr>
          </a:p>
        </p:txBody>
      </p:sp>
      <p:sp>
        <p:nvSpPr>
          <p:cNvPr id="15" name="矩形 14"/>
          <p:cNvSpPr/>
          <p:nvPr/>
        </p:nvSpPr>
        <p:spPr>
          <a:xfrm>
            <a:off x="467544" y="832565"/>
            <a:ext cx="8280920" cy="584775"/>
          </a:xfrm>
          <a:prstGeom prst="rect">
            <a:avLst/>
          </a:prstGeom>
        </p:spPr>
        <p:txBody>
          <a:bodyPr wrap="square">
            <a:spAutoFit/>
          </a:bodyPr>
          <a:lstStyle/>
          <a:p>
            <a:pPr>
              <a:spcBef>
                <a:spcPct val="0"/>
              </a:spcBef>
            </a:pPr>
            <a:r>
              <a:rPr lang="en-US" altLang="zh-TW" sz="1600" dirty="0">
                <a:latin typeface="Calibri" panose="020F0502020204030204" pitchFamily="34" charset="0"/>
              </a:rPr>
              <a:t>A Win-Win strategy through industrial and research institution collaboration in </a:t>
            </a:r>
            <a:r>
              <a:rPr lang="en-US" altLang="zh-TW" sz="1600" b="1" dirty="0">
                <a:latin typeface="Calibri" panose="020F0502020204030204" pitchFamily="34" charset="0"/>
              </a:rPr>
              <a:t>material science, manufacturing processes and product development.</a:t>
            </a:r>
          </a:p>
        </p:txBody>
      </p:sp>
      <p:sp>
        <p:nvSpPr>
          <p:cNvPr id="17" name="灯片编号占位符 3"/>
          <p:cNvSpPr txBox="1">
            <a:spLocks/>
          </p:cNvSpPr>
          <p:nvPr/>
        </p:nvSpPr>
        <p:spPr>
          <a:xfrm>
            <a:off x="8100392" y="5552226"/>
            <a:ext cx="1039045" cy="140054"/>
          </a:xfrm>
          <a:prstGeom prst="rect">
            <a:avLst/>
          </a:prstGeom>
        </p:spPr>
        <p:txBody>
          <a:bodyPr vert="horz" lIns="71323" tIns="0" rIns="71323" bIns="35662" rtlCol="0" anchor="ctr"/>
          <a:lstStyle>
            <a:defPPr>
              <a:defRPr lang="zh-CN"/>
            </a:defPPr>
            <a:lvl1pPr marL="0" algn="r" defTabSz="713232" rtl="0" eaLnBrk="1" latinLnBrk="0" hangingPunct="1">
              <a:defRPr lang="en-US" altLang="zh-CN" sz="900" kern="1200" smtClean="0">
                <a:solidFill>
                  <a:schemeClr val="bg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fld id="{49F4BA8F-7B64-4198-9505-0CB5D4D3B366}" type="slidenum">
              <a:rPr lang="en-US" altLang="zh-TW" smtClean="0">
                <a:latin typeface="Calibri" panose="020F0502020204030204" pitchFamily="34" charset="0"/>
              </a:rPr>
              <a:pPr/>
              <a:t>36</a:t>
            </a:fld>
            <a:endParaRPr lang="zh-TW" altLang="en-US" dirty="0">
              <a:latin typeface="Calibri" panose="020F0502020204030204" pitchFamily="34" charset="0"/>
            </a:endParaRPr>
          </a:p>
        </p:txBody>
      </p:sp>
      <p:sp>
        <p:nvSpPr>
          <p:cNvPr id="28" name="AutoShape 2" descr="ALTRA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29" name="AutoShape 7" descr="Bli kjent med Altran: Verdensleder i engineering løsninger og Fo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31" name="AutoShape 10" descr="了解亚创：工程解决方案与研发领域的全球领导者"/>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grpSp>
        <p:nvGrpSpPr>
          <p:cNvPr id="33" name="群組 32"/>
          <p:cNvGrpSpPr/>
          <p:nvPr/>
        </p:nvGrpSpPr>
        <p:grpSpPr>
          <a:xfrm>
            <a:off x="552957" y="1601564"/>
            <a:ext cx="8273430" cy="3632200"/>
            <a:chOff x="552957" y="1601564"/>
            <a:chExt cx="8273430" cy="3632200"/>
          </a:xfrm>
        </p:grpSpPr>
        <p:graphicFrame>
          <p:nvGraphicFramePr>
            <p:cNvPr id="20" name="資料庫圖表 19"/>
            <p:cNvGraphicFramePr/>
            <p:nvPr>
              <p:extLst>
                <p:ext uri="{D42A27DB-BD31-4B8C-83A1-F6EECF244321}">
                  <p14:modId xmlns:p14="http://schemas.microsoft.com/office/powerpoint/2010/main" val="3275631051"/>
                </p:ext>
              </p:extLst>
            </p:nvPr>
          </p:nvGraphicFramePr>
          <p:xfrm>
            <a:off x="1499743" y="1601564"/>
            <a:ext cx="6096000" cy="363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1" name="Picture 12" descr="ãIndustrial Technology Research Instituteãçåçæå°çµæ"/>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27499" y="1964854"/>
              <a:ext cx="1814922" cy="420377"/>
            </a:xfrm>
            <a:prstGeom prst="rect">
              <a:avLst/>
            </a:prstGeom>
            <a:noFill/>
            <a:extLst>
              <a:ext uri="{909E8E84-426E-40DD-AFC4-6F175D3DCCD1}">
                <a14:hiddenFill xmlns:a14="http://schemas.microsoft.com/office/drawing/2010/main">
                  <a:solidFill>
                    <a:srgbClr val="FFFFFF"/>
                  </a:solidFill>
                </a14:hiddenFill>
              </a:ext>
            </a:extLst>
          </p:spPr>
        </p:pic>
        <p:pic>
          <p:nvPicPr>
            <p:cNvPr id="22" name="圖片 2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2776" y="4084313"/>
              <a:ext cx="2010426" cy="747043"/>
            </a:xfrm>
            <a:prstGeom prst="rect">
              <a:avLst/>
            </a:prstGeom>
          </p:spPr>
        </p:pic>
        <p:pic>
          <p:nvPicPr>
            <p:cNvPr id="23" name="圖片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9207" y="1886402"/>
              <a:ext cx="1617564" cy="577283"/>
            </a:xfrm>
            <a:prstGeom prst="rect">
              <a:avLst/>
            </a:prstGeom>
          </p:spPr>
        </p:pic>
        <p:pic>
          <p:nvPicPr>
            <p:cNvPr id="24" name="圖片 2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5243" y="2502079"/>
              <a:ext cx="1750642" cy="875321"/>
            </a:xfrm>
            <a:prstGeom prst="rect">
              <a:avLst/>
            </a:prstGeom>
          </p:spPr>
        </p:pic>
        <p:pic>
          <p:nvPicPr>
            <p:cNvPr id="25" name="圖片 2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52957" y="3493708"/>
              <a:ext cx="1955214" cy="393856"/>
            </a:xfrm>
            <a:prstGeom prst="rect">
              <a:avLst/>
            </a:prstGeom>
          </p:spPr>
        </p:pic>
        <p:grpSp>
          <p:nvGrpSpPr>
            <p:cNvPr id="32" name="群組 31"/>
            <p:cNvGrpSpPr/>
            <p:nvPr/>
          </p:nvGrpSpPr>
          <p:grpSpPr>
            <a:xfrm>
              <a:off x="7247850" y="3887564"/>
              <a:ext cx="1057950" cy="1138738"/>
              <a:chOff x="7247850" y="3887564"/>
              <a:chExt cx="1057950" cy="1138738"/>
            </a:xfrm>
          </p:grpSpPr>
          <p:pic>
            <p:nvPicPr>
              <p:cNvPr id="26" name="圖片 2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247850" y="3887564"/>
                <a:ext cx="1057950" cy="486657"/>
              </a:xfrm>
              <a:prstGeom prst="rect">
                <a:avLst/>
              </a:prstGeom>
            </p:spPr>
          </p:pic>
          <p:pic>
            <p:nvPicPr>
              <p:cNvPr id="27" name="圖片 2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366895" y="4362098"/>
                <a:ext cx="938905" cy="664204"/>
              </a:xfrm>
              <a:prstGeom prst="rect">
                <a:avLst/>
              </a:prstGeom>
            </p:spPr>
          </p:pic>
        </p:grpSp>
        <p:grpSp>
          <p:nvGrpSpPr>
            <p:cNvPr id="36" name="群組 35"/>
            <p:cNvGrpSpPr>
              <a:grpSpLocks noChangeAspect="1"/>
            </p:cNvGrpSpPr>
            <p:nvPr/>
          </p:nvGrpSpPr>
          <p:grpSpPr>
            <a:xfrm>
              <a:off x="6790534" y="2928805"/>
              <a:ext cx="2035853" cy="604849"/>
              <a:chOff x="936000" y="3744216"/>
              <a:chExt cx="4771278" cy="1417540"/>
            </a:xfrm>
          </p:grpSpPr>
          <p:pic>
            <p:nvPicPr>
              <p:cNvPr id="37" name="Picture 5" descr="Download Altran Logo in SVG Vector or PNG File Format - Logo.wine"/>
              <p:cNvPicPr>
                <a:picLocks noChangeAspect="1" noChangeArrowheads="1"/>
              </p:cNvPicPr>
              <p:nvPr/>
            </p:nvPicPr>
            <p:blipFill rotWithShape="1">
              <a:blip r:embed="rId14" cstate="print">
                <a:extLst>
                  <a:ext uri="{28A0092B-C50C-407E-A947-70E740481C1C}">
                    <a14:useLocalDpi xmlns:a14="http://schemas.microsoft.com/office/drawing/2010/main"/>
                  </a:ext>
                </a:extLst>
              </a:blip>
              <a:srcRect/>
              <a:stretch/>
            </p:blipFill>
            <p:spPr bwMode="auto">
              <a:xfrm>
                <a:off x="936000" y="3744216"/>
                <a:ext cx="4771278" cy="1086733"/>
              </a:xfrm>
              <a:prstGeom prst="rect">
                <a:avLst/>
              </a:prstGeom>
              <a:noFill/>
              <a:extLst>
                <a:ext uri="{909E8E84-426E-40DD-AFC4-6F175D3DCCD1}">
                  <a14:hiddenFill xmlns:a14="http://schemas.microsoft.com/office/drawing/2010/main">
                    <a:solidFill>
                      <a:srgbClr val="FFFFFF"/>
                    </a:solidFill>
                  </a14:hiddenFill>
                </a:ext>
              </a:extLst>
            </p:spPr>
          </p:pic>
          <p:pic>
            <p:nvPicPr>
              <p:cNvPr id="38" name="圖片 37"/>
              <p:cNvPicPr>
                <a:picLocks noChangeAspect="1"/>
              </p:cNvPicPr>
              <p:nvPr/>
            </p:nvPicPr>
            <p:blipFill rotWithShape="1">
              <a:blip r:embed="rId15" cstate="print">
                <a:extLst>
                  <a:ext uri="{28A0092B-C50C-407E-A947-70E740481C1C}">
                    <a14:useLocalDpi xmlns:a14="http://schemas.microsoft.com/office/drawing/2010/main" val="0"/>
                  </a:ext>
                </a:extLst>
              </a:blip>
              <a:srcRect t="67215"/>
              <a:stretch/>
            </p:blipFill>
            <p:spPr>
              <a:xfrm>
                <a:off x="2483768" y="4687564"/>
                <a:ext cx="2792363" cy="474192"/>
              </a:xfrm>
              <a:prstGeom prst="rect">
                <a:avLst/>
              </a:prstGeom>
            </p:spPr>
          </p:pic>
          <p:sp>
            <p:nvSpPr>
              <p:cNvPr id="39" name="橢圓 38"/>
              <p:cNvSpPr/>
              <p:nvPr/>
            </p:nvSpPr>
            <p:spPr bwMode="auto">
              <a:xfrm>
                <a:off x="3635896" y="4615554"/>
                <a:ext cx="432048" cy="180000"/>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4000" b="0" i="0" u="none" strike="noStrike" cap="none" normalizeH="0" baseline="0" smtClean="0">
                  <a:ln>
                    <a:noFill/>
                  </a:ln>
                  <a:solidFill>
                    <a:schemeClr val="bg1"/>
                  </a:solidFill>
                  <a:effectLst/>
                  <a:latin typeface="Stone Sans" pitchFamily="2" charset="0"/>
                  <a:ea typeface="宋体" charset="-122"/>
                </a:endParaRPr>
              </a:p>
            </p:txBody>
          </p:sp>
        </p:grpSp>
      </p:grpSp>
    </p:spTree>
    <p:extLst>
      <p:ext uri="{BB962C8B-B14F-4D97-AF65-F5344CB8AC3E}">
        <p14:creationId xmlns:p14="http://schemas.microsoft.com/office/powerpoint/2010/main" val="22085089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827584" y="1407634"/>
            <a:ext cx="5112567" cy="625243"/>
          </a:xfrm>
        </p:spPr>
        <p:txBody>
          <a:bodyPr>
            <a:noAutofit/>
          </a:bodyPr>
          <a:lstStyle/>
          <a:p>
            <a:pPr algn="l"/>
            <a:r>
              <a:rPr lang="en-US" altLang="zh-CN" sz="4000" dirty="0">
                <a:solidFill>
                  <a:schemeClr val="tx1"/>
                </a:solidFill>
                <a:latin typeface="Calibri" panose="020F0502020204030204" pitchFamily="34" charset="0"/>
              </a:rPr>
              <a:t>Thank You</a:t>
            </a:r>
            <a:br>
              <a:rPr lang="en-US" altLang="zh-CN" sz="4000" dirty="0">
                <a:solidFill>
                  <a:schemeClr val="tx1"/>
                </a:solidFill>
                <a:latin typeface="Calibri" panose="020F0502020204030204" pitchFamily="34" charset="0"/>
              </a:rPr>
            </a:br>
            <a:endParaRPr lang="zh-CN" altLang="en-US" sz="4000" dirty="0">
              <a:solidFill>
                <a:schemeClr val="tx1"/>
              </a:solidFill>
              <a:latin typeface="Calibri" panose="020F0502020204030204" pitchFamily="34" charset="0"/>
            </a:endParaRPr>
          </a:p>
        </p:txBody>
      </p:sp>
      <p:sp>
        <p:nvSpPr>
          <p:cNvPr id="4" name="页脚占位符 3"/>
          <p:cNvSpPr>
            <a:spLocks noGrp="1"/>
          </p:cNvSpPr>
          <p:nvPr>
            <p:ph type="ftr" sz="quarter" idx="4294967295"/>
          </p:nvPr>
        </p:nvSpPr>
        <p:spPr>
          <a:xfrm>
            <a:off x="8243887" y="5600237"/>
            <a:ext cx="900113" cy="137583"/>
          </a:xfrm>
        </p:spPr>
        <p:txBody>
          <a:bodyPr/>
          <a:lstStyle/>
          <a:p>
            <a:r>
              <a:rPr lang="en-US" altLang="zh-CN" smtClean="0">
                <a:latin typeface="Calibri" panose="020F0502020204030204" pitchFamily="34" charset="0"/>
              </a:rPr>
              <a:t>/    11</a:t>
            </a:r>
            <a:endParaRPr lang="zh-CN" altLang="en-US" dirty="0">
              <a:latin typeface="Calibri" panose="020F0502020204030204" pitchFamily="34" charset="0"/>
            </a:endParaRPr>
          </a:p>
        </p:txBody>
      </p:sp>
      <p:sp>
        <p:nvSpPr>
          <p:cNvPr id="5" name="灯片编号占位符 4"/>
          <p:cNvSpPr>
            <a:spLocks noGrp="1"/>
          </p:cNvSpPr>
          <p:nvPr>
            <p:ph type="sldNum" sz="quarter" idx="4294967295"/>
          </p:nvPr>
        </p:nvSpPr>
        <p:spPr>
          <a:xfrm>
            <a:off x="7371160" y="5580063"/>
            <a:ext cx="1772840" cy="140229"/>
          </a:xfrm>
        </p:spPr>
        <p:txBody>
          <a:bodyPr/>
          <a:lstStyle/>
          <a:p>
            <a:fld id="{49F4BA8F-7B64-4198-9505-0CB5D4D3B366}" type="slidenum">
              <a:rPr lang="en-US" altLang="zh-CN" smtClean="0">
                <a:latin typeface="Calibri" panose="020F0502020204030204" pitchFamily="34" charset="0"/>
              </a:rPr>
              <a:pPr/>
              <a:t>37</a:t>
            </a:fld>
            <a:endParaRPr lang="zh-CN" altLang="en-US" dirty="0">
              <a:latin typeface="Calibri" panose="020F0502020204030204" pitchFamily="34" charset="0"/>
            </a:endParaRPr>
          </a:p>
        </p:txBody>
      </p:sp>
      <p:sp>
        <p:nvSpPr>
          <p:cNvPr id="7" name="灯片编号占位符 3"/>
          <p:cNvSpPr txBox="1">
            <a:spLocks/>
          </p:cNvSpPr>
          <p:nvPr/>
        </p:nvSpPr>
        <p:spPr>
          <a:xfrm>
            <a:off x="8100392" y="5597766"/>
            <a:ext cx="1039045" cy="140054"/>
          </a:xfrm>
          <a:prstGeom prst="rect">
            <a:avLst/>
          </a:prstGeom>
        </p:spPr>
        <p:txBody>
          <a:bodyPr vert="horz" lIns="71323" tIns="0" rIns="71323" bIns="35662" rtlCol="0" anchor="ctr"/>
          <a:lstStyle>
            <a:defPPr>
              <a:defRPr lang="zh-CN"/>
            </a:defPPr>
            <a:lvl1pPr marL="0" algn="r" defTabSz="713232" rtl="0" eaLnBrk="1" latinLnBrk="0" hangingPunct="1">
              <a:defRPr lang="en-US" altLang="zh-CN" sz="900" kern="1200" smtClean="0">
                <a:solidFill>
                  <a:schemeClr val="bg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fld id="{49F4BA8F-7B64-4198-9505-0CB5D4D3B366}" type="slidenum">
              <a:rPr lang="en-US" altLang="zh-TW" smtClean="0">
                <a:latin typeface="Calibri" panose="020F0502020204030204" pitchFamily="34" charset="0"/>
              </a:rPr>
              <a:pPr/>
              <a:t>37</a:t>
            </a:fld>
            <a:endParaRPr lang="zh-TW" altLang="en-US" dirty="0">
              <a:latin typeface="Calibri" panose="020F0502020204030204" pitchFamily="34" charset="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215794"/>
            <a:ext cx="542934" cy="327183"/>
          </a:xfrm>
          <a:prstGeom prst="rect">
            <a:avLst/>
          </a:prstGeom>
        </p:spPr>
      </p:pic>
      <p:pic>
        <p:nvPicPr>
          <p:cNvPr id="2" name="圖片 1"/>
          <p:cNvPicPr>
            <a:picLocks noChangeAspect="1"/>
          </p:cNvPicPr>
          <p:nvPr/>
        </p:nvPicPr>
        <p:blipFill rotWithShape="1">
          <a:blip r:embed="rId4" cstate="screen">
            <a:extLst>
              <a:ext uri="{28A0092B-C50C-407E-A947-70E740481C1C}">
                <a14:useLocalDpi xmlns:a14="http://schemas.microsoft.com/office/drawing/2010/main"/>
              </a:ext>
            </a:extLst>
          </a:blip>
          <a:srcRect t="11530" b="5297"/>
          <a:stretch/>
        </p:blipFill>
        <p:spPr>
          <a:xfrm>
            <a:off x="5076056" y="3217540"/>
            <a:ext cx="3594184" cy="1980000"/>
          </a:xfrm>
          <a:prstGeom prst="rect">
            <a:avLst/>
          </a:prstGeom>
        </p:spPr>
      </p:pic>
    </p:spTree>
    <p:extLst>
      <p:ext uri="{BB962C8B-B14F-4D97-AF65-F5344CB8AC3E}">
        <p14:creationId xmlns:p14="http://schemas.microsoft.com/office/powerpoint/2010/main" val="37221179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290" y="96657"/>
            <a:ext cx="8353424" cy="600603"/>
          </a:xfrm>
        </p:spPr>
        <p:txBody>
          <a:bodyPr/>
          <a:lstStyle/>
          <a:p>
            <a:r>
              <a:rPr lang="en-US" altLang="zh-CN" dirty="0">
                <a:latin typeface="Calibri" panose="020F0502020204030204" pitchFamily="34" charset="0"/>
              </a:rPr>
              <a:t>Disclaimer</a:t>
            </a:r>
            <a:endParaRPr lang="zh-CN" altLang="en-US" dirty="0">
              <a:latin typeface="Calibri" panose="020F0502020204030204" pitchFamily="34" charset="0"/>
            </a:endParaRPr>
          </a:p>
        </p:txBody>
      </p:sp>
      <p:sp>
        <p:nvSpPr>
          <p:cNvPr id="16" name="灯片编号占位符 3"/>
          <p:cNvSpPr txBox="1">
            <a:spLocks/>
          </p:cNvSpPr>
          <p:nvPr/>
        </p:nvSpPr>
        <p:spPr>
          <a:xfrm>
            <a:off x="8100392" y="5564449"/>
            <a:ext cx="1039045" cy="140054"/>
          </a:xfrm>
          <a:prstGeom prst="rect">
            <a:avLst/>
          </a:prstGeom>
        </p:spPr>
        <p:txBody>
          <a:bodyPr vert="horz" lIns="71323" tIns="0" rIns="71323" bIns="35662" rtlCol="0" anchor="ctr"/>
          <a:lstStyle>
            <a:defPPr>
              <a:defRPr lang="zh-CN"/>
            </a:defPPr>
            <a:lvl1pPr marL="0" algn="r" defTabSz="713232" rtl="0" eaLnBrk="1" latinLnBrk="0" hangingPunct="1">
              <a:defRPr lang="en-US" altLang="zh-CN" sz="900" kern="1200" smtClean="0">
                <a:solidFill>
                  <a:schemeClr val="bg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fld id="{49F4BA8F-7B64-4198-9505-0CB5D4D3B366}" type="slidenum">
              <a:rPr lang="en-US" altLang="zh-TW" smtClean="0">
                <a:latin typeface="Calibri" panose="020F0502020204030204" pitchFamily="34" charset="0"/>
              </a:rPr>
              <a:pPr/>
              <a:t>38</a:t>
            </a:fld>
            <a:endParaRPr lang="zh-TW" altLang="en-US" dirty="0">
              <a:latin typeface="Calibri" panose="020F0502020204030204" pitchFamily="34" charset="0"/>
            </a:endParaRPr>
          </a:p>
        </p:txBody>
      </p:sp>
      <p:sp>
        <p:nvSpPr>
          <p:cNvPr id="17" name="Rectangle 3"/>
          <p:cNvSpPr txBox="1">
            <a:spLocks/>
          </p:cNvSpPr>
          <p:nvPr/>
        </p:nvSpPr>
        <p:spPr>
          <a:xfrm>
            <a:off x="188321" y="574989"/>
            <a:ext cx="8704159" cy="516283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ts val="1400"/>
              </a:lnSpc>
              <a:spcBef>
                <a:spcPts val="600"/>
              </a:spcBef>
            </a:pPr>
            <a:r>
              <a:rPr lang="en-US" altLang="zh-TW" sz="1000" dirty="0">
                <a:latin typeface="Calibri" pitchFamily="34" charset="0"/>
              </a:rPr>
              <a:t>The information contained in this confidential document ("Presentation") has been prepared by </a:t>
            </a:r>
            <a:r>
              <a:rPr lang="en-US" altLang="zh-TW" sz="1000" dirty="0" err="1">
                <a:latin typeface="Calibri" pitchFamily="34" charset="0"/>
              </a:rPr>
              <a:t>SuperAlloy</a:t>
            </a:r>
            <a:r>
              <a:rPr lang="en-US" altLang="zh-TW" sz="1000" dirty="0">
                <a:latin typeface="Calibri" pitchFamily="34" charset="0"/>
              </a:rPr>
              <a:t> Industrial Company Ltd. (the "Company"). It has not been fully verified and is subject to material updating, revision and further amendment. </a:t>
            </a:r>
            <a:endParaRPr lang="zh-TW" altLang="zh-TW" sz="1000" dirty="0">
              <a:latin typeface="Calibri" pitchFamily="34" charset="0"/>
            </a:endParaRPr>
          </a:p>
          <a:p>
            <a:pPr>
              <a:lnSpc>
                <a:spcPts val="1400"/>
              </a:lnSpc>
              <a:spcBef>
                <a:spcPts val="600"/>
              </a:spcBef>
            </a:pPr>
            <a:r>
              <a:rPr lang="en-US" altLang="zh-TW" sz="1000" dirty="0">
                <a:latin typeface="Calibri" pitchFamily="34" charset="0"/>
              </a:rPr>
              <a:t>While the information contained herein has been prepared in good faith, neither the Company nor any of its shareholders, directors, officers, agents, employees or advisers gives, has given or has authority to give, any representations or warranties (express or implied) as to, or in relation to, the accuracy, reliability or completeness of the information in this Presentation, or any revision or supplement thereof, or of any other written or oral information made or to be made available to any interested party or its advisers (all such information being referred to as "Information") and liability therefore is expressly disclaimed.  Accordingly, neither the Company nor any of its shareholders, directors, officers, agents, employees or advisers takes any responsibility for, or will accept any liability whether direct or indirect, express or implied, contractual, tortious, statutory or otherwise, in respect of, the accuracy or completeness or injury of the Information or for any of the opinions contained herein or for any errors, omissions or misstatements or for any loss, howsoever arising, from the use of this Presentation or the information.</a:t>
            </a:r>
            <a:endParaRPr lang="zh-TW" altLang="zh-TW" sz="1000" dirty="0">
              <a:latin typeface="Calibri" pitchFamily="34" charset="0"/>
            </a:endParaRPr>
          </a:p>
          <a:p>
            <a:pPr>
              <a:lnSpc>
                <a:spcPts val="1400"/>
              </a:lnSpc>
              <a:spcBef>
                <a:spcPts val="600"/>
              </a:spcBef>
            </a:pPr>
            <a:r>
              <a:rPr lang="en-US" altLang="zh-TW" sz="1000" dirty="0">
                <a:latin typeface="Calibri" pitchFamily="34" charset="0"/>
              </a:rPr>
              <a:t>Neither the issue of this Presentation nor any part of its contents is to be taken as any form of commitment on the part of the Company to proceed with any transaction and the right is reserved by the Company to terminate any discussions or negotiations with any prospective investors.  In no circumstances will the Company be responsible for any costs, losses or expenses incurred in connection with any appraisal or investigation of the Company.  In furnishing this Presentation, the Company does not undertake or agree to any obligation to provide the recipient with access to any additional information or to update this Presentation or to correct any inaccuracies in, or omissions from, this Presentation which may become apparent.</a:t>
            </a:r>
            <a:endParaRPr lang="zh-TW" altLang="zh-TW" sz="1000" dirty="0">
              <a:latin typeface="Calibri" pitchFamily="34" charset="0"/>
            </a:endParaRPr>
          </a:p>
          <a:p>
            <a:pPr>
              <a:lnSpc>
                <a:spcPts val="1400"/>
              </a:lnSpc>
              <a:spcBef>
                <a:spcPts val="600"/>
              </a:spcBef>
            </a:pPr>
            <a:r>
              <a:rPr lang="en-US" altLang="zh-TW" sz="1000" dirty="0">
                <a:latin typeface="Calibri" pitchFamily="34" charset="0"/>
              </a:rPr>
              <a:t>This Presentation should not be considered as the giving of investment advice by the Company or any of its shareholders, directors, officers, agents, employees or advisers.  Each party to whom this Presentation is made available must make its own independent assessment of the Company after making such investigations and taking such advice as may be deemed necessary.  In particular, any estimates or projections or opinions contained herein necessarily involve significant elements of subjective judgment, analysis and assumptions and each recipient should satisfy itself in relation to such matters.</a:t>
            </a:r>
            <a:endParaRPr lang="zh-TW" altLang="zh-TW" sz="1000" dirty="0">
              <a:latin typeface="Calibri" pitchFamily="34" charset="0"/>
            </a:endParaRPr>
          </a:p>
          <a:p>
            <a:pPr>
              <a:lnSpc>
                <a:spcPts val="1400"/>
              </a:lnSpc>
              <a:spcBef>
                <a:spcPts val="600"/>
              </a:spcBef>
            </a:pPr>
            <a:r>
              <a:rPr lang="en-US" altLang="zh-TW" sz="1000" dirty="0">
                <a:latin typeface="Calibri" pitchFamily="34" charset="0"/>
              </a:rPr>
              <a:t>This Presentation includes certain statements that may be deemed “forward-looking statements”.  All statements in this discussion, other than statements of historical facts, that address future activities and events or developments that the Company expects, are forward-looking statements. Although the Company believes the expectations expressed in such forward-looking statements are based on reasonable assumptions, such statements are not guarantees of future performance and actual results or developments may differ materially from those in the forward-looking statements. Factors that could cause actual results to differ materially from those in forward-looking statements include market prices, continued availability of capital and financing,  general economic, market or business conditions and other unforeseen events. Prospective Investors are cautioned that any such statements are not guarantees of future performance and that actual results or developments may differ materially from those projected in forward-looking statements.</a:t>
            </a:r>
            <a:endParaRPr lang="en-US" altLang="zh-TW" sz="1000" dirty="0">
              <a:latin typeface="Calibri" pitchFamily="34" charset="0"/>
              <a:ea typeface="新細明體" charset="0"/>
            </a:endParaRPr>
          </a:p>
        </p:txBody>
      </p:sp>
    </p:spTree>
    <p:extLst>
      <p:ext uri="{BB962C8B-B14F-4D97-AF65-F5344CB8AC3E}">
        <p14:creationId xmlns:p14="http://schemas.microsoft.com/office/powerpoint/2010/main" val="24940741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4427984" y="2857500"/>
            <a:ext cx="4536504" cy="625243"/>
          </a:xfrm>
        </p:spPr>
        <p:txBody>
          <a:bodyPr>
            <a:normAutofit fontScale="90000"/>
          </a:bodyPr>
          <a:lstStyle/>
          <a:p>
            <a:pPr algn="l"/>
            <a:r>
              <a:rPr lang="en-US" altLang="zh-CN" dirty="0" smtClean="0">
                <a:latin typeface="Calibri" panose="020F0502020204030204" pitchFamily="34" charset="0"/>
              </a:rPr>
              <a:t>World Leading Aluminum </a:t>
            </a:r>
            <a:r>
              <a:rPr lang="en-US" altLang="zh-CN" dirty="0">
                <a:latin typeface="Calibri" panose="020F0502020204030204" pitchFamily="34" charset="0"/>
              </a:rPr>
              <a:t>Forged Wheel Supplier for Luxury and Premium Automobiles</a:t>
            </a:r>
            <a:br>
              <a:rPr lang="en-US" altLang="zh-CN" dirty="0">
                <a:latin typeface="Calibri" panose="020F0502020204030204" pitchFamily="34" charset="0"/>
              </a:rPr>
            </a:br>
            <a:endParaRPr lang="en-US" altLang="zh-CN" dirty="0">
              <a:latin typeface="Calibri" panose="020F0502020204030204" pitchFamily="34" charset="0"/>
            </a:endParaRPr>
          </a:p>
        </p:txBody>
      </p:sp>
      <p:sp>
        <p:nvSpPr>
          <p:cNvPr id="4" name="页脚占位符 3"/>
          <p:cNvSpPr>
            <a:spLocks noGrp="1"/>
          </p:cNvSpPr>
          <p:nvPr>
            <p:ph type="ftr" sz="quarter" idx="4294967295"/>
          </p:nvPr>
        </p:nvSpPr>
        <p:spPr>
          <a:xfrm>
            <a:off x="8243887" y="5564188"/>
            <a:ext cx="900113" cy="137583"/>
          </a:xfrm>
        </p:spPr>
        <p:txBody>
          <a:bodyPr/>
          <a:lstStyle/>
          <a:p>
            <a:r>
              <a:rPr lang="en-US" altLang="zh-CN" smtClean="0">
                <a:latin typeface="Calibri" panose="020F0502020204030204" pitchFamily="34" charset="0"/>
              </a:rPr>
              <a:t>/    11</a:t>
            </a:r>
            <a:endParaRPr lang="zh-CN" altLang="en-US" dirty="0">
              <a:latin typeface="Calibri" panose="020F0502020204030204" pitchFamily="34" charset="0"/>
            </a:endParaRPr>
          </a:p>
        </p:txBody>
      </p:sp>
      <p:sp>
        <p:nvSpPr>
          <p:cNvPr id="5" name="灯片编号占位符 4"/>
          <p:cNvSpPr>
            <a:spLocks noGrp="1"/>
          </p:cNvSpPr>
          <p:nvPr>
            <p:ph type="sldNum" sz="quarter" idx="4294967295"/>
          </p:nvPr>
        </p:nvSpPr>
        <p:spPr>
          <a:xfrm>
            <a:off x="7371160" y="5580063"/>
            <a:ext cx="1772840" cy="140229"/>
          </a:xfrm>
        </p:spPr>
        <p:txBody>
          <a:bodyPr/>
          <a:lstStyle/>
          <a:p>
            <a:fld id="{49F4BA8F-7B64-4198-9505-0CB5D4D3B366}" type="slidenum">
              <a:rPr lang="en-US" altLang="zh-CN" smtClean="0">
                <a:latin typeface="Calibri" panose="020F0502020204030204" pitchFamily="34" charset="0"/>
              </a:rPr>
              <a:pPr/>
              <a:t>4</a:t>
            </a:fld>
            <a:endParaRPr lang="zh-CN" altLang="en-US" dirty="0">
              <a:latin typeface="Calibri" panose="020F0502020204030204" pitchFamily="34" charset="0"/>
            </a:endParaRPr>
          </a:p>
        </p:txBody>
      </p:sp>
      <p:pic>
        <p:nvPicPr>
          <p:cNvPr id="10" name="圖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215794"/>
            <a:ext cx="542934" cy="327183"/>
          </a:xfrm>
          <a:prstGeom prst="rect">
            <a:avLst/>
          </a:prstGeom>
        </p:spPr>
      </p:pic>
      <p:pic>
        <p:nvPicPr>
          <p:cNvPr id="3074" name="Picture 2" descr="Ferrari 488 Gtb Transparent &amp; PNG Clipart Free Download - YW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29308"/>
            <a:ext cx="3738364" cy="1869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93571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1"/>
          </p:nvPr>
        </p:nvSpPr>
        <p:spPr>
          <a:xfrm>
            <a:off x="8100392" y="5564449"/>
            <a:ext cx="1039045" cy="140054"/>
          </a:xfrm>
        </p:spPr>
        <p:txBody>
          <a:bodyPr/>
          <a:lstStyle/>
          <a:p>
            <a:fld id="{49F4BA8F-7B64-4198-9505-0CB5D4D3B366}" type="slidenum">
              <a:rPr lang="en-US" altLang="zh-CN" smtClean="0">
                <a:latin typeface="Calibri" panose="020F0502020204030204" pitchFamily="34" charset="0"/>
              </a:rPr>
              <a:pPr/>
              <a:t>5</a:t>
            </a:fld>
            <a:endParaRPr lang="zh-CN" altLang="en-US" dirty="0">
              <a:latin typeface="Calibri" panose="020F0502020204030204" pitchFamily="34" charset="0"/>
            </a:endParaRPr>
          </a:p>
        </p:txBody>
      </p:sp>
      <p:sp>
        <p:nvSpPr>
          <p:cNvPr id="9" name="Rectangle 4"/>
          <p:cNvSpPr/>
          <p:nvPr/>
        </p:nvSpPr>
        <p:spPr>
          <a:xfrm>
            <a:off x="251520" y="697260"/>
            <a:ext cx="8686800" cy="600164"/>
          </a:xfrm>
          <a:prstGeom prst="rect">
            <a:avLst/>
          </a:prstGeom>
        </p:spPr>
        <p:txBody>
          <a:bodyPr wrap="square">
            <a:spAutoFit/>
          </a:bodyPr>
          <a:lstStyle/>
          <a:p>
            <a:pPr marL="285750" indent="-285750">
              <a:spcBef>
                <a:spcPts val="600"/>
              </a:spcBef>
              <a:buFont typeface="Wingdings" panose="05000000000000000000" pitchFamily="2" charset="2"/>
              <a:buChar char="u"/>
            </a:pPr>
            <a:r>
              <a:rPr lang="en-US" dirty="0">
                <a:latin typeface="Calibri" panose="020F0502020204030204" pitchFamily="34" charset="0"/>
              </a:rPr>
              <a:t>We specialize in manufacturing of lightweight alloy products for the automotive industry</a:t>
            </a:r>
          </a:p>
          <a:p>
            <a:pPr marL="285750" indent="-285750">
              <a:spcBef>
                <a:spcPts val="600"/>
              </a:spcBef>
              <a:buFont typeface="Wingdings" panose="05000000000000000000" pitchFamily="2" charset="2"/>
              <a:buChar char="u"/>
            </a:pPr>
            <a:r>
              <a:rPr lang="en-US" dirty="0">
                <a:latin typeface="Calibri" panose="020F0502020204030204" pitchFamily="34" charset="0"/>
              </a:rPr>
              <a:t>Forged wheels have historically been our key sales and profit driver</a:t>
            </a:r>
          </a:p>
        </p:txBody>
      </p:sp>
      <p:grpSp>
        <p:nvGrpSpPr>
          <p:cNvPr id="22" name="群組 21"/>
          <p:cNvGrpSpPr/>
          <p:nvPr/>
        </p:nvGrpSpPr>
        <p:grpSpPr>
          <a:xfrm>
            <a:off x="171620" y="1934809"/>
            <a:ext cx="5264476" cy="600138"/>
            <a:chOff x="-2314546" y="5444503"/>
            <a:chExt cx="5814208" cy="753776"/>
          </a:xfrm>
        </p:grpSpPr>
        <p:sp>
          <p:nvSpPr>
            <p:cNvPr id="25" name="Rectangle 8"/>
            <p:cNvSpPr/>
            <p:nvPr/>
          </p:nvSpPr>
          <p:spPr>
            <a:xfrm>
              <a:off x="-2314546" y="5444503"/>
              <a:ext cx="2255411" cy="734480"/>
            </a:xfrm>
            <a:prstGeom prst="rect">
              <a:avLst/>
            </a:prstGeom>
          </p:spPr>
          <p:txBody>
            <a:bodyPr wrap="square">
              <a:spAutoFit/>
            </a:bodyPr>
            <a:lstStyle/>
            <a:p>
              <a:pPr lvl="0" algn="ctr"/>
              <a:r>
                <a:rPr lang="en-US" altLang="zh-TW" sz="1600" b="1" dirty="0">
                  <a:latin typeface="Calibri" panose="020F0502020204030204" pitchFamily="34" charset="0"/>
                </a:rPr>
                <a:t>Forged wheels</a:t>
              </a:r>
            </a:p>
            <a:p>
              <a:pPr lvl="0" algn="ctr"/>
              <a:r>
                <a:rPr lang="en-US" altLang="zh-TW" sz="1600" b="1" dirty="0">
                  <a:solidFill>
                    <a:schemeClr val="accent1"/>
                  </a:solidFill>
                  <a:latin typeface="Calibri" panose="020F0502020204030204" pitchFamily="34" charset="0"/>
                  <a:ea typeface="微软雅黑" pitchFamily="34" charset="-122"/>
                  <a:cs typeface="+mj-cs"/>
                </a:rPr>
                <a:t>76.2% </a:t>
              </a:r>
              <a:r>
                <a:rPr lang="en-US" altLang="zh-TW" sz="1600" dirty="0">
                  <a:latin typeface="Calibri" panose="020F0502020204030204" pitchFamily="34" charset="0"/>
                </a:rPr>
                <a:t>sales</a:t>
              </a:r>
            </a:p>
          </p:txBody>
        </p:sp>
        <p:sp>
          <p:nvSpPr>
            <p:cNvPr id="26" name="Rectangle 10"/>
            <p:cNvSpPr/>
            <p:nvPr/>
          </p:nvSpPr>
          <p:spPr>
            <a:xfrm>
              <a:off x="-962582" y="5463798"/>
              <a:ext cx="4462244" cy="734481"/>
            </a:xfrm>
            <a:prstGeom prst="rect">
              <a:avLst/>
            </a:prstGeom>
          </p:spPr>
          <p:txBody>
            <a:bodyPr wrap="square">
              <a:spAutoFit/>
            </a:bodyPr>
            <a:lstStyle/>
            <a:p>
              <a:pPr lvl="0" algn="ctr"/>
              <a:r>
                <a:rPr lang="en-US" altLang="zh-TW" sz="1600" b="1" dirty="0">
                  <a:latin typeface="Calibri" panose="020F0502020204030204" pitchFamily="34" charset="0"/>
                  <a:cs typeface="Arial" panose="020B0604020202020204" pitchFamily="34" charset="0"/>
                </a:rPr>
                <a:t>Suspension parts</a:t>
              </a:r>
              <a:r>
                <a:rPr lang="en-US" altLang="zh-TW" sz="1600" b="1" dirty="0" smtClean="0">
                  <a:latin typeface="Calibri" panose="020F0502020204030204" pitchFamily="34" charset="0"/>
                  <a:cs typeface="Arial" panose="020B0604020202020204" pitchFamily="34" charset="0"/>
                </a:rPr>
                <a:t>/ Others</a:t>
              </a:r>
              <a:endParaRPr lang="en-US" altLang="zh-TW" sz="1600" b="1" dirty="0">
                <a:latin typeface="Calibri" panose="020F0502020204030204" pitchFamily="34" charset="0"/>
                <a:cs typeface="Arial" panose="020B0604020202020204" pitchFamily="34" charset="0"/>
              </a:endParaRPr>
            </a:p>
            <a:p>
              <a:pPr lvl="0" algn="ctr"/>
              <a:r>
                <a:rPr lang="en-US" sz="1600" b="1" dirty="0">
                  <a:solidFill>
                    <a:schemeClr val="accent1"/>
                  </a:solidFill>
                  <a:latin typeface="Calibri" panose="020F0502020204030204" pitchFamily="34" charset="0"/>
                  <a:ea typeface="微软雅黑" pitchFamily="34" charset="-122"/>
                  <a:cs typeface="+mj-cs"/>
                </a:rPr>
                <a:t>18.3%/ 5.5% </a:t>
              </a:r>
              <a:r>
                <a:rPr lang="en-US" sz="1600" dirty="0">
                  <a:latin typeface="Calibri" panose="020F0502020204030204" pitchFamily="34" charset="0"/>
                  <a:cs typeface="Arial" panose="020B0604020202020204" pitchFamily="34" charset="0"/>
                </a:rPr>
                <a:t>sales</a:t>
              </a:r>
            </a:p>
          </p:txBody>
        </p:sp>
      </p:grpSp>
      <p:sp>
        <p:nvSpPr>
          <p:cNvPr id="38" name="矩形 37"/>
          <p:cNvSpPr>
            <a:spLocks noChangeArrowheads="1"/>
          </p:cNvSpPr>
          <p:nvPr/>
        </p:nvSpPr>
        <p:spPr bwMode="auto">
          <a:xfrm>
            <a:off x="7820471" y="5347583"/>
            <a:ext cx="116889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a:r>
              <a:rPr lang="en-US" altLang="zh-TW" sz="1000" dirty="0">
                <a:solidFill>
                  <a:srgbClr val="000000"/>
                </a:solidFill>
                <a:latin typeface="Calibri" panose="020F0502020204030204" pitchFamily="34" charset="0"/>
                <a:ea typeface="微軟正黑體" panose="020B0604030504040204" pitchFamily="34" charset="-120"/>
              </a:rPr>
              <a:t>Source:</a:t>
            </a:r>
            <a:r>
              <a:rPr lang="zh-TW" altLang="en-US" sz="1000" dirty="0">
                <a:solidFill>
                  <a:srgbClr val="000000"/>
                </a:solidFill>
                <a:latin typeface="Calibri" panose="020F0502020204030204" pitchFamily="34" charset="0"/>
                <a:ea typeface="微軟正黑體" panose="020B0604030504040204" pitchFamily="34" charset="-120"/>
              </a:rPr>
              <a:t> </a:t>
            </a:r>
            <a:r>
              <a:rPr lang="en-US" altLang="zh-TW" sz="1000" dirty="0">
                <a:solidFill>
                  <a:srgbClr val="000000"/>
                </a:solidFill>
                <a:latin typeface="Calibri" panose="020F0502020204030204" pitchFamily="34" charset="0"/>
                <a:ea typeface="微軟正黑體" panose="020B0604030504040204" pitchFamily="34" charset="-120"/>
              </a:rPr>
              <a:t>SAI</a:t>
            </a:r>
          </a:p>
        </p:txBody>
      </p:sp>
      <p:sp>
        <p:nvSpPr>
          <p:cNvPr id="17" name="文字方塊 4"/>
          <p:cNvSpPr txBox="1"/>
          <p:nvPr/>
        </p:nvSpPr>
        <p:spPr>
          <a:xfrm>
            <a:off x="5106351" y="1708144"/>
            <a:ext cx="659489" cy="22658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altLang="zh-TW" sz="800" dirty="0" err="1">
                <a:latin typeface="Calibri" panose="020F0502020204030204" pitchFamily="34" charset="0"/>
              </a:rPr>
              <a:t>NT$mn</a:t>
            </a:r>
            <a:endParaRPr lang="zh-TW" altLang="en-US" sz="800" dirty="0">
              <a:latin typeface="Calibri" panose="020F0502020204030204" pitchFamily="34" charset="0"/>
            </a:endParaRPr>
          </a:p>
        </p:txBody>
      </p:sp>
      <p:graphicFrame>
        <p:nvGraphicFramePr>
          <p:cNvPr id="14" name="圖表 13"/>
          <p:cNvGraphicFramePr>
            <a:graphicFrameLocks/>
          </p:cNvGraphicFramePr>
          <p:nvPr>
            <p:extLst>
              <p:ext uri="{D42A27DB-BD31-4B8C-83A1-F6EECF244321}">
                <p14:modId xmlns:p14="http://schemas.microsoft.com/office/powerpoint/2010/main" val="1698217709"/>
              </p:ext>
            </p:extLst>
          </p:nvPr>
        </p:nvGraphicFramePr>
        <p:xfrm>
          <a:off x="4788024" y="1345332"/>
          <a:ext cx="4072900" cy="3240360"/>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群組 2"/>
          <p:cNvGrpSpPr/>
          <p:nvPr/>
        </p:nvGrpSpPr>
        <p:grpSpPr>
          <a:xfrm>
            <a:off x="297816" y="2488420"/>
            <a:ext cx="1789770" cy="1737232"/>
            <a:chOff x="297816" y="2534943"/>
            <a:chExt cx="1789770" cy="1737232"/>
          </a:xfrm>
        </p:grpSpPr>
        <p:pic>
          <p:nvPicPr>
            <p:cNvPr id="13" name="Picture 3" descr="D:\Work\SAI Racing 品牌\Product &amp; Packaging\正式產品照\Mg 寶石藍\鎂合金寶石藍正面-rt.png"/>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l="30859" t="7279" r="7914" b="3320"/>
            <a:stretch/>
          </p:blipFill>
          <p:spPr bwMode="auto">
            <a:xfrm>
              <a:off x="297816" y="2534943"/>
              <a:ext cx="1789770" cy="1737232"/>
            </a:xfrm>
            <a:prstGeom prst="rect">
              <a:avLst/>
            </a:prstGeom>
            <a:noFill/>
            <a:extLst>
              <a:ext uri="{909E8E84-426E-40DD-AFC4-6F175D3DCCD1}">
                <a14:hiddenFill xmlns:a14="http://schemas.microsoft.com/office/drawing/2010/main">
                  <a:solidFill>
                    <a:srgbClr val="FFFFFF"/>
                  </a:solidFill>
                </a14:hiddenFill>
              </a:ext>
            </a:extLst>
          </p:spPr>
        </p:pic>
        <p:sp>
          <p:nvSpPr>
            <p:cNvPr id="15" name="橢圓 14"/>
            <p:cNvSpPr>
              <a:spLocks noChangeAspect="1"/>
            </p:cNvSpPr>
            <p:nvPr/>
          </p:nvSpPr>
          <p:spPr>
            <a:xfrm>
              <a:off x="1078739" y="3289597"/>
              <a:ext cx="227923" cy="2279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F4C81"/>
                </a:solidFill>
              </a:endParaRPr>
            </a:p>
          </p:txBody>
        </p:sp>
        <p:pic>
          <p:nvPicPr>
            <p:cNvPr id="16" name="圖片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7518" y="3375269"/>
              <a:ext cx="130363" cy="63436"/>
            </a:xfrm>
            <a:prstGeom prst="rect">
              <a:avLst/>
            </a:prstGeom>
          </p:spPr>
        </p:pic>
      </p:grpSp>
      <p:grpSp>
        <p:nvGrpSpPr>
          <p:cNvPr id="5" name="群組 4"/>
          <p:cNvGrpSpPr/>
          <p:nvPr/>
        </p:nvGrpSpPr>
        <p:grpSpPr>
          <a:xfrm>
            <a:off x="2478306" y="2242232"/>
            <a:ext cx="1872273" cy="2272823"/>
            <a:chOff x="2478306" y="2242232"/>
            <a:chExt cx="1872273" cy="2272823"/>
          </a:xfrm>
        </p:grpSpPr>
        <p:pic>
          <p:nvPicPr>
            <p:cNvPr id="18" name="Picture 2"/>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9870" l="0" r="99678">
                          <a14:foregroundMark x1="35768" y1="61198" x2="35768" y2="61198"/>
                          <a14:foregroundMark x1="31042" y1="61849" x2="31042" y2="61849"/>
                          <a14:foregroundMark x1="32438" y1="61198" x2="32438" y2="61198"/>
                          <a14:foregroundMark x1="12675" y1="68620" x2="12675" y2="68620"/>
                          <a14:foregroundMark x1="11386" y1="68620" x2="11386" y2="68620"/>
                          <a14:foregroundMark x1="92159" y1="28906" x2="92159" y2="28906"/>
                          <a14:foregroundMark x1="92481" y1="28516" x2="92481" y2="28516"/>
                          <a14:foregroundMark x1="75618" y1="7552" x2="75618" y2="7552"/>
                          <a14:foregroundMark x1="73899" y1="4948" x2="73899" y2="4948"/>
                          <a14:foregroundMark x1="71536" y1="6120" x2="71536" y2="6120"/>
                          <a14:foregroundMark x1="72718" y1="4948" x2="72718" y2="4948"/>
                        </a14:backgroundRemoval>
                      </a14:imgEffect>
                    </a14:imgLayer>
                  </a14:imgProps>
                </a:ext>
                <a:ext uri="{28A0092B-C50C-407E-A947-70E740481C1C}">
                  <a14:useLocalDpi xmlns:a14="http://schemas.microsoft.com/office/drawing/2010/main" val="0"/>
                </a:ext>
              </a:extLst>
            </a:blip>
            <a:srcRect/>
            <a:stretch>
              <a:fillRect/>
            </a:stretch>
          </p:blipFill>
          <p:spPr bwMode="auto">
            <a:xfrm rot="1520062">
              <a:off x="2581564" y="2242232"/>
              <a:ext cx="1763938" cy="1455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圖片 18"/>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foregroundMark x1="62338" y1="45543" x2="62220" y2="45867"/>
                          <a14:foregroundMark x1="77214" y1="61426" x2="77214" y2="61426"/>
                          <a14:foregroundMark x1="79693" y1="64992" x2="79693" y2="64992"/>
                          <a14:foregroundMark x1="81228" y1="67423" x2="81228" y2="67423"/>
                          <a14:foregroundMark x1="85124" y1="71151" x2="85124" y2="71151"/>
                          <a14:foregroundMark x1="89728" y1="75041" x2="89728" y2="75041"/>
                          <a14:foregroundMark x1="78394" y1="62723" x2="78394" y2="62723"/>
                          <a14:foregroundMark x1="96458" y1="77958" x2="96458" y2="77958"/>
                          <a14:backgroundMark x1="12515" y1="4862" x2="12515" y2="4862"/>
                          <a14:backgroundMark x1="66942" y1="74554" x2="66942" y2="74554"/>
                        </a14:backgroundRemoval>
                      </a14:imgEffect>
                    </a14:imgLayer>
                  </a14:imgProps>
                </a:ext>
              </a:extLst>
            </a:blip>
            <a:stretch>
              <a:fillRect/>
            </a:stretch>
          </p:blipFill>
          <p:spPr>
            <a:xfrm rot="19253653">
              <a:off x="2478306" y="3151192"/>
              <a:ext cx="1872273" cy="1363863"/>
            </a:xfrm>
            <a:prstGeom prst="rect">
              <a:avLst/>
            </a:prstGeom>
          </p:spPr>
        </p:pic>
      </p:grpSp>
      <p:sp>
        <p:nvSpPr>
          <p:cNvPr id="6" name="標題 5"/>
          <p:cNvSpPr>
            <a:spLocks noGrp="1"/>
          </p:cNvSpPr>
          <p:nvPr>
            <p:ph type="title"/>
          </p:nvPr>
        </p:nvSpPr>
        <p:spPr/>
        <p:txBody>
          <a:bodyPr/>
          <a:lstStyle/>
          <a:p>
            <a:r>
              <a:rPr lang="en-US" altLang="zh-CN" dirty="0">
                <a:latin typeface="Calibri" panose="020F0502020204030204" pitchFamily="34" charset="0"/>
              </a:rPr>
              <a:t>SAI – A Lightweight Metal Engineering Expert </a:t>
            </a:r>
            <a:endParaRPr lang="zh-TW" altLang="en-US" dirty="0"/>
          </a:p>
        </p:txBody>
      </p:sp>
      <p:sp>
        <p:nvSpPr>
          <p:cNvPr id="20" name="Rectangle 4"/>
          <p:cNvSpPr/>
          <p:nvPr/>
        </p:nvSpPr>
        <p:spPr>
          <a:xfrm>
            <a:off x="5107914" y="4513684"/>
            <a:ext cx="3830406" cy="215444"/>
          </a:xfrm>
          <a:prstGeom prst="rect">
            <a:avLst/>
          </a:prstGeom>
        </p:spPr>
        <p:txBody>
          <a:bodyPr wrap="square">
            <a:spAutoFit/>
          </a:bodyPr>
          <a:lstStyle/>
          <a:p>
            <a:pPr>
              <a:spcBef>
                <a:spcPts val="600"/>
              </a:spcBef>
            </a:pPr>
            <a:r>
              <a:rPr lang="en-US" sz="800" dirty="0" smtClean="0">
                <a:latin typeface="Calibri" panose="020F0502020204030204" pitchFamily="34" charset="0"/>
              </a:rPr>
              <a:t>*Product portfolio consolidation to increase profitability, plus reduction of alloy prices.</a:t>
            </a:r>
            <a:endParaRPr lang="en-US" sz="800" dirty="0">
              <a:latin typeface="Calibri" panose="020F0502020204030204" pitchFamily="34" charset="0"/>
            </a:endParaRPr>
          </a:p>
        </p:txBody>
      </p:sp>
      <p:sp>
        <p:nvSpPr>
          <p:cNvPr id="2" name="文字方塊 1"/>
          <p:cNvSpPr txBox="1"/>
          <p:nvPr/>
        </p:nvSpPr>
        <p:spPr>
          <a:xfrm>
            <a:off x="7711743" y="3979889"/>
            <a:ext cx="261641" cy="215444"/>
          </a:xfrm>
          <a:prstGeom prst="rect">
            <a:avLst/>
          </a:prstGeom>
          <a:noFill/>
        </p:spPr>
        <p:txBody>
          <a:bodyPr wrap="square" rtlCol="0">
            <a:spAutoFit/>
          </a:bodyPr>
          <a:lstStyle/>
          <a:p>
            <a:r>
              <a:rPr lang="en-US" altLang="zh-TW" sz="800" dirty="0" smtClean="0"/>
              <a:t>*</a:t>
            </a:r>
            <a:endParaRPr lang="zh-TW" altLang="en-US" sz="800" dirty="0"/>
          </a:p>
        </p:txBody>
      </p:sp>
      <p:sp>
        <p:nvSpPr>
          <p:cNvPr id="21" name="文字方塊 20"/>
          <p:cNvSpPr txBox="1"/>
          <p:nvPr/>
        </p:nvSpPr>
        <p:spPr>
          <a:xfrm>
            <a:off x="8421690" y="3982128"/>
            <a:ext cx="261641" cy="215444"/>
          </a:xfrm>
          <a:prstGeom prst="rect">
            <a:avLst/>
          </a:prstGeom>
          <a:noFill/>
        </p:spPr>
        <p:txBody>
          <a:bodyPr wrap="square" rtlCol="0">
            <a:spAutoFit/>
          </a:bodyPr>
          <a:lstStyle/>
          <a:p>
            <a:r>
              <a:rPr lang="en-US" altLang="zh-TW" sz="800" dirty="0" smtClean="0"/>
              <a:t>*</a:t>
            </a:r>
            <a:endParaRPr lang="zh-TW" altLang="en-US" sz="800" dirty="0"/>
          </a:p>
        </p:txBody>
      </p:sp>
    </p:spTree>
    <p:extLst>
      <p:ext uri="{BB962C8B-B14F-4D97-AF65-F5344CB8AC3E}">
        <p14:creationId xmlns:p14="http://schemas.microsoft.com/office/powerpoint/2010/main" val="11729089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4"/>
          <p:cNvSpPr/>
          <p:nvPr/>
        </p:nvSpPr>
        <p:spPr>
          <a:xfrm>
            <a:off x="224408" y="750104"/>
            <a:ext cx="8740080" cy="600164"/>
          </a:xfrm>
          <a:prstGeom prst="rect">
            <a:avLst/>
          </a:prstGeom>
        </p:spPr>
        <p:txBody>
          <a:bodyPr wrap="square">
            <a:spAutoFit/>
          </a:bodyPr>
          <a:lstStyle/>
          <a:p>
            <a:pPr marL="285750" indent="-285750">
              <a:spcBef>
                <a:spcPts val="600"/>
              </a:spcBef>
              <a:buFont typeface="Wingdings" panose="05000000000000000000" pitchFamily="2" charset="2"/>
              <a:buChar char="u"/>
            </a:pPr>
            <a:r>
              <a:rPr lang="en-US" altLang="zh-TW" b="1" dirty="0" smtClean="0">
                <a:latin typeface="Calibri" panose="020F0502020204030204" pitchFamily="34" charset="0"/>
              </a:rPr>
              <a:t> </a:t>
            </a:r>
            <a:r>
              <a:rPr lang="en-US" altLang="zh-TW" b="1" dirty="0" smtClean="0">
                <a:solidFill>
                  <a:schemeClr val="accent1"/>
                </a:solidFill>
                <a:latin typeface="Calibri" panose="020F0502020204030204" pitchFamily="34" charset="0"/>
              </a:rPr>
              <a:t>2 decades </a:t>
            </a:r>
            <a:r>
              <a:rPr lang="en-US" altLang="zh-TW" dirty="0" smtClean="0">
                <a:latin typeface="Calibri" panose="020F0502020204030204" pitchFamily="34" charset="0"/>
              </a:rPr>
              <a:t>of </a:t>
            </a:r>
            <a:r>
              <a:rPr lang="en-US" altLang="zh-TW" dirty="0">
                <a:latin typeface="Calibri" panose="020F0502020204030204" pitchFamily="34" charset="0"/>
              </a:rPr>
              <a:t>design and manufacturing experience</a:t>
            </a:r>
          </a:p>
          <a:p>
            <a:pPr marL="285750" indent="-285750">
              <a:spcBef>
                <a:spcPts val="600"/>
              </a:spcBef>
              <a:buFont typeface="Wingdings" panose="05000000000000000000" pitchFamily="2" charset="2"/>
              <a:buChar char="u"/>
            </a:pPr>
            <a:r>
              <a:rPr lang="en-US" altLang="zh-TW" dirty="0">
                <a:latin typeface="Calibri" panose="020F0502020204030204" pitchFamily="34" charset="0"/>
              </a:rPr>
              <a:t> </a:t>
            </a:r>
            <a:r>
              <a:rPr lang="en-US" altLang="zh-TW" dirty="0" smtClean="0">
                <a:latin typeface="Calibri" panose="020F0502020204030204" pitchFamily="34" charset="0"/>
              </a:rPr>
              <a:t>Top </a:t>
            </a:r>
            <a:r>
              <a:rPr lang="en-US" altLang="zh-TW" dirty="0">
                <a:latin typeface="Calibri" panose="020F0502020204030204" pitchFamily="34" charset="0"/>
              </a:rPr>
              <a:t>Clients are </a:t>
            </a:r>
            <a:r>
              <a:rPr lang="en-US" altLang="zh-TW" b="1" dirty="0">
                <a:solidFill>
                  <a:schemeClr val="accent1"/>
                </a:solidFill>
                <a:latin typeface="Calibri" panose="020F0502020204030204" pitchFamily="34" charset="0"/>
              </a:rPr>
              <a:t>Jaguar Land Rover (JLR), </a:t>
            </a:r>
            <a:r>
              <a:rPr lang="en-US" altLang="zh-TW" b="1" dirty="0" smtClean="0">
                <a:solidFill>
                  <a:schemeClr val="accent1"/>
                </a:solidFill>
                <a:latin typeface="Calibri" panose="020F0502020204030204" pitchFamily="34" charset="0"/>
              </a:rPr>
              <a:t>BMW, Porsche, Daimler and </a:t>
            </a:r>
            <a:r>
              <a:rPr lang="en-US" altLang="zh-TW" b="1" dirty="0">
                <a:solidFill>
                  <a:schemeClr val="accent1"/>
                </a:solidFill>
                <a:latin typeface="Calibri" panose="020F0502020204030204" pitchFamily="34" charset="0"/>
              </a:rPr>
              <a:t>FCA </a:t>
            </a:r>
          </a:p>
        </p:txBody>
      </p:sp>
      <p:sp>
        <p:nvSpPr>
          <p:cNvPr id="94" name="灯片编号占位符 3"/>
          <p:cNvSpPr>
            <a:spLocks noGrp="1"/>
          </p:cNvSpPr>
          <p:nvPr>
            <p:ph type="sldNum" sz="quarter" idx="11"/>
          </p:nvPr>
        </p:nvSpPr>
        <p:spPr>
          <a:xfrm>
            <a:off x="8100392" y="5564449"/>
            <a:ext cx="1039045" cy="140054"/>
          </a:xfrm>
        </p:spPr>
        <p:txBody>
          <a:bodyPr/>
          <a:lstStyle/>
          <a:p>
            <a:fld id="{49F4BA8F-7B64-4198-9505-0CB5D4D3B366}" type="slidenum">
              <a:rPr lang="en-US" altLang="zh-CN" smtClean="0">
                <a:latin typeface="Calibri" panose="020F0502020204030204" pitchFamily="34" charset="0"/>
              </a:rPr>
              <a:pPr/>
              <a:t>6</a:t>
            </a:fld>
            <a:endParaRPr lang="zh-CN" altLang="en-US" dirty="0">
              <a:latin typeface="Calibri" panose="020F0502020204030204" pitchFamily="34" charset="0"/>
            </a:endParaRPr>
          </a:p>
        </p:txBody>
      </p:sp>
      <p:sp>
        <p:nvSpPr>
          <p:cNvPr id="4" name="標題 3"/>
          <p:cNvSpPr>
            <a:spLocks noGrp="1"/>
          </p:cNvSpPr>
          <p:nvPr>
            <p:ph type="title"/>
          </p:nvPr>
        </p:nvSpPr>
        <p:spPr/>
        <p:txBody>
          <a:bodyPr/>
          <a:lstStyle/>
          <a:p>
            <a:r>
              <a:rPr lang="en-US" altLang="zh-CN" dirty="0">
                <a:latin typeface="Calibri" panose="020F0502020204030204" pitchFamily="34" charset="0"/>
              </a:rPr>
              <a:t>Tier-One Supplier to Top Global Brands</a:t>
            </a:r>
            <a:endParaRPr lang="zh-TW" altLang="en-US" dirty="0"/>
          </a:p>
        </p:txBody>
      </p:sp>
      <p:pic>
        <p:nvPicPr>
          <p:cNvPr id="53" name="Picture 10" descr="Image result for ferrari logo png silv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9059" r="29025"/>
          <a:stretch/>
        </p:blipFill>
        <p:spPr bwMode="auto">
          <a:xfrm>
            <a:off x="4986698" y="1945285"/>
            <a:ext cx="350771" cy="470725"/>
          </a:xfrm>
          <a:prstGeom prst="rect">
            <a:avLst/>
          </a:prstGeom>
          <a:noFill/>
          <a:extLst>
            <a:ext uri="{909E8E84-426E-40DD-AFC4-6F175D3DCCD1}">
              <a14:hiddenFill xmlns:a14="http://schemas.microsoft.com/office/drawing/2010/main">
                <a:solidFill>
                  <a:srgbClr val="FFFFFF"/>
                </a:solidFill>
              </a14:hiddenFill>
            </a:ext>
          </a:extLst>
        </p:spPr>
      </p:pic>
      <p:sp>
        <p:nvSpPr>
          <p:cNvPr id="54" name="Right Arrow 3"/>
          <p:cNvSpPr/>
          <p:nvPr/>
        </p:nvSpPr>
        <p:spPr>
          <a:xfrm>
            <a:off x="0" y="2971134"/>
            <a:ext cx="9036496" cy="720080"/>
          </a:xfrm>
          <a:prstGeom prst="rightArrow">
            <a:avLst/>
          </a:prstGeom>
          <a:solidFill>
            <a:schemeClr val="bg1">
              <a:lumMod val="65000"/>
              <a:alpha val="2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55" name="Round Single Corner Rectangle 7"/>
          <p:cNvSpPr/>
          <p:nvPr/>
        </p:nvSpPr>
        <p:spPr>
          <a:xfrm>
            <a:off x="242925" y="2835874"/>
            <a:ext cx="448434" cy="448434"/>
          </a:xfrm>
          <a:prstGeom prst="round1Rect">
            <a:avLst/>
          </a:prstGeom>
          <a:solidFill>
            <a:srgbClr val="0F4C81">
              <a:alpha val="80000"/>
            </a:srgb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900" dirty="0" smtClean="0"/>
              <a:t>2001</a:t>
            </a:r>
            <a:endParaRPr lang="en-US" sz="900" dirty="0"/>
          </a:p>
        </p:txBody>
      </p:sp>
      <p:sp>
        <p:nvSpPr>
          <p:cNvPr id="56" name="Round Single Corner Rectangle 8"/>
          <p:cNvSpPr/>
          <p:nvPr/>
        </p:nvSpPr>
        <p:spPr>
          <a:xfrm>
            <a:off x="760208" y="3339930"/>
            <a:ext cx="448434" cy="448434"/>
          </a:xfrm>
          <a:prstGeom prst="round1Rect">
            <a:avLst/>
          </a:prstGeom>
          <a:solidFill>
            <a:srgbClr val="0F4C81">
              <a:alpha val="80000"/>
            </a:srgb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900" dirty="0" smtClean="0"/>
              <a:t>2004</a:t>
            </a:r>
          </a:p>
        </p:txBody>
      </p:sp>
      <p:sp>
        <p:nvSpPr>
          <p:cNvPr id="57" name="Round Single Corner Rectangle 9"/>
          <p:cNvSpPr/>
          <p:nvPr/>
        </p:nvSpPr>
        <p:spPr>
          <a:xfrm>
            <a:off x="1262175" y="2835874"/>
            <a:ext cx="448434" cy="448434"/>
          </a:xfrm>
          <a:prstGeom prst="round1Rect">
            <a:avLst/>
          </a:prstGeom>
          <a:solidFill>
            <a:srgbClr val="195A8A">
              <a:alpha val="80000"/>
            </a:srgb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900" dirty="0" smtClean="0"/>
              <a:t>2006</a:t>
            </a:r>
            <a:endParaRPr lang="en-US" sz="900" dirty="0"/>
          </a:p>
        </p:txBody>
      </p:sp>
      <p:sp>
        <p:nvSpPr>
          <p:cNvPr id="58" name="Round Single Corner Rectangle 10"/>
          <p:cNvSpPr/>
          <p:nvPr/>
        </p:nvSpPr>
        <p:spPr>
          <a:xfrm>
            <a:off x="1843490" y="3339930"/>
            <a:ext cx="448434" cy="448434"/>
          </a:xfrm>
          <a:prstGeom prst="round1Rect">
            <a:avLst/>
          </a:prstGeom>
          <a:solidFill>
            <a:srgbClr val="195A8A">
              <a:alpha val="80000"/>
            </a:srgb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900" dirty="0" smtClean="0"/>
              <a:t>2007</a:t>
            </a:r>
            <a:endParaRPr lang="en-US" sz="900" dirty="0"/>
          </a:p>
        </p:txBody>
      </p:sp>
      <p:sp>
        <p:nvSpPr>
          <p:cNvPr id="59" name="Round Single Corner Rectangle 11"/>
          <p:cNvSpPr/>
          <p:nvPr/>
        </p:nvSpPr>
        <p:spPr>
          <a:xfrm>
            <a:off x="2429559" y="2818327"/>
            <a:ext cx="448434" cy="448434"/>
          </a:xfrm>
          <a:prstGeom prst="round1Rect">
            <a:avLst/>
          </a:prstGeom>
          <a:solidFill>
            <a:srgbClr val="275F8F">
              <a:alpha val="80000"/>
            </a:srgb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900" dirty="0" smtClean="0"/>
              <a:t>2008</a:t>
            </a:r>
            <a:endParaRPr lang="en-US" sz="900" dirty="0"/>
          </a:p>
        </p:txBody>
      </p:sp>
      <p:sp>
        <p:nvSpPr>
          <p:cNvPr id="60" name="Round Single Corner Rectangle 12"/>
          <p:cNvSpPr/>
          <p:nvPr/>
        </p:nvSpPr>
        <p:spPr>
          <a:xfrm>
            <a:off x="3002300" y="3339930"/>
            <a:ext cx="448434" cy="448434"/>
          </a:xfrm>
          <a:prstGeom prst="round1Rect">
            <a:avLst/>
          </a:prstGeom>
          <a:solidFill>
            <a:srgbClr val="275F8F">
              <a:alpha val="80000"/>
            </a:srgb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900" dirty="0" smtClean="0"/>
              <a:t>2009</a:t>
            </a:r>
            <a:endParaRPr lang="en-US" sz="900" dirty="0"/>
          </a:p>
        </p:txBody>
      </p:sp>
      <p:sp>
        <p:nvSpPr>
          <p:cNvPr id="61" name="Round Single Corner Rectangle 13"/>
          <p:cNvSpPr/>
          <p:nvPr/>
        </p:nvSpPr>
        <p:spPr>
          <a:xfrm>
            <a:off x="3565347" y="2835874"/>
            <a:ext cx="448434" cy="448434"/>
          </a:xfrm>
          <a:prstGeom prst="round1Rect">
            <a:avLst/>
          </a:prstGeom>
          <a:solidFill>
            <a:srgbClr val="356693">
              <a:alpha val="80000"/>
            </a:srgb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900" dirty="0" smtClean="0"/>
              <a:t>2010</a:t>
            </a:r>
            <a:endParaRPr lang="en-US" sz="900" dirty="0"/>
          </a:p>
        </p:txBody>
      </p:sp>
      <p:sp>
        <p:nvSpPr>
          <p:cNvPr id="62" name="Round Single Corner Rectangle 14"/>
          <p:cNvSpPr/>
          <p:nvPr/>
        </p:nvSpPr>
        <p:spPr>
          <a:xfrm>
            <a:off x="4103967" y="3339930"/>
            <a:ext cx="448434" cy="448434"/>
          </a:xfrm>
          <a:prstGeom prst="round1Rect">
            <a:avLst/>
          </a:prstGeom>
          <a:solidFill>
            <a:srgbClr val="356693">
              <a:alpha val="80000"/>
            </a:srgb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900" dirty="0" smtClean="0"/>
              <a:t>2011</a:t>
            </a:r>
            <a:endParaRPr lang="en-US" sz="900" dirty="0"/>
          </a:p>
        </p:txBody>
      </p:sp>
      <p:sp>
        <p:nvSpPr>
          <p:cNvPr id="63" name="Round Single Corner Rectangle 15"/>
          <p:cNvSpPr/>
          <p:nvPr/>
        </p:nvSpPr>
        <p:spPr>
          <a:xfrm>
            <a:off x="4687679" y="2835874"/>
            <a:ext cx="448434" cy="448434"/>
          </a:xfrm>
          <a:prstGeom prst="round1Rect">
            <a:avLst/>
          </a:prstGeom>
          <a:solidFill>
            <a:srgbClr val="436C98">
              <a:alpha val="80000"/>
            </a:srgb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900" dirty="0" smtClean="0"/>
              <a:t>2012</a:t>
            </a:r>
            <a:endParaRPr lang="en-US" sz="900" dirty="0"/>
          </a:p>
        </p:txBody>
      </p:sp>
      <p:sp>
        <p:nvSpPr>
          <p:cNvPr id="64" name="Round Single Corner Rectangle 16"/>
          <p:cNvSpPr/>
          <p:nvPr/>
        </p:nvSpPr>
        <p:spPr>
          <a:xfrm>
            <a:off x="5379676" y="3339930"/>
            <a:ext cx="448434" cy="448434"/>
          </a:xfrm>
          <a:prstGeom prst="round1Rect">
            <a:avLst/>
          </a:prstGeom>
          <a:solidFill>
            <a:srgbClr val="436C98">
              <a:alpha val="80000"/>
            </a:srgb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900" dirty="0" smtClean="0"/>
              <a:t>2013</a:t>
            </a:r>
            <a:endParaRPr lang="en-US" sz="900" dirty="0"/>
          </a:p>
        </p:txBody>
      </p:sp>
      <p:sp>
        <p:nvSpPr>
          <p:cNvPr id="65" name="Round Single Corner Rectangle 17"/>
          <p:cNvSpPr/>
          <p:nvPr/>
        </p:nvSpPr>
        <p:spPr>
          <a:xfrm>
            <a:off x="5979353" y="2817396"/>
            <a:ext cx="448434" cy="448434"/>
          </a:xfrm>
          <a:prstGeom prst="round1Rect">
            <a:avLst/>
          </a:prstGeom>
          <a:solidFill>
            <a:srgbClr val="50729D">
              <a:alpha val="80000"/>
            </a:srgb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900" dirty="0" smtClean="0"/>
              <a:t>2015</a:t>
            </a:r>
            <a:endParaRPr lang="en-US" sz="900" dirty="0"/>
          </a:p>
        </p:txBody>
      </p:sp>
      <p:sp>
        <p:nvSpPr>
          <p:cNvPr id="66" name="Round Single Corner Rectangle 19"/>
          <p:cNvSpPr/>
          <p:nvPr/>
        </p:nvSpPr>
        <p:spPr>
          <a:xfrm>
            <a:off x="7173892" y="2782827"/>
            <a:ext cx="448434" cy="448434"/>
          </a:xfrm>
          <a:prstGeom prst="round1Rect">
            <a:avLst/>
          </a:prstGeom>
          <a:solidFill>
            <a:srgbClr val="5E79A2">
              <a:alpha val="80000"/>
            </a:srgb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900" dirty="0" smtClean="0"/>
              <a:t>2017</a:t>
            </a:r>
            <a:endParaRPr lang="en-US" sz="900" dirty="0"/>
          </a:p>
        </p:txBody>
      </p:sp>
      <p:sp>
        <p:nvSpPr>
          <p:cNvPr id="67" name="Round Single Corner Rectangle 20"/>
          <p:cNvSpPr/>
          <p:nvPr/>
        </p:nvSpPr>
        <p:spPr>
          <a:xfrm>
            <a:off x="6568781" y="3316426"/>
            <a:ext cx="448434" cy="448434"/>
          </a:xfrm>
          <a:prstGeom prst="round1Rect">
            <a:avLst/>
          </a:prstGeom>
          <a:solidFill>
            <a:srgbClr val="50729D">
              <a:alpha val="80000"/>
            </a:srgb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900" dirty="0" smtClean="0"/>
              <a:t>2016</a:t>
            </a:r>
            <a:endParaRPr lang="en-US" sz="900" dirty="0"/>
          </a:p>
        </p:txBody>
      </p:sp>
      <p:pic>
        <p:nvPicPr>
          <p:cNvPr id="68" name="Picture 2" descr="Image result for ford logo 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299" y="3896573"/>
            <a:ext cx="734251" cy="27534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12" descr="Image result for honda logo 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36404" y="1561356"/>
            <a:ext cx="475628" cy="351212"/>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28" descr="Image result for mclaren logo 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25238" y="4775938"/>
            <a:ext cx="833235" cy="378744"/>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34" descr="Image result for amg logo 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4864" t="38670" r="14833" b="38339"/>
          <a:stretch/>
        </p:blipFill>
        <p:spPr bwMode="auto">
          <a:xfrm>
            <a:off x="3923928" y="5187201"/>
            <a:ext cx="808511" cy="148729"/>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38" descr="Image result for rolls royce logo 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8125" r="18092"/>
          <a:stretch/>
        </p:blipFill>
        <p:spPr bwMode="auto">
          <a:xfrm>
            <a:off x="4572889" y="1958350"/>
            <a:ext cx="270448" cy="424009"/>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40" descr="Image result for alpina logo 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499992" y="2419632"/>
            <a:ext cx="416242" cy="416242"/>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42" descr="Image result for toyota logo pn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b="29340"/>
          <a:stretch/>
        </p:blipFill>
        <p:spPr bwMode="auto">
          <a:xfrm>
            <a:off x="4701810" y="1571256"/>
            <a:ext cx="506176" cy="298150"/>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44" descr="Image result for daimler logo 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876256" y="2532176"/>
            <a:ext cx="1106722" cy="153834"/>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46" descr="Image result for audi logo pn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t="24840" b="24795"/>
          <a:stretch/>
        </p:blipFill>
        <p:spPr bwMode="auto">
          <a:xfrm>
            <a:off x="6434540" y="4390366"/>
            <a:ext cx="716915" cy="270190"/>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61" descr="Image result for mini logo 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282180" y="4353109"/>
            <a:ext cx="693465" cy="292122"/>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65" descr="Image result for dongfeng logo 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79488" y="1887927"/>
            <a:ext cx="648162" cy="405102"/>
          </a:xfrm>
          <a:prstGeom prst="rect">
            <a:avLst/>
          </a:prstGeom>
          <a:noFill/>
          <a:extLst>
            <a:ext uri="{909E8E84-426E-40DD-AFC4-6F175D3DCCD1}">
              <a14:hiddenFill xmlns:a14="http://schemas.microsoft.com/office/drawing/2010/main">
                <a:solidFill>
                  <a:srgbClr val="FFFFFF"/>
                </a:solidFill>
              </a14:hiddenFill>
            </a:ext>
          </a:extLst>
        </p:spPr>
      </p:pic>
      <p:pic>
        <p:nvPicPr>
          <p:cNvPr id="79" name="圖片 60"/>
          <p:cNvPicPr>
            <a:picLocks noChangeAspect="1"/>
          </p:cNvPicPr>
          <p:nvPr/>
        </p:nvPicPr>
        <p:blipFill rotWithShape="1">
          <a:blip r:embed="rId15" cstate="print">
            <a:extLst>
              <a:ext uri="{28A0092B-C50C-407E-A947-70E740481C1C}">
                <a14:useLocalDpi xmlns:a14="http://schemas.microsoft.com/office/drawing/2010/main" val="0"/>
              </a:ext>
            </a:extLst>
          </a:blip>
          <a:srcRect t="3" b="7188"/>
          <a:stretch/>
        </p:blipFill>
        <p:spPr>
          <a:xfrm>
            <a:off x="6809888" y="3910547"/>
            <a:ext cx="786448" cy="364954"/>
          </a:xfrm>
          <a:prstGeom prst="rect">
            <a:avLst/>
          </a:prstGeom>
        </p:spPr>
      </p:pic>
      <p:pic>
        <p:nvPicPr>
          <p:cNvPr id="80" name="Picture 18" descr="Image result for HSV logo png"/>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t="34269" b="34771"/>
          <a:stretch/>
        </p:blipFill>
        <p:spPr bwMode="auto">
          <a:xfrm>
            <a:off x="3347864" y="2008283"/>
            <a:ext cx="883399" cy="273499"/>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4" descr="Image result for Tesla logo png"/>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30009" t="11979" r="30917" b="12413"/>
          <a:stretch/>
        </p:blipFill>
        <p:spPr bwMode="auto">
          <a:xfrm>
            <a:off x="2469969" y="2330177"/>
            <a:ext cx="367614" cy="399934"/>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6" descr="Image result for chrysler logo 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99592" y="2411025"/>
            <a:ext cx="1173599" cy="368120"/>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8" descr="Image result for Porsche logo png silve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175119" y="3873107"/>
            <a:ext cx="333471" cy="435519"/>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12" descr="Image result for BMW logo 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565347" y="2382359"/>
            <a:ext cx="383902" cy="383902"/>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14" descr="Logo of General Motors.sv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257321" y="2336713"/>
            <a:ext cx="419641" cy="417348"/>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16" descr="Image result for Land rover  logo png"/>
          <p:cNvPicPr>
            <a:picLocks noChangeAspect="1" noChangeArrowheads="1"/>
          </p:cNvPicPr>
          <p:nvPr/>
        </p:nvPicPr>
        <p:blipFill rotWithShape="1">
          <a:blip r:embed="rId22" cstate="print">
            <a:extLst>
              <a:ext uri="{28A0092B-C50C-407E-A947-70E740481C1C}">
                <a14:useLocalDpi xmlns:a14="http://schemas.microsoft.com/office/drawing/2010/main" val="0"/>
              </a:ext>
            </a:extLst>
          </a:blip>
          <a:srcRect l="17422" t="19105" r="17726" b="17932"/>
          <a:stretch/>
        </p:blipFill>
        <p:spPr bwMode="auto">
          <a:xfrm>
            <a:off x="4013486" y="4436647"/>
            <a:ext cx="629395" cy="343722"/>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27" descr="Image result for VW  logo png"/>
          <p:cNvPicPr>
            <a:picLocks noChangeAspect="1" noChangeArrowheads="1"/>
          </p:cNvPicPr>
          <p:nvPr/>
        </p:nvPicPr>
        <p:blipFill rotWithShape="1">
          <a:blip r:embed="rId23" cstate="print">
            <a:extLst>
              <a:ext uri="{28A0092B-C50C-407E-A947-70E740481C1C}">
                <a14:useLocalDpi xmlns:a14="http://schemas.microsoft.com/office/drawing/2010/main" val="0"/>
              </a:ext>
            </a:extLst>
          </a:blip>
          <a:srcRect l="22577" r="21788"/>
          <a:stretch/>
        </p:blipFill>
        <p:spPr bwMode="auto">
          <a:xfrm>
            <a:off x="4963124" y="2416010"/>
            <a:ext cx="397920" cy="402317"/>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31" descr="Image result for ducati logo png"/>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5445003" y="4775938"/>
            <a:ext cx="367821" cy="392691"/>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2" descr="Image result for bentley logo png"/>
          <p:cNvPicPr>
            <a:picLocks noChangeAspect="1" noChangeArrowheads="1"/>
          </p:cNvPicPr>
          <p:nvPr/>
        </p:nvPicPr>
        <p:blipFill rotWithShape="1">
          <a:blip r:embed="rId25" cstate="print">
            <a:extLst>
              <a:ext uri="{28A0092B-C50C-407E-A947-70E740481C1C}">
                <a14:useLocalDpi xmlns:a14="http://schemas.microsoft.com/office/drawing/2010/main" val="0"/>
              </a:ext>
            </a:extLst>
          </a:blip>
          <a:srcRect l="13868" t="19661" r="15643" b="16636"/>
          <a:stretch/>
        </p:blipFill>
        <p:spPr bwMode="auto">
          <a:xfrm>
            <a:off x="5220072" y="3859831"/>
            <a:ext cx="817685" cy="415670"/>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 descr="Image result for jaguar logo png"/>
          <p:cNvPicPr>
            <a:picLocks noChangeAspect="1" noChangeArrowheads="1"/>
          </p:cNvPicPr>
          <p:nvPr/>
        </p:nvPicPr>
        <p:blipFill rotWithShape="1">
          <a:blip r:embed="rId26" cstate="print">
            <a:extLst>
              <a:ext uri="{28A0092B-C50C-407E-A947-70E740481C1C}">
                <a14:useLocalDpi xmlns:a14="http://schemas.microsoft.com/office/drawing/2010/main" val="0"/>
              </a:ext>
            </a:extLst>
          </a:blip>
          <a:srcRect t="19167" b="19167"/>
          <a:stretch/>
        </p:blipFill>
        <p:spPr bwMode="auto">
          <a:xfrm>
            <a:off x="2267744" y="1894412"/>
            <a:ext cx="772064" cy="357080"/>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5" descr="C:\Users\h6923\Desktop\Trd-logo.png"/>
          <p:cNvPicPr>
            <a:picLocks noChangeAspect="1" noChangeArrowheads="1"/>
          </p:cNvPicPr>
          <p:nvPr/>
        </p:nvPicPr>
        <p:blipFill rotWithShape="1">
          <a:blip r:embed="rId27" cstate="print">
            <a:extLst>
              <a:ext uri="{28A0092B-C50C-407E-A947-70E740481C1C}">
                <a14:useLocalDpi xmlns:a14="http://schemas.microsoft.com/office/drawing/2010/main" val="0"/>
              </a:ext>
            </a:extLst>
          </a:blip>
          <a:srcRect t="35662" b="4186"/>
          <a:stretch/>
        </p:blipFill>
        <p:spPr bwMode="auto">
          <a:xfrm>
            <a:off x="1763688" y="3932936"/>
            <a:ext cx="608038" cy="146756"/>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2" descr="Image result for karma car logo png"/>
          <p:cNvPicPr>
            <a:picLocks noChangeAspect="1" noChangeArrowheads="1"/>
          </p:cNvPicPr>
          <p:nvPr/>
        </p:nvPicPr>
        <p:blipFill rotWithShape="1">
          <a:blip r:embed="rId28" cstate="print">
            <a:extLst>
              <a:ext uri="{28A0092B-C50C-407E-A947-70E740481C1C}">
                <a14:useLocalDpi xmlns:a14="http://schemas.microsoft.com/office/drawing/2010/main" val="0"/>
              </a:ext>
            </a:extLst>
          </a:blip>
          <a:srcRect l="12472" t="17236" r="12697" b="15958"/>
          <a:stretch/>
        </p:blipFill>
        <p:spPr bwMode="auto">
          <a:xfrm>
            <a:off x="6242209" y="3904050"/>
            <a:ext cx="580782" cy="351998"/>
          </a:xfrm>
          <a:prstGeom prst="rect">
            <a:avLst/>
          </a:prstGeom>
          <a:noFill/>
          <a:extLst>
            <a:ext uri="{909E8E84-426E-40DD-AFC4-6F175D3DCCD1}">
              <a14:hiddenFill xmlns:a14="http://schemas.microsoft.com/office/drawing/2010/main">
                <a:solidFill>
                  <a:srgbClr val="FFFFFF"/>
                </a:solidFill>
              </a14:hiddenFill>
            </a:ext>
          </a:extLst>
        </p:spPr>
      </p:pic>
      <p:pic>
        <p:nvPicPr>
          <p:cNvPr id="93" name="圖片 92"/>
          <p:cNvPicPr>
            <a:picLocks noChangeAspect="1"/>
          </p:cNvPicPr>
          <p:nvPr/>
        </p:nvPicPr>
        <p:blipFill rotWithShape="1">
          <a:blip r:embed="rId29" cstate="print">
            <a:extLst>
              <a:ext uri="{28A0092B-C50C-407E-A947-70E740481C1C}">
                <a14:useLocalDpi xmlns:a14="http://schemas.microsoft.com/office/drawing/2010/main" val="0"/>
              </a:ext>
            </a:extLst>
          </a:blip>
          <a:srcRect t="29147" b="29106"/>
          <a:stretch/>
        </p:blipFill>
        <p:spPr>
          <a:xfrm>
            <a:off x="6242209" y="4721807"/>
            <a:ext cx="1101575" cy="459869"/>
          </a:xfrm>
          <a:prstGeom prst="rect">
            <a:avLst/>
          </a:prstGeom>
        </p:spPr>
      </p:pic>
      <p:pic>
        <p:nvPicPr>
          <p:cNvPr id="95" name="圖片 94"/>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5746907" y="2293029"/>
            <a:ext cx="913325" cy="513745"/>
          </a:xfrm>
          <a:prstGeom prst="rect">
            <a:avLst/>
          </a:prstGeom>
        </p:spPr>
      </p:pic>
      <p:pic>
        <p:nvPicPr>
          <p:cNvPr id="96" name="圖片 95"/>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2987824" y="3875932"/>
            <a:ext cx="477386" cy="477386"/>
          </a:xfrm>
          <a:prstGeom prst="rect">
            <a:avLst/>
          </a:prstGeom>
        </p:spPr>
      </p:pic>
      <p:sp>
        <p:nvSpPr>
          <p:cNvPr id="97" name="Round Single Corner Rectangle 19"/>
          <p:cNvSpPr/>
          <p:nvPr/>
        </p:nvSpPr>
        <p:spPr>
          <a:xfrm>
            <a:off x="7802931" y="3331174"/>
            <a:ext cx="448434" cy="448434"/>
          </a:xfrm>
          <a:prstGeom prst="round1Rect">
            <a:avLst/>
          </a:prstGeom>
          <a:solidFill>
            <a:srgbClr val="5E79A2">
              <a:alpha val="80000"/>
            </a:srgb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900" dirty="0" smtClean="0"/>
              <a:t>2018</a:t>
            </a:r>
            <a:endParaRPr lang="en-US" sz="900" dirty="0"/>
          </a:p>
        </p:txBody>
      </p:sp>
      <p:pic>
        <p:nvPicPr>
          <p:cNvPr id="98" name="圖片 97"/>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7765750" y="3834328"/>
            <a:ext cx="525995" cy="525995"/>
          </a:xfrm>
          <a:prstGeom prst="rect">
            <a:avLst/>
          </a:prstGeom>
        </p:spPr>
      </p:pic>
      <p:pic>
        <p:nvPicPr>
          <p:cNvPr id="99" name="Picture 2" descr="D:\Work\Client logos\Aston Martin.png"/>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7668344" y="4387488"/>
            <a:ext cx="720805" cy="322203"/>
          </a:xfrm>
          <a:prstGeom prst="rect">
            <a:avLst/>
          </a:prstGeom>
          <a:noFill/>
          <a:extLst>
            <a:ext uri="{909E8E84-426E-40DD-AFC4-6F175D3DCCD1}">
              <a14:hiddenFill xmlns:a14="http://schemas.microsoft.com/office/drawing/2010/main">
                <a:solidFill>
                  <a:srgbClr val="FFFFFF"/>
                </a:solidFill>
              </a14:hiddenFill>
            </a:ext>
          </a:extLst>
        </p:spPr>
      </p:pic>
      <p:sp>
        <p:nvSpPr>
          <p:cNvPr id="100" name="Round Single Corner Rectangle 19"/>
          <p:cNvSpPr/>
          <p:nvPr/>
        </p:nvSpPr>
        <p:spPr>
          <a:xfrm>
            <a:off x="8220414" y="2785492"/>
            <a:ext cx="448434" cy="448434"/>
          </a:xfrm>
          <a:prstGeom prst="round1Rect">
            <a:avLst/>
          </a:prstGeom>
          <a:solidFill>
            <a:srgbClr val="5E79A2">
              <a:alpha val="80000"/>
            </a:srgb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900" dirty="0" smtClean="0"/>
              <a:t>2019</a:t>
            </a:r>
            <a:endParaRPr lang="en-US" sz="900" dirty="0"/>
          </a:p>
        </p:txBody>
      </p:sp>
      <p:pic>
        <p:nvPicPr>
          <p:cNvPr id="101" name="圖片 100"/>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8251283" y="2267932"/>
            <a:ext cx="517560" cy="517560"/>
          </a:xfrm>
          <a:prstGeom prst="rect">
            <a:avLst/>
          </a:prstGeom>
        </p:spPr>
      </p:pic>
    </p:spTree>
    <p:extLst>
      <p:ext uri="{BB962C8B-B14F-4D97-AF65-F5344CB8AC3E}">
        <p14:creationId xmlns:p14="http://schemas.microsoft.com/office/powerpoint/2010/main" val="17954041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latin typeface="Calibri" panose="020F0502020204030204" pitchFamily="34" charset="0"/>
              </a:rPr>
              <a:t>Improved Development in </a:t>
            </a:r>
            <a:r>
              <a:rPr lang="en-US" altLang="zh-CN" dirty="0">
                <a:latin typeface="Calibri" panose="020F0502020204030204" pitchFamily="34" charset="0"/>
              </a:rPr>
              <a:t>Scope and Scale</a:t>
            </a:r>
            <a:endParaRPr lang="zh-CN" altLang="en-US" dirty="0">
              <a:latin typeface="Calibri" panose="020F0502020204030204" pitchFamily="34" charset="0"/>
            </a:endParaRPr>
          </a:p>
        </p:txBody>
      </p:sp>
      <p:cxnSp>
        <p:nvCxnSpPr>
          <p:cNvPr id="9" name="肘形接點 8"/>
          <p:cNvCxnSpPr>
            <a:cxnSpLocks noChangeShapeType="1"/>
          </p:cNvCxnSpPr>
          <p:nvPr/>
        </p:nvCxnSpPr>
        <p:spPr bwMode="auto">
          <a:xfrm rot="5400000" flipH="1" flipV="1">
            <a:off x="1158912" y="4636530"/>
            <a:ext cx="431533" cy="360363"/>
          </a:xfrm>
          <a:prstGeom prst="bentConnector3">
            <a:avLst>
              <a:gd name="adj1" fmla="val 50000"/>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肘形接點 119"/>
          <p:cNvCxnSpPr>
            <a:cxnSpLocks noChangeShapeType="1"/>
          </p:cNvCxnSpPr>
          <p:nvPr/>
        </p:nvCxnSpPr>
        <p:spPr bwMode="auto">
          <a:xfrm rot="5400000" flipH="1" flipV="1">
            <a:off x="2169222" y="4132210"/>
            <a:ext cx="430213" cy="360363"/>
          </a:xfrm>
          <a:prstGeom prst="bentConnector3">
            <a:avLst>
              <a:gd name="adj1" fmla="val 50000"/>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肘形接點 125"/>
          <p:cNvCxnSpPr>
            <a:cxnSpLocks noChangeShapeType="1"/>
          </p:cNvCxnSpPr>
          <p:nvPr/>
        </p:nvCxnSpPr>
        <p:spPr bwMode="auto">
          <a:xfrm rot="5400000" flipH="1" flipV="1">
            <a:off x="3611465" y="3458315"/>
            <a:ext cx="431800" cy="360362"/>
          </a:xfrm>
          <a:prstGeom prst="bentConnector3">
            <a:avLst>
              <a:gd name="adj1" fmla="val 50000"/>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肘形接點 131"/>
          <p:cNvCxnSpPr>
            <a:cxnSpLocks noChangeShapeType="1"/>
          </p:cNvCxnSpPr>
          <p:nvPr/>
        </p:nvCxnSpPr>
        <p:spPr bwMode="auto">
          <a:xfrm rot="5400000" flipH="1" flipV="1">
            <a:off x="4910040" y="2836014"/>
            <a:ext cx="431800" cy="360362"/>
          </a:xfrm>
          <a:prstGeom prst="bentConnector3">
            <a:avLst>
              <a:gd name="adj1" fmla="val 50000"/>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肘形接點 137"/>
          <p:cNvCxnSpPr>
            <a:cxnSpLocks noChangeShapeType="1"/>
          </p:cNvCxnSpPr>
          <p:nvPr/>
        </p:nvCxnSpPr>
        <p:spPr bwMode="auto">
          <a:xfrm rot="5400000" flipH="1" flipV="1">
            <a:off x="6345140" y="2261340"/>
            <a:ext cx="431800" cy="360362"/>
          </a:xfrm>
          <a:prstGeom prst="bentConnector3">
            <a:avLst>
              <a:gd name="adj1" fmla="val 50000"/>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肘形接點 143"/>
          <p:cNvCxnSpPr>
            <a:cxnSpLocks noChangeShapeType="1"/>
          </p:cNvCxnSpPr>
          <p:nvPr/>
        </p:nvCxnSpPr>
        <p:spPr bwMode="auto">
          <a:xfrm rot="5400000" flipH="1" flipV="1">
            <a:off x="8562431" y="701341"/>
            <a:ext cx="431800" cy="360362"/>
          </a:xfrm>
          <a:prstGeom prst="bentConnector3">
            <a:avLst>
              <a:gd name="adj1" fmla="val 50000"/>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半框架 80"/>
          <p:cNvSpPr/>
          <p:nvPr/>
        </p:nvSpPr>
        <p:spPr bwMode="auto">
          <a:xfrm>
            <a:off x="337278" y="1404000"/>
            <a:ext cx="994914" cy="307777"/>
          </a:xfrm>
          <a:prstGeom prst="halfFrame">
            <a:avLst>
              <a:gd name="adj1" fmla="val 29541"/>
              <a:gd name="adj2" fmla="val 33333"/>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fontAlgn="auto">
              <a:spcBef>
                <a:spcPts val="0"/>
              </a:spcBef>
              <a:spcAft>
                <a:spcPts val="0"/>
              </a:spcAft>
              <a:defRPr/>
            </a:pPr>
            <a:endParaRPr kumimoji="0" lang="zh-TW" altLang="en-US" b="0" kern="0">
              <a:solidFill>
                <a:sysClr val="windowText" lastClr="000000"/>
              </a:solidFill>
              <a:latin typeface="Calibri" panose="020F0502020204030204" pitchFamily="34" charset="0"/>
            </a:endParaRPr>
          </a:p>
        </p:txBody>
      </p:sp>
      <p:sp>
        <p:nvSpPr>
          <p:cNvPr id="68" name="橢圓 4"/>
          <p:cNvSpPr/>
          <p:nvPr/>
        </p:nvSpPr>
        <p:spPr bwMode="auto">
          <a:xfrm>
            <a:off x="449819" y="1018608"/>
            <a:ext cx="408434" cy="405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7780" tIns="17780" rIns="17780" bIns="17780" spcCol="1270" anchor="ctr"/>
          <a:lstStyle/>
          <a:p>
            <a:pPr algn="ctr" defTabSz="622300" fontAlgn="auto">
              <a:lnSpc>
                <a:spcPct val="90000"/>
              </a:lnSpc>
              <a:spcBef>
                <a:spcPts val="0"/>
              </a:spcBef>
              <a:spcAft>
                <a:spcPct val="35000"/>
              </a:spcAft>
              <a:defRPr/>
            </a:pPr>
            <a:r>
              <a:rPr kumimoji="0" lang="en-US" altLang="zh-TW" sz="1100" kern="0" dirty="0">
                <a:solidFill>
                  <a:schemeClr val="bg1"/>
                </a:solidFill>
                <a:latin typeface="Impact" panose="020B0806030902050204" pitchFamily="34" charset="0"/>
                <a:ea typeface="新細明體"/>
                <a:cs typeface="Arial" panose="020B0604020202020204" pitchFamily="34" charset="0"/>
              </a:rPr>
              <a:t>1994</a:t>
            </a:r>
            <a:endParaRPr kumimoji="0" lang="zh-TW" altLang="en-US" sz="1100" kern="0" dirty="0">
              <a:solidFill>
                <a:schemeClr val="bg1"/>
              </a:solidFill>
              <a:latin typeface="Impact" panose="020B0806030902050204" pitchFamily="34" charset="0"/>
              <a:ea typeface="新細明體"/>
              <a:cs typeface="Arial" panose="020B0604020202020204" pitchFamily="34" charset="0"/>
            </a:endParaRPr>
          </a:p>
        </p:txBody>
      </p:sp>
      <p:sp>
        <p:nvSpPr>
          <p:cNvPr id="21" name="內容版面配置區 6"/>
          <p:cNvSpPr txBox="1">
            <a:spLocks/>
          </p:cNvSpPr>
          <p:nvPr/>
        </p:nvSpPr>
        <p:spPr bwMode="auto">
          <a:xfrm>
            <a:off x="439469" y="1500171"/>
            <a:ext cx="1146280" cy="70563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lstStyle>
            <a:lvl1pPr>
              <a:defRPr kumimoji="1" sz="3200">
                <a:solidFill>
                  <a:srgbClr val="484F64"/>
                </a:solidFill>
                <a:latin typeface="Times New Roman" pitchFamily="18" charset="0"/>
                <a:ea typeface="新細明體" pitchFamily="18" charset="-120"/>
              </a:defRPr>
            </a:lvl1pPr>
            <a:lvl2pPr>
              <a:defRPr kumimoji="1" sz="2800">
                <a:solidFill>
                  <a:srgbClr val="484F64"/>
                </a:solidFill>
                <a:latin typeface="Times New Roman" pitchFamily="18" charset="0"/>
                <a:ea typeface="新細明體" pitchFamily="18" charset="-120"/>
              </a:defRPr>
            </a:lvl2pPr>
            <a:lvl3pPr>
              <a:defRPr kumimoji="1" sz="2400">
                <a:solidFill>
                  <a:srgbClr val="484F64"/>
                </a:solidFill>
                <a:latin typeface="Times New Roman" pitchFamily="18" charset="0"/>
                <a:ea typeface="新細明體" pitchFamily="18" charset="-120"/>
              </a:defRPr>
            </a:lvl3pPr>
            <a:lvl4pPr>
              <a:defRPr kumimoji="1" sz="2000">
                <a:solidFill>
                  <a:srgbClr val="484F64"/>
                </a:solidFill>
                <a:latin typeface="Times New Roman" pitchFamily="18" charset="0"/>
                <a:ea typeface="新細明體" pitchFamily="18" charset="-120"/>
              </a:defRPr>
            </a:lvl4pPr>
            <a:lvl5pPr>
              <a:defRPr kumimoji="1" sz="2000">
                <a:solidFill>
                  <a:srgbClr val="484F64"/>
                </a:solidFill>
                <a:latin typeface="Times New Roman" pitchFamily="18" charset="0"/>
                <a:ea typeface="新細明體" pitchFamily="18" charset="-120"/>
              </a:defRPr>
            </a:lvl5pPr>
            <a:lvl6pPr eaLnBrk="0" hangingPunct="0">
              <a:defRPr kumimoji="1" sz="2000">
                <a:solidFill>
                  <a:srgbClr val="484F64"/>
                </a:solidFill>
                <a:latin typeface="Times New Roman" pitchFamily="18" charset="0"/>
                <a:ea typeface="新細明體" pitchFamily="18" charset="-120"/>
              </a:defRPr>
            </a:lvl6pPr>
            <a:lvl7pPr eaLnBrk="0" hangingPunct="0">
              <a:defRPr kumimoji="1" sz="2000">
                <a:solidFill>
                  <a:srgbClr val="484F64"/>
                </a:solidFill>
                <a:latin typeface="Times New Roman" pitchFamily="18" charset="0"/>
                <a:ea typeface="新細明體" pitchFamily="18" charset="-120"/>
              </a:defRPr>
            </a:lvl7pPr>
            <a:lvl8pPr eaLnBrk="0" hangingPunct="0">
              <a:defRPr kumimoji="1" sz="2000">
                <a:solidFill>
                  <a:srgbClr val="484F64"/>
                </a:solidFill>
                <a:latin typeface="Times New Roman" pitchFamily="18" charset="0"/>
                <a:ea typeface="新細明體" pitchFamily="18" charset="-120"/>
              </a:defRPr>
            </a:lvl8pPr>
            <a:lvl9pPr eaLnBrk="0" hangingPunct="0">
              <a:defRPr kumimoji="1" sz="2000">
                <a:solidFill>
                  <a:srgbClr val="484F64"/>
                </a:solidFill>
                <a:latin typeface="Times New Roman" pitchFamily="18" charset="0"/>
                <a:ea typeface="新細明體" pitchFamily="18" charset="-120"/>
              </a:defRPr>
            </a:lvl9pPr>
          </a:lstStyle>
          <a:p>
            <a:pPr algn="l" eaLnBrk="0" hangingPunct="0">
              <a:spcBef>
                <a:spcPct val="20000"/>
              </a:spcBef>
            </a:pPr>
            <a:r>
              <a:rPr lang="en-GB" altLang="zh-TW" sz="900" dirty="0">
                <a:solidFill>
                  <a:sysClr val="windowText" lastClr="000000"/>
                </a:solidFill>
                <a:latin typeface="Calibri" panose="020F0502020204030204" pitchFamily="34" charset="0"/>
              </a:rPr>
              <a:t>Established</a:t>
            </a:r>
          </a:p>
        </p:txBody>
      </p:sp>
      <p:sp>
        <p:nvSpPr>
          <p:cNvPr id="22" name="內容版面配置區 6"/>
          <p:cNvSpPr txBox="1">
            <a:spLocks/>
          </p:cNvSpPr>
          <p:nvPr/>
        </p:nvSpPr>
        <p:spPr bwMode="auto">
          <a:xfrm>
            <a:off x="1359877" y="1493296"/>
            <a:ext cx="1177353" cy="4318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lstStyle>
            <a:lvl1pPr>
              <a:defRPr kumimoji="1" sz="3200">
                <a:solidFill>
                  <a:srgbClr val="484F64"/>
                </a:solidFill>
                <a:latin typeface="Times New Roman" pitchFamily="18" charset="0"/>
                <a:ea typeface="新細明體" pitchFamily="18" charset="-120"/>
              </a:defRPr>
            </a:lvl1pPr>
            <a:lvl2pPr>
              <a:defRPr kumimoji="1" sz="2800">
                <a:solidFill>
                  <a:srgbClr val="484F64"/>
                </a:solidFill>
                <a:latin typeface="Times New Roman" pitchFamily="18" charset="0"/>
                <a:ea typeface="新細明體" pitchFamily="18" charset="-120"/>
              </a:defRPr>
            </a:lvl2pPr>
            <a:lvl3pPr>
              <a:defRPr kumimoji="1" sz="2400">
                <a:solidFill>
                  <a:srgbClr val="484F64"/>
                </a:solidFill>
                <a:latin typeface="Times New Roman" pitchFamily="18" charset="0"/>
                <a:ea typeface="新細明體" pitchFamily="18" charset="-120"/>
              </a:defRPr>
            </a:lvl3pPr>
            <a:lvl4pPr>
              <a:defRPr kumimoji="1" sz="2000">
                <a:solidFill>
                  <a:srgbClr val="484F64"/>
                </a:solidFill>
                <a:latin typeface="Times New Roman" pitchFamily="18" charset="0"/>
                <a:ea typeface="新細明體" pitchFamily="18" charset="-120"/>
              </a:defRPr>
            </a:lvl4pPr>
            <a:lvl5pPr>
              <a:defRPr kumimoji="1" sz="2000">
                <a:solidFill>
                  <a:srgbClr val="484F64"/>
                </a:solidFill>
                <a:latin typeface="Times New Roman" pitchFamily="18" charset="0"/>
                <a:ea typeface="新細明體" pitchFamily="18" charset="-120"/>
              </a:defRPr>
            </a:lvl5pPr>
            <a:lvl6pPr eaLnBrk="0" hangingPunct="0">
              <a:defRPr kumimoji="1" sz="2000">
                <a:solidFill>
                  <a:srgbClr val="484F64"/>
                </a:solidFill>
                <a:latin typeface="Times New Roman" pitchFamily="18" charset="0"/>
                <a:ea typeface="新細明體" pitchFamily="18" charset="-120"/>
              </a:defRPr>
            </a:lvl6pPr>
            <a:lvl7pPr eaLnBrk="0" hangingPunct="0">
              <a:defRPr kumimoji="1" sz="2000">
                <a:solidFill>
                  <a:srgbClr val="484F64"/>
                </a:solidFill>
                <a:latin typeface="Times New Roman" pitchFamily="18" charset="0"/>
                <a:ea typeface="新細明體" pitchFamily="18" charset="-120"/>
              </a:defRPr>
            </a:lvl7pPr>
            <a:lvl8pPr eaLnBrk="0" hangingPunct="0">
              <a:defRPr kumimoji="1" sz="2000">
                <a:solidFill>
                  <a:srgbClr val="484F64"/>
                </a:solidFill>
                <a:latin typeface="Times New Roman" pitchFamily="18" charset="0"/>
                <a:ea typeface="新細明體" pitchFamily="18" charset="-120"/>
              </a:defRPr>
            </a:lvl8pPr>
            <a:lvl9pPr eaLnBrk="0" hangingPunct="0">
              <a:defRPr kumimoji="1" sz="2000">
                <a:solidFill>
                  <a:srgbClr val="484F64"/>
                </a:solidFill>
                <a:latin typeface="Times New Roman" pitchFamily="18" charset="0"/>
                <a:ea typeface="新細明體" pitchFamily="18" charset="-120"/>
              </a:defRPr>
            </a:lvl9pPr>
          </a:lstStyle>
          <a:p>
            <a:pPr algn="l" eaLnBrk="0" hangingPunct="0">
              <a:spcBef>
                <a:spcPct val="20000"/>
              </a:spcBef>
            </a:pPr>
            <a:r>
              <a:rPr lang="en-GB" altLang="zh-TW" sz="900" dirty="0">
                <a:solidFill>
                  <a:schemeClr val="accent1"/>
                </a:solidFill>
                <a:latin typeface="Calibri" panose="020F0502020204030204" pitchFamily="34" charset="0"/>
                <a:ea typeface="微軟正黑體" pitchFamily="34" charset="-120"/>
              </a:rPr>
              <a:t>Aluminium </a:t>
            </a:r>
            <a:endParaRPr lang="en-GB" altLang="zh-TW" sz="900" dirty="0" smtClean="0">
              <a:solidFill>
                <a:schemeClr val="accent1"/>
              </a:solidFill>
              <a:latin typeface="Calibri" panose="020F0502020204030204" pitchFamily="34" charset="0"/>
              <a:ea typeface="微軟正黑體" pitchFamily="34" charset="-120"/>
            </a:endParaRPr>
          </a:p>
          <a:p>
            <a:pPr algn="l" eaLnBrk="0" hangingPunct="0">
              <a:spcBef>
                <a:spcPct val="20000"/>
              </a:spcBef>
            </a:pPr>
            <a:r>
              <a:rPr lang="en-GB" altLang="zh-TW" sz="900" dirty="0" smtClean="0">
                <a:solidFill>
                  <a:schemeClr val="accent1"/>
                </a:solidFill>
                <a:latin typeface="Calibri" panose="020F0502020204030204" pitchFamily="34" charset="0"/>
                <a:ea typeface="微軟正黑體" pitchFamily="34" charset="-120"/>
              </a:rPr>
              <a:t>forged </a:t>
            </a:r>
            <a:r>
              <a:rPr lang="en-GB" altLang="zh-TW" sz="900" dirty="0">
                <a:solidFill>
                  <a:schemeClr val="accent1"/>
                </a:solidFill>
                <a:latin typeface="Calibri" panose="020F0502020204030204" pitchFamily="34" charset="0"/>
                <a:ea typeface="微軟正黑體" pitchFamily="34" charset="-120"/>
              </a:rPr>
              <a:t>wheels</a:t>
            </a:r>
          </a:p>
        </p:txBody>
      </p:sp>
      <p:sp>
        <p:nvSpPr>
          <p:cNvPr id="56" name="橢圓 4"/>
          <p:cNvSpPr/>
          <p:nvPr/>
        </p:nvSpPr>
        <p:spPr bwMode="auto">
          <a:xfrm>
            <a:off x="1364407" y="1018626"/>
            <a:ext cx="408434" cy="405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7780" tIns="17780" rIns="17780" bIns="17780" spcCol="1270" anchor="ctr"/>
          <a:lstStyle/>
          <a:p>
            <a:pPr algn="ctr" defTabSz="622300" fontAlgn="auto">
              <a:lnSpc>
                <a:spcPct val="90000"/>
              </a:lnSpc>
              <a:spcBef>
                <a:spcPts val="0"/>
              </a:spcBef>
              <a:spcAft>
                <a:spcPct val="35000"/>
              </a:spcAft>
              <a:defRPr/>
            </a:pPr>
            <a:r>
              <a:rPr kumimoji="0" lang="en-US" altLang="zh-TW" sz="1100" kern="0" dirty="0">
                <a:solidFill>
                  <a:schemeClr val="bg1"/>
                </a:solidFill>
                <a:latin typeface="Impact" panose="020B0806030902050204" pitchFamily="34" charset="0"/>
                <a:ea typeface="新細明體"/>
                <a:cs typeface="Arial" panose="020B0604020202020204" pitchFamily="34" charset="0"/>
              </a:rPr>
              <a:t>2000</a:t>
            </a:r>
            <a:endParaRPr kumimoji="0" lang="zh-TW" altLang="en-US" sz="1100" kern="0" dirty="0">
              <a:solidFill>
                <a:schemeClr val="bg1"/>
              </a:solidFill>
              <a:latin typeface="Impact" panose="020B0806030902050204" pitchFamily="34" charset="0"/>
              <a:ea typeface="新細明體"/>
              <a:cs typeface="Arial" panose="020B0604020202020204" pitchFamily="34" charset="0"/>
            </a:endParaRPr>
          </a:p>
        </p:txBody>
      </p:sp>
      <p:sp>
        <p:nvSpPr>
          <p:cNvPr id="71" name="矩形 70"/>
          <p:cNvSpPr>
            <a:spLocks noChangeArrowheads="1"/>
          </p:cNvSpPr>
          <p:nvPr/>
        </p:nvSpPr>
        <p:spPr bwMode="auto">
          <a:xfrm>
            <a:off x="5306121" y="5121686"/>
            <a:ext cx="361123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a:r>
              <a:rPr lang="en-US" altLang="zh-TW" sz="1000" dirty="0">
                <a:solidFill>
                  <a:srgbClr val="000000"/>
                </a:solidFill>
                <a:latin typeface="Calibri" panose="020F0502020204030204" pitchFamily="34" charset="0"/>
                <a:ea typeface="微軟正黑體" panose="020B0604030504040204" pitchFamily="34" charset="-120"/>
              </a:rPr>
              <a:t>*Current no. of employees: 1,460. </a:t>
            </a:r>
          </a:p>
          <a:p>
            <a:pPr algn="r"/>
            <a:r>
              <a:rPr lang="en-US" altLang="zh-TW" sz="1000" dirty="0">
                <a:solidFill>
                  <a:srgbClr val="000000"/>
                </a:solidFill>
                <a:latin typeface="Calibri" panose="020F0502020204030204" pitchFamily="34" charset="0"/>
                <a:ea typeface="微軟正黑體" panose="020B0604030504040204" pitchFamily="34" charset="-120"/>
              </a:rPr>
              <a:t>Source:</a:t>
            </a:r>
            <a:r>
              <a:rPr lang="zh-TW" altLang="en-US" sz="1000" dirty="0">
                <a:solidFill>
                  <a:srgbClr val="000000"/>
                </a:solidFill>
                <a:latin typeface="Calibri" panose="020F0502020204030204" pitchFamily="34" charset="0"/>
                <a:ea typeface="微軟正黑體" panose="020B0604030504040204" pitchFamily="34" charset="-120"/>
              </a:rPr>
              <a:t> </a:t>
            </a:r>
            <a:r>
              <a:rPr lang="en-US" altLang="zh-TW" sz="1000" dirty="0">
                <a:solidFill>
                  <a:srgbClr val="000000"/>
                </a:solidFill>
                <a:latin typeface="Calibri" panose="020F0502020204030204" pitchFamily="34" charset="0"/>
                <a:ea typeface="微軟正黑體" panose="020B0604030504040204" pitchFamily="34" charset="-120"/>
              </a:rPr>
              <a:t>SAI and TEJ</a:t>
            </a:r>
          </a:p>
        </p:txBody>
      </p:sp>
      <p:sp>
        <p:nvSpPr>
          <p:cNvPr id="72" name="灯片编号占位符 3"/>
          <p:cNvSpPr>
            <a:spLocks noGrp="1"/>
          </p:cNvSpPr>
          <p:nvPr>
            <p:ph type="sldNum" sz="quarter" idx="11"/>
          </p:nvPr>
        </p:nvSpPr>
        <p:spPr>
          <a:xfrm>
            <a:off x="8102353" y="5567190"/>
            <a:ext cx="1039045" cy="140054"/>
          </a:xfrm>
        </p:spPr>
        <p:txBody>
          <a:bodyPr/>
          <a:lstStyle/>
          <a:p>
            <a:fld id="{49F4BA8F-7B64-4198-9505-0CB5D4D3B366}" type="slidenum">
              <a:rPr lang="en-US" altLang="zh-CN" smtClean="0">
                <a:latin typeface="Calibri" panose="020F0502020204030204" pitchFamily="34" charset="0"/>
              </a:rPr>
              <a:pPr/>
              <a:t>7</a:t>
            </a:fld>
            <a:endParaRPr lang="zh-CN" altLang="en-US" dirty="0">
              <a:latin typeface="Calibri" panose="020F0502020204030204" pitchFamily="34" charset="0"/>
            </a:endParaRPr>
          </a:p>
        </p:txBody>
      </p:sp>
      <p:graphicFrame>
        <p:nvGraphicFramePr>
          <p:cNvPr id="40" name="圖表 39"/>
          <p:cNvGraphicFramePr>
            <a:graphicFrameLocks/>
          </p:cNvGraphicFramePr>
          <p:nvPr>
            <p:extLst>
              <p:ext uri="{D42A27DB-BD31-4B8C-83A1-F6EECF244321}">
                <p14:modId xmlns:p14="http://schemas.microsoft.com/office/powerpoint/2010/main" val="2886607244"/>
              </p:ext>
            </p:extLst>
          </p:nvPr>
        </p:nvGraphicFramePr>
        <p:xfrm>
          <a:off x="660152" y="2225621"/>
          <a:ext cx="7793982" cy="2713355"/>
        </p:xfrm>
        <a:graphic>
          <a:graphicData uri="http://schemas.openxmlformats.org/drawingml/2006/chart">
            <c:chart xmlns:c="http://schemas.openxmlformats.org/drawingml/2006/chart" xmlns:r="http://schemas.openxmlformats.org/officeDocument/2006/relationships" r:id="rId3"/>
          </a:graphicData>
        </a:graphic>
      </p:graphicFrame>
      <p:sp>
        <p:nvSpPr>
          <p:cNvPr id="74" name="半框架 80"/>
          <p:cNvSpPr/>
          <p:nvPr/>
        </p:nvSpPr>
        <p:spPr bwMode="auto">
          <a:xfrm>
            <a:off x="1260184" y="1401419"/>
            <a:ext cx="994914" cy="307777"/>
          </a:xfrm>
          <a:prstGeom prst="halfFrame">
            <a:avLst>
              <a:gd name="adj1" fmla="val 29541"/>
              <a:gd name="adj2" fmla="val 33333"/>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fontAlgn="auto">
              <a:spcBef>
                <a:spcPts val="0"/>
              </a:spcBef>
              <a:spcAft>
                <a:spcPts val="0"/>
              </a:spcAft>
              <a:defRPr/>
            </a:pPr>
            <a:endParaRPr kumimoji="0" lang="zh-TW" altLang="en-US" b="0" kern="0">
              <a:solidFill>
                <a:sysClr val="windowText" lastClr="000000"/>
              </a:solidFill>
              <a:latin typeface="Calibri" panose="020F0502020204030204" pitchFamily="34" charset="0"/>
            </a:endParaRPr>
          </a:p>
        </p:txBody>
      </p:sp>
      <p:sp>
        <p:nvSpPr>
          <p:cNvPr id="75" name="半框架 80"/>
          <p:cNvSpPr/>
          <p:nvPr/>
        </p:nvSpPr>
        <p:spPr bwMode="auto">
          <a:xfrm>
            <a:off x="2209486" y="1402511"/>
            <a:ext cx="994914" cy="307777"/>
          </a:xfrm>
          <a:prstGeom prst="halfFrame">
            <a:avLst>
              <a:gd name="adj1" fmla="val 29541"/>
              <a:gd name="adj2" fmla="val 33333"/>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fontAlgn="auto">
              <a:spcBef>
                <a:spcPts val="0"/>
              </a:spcBef>
              <a:spcAft>
                <a:spcPts val="0"/>
              </a:spcAft>
              <a:defRPr/>
            </a:pPr>
            <a:endParaRPr kumimoji="0" lang="zh-TW" altLang="en-US" b="0" kern="0">
              <a:solidFill>
                <a:sysClr val="windowText" lastClr="000000"/>
              </a:solidFill>
              <a:latin typeface="Calibri" panose="020F0502020204030204" pitchFamily="34" charset="0"/>
            </a:endParaRPr>
          </a:p>
        </p:txBody>
      </p:sp>
      <p:sp>
        <p:nvSpPr>
          <p:cNvPr id="76" name="橢圓 4"/>
          <p:cNvSpPr/>
          <p:nvPr/>
        </p:nvSpPr>
        <p:spPr bwMode="auto">
          <a:xfrm>
            <a:off x="2322027" y="1017119"/>
            <a:ext cx="408434" cy="405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7780" tIns="17780" rIns="17780" bIns="17780" spcCol="1270" anchor="ctr"/>
          <a:lstStyle/>
          <a:p>
            <a:pPr algn="ctr" defTabSz="622300" fontAlgn="auto">
              <a:lnSpc>
                <a:spcPct val="90000"/>
              </a:lnSpc>
              <a:spcBef>
                <a:spcPts val="0"/>
              </a:spcBef>
              <a:spcAft>
                <a:spcPct val="35000"/>
              </a:spcAft>
              <a:defRPr/>
            </a:pPr>
            <a:r>
              <a:rPr kumimoji="0" lang="en-US" altLang="zh-TW" sz="1100" kern="0" dirty="0" smtClean="0">
                <a:solidFill>
                  <a:schemeClr val="bg1"/>
                </a:solidFill>
                <a:latin typeface="Impact" panose="020B0806030902050204" pitchFamily="34" charset="0"/>
                <a:ea typeface="新細明體"/>
                <a:cs typeface="Arial" panose="020B0604020202020204" pitchFamily="34" charset="0"/>
              </a:rPr>
              <a:t>2001</a:t>
            </a:r>
            <a:endParaRPr kumimoji="0" lang="zh-TW" altLang="en-US" sz="1100" kern="0" dirty="0">
              <a:solidFill>
                <a:schemeClr val="bg1"/>
              </a:solidFill>
              <a:latin typeface="Impact" panose="020B0806030902050204" pitchFamily="34" charset="0"/>
              <a:ea typeface="新細明體"/>
              <a:cs typeface="Arial" panose="020B0604020202020204" pitchFamily="34" charset="0"/>
            </a:endParaRPr>
          </a:p>
        </p:txBody>
      </p:sp>
      <p:sp>
        <p:nvSpPr>
          <p:cNvPr id="77" name="橢圓 4"/>
          <p:cNvSpPr/>
          <p:nvPr/>
        </p:nvSpPr>
        <p:spPr bwMode="auto">
          <a:xfrm>
            <a:off x="3195854" y="1017137"/>
            <a:ext cx="408434" cy="405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7780" tIns="17780" rIns="17780" bIns="17780" spcCol="1270" anchor="ctr"/>
          <a:lstStyle/>
          <a:p>
            <a:pPr algn="ctr" defTabSz="622300" fontAlgn="auto">
              <a:lnSpc>
                <a:spcPct val="90000"/>
              </a:lnSpc>
              <a:spcBef>
                <a:spcPts val="0"/>
              </a:spcBef>
              <a:spcAft>
                <a:spcPct val="35000"/>
              </a:spcAft>
              <a:defRPr/>
            </a:pPr>
            <a:r>
              <a:rPr kumimoji="0" lang="en-US" altLang="zh-TW" sz="1100" kern="0" dirty="0" smtClean="0">
                <a:solidFill>
                  <a:schemeClr val="bg1"/>
                </a:solidFill>
                <a:latin typeface="Impact" panose="020B0806030902050204" pitchFamily="34" charset="0"/>
                <a:ea typeface="新細明體"/>
                <a:cs typeface="Arial" panose="020B0604020202020204" pitchFamily="34" charset="0"/>
              </a:rPr>
              <a:t>2006</a:t>
            </a:r>
            <a:endParaRPr kumimoji="0" lang="zh-TW" altLang="en-US" sz="1100" kern="0" dirty="0">
              <a:solidFill>
                <a:schemeClr val="bg1"/>
              </a:solidFill>
              <a:latin typeface="Impact" panose="020B0806030902050204" pitchFamily="34" charset="0"/>
              <a:ea typeface="新細明體"/>
              <a:cs typeface="Arial" panose="020B0604020202020204" pitchFamily="34" charset="0"/>
            </a:endParaRPr>
          </a:p>
        </p:txBody>
      </p:sp>
      <p:sp>
        <p:nvSpPr>
          <p:cNvPr id="78" name="半框架 80"/>
          <p:cNvSpPr/>
          <p:nvPr/>
        </p:nvSpPr>
        <p:spPr bwMode="auto">
          <a:xfrm>
            <a:off x="3101082" y="1399930"/>
            <a:ext cx="994914" cy="307777"/>
          </a:xfrm>
          <a:prstGeom prst="halfFrame">
            <a:avLst>
              <a:gd name="adj1" fmla="val 29541"/>
              <a:gd name="adj2" fmla="val 33333"/>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fontAlgn="auto">
              <a:spcBef>
                <a:spcPts val="0"/>
              </a:spcBef>
              <a:spcAft>
                <a:spcPts val="0"/>
              </a:spcAft>
              <a:defRPr/>
            </a:pPr>
            <a:endParaRPr kumimoji="0" lang="zh-TW" altLang="en-US" b="0" kern="0">
              <a:solidFill>
                <a:sysClr val="windowText" lastClr="000000"/>
              </a:solidFill>
              <a:latin typeface="Calibri" panose="020F0502020204030204" pitchFamily="34" charset="0"/>
            </a:endParaRPr>
          </a:p>
        </p:txBody>
      </p:sp>
      <p:sp>
        <p:nvSpPr>
          <p:cNvPr id="79" name="半框架 80"/>
          <p:cNvSpPr/>
          <p:nvPr/>
        </p:nvSpPr>
        <p:spPr bwMode="auto">
          <a:xfrm>
            <a:off x="4049632" y="1403014"/>
            <a:ext cx="994914" cy="307777"/>
          </a:xfrm>
          <a:prstGeom prst="halfFrame">
            <a:avLst>
              <a:gd name="adj1" fmla="val 29541"/>
              <a:gd name="adj2" fmla="val 33333"/>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fontAlgn="auto">
              <a:spcBef>
                <a:spcPts val="0"/>
              </a:spcBef>
              <a:spcAft>
                <a:spcPts val="0"/>
              </a:spcAft>
              <a:defRPr/>
            </a:pPr>
            <a:endParaRPr kumimoji="0" lang="zh-TW" altLang="en-US" b="0" kern="0">
              <a:solidFill>
                <a:sysClr val="windowText" lastClr="000000"/>
              </a:solidFill>
              <a:latin typeface="Calibri" panose="020F0502020204030204" pitchFamily="34" charset="0"/>
            </a:endParaRPr>
          </a:p>
        </p:txBody>
      </p:sp>
      <p:sp>
        <p:nvSpPr>
          <p:cNvPr id="80" name="橢圓 4"/>
          <p:cNvSpPr/>
          <p:nvPr/>
        </p:nvSpPr>
        <p:spPr bwMode="auto">
          <a:xfrm>
            <a:off x="4162173" y="1017622"/>
            <a:ext cx="408434" cy="405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7780" tIns="17780" rIns="17780" bIns="17780" spcCol="1270" anchor="ctr"/>
          <a:lstStyle/>
          <a:p>
            <a:pPr algn="ctr" defTabSz="622300" fontAlgn="auto">
              <a:lnSpc>
                <a:spcPct val="90000"/>
              </a:lnSpc>
              <a:spcBef>
                <a:spcPts val="0"/>
              </a:spcBef>
              <a:spcAft>
                <a:spcPct val="35000"/>
              </a:spcAft>
              <a:defRPr/>
            </a:pPr>
            <a:r>
              <a:rPr kumimoji="0" lang="en-US" altLang="zh-TW" sz="1100" kern="0" dirty="0" smtClean="0">
                <a:solidFill>
                  <a:schemeClr val="bg1"/>
                </a:solidFill>
                <a:latin typeface="Impact" panose="020B0806030902050204" pitchFamily="34" charset="0"/>
                <a:ea typeface="新細明體"/>
                <a:cs typeface="Arial" panose="020B0604020202020204" pitchFamily="34" charset="0"/>
              </a:rPr>
              <a:t>2011</a:t>
            </a:r>
            <a:endParaRPr kumimoji="0" lang="zh-TW" altLang="en-US" sz="1100" kern="0" dirty="0">
              <a:solidFill>
                <a:schemeClr val="bg1"/>
              </a:solidFill>
              <a:latin typeface="Impact" panose="020B0806030902050204" pitchFamily="34" charset="0"/>
              <a:ea typeface="新細明體"/>
              <a:cs typeface="Arial" panose="020B0604020202020204" pitchFamily="34" charset="0"/>
            </a:endParaRPr>
          </a:p>
        </p:txBody>
      </p:sp>
      <p:sp>
        <p:nvSpPr>
          <p:cNvPr id="81" name="橢圓 4"/>
          <p:cNvSpPr/>
          <p:nvPr/>
        </p:nvSpPr>
        <p:spPr bwMode="auto">
          <a:xfrm>
            <a:off x="5104261" y="1017640"/>
            <a:ext cx="408434" cy="405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7780" tIns="17780" rIns="17780" bIns="17780" spcCol="1270" anchor="ctr"/>
          <a:lstStyle/>
          <a:p>
            <a:pPr algn="ctr" defTabSz="622300" fontAlgn="auto">
              <a:lnSpc>
                <a:spcPct val="90000"/>
              </a:lnSpc>
              <a:spcBef>
                <a:spcPts val="0"/>
              </a:spcBef>
              <a:spcAft>
                <a:spcPct val="35000"/>
              </a:spcAft>
              <a:defRPr/>
            </a:pPr>
            <a:r>
              <a:rPr kumimoji="0" lang="en-US" altLang="zh-TW" sz="1100" kern="0" dirty="0" smtClean="0">
                <a:solidFill>
                  <a:schemeClr val="bg1"/>
                </a:solidFill>
                <a:latin typeface="Impact" panose="020B0806030902050204" pitchFamily="34" charset="0"/>
                <a:ea typeface="新細明體"/>
                <a:cs typeface="Arial" panose="020B0604020202020204" pitchFamily="34" charset="0"/>
              </a:rPr>
              <a:t>2012</a:t>
            </a:r>
            <a:endParaRPr kumimoji="0" lang="zh-TW" altLang="en-US" sz="1100" kern="0" dirty="0">
              <a:solidFill>
                <a:schemeClr val="bg1"/>
              </a:solidFill>
              <a:latin typeface="Impact" panose="020B0806030902050204" pitchFamily="34" charset="0"/>
              <a:ea typeface="新細明體"/>
              <a:cs typeface="Arial" panose="020B0604020202020204" pitchFamily="34" charset="0"/>
            </a:endParaRPr>
          </a:p>
        </p:txBody>
      </p:sp>
      <p:sp>
        <p:nvSpPr>
          <p:cNvPr id="82" name="半框架 80"/>
          <p:cNvSpPr/>
          <p:nvPr/>
        </p:nvSpPr>
        <p:spPr bwMode="auto">
          <a:xfrm>
            <a:off x="4993163" y="1400433"/>
            <a:ext cx="994914" cy="307777"/>
          </a:xfrm>
          <a:prstGeom prst="halfFrame">
            <a:avLst>
              <a:gd name="adj1" fmla="val 29541"/>
              <a:gd name="adj2" fmla="val 33333"/>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fontAlgn="auto">
              <a:spcBef>
                <a:spcPts val="0"/>
              </a:spcBef>
              <a:spcAft>
                <a:spcPts val="0"/>
              </a:spcAft>
              <a:defRPr/>
            </a:pPr>
            <a:endParaRPr kumimoji="0" lang="zh-TW" altLang="en-US" b="0" kern="0">
              <a:solidFill>
                <a:sysClr val="windowText" lastClr="000000"/>
              </a:solidFill>
              <a:latin typeface="Calibri" panose="020F0502020204030204" pitchFamily="34" charset="0"/>
            </a:endParaRPr>
          </a:p>
        </p:txBody>
      </p:sp>
      <p:sp>
        <p:nvSpPr>
          <p:cNvPr id="83" name="半框架 80"/>
          <p:cNvSpPr/>
          <p:nvPr/>
        </p:nvSpPr>
        <p:spPr bwMode="auto">
          <a:xfrm>
            <a:off x="5939774" y="1401525"/>
            <a:ext cx="994914" cy="307777"/>
          </a:xfrm>
          <a:prstGeom prst="halfFrame">
            <a:avLst>
              <a:gd name="adj1" fmla="val 29541"/>
              <a:gd name="adj2" fmla="val 33333"/>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fontAlgn="auto">
              <a:spcBef>
                <a:spcPts val="0"/>
              </a:spcBef>
              <a:spcAft>
                <a:spcPts val="0"/>
              </a:spcAft>
              <a:defRPr/>
            </a:pPr>
            <a:endParaRPr kumimoji="0" lang="zh-TW" altLang="en-US" b="0" kern="0">
              <a:solidFill>
                <a:sysClr val="windowText" lastClr="000000"/>
              </a:solidFill>
              <a:latin typeface="Calibri" panose="020F0502020204030204" pitchFamily="34" charset="0"/>
            </a:endParaRPr>
          </a:p>
        </p:txBody>
      </p:sp>
      <p:sp>
        <p:nvSpPr>
          <p:cNvPr id="84" name="橢圓 4"/>
          <p:cNvSpPr/>
          <p:nvPr/>
        </p:nvSpPr>
        <p:spPr bwMode="auto">
          <a:xfrm>
            <a:off x="6052315" y="1016133"/>
            <a:ext cx="408434" cy="405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7780" tIns="17780" rIns="17780" bIns="17780" spcCol="1270" anchor="ctr"/>
          <a:lstStyle/>
          <a:p>
            <a:pPr algn="ctr" defTabSz="622300" fontAlgn="auto">
              <a:lnSpc>
                <a:spcPct val="90000"/>
              </a:lnSpc>
              <a:spcBef>
                <a:spcPts val="0"/>
              </a:spcBef>
              <a:spcAft>
                <a:spcPct val="35000"/>
              </a:spcAft>
              <a:defRPr/>
            </a:pPr>
            <a:r>
              <a:rPr kumimoji="0" lang="en-US" altLang="zh-TW" sz="1100" kern="0" dirty="0" smtClean="0">
                <a:solidFill>
                  <a:schemeClr val="bg1"/>
                </a:solidFill>
                <a:latin typeface="Impact" panose="020B0806030902050204" pitchFamily="34" charset="0"/>
                <a:ea typeface="新細明體"/>
                <a:cs typeface="Arial" panose="020B0604020202020204" pitchFamily="34" charset="0"/>
              </a:rPr>
              <a:t>2013</a:t>
            </a:r>
            <a:endParaRPr kumimoji="0" lang="zh-TW" altLang="en-US" sz="1100" kern="0" dirty="0">
              <a:solidFill>
                <a:schemeClr val="bg1"/>
              </a:solidFill>
              <a:latin typeface="Impact" panose="020B0806030902050204" pitchFamily="34" charset="0"/>
              <a:ea typeface="新細明體"/>
              <a:cs typeface="Arial" panose="020B0604020202020204" pitchFamily="34" charset="0"/>
            </a:endParaRPr>
          </a:p>
        </p:txBody>
      </p:sp>
      <p:sp>
        <p:nvSpPr>
          <p:cNvPr id="85" name="橢圓 4"/>
          <p:cNvSpPr/>
          <p:nvPr/>
        </p:nvSpPr>
        <p:spPr bwMode="auto">
          <a:xfrm>
            <a:off x="6992772" y="1016151"/>
            <a:ext cx="408434" cy="405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7780" tIns="17780" rIns="17780" bIns="17780" spcCol="1270" anchor="ctr"/>
          <a:lstStyle/>
          <a:p>
            <a:pPr algn="ctr" defTabSz="622300" fontAlgn="auto">
              <a:lnSpc>
                <a:spcPct val="90000"/>
              </a:lnSpc>
              <a:spcBef>
                <a:spcPts val="0"/>
              </a:spcBef>
              <a:spcAft>
                <a:spcPct val="35000"/>
              </a:spcAft>
              <a:defRPr/>
            </a:pPr>
            <a:r>
              <a:rPr kumimoji="0" lang="en-US" altLang="zh-TW" sz="1100" kern="0" dirty="0" smtClean="0">
                <a:solidFill>
                  <a:schemeClr val="bg1"/>
                </a:solidFill>
                <a:latin typeface="Impact" panose="020B0806030902050204" pitchFamily="34" charset="0"/>
                <a:ea typeface="新細明體"/>
                <a:cs typeface="Arial" panose="020B0604020202020204" pitchFamily="34" charset="0"/>
              </a:rPr>
              <a:t>2017</a:t>
            </a:r>
            <a:endParaRPr kumimoji="0" lang="zh-TW" altLang="en-US" sz="1100" kern="0" dirty="0">
              <a:solidFill>
                <a:schemeClr val="bg1"/>
              </a:solidFill>
              <a:latin typeface="Impact" panose="020B0806030902050204" pitchFamily="34" charset="0"/>
              <a:ea typeface="新細明體"/>
              <a:cs typeface="Arial" panose="020B0604020202020204" pitchFamily="34" charset="0"/>
            </a:endParaRPr>
          </a:p>
        </p:txBody>
      </p:sp>
      <p:sp>
        <p:nvSpPr>
          <p:cNvPr id="86" name="半框架 80"/>
          <p:cNvSpPr/>
          <p:nvPr/>
        </p:nvSpPr>
        <p:spPr bwMode="auto">
          <a:xfrm>
            <a:off x="6890180" y="1405819"/>
            <a:ext cx="994914" cy="307777"/>
          </a:xfrm>
          <a:prstGeom prst="halfFrame">
            <a:avLst>
              <a:gd name="adj1" fmla="val 29541"/>
              <a:gd name="adj2" fmla="val 33333"/>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fontAlgn="auto">
              <a:spcBef>
                <a:spcPts val="0"/>
              </a:spcBef>
              <a:spcAft>
                <a:spcPts val="0"/>
              </a:spcAft>
              <a:defRPr/>
            </a:pPr>
            <a:endParaRPr kumimoji="0" lang="zh-TW" altLang="en-US" b="0" kern="0">
              <a:solidFill>
                <a:sysClr val="windowText" lastClr="000000"/>
              </a:solidFill>
              <a:latin typeface="Calibri" panose="020F0502020204030204" pitchFamily="34" charset="0"/>
            </a:endParaRPr>
          </a:p>
        </p:txBody>
      </p:sp>
      <p:sp>
        <p:nvSpPr>
          <p:cNvPr id="87" name="半框架 80"/>
          <p:cNvSpPr/>
          <p:nvPr/>
        </p:nvSpPr>
        <p:spPr bwMode="auto">
          <a:xfrm>
            <a:off x="7835977" y="1399580"/>
            <a:ext cx="994914" cy="307777"/>
          </a:xfrm>
          <a:prstGeom prst="halfFrame">
            <a:avLst>
              <a:gd name="adj1" fmla="val 29541"/>
              <a:gd name="adj2" fmla="val 33333"/>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fontAlgn="auto">
              <a:spcBef>
                <a:spcPts val="0"/>
              </a:spcBef>
              <a:spcAft>
                <a:spcPts val="0"/>
              </a:spcAft>
              <a:defRPr/>
            </a:pPr>
            <a:endParaRPr kumimoji="0" lang="zh-TW" altLang="en-US" b="0" kern="0">
              <a:solidFill>
                <a:sysClr val="windowText" lastClr="000000"/>
              </a:solidFill>
              <a:latin typeface="Calibri" panose="020F0502020204030204" pitchFamily="34" charset="0"/>
            </a:endParaRPr>
          </a:p>
        </p:txBody>
      </p:sp>
      <p:sp>
        <p:nvSpPr>
          <p:cNvPr id="88" name="橢圓 4"/>
          <p:cNvSpPr/>
          <p:nvPr/>
        </p:nvSpPr>
        <p:spPr bwMode="auto">
          <a:xfrm>
            <a:off x="7948518" y="1014188"/>
            <a:ext cx="408434" cy="405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7780" tIns="17780" rIns="17780" bIns="17780" spcCol="1270" anchor="ctr"/>
          <a:lstStyle/>
          <a:p>
            <a:pPr algn="ctr" defTabSz="622300" fontAlgn="auto">
              <a:lnSpc>
                <a:spcPct val="90000"/>
              </a:lnSpc>
              <a:spcBef>
                <a:spcPts val="0"/>
              </a:spcBef>
              <a:spcAft>
                <a:spcPct val="35000"/>
              </a:spcAft>
              <a:defRPr/>
            </a:pPr>
            <a:r>
              <a:rPr kumimoji="0" lang="en-US" altLang="zh-TW" sz="1100" kern="0" dirty="0" smtClean="0">
                <a:solidFill>
                  <a:schemeClr val="bg1"/>
                </a:solidFill>
                <a:latin typeface="Impact" panose="020B0806030902050204" pitchFamily="34" charset="0"/>
                <a:ea typeface="新細明體"/>
                <a:cs typeface="Arial" panose="020B0604020202020204" pitchFamily="34" charset="0"/>
              </a:rPr>
              <a:t>2019</a:t>
            </a:r>
            <a:endParaRPr kumimoji="0" lang="zh-TW" altLang="en-US" sz="1100" kern="0" dirty="0">
              <a:solidFill>
                <a:schemeClr val="bg1"/>
              </a:solidFill>
              <a:latin typeface="Impact" panose="020B0806030902050204" pitchFamily="34" charset="0"/>
              <a:ea typeface="新細明體"/>
              <a:cs typeface="Arial" panose="020B0604020202020204" pitchFamily="34" charset="0"/>
            </a:endParaRPr>
          </a:p>
        </p:txBody>
      </p:sp>
      <p:sp>
        <p:nvSpPr>
          <p:cNvPr id="91" name="內容版面配置區 6"/>
          <p:cNvSpPr txBox="1">
            <a:spLocks/>
          </p:cNvSpPr>
          <p:nvPr/>
        </p:nvSpPr>
        <p:spPr bwMode="auto">
          <a:xfrm>
            <a:off x="2308556" y="1500171"/>
            <a:ext cx="1146280" cy="70563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lstStyle>
            <a:lvl1pPr>
              <a:defRPr kumimoji="1" sz="3200">
                <a:solidFill>
                  <a:srgbClr val="484F64"/>
                </a:solidFill>
                <a:latin typeface="Times New Roman" pitchFamily="18" charset="0"/>
                <a:ea typeface="新細明體" pitchFamily="18" charset="-120"/>
              </a:defRPr>
            </a:lvl1pPr>
            <a:lvl2pPr>
              <a:defRPr kumimoji="1" sz="2800">
                <a:solidFill>
                  <a:srgbClr val="484F64"/>
                </a:solidFill>
                <a:latin typeface="Times New Roman" pitchFamily="18" charset="0"/>
                <a:ea typeface="新細明體" pitchFamily="18" charset="-120"/>
              </a:defRPr>
            </a:lvl2pPr>
            <a:lvl3pPr>
              <a:defRPr kumimoji="1" sz="2400">
                <a:solidFill>
                  <a:srgbClr val="484F64"/>
                </a:solidFill>
                <a:latin typeface="Times New Roman" pitchFamily="18" charset="0"/>
                <a:ea typeface="新細明體" pitchFamily="18" charset="-120"/>
              </a:defRPr>
            </a:lvl3pPr>
            <a:lvl4pPr>
              <a:defRPr kumimoji="1" sz="2000">
                <a:solidFill>
                  <a:srgbClr val="484F64"/>
                </a:solidFill>
                <a:latin typeface="Times New Roman" pitchFamily="18" charset="0"/>
                <a:ea typeface="新細明體" pitchFamily="18" charset="-120"/>
              </a:defRPr>
            </a:lvl4pPr>
            <a:lvl5pPr>
              <a:defRPr kumimoji="1" sz="2000">
                <a:solidFill>
                  <a:srgbClr val="484F64"/>
                </a:solidFill>
                <a:latin typeface="Times New Roman" pitchFamily="18" charset="0"/>
                <a:ea typeface="新細明體" pitchFamily="18" charset="-120"/>
              </a:defRPr>
            </a:lvl5pPr>
            <a:lvl6pPr eaLnBrk="0" hangingPunct="0">
              <a:defRPr kumimoji="1" sz="2000">
                <a:solidFill>
                  <a:srgbClr val="484F64"/>
                </a:solidFill>
                <a:latin typeface="Times New Roman" pitchFamily="18" charset="0"/>
                <a:ea typeface="新細明體" pitchFamily="18" charset="-120"/>
              </a:defRPr>
            </a:lvl6pPr>
            <a:lvl7pPr eaLnBrk="0" hangingPunct="0">
              <a:defRPr kumimoji="1" sz="2000">
                <a:solidFill>
                  <a:srgbClr val="484F64"/>
                </a:solidFill>
                <a:latin typeface="Times New Roman" pitchFamily="18" charset="0"/>
                <a:ea typeface="新細明體" pitchFamily="18" charset="-120"/>
              </a:defRPr>
            </a:lvl7pPr>
            <a:lvl8pPr eaLnBrk="0" hangingPunct="0">
              <a:defRPr kumimoji="1" sz="2000">
                <a:solidFill>
                  <a:srgbClr val="484F64"/>
                </a:solidFill>
                <a:latin typeface="Times New Roman" pitchFamily="18" charset="0"/>
                <a:ea typeface="新細明體" pitchFamily="18" charset="-120"/>
              </a:defRPr>
            </a:lvl8pPr>
            <a:lvl9pPr eaLnBrk="0" hangingPunct="0">
              <a:defRPr kumimoji="1" sz="2000">
                <a:solidFill>
                  <a:srgbClr val="484F64"/>
                </a:solidFill>
                <a:latin typeface="Times New Roman" pitchFamily="18" charset="0"/>
                <a:ea typeface="新細明體" pitchFamily="18" charset="-120"/>
              </a:defRPr>
            </a:lvl9pPr>
          </a:lstStyle>
          <a:p>
            <a:pPr algn="l" eaLnBrk="0" hangingPunct="0">
              <a:spcBef>
                <a:spcPct val="20000"/>
              </a:spcBef>
            </a:pPr>
            <a:r>
              <a:rPr lang="en-GB" altLang="zh-TW" sz="900" dirty="0" smtClean="0">
                <a:solidFill>
                  <a:sysClr val="windowText" lastClr="000000"/>
                </a:solidFill>
                <a:latin typeface="Calibri" panose="020F0502020204030204" pitchFamily="34" charset="0"/>
              </a:rPr>
              <a:t>GM Supply</a:t>
            </a:r>
          </a:p>
          <a:p>
            <a:pPr algn="l" eaLnBrk="0" hangingPunct="0">
              <a:spcBef>
                <a:spcPct val="20000"/>
              </a:spcBef>
            </a:pPr>
            <a:r>
              <a:rPr lang="en-GB" altLang="zh-TW" sz="900" dirty="0" smtClean="0">
                <a:solidFill>
                  <a:sysClr val="windowText" lastClr="000000"/>
                </a:solidFill>
                <a:latin typeface="Calibri" panose="020F0502020204030204" pitchFamily="34" charset="0"/>
              </a:rPr>
              <a:t>Contract</a:t>
            </a:r>
            <a:endParaRPr lang="en-GB" altLang="zh-TW" sz="900" dirty="0">
              <a:solidFill>
                <a:sysClr val="windowText" lastClr="000000"/>
              </a:solidFill>
              <a:latin typeface="Calibri" panose="020F0502020204030204" pitchFamily="34" charset="0"/>
            </a:endParaRPr>
          </a:p>
        </p:txBody>
      </p:sp>
      <p:sp>
        <p:nvSpPr>
          <p:cNvPr id="92" name="內容版面配置區 6"/>
          <p:cNvSpPr txBox="1">
            <a:spLocks/>
          </p:cNvSpPr>
          <p:nvPr/>
        </p:nvSpPr>
        <p:spPr bwMode="auto">
          <a:xfrm>
            <a:off x="3208259" y="1493296"/>
            <a:ext cx="1146280" cy="70563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lstStyle>
            <a:lvl1pPr>
              <a:defRPr kumimoji="1" sz="3200">
                <a:solidFill>
                  <a:srgbClr val="484F64"/>
                </a:solidFill>
                <a:latin typeface="Times New Roman" pitchFamily="18" charset="0"/>
                <a:ea typeface="新細明體" pitchFamily="18" charset="-120"/>
              </a:defRPr>
            </a:lvl1pPr>
            <a:lvl2pPr>
              <a:defRPr kumimoji="1" sz="2800">
                <a:solidFill>
                  <a:srgbClr val="484F64"/>
                </a:solidFill>
                <a:latin typeface="Times New Roman" pitchFamily="18" charset="0"/>
                <a:ea typeface="新細明體" pitchFamily="18" charset="-120"/>
              </a:defRPr>
            </a:lvl2pPr>
            <a:lvl3pPr>
              <a:defRPr kumimoji="1" sz="2400">
                <a:solidFill>
                  <a:srgbClr val="484F64"/>
                </a:solidFill>
                <a:latin typeface="Times New Roman" pitchFamily="18" charset="0"/>
                <a:ea typeface="新細明體" pitchFamily="18" charset="-120"/>
              </a:defRPr>
            </a:lvl3pPr>
            <a:lvl4pPr>
              <a:defRPr kumimoji="1" sz="2000">
                <a:solidFill>
                  <a:srgbClr val="484F64"/>
                </a:solidFill>
                <a:latin typeface="Times New Roman" pitchFamily="18" charset="0"/>
                <a:ea typeface="新細明體" pitchFamily="18" charset="-120"/>
              </a:defRPr>
            </a:lvl4pPr>
            <a:lvl5pPr>
              <a:defRPr kumimoji="1" sz="2000">
                <a:solidFill>
                  <a:srgbClr val="484F64"/>
                </a:solidFill>
                <a:latin typeface="Times New Roman" pitchFamily="18" charset="0"/>
                <a:ea typeface="新細明體" pitchFamily="18" charset="-120"/>
              </a:defRPr>
            </a:lvl5pPr>
            <a:lvl6pPr eaLnBrk="0" hangingPunct="0">
              <a:defRPr kumimoji="1" sz="2000">
                <a:solidFill>
                  <a:srgbClr val="484F64"/>
                </a:solidFill>
                <a:latin typeface="Times New Roman" pitchFamily="18" charset="0"/>
                <a:ea typeface="新細明體" pitchFamily="18" charset="-120"/>
              </a:defRPr>
            </a:lvl6pPr>
            <a:lvl7pPr eaLnBrk="0" hangingPunct="0">
              <a:defRPr kumimoji="1" sz="2000">
                <a:solidFill>
                  <a:srgbClr val="484F64"/>
                </a:solidFill>
                <a:latin typeface="Times New Roman" pitchFamily="18" charset="0"/>
                <a:ea typeface="新細明體" pitchFamily="18" charset="-120"/>
              </a:defRPr>
            </a:lvl7pPr>
            <a:lvl8pPr eaLnBrk="0" hangingPunct="0">
              <a:defRPr kumimoji="1" sz="2000">
                <a:solidFill>
                  <a:srgbClr val="484F64"/>
                </a:solidFill>
                <a:latin typeface="Times New Roman" pitchFamily="18" charset="0"/>
                <a:ea typeface="新細明體" pitchFamily="18" charset="-120"/>
              </a:defRPr>
            </a:lvl8pPr>
            <a:lvl9pPr eaLnBrk="0" hangingPunct="0">
              <a:defRPr kumimoji="1" sz="2000">
                <a:solidFill>
                  <a:srgbClr val="484F64"/>
                </a:solidFill>
                <a:latin typeface="Times New Roman" pitchFamily="18" charset="0"/>
                <a:ea typeface="新細明體" pitchFamily="18" charset="-120"/>
              </a:defRPr>
            </a:lvl9pPr>
          </a:lstStyle>
          <a:p>
            <a:pPr algn="l" eaLnBrk="0" hangingPunct="0">
              <a:spcBef>
                <a:spcPct val="20000"/>
              </a:spcBef>
            </a:pPr>
            <a:r>
              <a:rPr lang="en-GB" altLang="zh-TW" sz="900" dirty="0" smtClean="0">
                <a:solidFill>
                  <a:sysClr val="windowText" lastClr="000000"/>
                </a:solidFill>
                <a:latin typeface="Calibri" panose="020F0502020204030204" pitchFamily="34" charset="0"/>
              </a:rPr>
              <a:t>Listed on TW</a:t>
            </a:r>
          </a:p>
          <a:p>
            <a:pPr algn="l" eaLnBrk="0" hangingPunct="0">
              <a:spcBef>
                <a:spcPct val="20000"/>
              </a:spcBef>
            </a:pPr>
            <a:r>
              <a:rPr lang="en-GB" altLang="zh-TW" sz="900" dirty="0" smtClean="0">
                <a:solidFill>
                  <a:sysClr val="windowText" lastClr="000000"/>
                </a:solidFill>
                <a:latin typeface="Calibri" panose="020F0502020204030204" pitchFamily="34" charset="0"/>
              </a:rPr>
              <a:t>Emerging Board</a:t>
            </a:r>
            <a:endParaRPr lang="en-GB" altLang="zh-TW" sz="900" dirty="0">
              <a:solidFill>
                <a:sysClr val="windowText" lastClr="000000"/>
              </a:solidFill>
              <a:latin typeface="Calibri" panose="020F0502020204030204" pitchFamily="34" charset="0"/>
            </a:endParaRPr>
          </a:p>
        </p:txBody>
      </p:sp>
      <p:sp>
        <p:nvSpPr>
          <p:cNvPr id="93" name="內容版面配置區 6"/>
          <p:cNvSpPr txBox="1">
            <a:spLocks/>
          </p:cNvSpPr>
          <p:nvPr/>
        </p:nvSpPr>
        <p:spPr bwMode="auto">
          <a:xfrm>
            <a:off x="4156387" y="1493296"/>
            <a:ext cx="1146280" cy="70563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lstStyle>
            <a:lvl1pPr>
              <a:defRPr kumimoji="1" sz="3200">
                <a:solidFill>
                  <a:srgbClr val="484F64"/>
                </a:solidFill>
                <a:latin typeface="Times New Roman" pitchFamily="18" charset="0"/>
                <a:ea typeface="新細明體" pitchFamily="18" charset="-120"/>
              </a:defRPr>
            </a:lvl1pPr>
            <a:lvl2pPr>
              <a:defRPr kumimoji="1" sz="2800">
                <a:solidFill>
                  <a:srgbClr val="484F64"/>
                </a:solidFill>
                <a:latin typeface="Times New Roman" pitchFamily="18" charset="0"/>
                <a:ea typeface="新細明體" pitchFamily="18" charset="-120"/>
              </a:defRPr>
            </a:lvl2pPr>
            <a:lvl3pPr>
              <a:defRPr kumimoji="1" sz="2400">
                <a:solidFill>
                  <a:srgbClr val="484F64"/>
                </a:solidFill>
                <a:latin typeface="Times New Roman" pitchFamily="18" charset="0"/>
                <a:ea typeface="新細明體" pitchFamily="18" charset="-120"/>
              </a:defRPr>
            </a:lvl3pPr>
            <a:lvl4pPr>
              <a:defRPr kumimoji="1" sz="2000">
                <a:solidFill>
                  <a:srgbClr val="484F64"/>
                </a:solidFill>
                <a:latin typeface="Times New Roman" pitchFamily="18" charset="0"/>
                <a:ea typeface="新細明體" pitchFamily="18" charset="-120"/>
              </a:defRPr>
            </a:lvl4pPr>
            <a:lvl5pPr>
              <a:defRPr kumimoji="1" sz="2000">
                <a:solidFill>
                  <a:srgbClr val="484F64"/>
                </a:solidFill>
                <a:latin typeface="Times New Roman" pitchFamily="18" charset="0"/>
                <a:ea typeface="新細明體" pitchFamily="18" charset="-120"/>
              </a:defRPr>
            </a:lvl5pPr>
            <a:lvl6pPr eaLnBrk="0" hangingPunct="0">
              <a:defRPr kumimoji="1" sz="2000">
                <a:solidFill>
                  <a:srgbClr val="484F64"/>
                </a:solidFill>
                <a:latin typeface="Times New Roman" pitchFamily="18" charset="0"/>
                <a:ea typeface="新細明體" pitchFamily="18" charset="-120"/>
              </a:defRPr>
            </a:lvl6pPr>
            <a:lvl7pPr eaLnBrk="0" hangingPunct="0">
              <a:defRPr kumimoji="1" sz="2000">
                <a:solidFill>
                  <a:srgbClr val="484F64"/>
                </a:solidFill>
                <a:latin typeface="Times New Roman" pitchFamily="18" charset="0"/>
                <a:ea typeface="新細明體" pitchFamily="18" charset="-120"/>
              </a:defRPr>
            </a:lvl7pPr>
            <a:lvl8pPr eaLnBrk="0" hangingPunct="0">
              <a:defRPr kumimoji="1" sz="2000">
                <a:solidFill>
                  <a:srgbClr val="484F64"/>
                </a:solidFill>
                <a:latin typeface="Times New Roman" pitchFamily="18" charset="0"/>
                <a:ea typeface="新細明體" pitchFamily="18" charset="-120"/>
              </a:defRPr>
            </a:lvl8pPr>
            <a:lvl9pPr eaLnBrk="0" hangingPunct="0">
              <a:defRPr kumimoji="1" sz="2000">
                <a:solidFill>
                  <a:srgbClr val="484F64"/>
                </a:solidFill>
                <a:latin typeface="Times New Roman" pitchFamily="18" charset="0"/>
                <a:ea typeface="新細明體" pitchFamily="18" charset="-120"/>
              </a:defRPr>
            </a:lvl9pPr>
          </a:lstStyle>
          <a:p>
            <a:pPr algn="l" eaLnBrk="0" hangingPunct="0">
              <a:spcBef>
                <a:spcPct val="20000"/>
              </a:spcBef>
            </a:pPr>
            <a:r>
              <a:rPr lang="en-GB" altLang="zh-TW" sz="900" dirty="0" smtClean="0">
                <a:solidFill>
                  <a:sysClr val="windowText" lastClr="000000"/>
                </a:solidFill>
                <a:latin typeface="Calibri" panose="020F0502020204030204" pitchFamily="34" charset="0"/>
              </a:rPr>
              <a:t>Suspension</a:t>
            </a:r>
          </a:p>
          <a:p>
            <a:pPr algn="l" eaLnBrk="0" hangingPunct="0">
              <a:spcBef>
                <a:spcPct val="20000"/>
              </a:spcBef>
            </a:pPr>
            <a:r>
              <a:rPr lang="en-GB" altLang="zh-TW" sz="900" dirty="0" smtClean="0">
                <a:solidFill>
                  <a:sysClr val="windowText" lastClr="000000"/>
                </a:solidFill>
                <a:latin typeface="Calibri" panose="020F0502020204030204" pitchFamily="34" charset="0"/>
              </a:rPr>
              <a:t>Parts Business</a:t>
            </a:r>
            <a:endParaRPr lang="en-GB" altLang="zh-TW" sz="900" dirty="0">
              <a:solidFill>
                <a:sysClr val="windowText" lastClr="000000"/>
              </a:solidFill>
              <a:latin typeface="Calibri" panose="020F0502020204030204" pitchFamily="34" charset="0"/>
            </a:endParaRPr>
          </a:p>
        </p:txBody>
      </p:sp>
      <p:sp>
        <p:nvSpPr>
          <p:cNvPr id="94" name="內容版面配置區 6"/>
          <p:cNvSpPr txBox="1">
            <a:spLocks/>
          </p:cNvSpPr>
          <p:nvPr/>
        </p:nvSpPr>
        <p:spPr bwMode="auto">
          <a:xfrm>
            <a:off x="5091999" y="1493296"/>
            <a:ext cx="1146280" cy="70563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lstStyle>
            <a:lvl1pPr>
              <a:defRPr kumimoji="1" sz="3200">
                <a:solidFill>
                  <a:srgbClr val="484F64"/>
                </a:solidFill>
                <a:latin typeface="Times New Roman" pitchFamily="18" charset="0"/>
                <a:ea typeface="新細明體" pitchFamily="18" charset="-120"/>
              </a:defRPr>
            </a:lvl1pPr>
            <a:lvl2pPr>
              <a:defRPr kumimoji="1" sz="2800">
                <a:solidFill>
                  <a:srgbClr val="484F64"/>
                </a:solidFill>
                <a:latin typeface="Times New Roman" pitchFamily="18" charset="0"/>
                <a:ea typeface="新細明體" pitchFamily="18" charset="-120"/>
              </a:defRPr>
            </a:lvl2pPr>
            <a:lvl3pPr>
              <a:defRPr kumimoji="1" sz="2400">
                <a:solidFill>
                  <a:srgbClr val="484F64"/>
                </a:solidFill>
                <a:latin typeface="Times New Roman" pitchFamily="18" charset="0"/>
                <a:ea typeface="新細明體" pitchFamily="18" charset="-120"/>
              </a:defRPr>
            </a:lvl3pPr>
            <a:lvl4pPr>
              <a:defRPr kumimoji="1" sz="2000">
                <a:solidFill>
                  <a:srgbClr val="484F64"/>
                </a:solidFill>
                <a:latin typeface="Times New Roman" pitchFamily="18" charset="0"/>
                <a:ea typeface="新細明體" pitchFamily="18" charset="-120"/>
              </a:defRPr>
            </a:lvl4pPr>
            <a:lvl5pPr>
              <a:defRPr kumimoji="1" sz="2000">
                <a:solidFill>
                  <a:srgbClr val="484F64"/>
                </a:solidFill>
                <a:latin typeface="Times New Roman" pitchFamily="18" charset="0"/>
                <a:ea typeface="新細明體" pitchFamily="18" charset="-120"/>
              </a:defRPr>
            </a:lvl5pPr>
            <a:lvl6pPr eaLnBrk="0" hangingPunct="0">
              <a:defRPr kumimoji="1" sz="2000">
                <a:solidFill>
                  <a:srgbClr val="484F64"/>
                </a:solidFill>
                <a:latin typeface="Times New Roman" pitchFamily="18" charset="0"/>
                <a:ea typeface="新細明體" pitchFamily="18" charset="-120"/>
              </a:defRPr>
            </a:lvl6pPr>
            <a:lvl7pPr eaLnBrk="0" hangingPunct="0">
              <a:defRPr kumimoji="1" sz="2000">
                <a:solidFill>
                  <a:srgbClr val="484F64"/>
                </a:solidFill>
                <a:latin typeface="Times New Roman" pitchFamily="18" charset="0"/>
                <a:ea typeface="新細明體" pitchFamily="18" charset="-120"/>
              </a:defRPr>
            </a:lvl7pPr>
            <a:lvl8pPr eaLnBrk="0" hangingPunct="0">
              <a:defRPr kumimoji="1" sz="2000">
                <a:solidFill>
                  <a:srgbClr val="484F64"/>
                </a:solidFill>
                <a:latin typeface="Times New Roman" pitchFamily="18" charset="0"/>
                <a:ea typeface="新細明體" pitchFamily="18" charset="-120"/>
              </a:defRPr>
            </a:lvl8pPr>
            <a:lvl9pPr eaLnBrk="0" hangingPunct="0">
              <a:defRPr kumimoji="1" sz="2000">
                <a:solidFill>
                  <a:srgbClr val="484F64"/>
                </a:solidFill>
                <a:latin typeface="Times New Roman" pitchFamily="18" charset="0"/>
                <a:ea typeface="新細明體" pitchFamily="18" charset="-120"/>
              </a:defRPr>
            </a:lvl9pPr>
          </a:lstStyle>
          <a:p>
            <a:pPr algn="l" eaLnBrk="0" hangingPunct="0">
              <a:spcBef>
                <a:spcPct val="20000"/>
              </a:spcBef>
            </a:pPr>
            <a:r>
              <a:rPr lang="en-GB" altLang="zh-TW" sz="900" dirty="0" smtClean="0">
                <a:solidFill>
                  <a:sysClr val="windowText" lastClr="000000"/>
                </a:solidFill>
                <a:latin typeface="Calibri" panose="020F0502020204030204" pitchFamily="34" charset="0"/>
              </a:rPr>
              <a:t>JLR Supply</a:t>
            </a:r>
          </a:p>
          <a:p>
            <a:pPr algn="l" eaLnBrk="0" hangingPunct="0">
              <a:spcBef>
                <a:spcPct val="20000"/>
              </a:spcBef>
            </a:pPr>
            <a:r>
              <a:rPr lang="en-GB" altLang="zh-TW" sz="900" dirty="0" smtClean="0">
                <a:solidFill>
                  <a:sysClr val="windowText" lastClr="000000"/>
                </a:solidFill>
                <a:latin typeface="Calibri" panose="020F0502020204030204" pitchFamily="34" charset="0"/>
              </a:rPr>
              <a:t>Contract</a:t>
            </a:r>
            <a:endParaRPr lang="en-GB" altLang="zh-TW" sz="900" dirty="0">
              <a:solidFill>
                <a:sysClr val="windowText" lastClr="000000"/>
              </a:solidFill>
              <a:latin typeface="Calibri" panose="020F0502020204030204" pitchFamily="34" charset="0"/>
            </a:endParaRPr>
          </a:p>
        </p:txBody>
      </p:sp>
      <p:sp>
        <p:nvSpPr>
          <p:cNvPr id="95" name="內容版面配置區 6"/>
          <p:cNvSpPr txBox="1">
            <a:spLocks/>
          </p:cNvSpPr>
          <p:nvPr/>
        </p:nvSpPr>
        <p:spPr bwMode="auto">
          <a:xfrm>
            <a:off x="6052315" y="1500171"/>
            <a:ext cx="1146280" cy="70563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lstStyle>
            <a:lvl1pPr>
              <a:defRPr kumimoji="1" sz="3200">
                <a:solidFill>
                  <a:srgbClr val="484F64"/>
                </a:solidFill>
                <a:latin typeface="Times New Roman" pitchFamily="18" charset="0"/>
                <a:ea typeface="新細明體" pitchFamily="18" charset="-120"/>
              </a:defRPr>
            </a:lvl1pPr>
            <a:lvl2pPr>
              <a:defRPr kumimoji="1" sz="2800">
                <a:solidFill>
                  <a:srgbClr val="484F64"/>
                </a:solidFill>
                <a:latin typeface="Times New Roman" pitchFamily="18" charset="0"/>
                <a:ea typeface="新細明體" pitchFamily="18" charset="-120"/>
              </a:defRPr>
            </a:lvl2pPr>
            <a:lvl3pPr>
              <a:defRPr kumimoji="1" sz="2400">
                <a:solidFill>
                  <a:srgbClr val="484F64"/>
                </a:solidFill>
                <a:latin typeface="Times New Roman" pitchFamily="18" charset="0"/>
                <a:ea typeface="新細明體" pitchFamily="18" charset="-120"/>
              </a:defRPr>
            </a:lvl3pPr>
            <a:lvl4pPr>
              <a:defRPr kumimoji="1" sz="2000">
                <a:solidFill>
                  <a:srgbClr val="484F64"/>
                </a:solidFill>
                <a:latin typeface="Times New Roman" pitchFamily="18" charset="0"/>
                <a:ea typeface="新細明體" pitchFamily="18" charset="-120"/>
              </a:defRPr>
            </a:lvl4pPr>
            <a:lvl5pPr>
              <a:defRPr kumimoji="1" sz="2000">
                <a:solidFill>
                  <a:srgbClr val="484F64"/>
                </a:solidFill>
                <a:latin typeface="Times New Roman" pitchFamily="18" charset="0"/>
                <a:ea typeface="新細明體" pitchFamily="18" charset="-120"/>
              </a:defRPr>
            </a:lvl5pPr>
            <a:lvl6pPr eaLnBrk="0" hangingPunct="0">
              <a:defRPr kumimoji="1" sz="2000">
                <a:solidFill>
                  <a:srgbClr val="484F64"/>
                </a:solidFill>
                <a:latin typeface="Times New Roman" pitchFamily="18" charset="0"/>
                <a:ea typeface="新細明體" pitchFamily="18" charset="-120"/>
              </a:defRPr>
            </a:lvl6pPr>
            <a:lvl7pPr eaLnBrk="0" hangingPunct="0">
              <a:defRPr kumimoji="1" sz="2000">
                <a:solidFill>
                  <a:srgbClr val="484F64"/>
                </a:solidFill>
                <a:latin typeface="Times New Roman" pitchFamily="18" charset="0"/>
                <a:ea typeface="新細明體" pitchFamily="18" charset="-120"/>
              </a:defRPr>
            </a:lvl7pPr>
            <a:lvl8pPr eaLnBrk="0" hangingPunct="0">
              <a:defRPr kumimoji="1" sz="2000">
                <a:solidFill>
                  <a:srgbClr val="484F64"/>
                </a:solidFill>
                <a:latin typeface="Times New Roman" pitchFamily="18" charset="0"/>
                <a:ea typeface="新細明體" pitchFamily="18" charset="-120"/>
              </a:defRPr>
            </a:lvl8pPr>
            <a:lvl9pPr eaLnBrk="0" hangingPunct="0">
              <a:defRPr kumimoji="1" sz="2000">
                <a:solidFill>
                  <a:srgbClr val="484F64"/>
                </a:solidFill>
                <a:latin typeface="Times New Roman" pitchFamily="18" charset="0"/>
                <a:ea typeface="新細明體" pitchFamily="18" charset="-120"/>
              </a:defRPr>
            </a:lvl9pPr>
          </a:lstStyle>
          <a:p>
            <a:pPr algn="l" eaLnBrk="0" hangingPunct="0">
              <a:spcBef>
                <a:spcPct val="20000"/>
              </a:spcBef>
            </a:pPr>
            <a:r>
              <a:rPr lang="en-GB" altLang="zh-TW" sz="900" dirty="0" smtClean="0">
                <a:solidFill>
                  <a:sysClr val="windowText" lastClr="000000"/>
                </a:solidFill>
                <a:latin typeface="Calibri" panose="020F0502020204030204" pitchFamily="34" charset="0"/>
              </a:rPr>
              <a:t>Aircraft </a:t>
            </a:r>
          </a:p>
          <a:p>
            <a:pPr algn="l" eaLnBrk="0" hangingPunct="0">
              <a:spcBef>
                <a:spcPct val="20000"/>
              </a:spcBef>
            </a:pPr>
            <a:r>
              <a:rPr lang="en-GB" altLang="zh-TW" sz="900" dirty="0" smtClean="0">
                <a:solidFill>
                  <a:sysClr val="windowText" lastClr="000000"/>
                </a:solidFill>
                <a:latin typeface="Calibri" panose="020F0502020204030204" pitchFamily="34" charset="0"/>
              </a:rPr>
              <a:t>Component </a:t>
            </a:r>
          </a:p>
          <a:p>
            <a:pPr algn="l" eaLnBrk="0" hangingPunct="0">
              <a:spcBef>
                <a:spcPct val="20000"/>
              </a:spcBef>
            </a:pPr>
            <a:r>
              <a:rPr lang="en-GB" altLang="zh-TW" sz="900" dirty="0" smtClean="0">
                <a:solidFill>
                  <a:sysClr val="windowText" lastClr="000000"/>
                </a:solidFill>
                <a:latin typeface="Calibri" panose="020F0502020204030204" pitchFamily="34" charset="0"/>
              </a:rPr>
              <a:t>Business</a:t>
            </a:r>
            <a:endParaRPr lang="en-GB" altLang="zh-TW" sz="900" dirty="0">
              <a:solidFill>
                <a:sysClr val="windowText" lastClr="000000"/>
              </a:solidFill>
              <a:latin typeface="Calibri" panose="020F0502020204030204" pitchFamily="34" charset="0"/>
            </a:endParaRPr>
          </a:p>
        </p:txBody>
      </p:sp>
      <p:sp>
        <p:nvSpPr>
          <p:cNvPr id="96" name="內容版面配置區 6"/>
          <p:cNvSpPr txBox="1">
            <a:spLocks/>
          </p:cNvSpPr>
          <p:nvPr/>
        </p:nvSpPr>
        <p:spPr bwMode="auto">
          <a:xfrm>
            <a:off x="6969147" y="1500171"/>
            <a:ext cx="1146280" cy="70563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lstStyle>
            <a:lvl1pPr>
              <a:defRPr kumimoji="1" sz="3200">
                <a:solidFill>
                  <a:srgbClr val="484F64"/>
                </a:solidFill>
                <a:latin typeface="Times New Roman" pitchFamily="18" charset="0"/>
                <a:ea typeface="新細明體" pitchFamily="18" charset="-120"/>
              </a:defRPr>
            </a:lvl1pPr>
            <a:lvl2pPr>
              <a:defRPr kumimoji="1" sz="2800">
                <a:solidFill>
                  <a:srgbClr val="484F64"/>
                </a:solidFill>
                <a:latin typeface="Times New Roman" pitchFamily="18" charset="0"/>
                <a:ea typeface="新細明體" pitchFamily="18" charset="-120"/>
              </a:defRPr>
            </a:lvl2pPr>
            <a:lvl3pPr>
              <a:defRPr kumimoji="1" sz="2400">
                <a:solidFill>
                  <a:srgbClr val="484F64"/>
                </a:solidFill>
                <a:latin typeface="Times New Roman" pitchFamily="18" charset="0"/>
                <a:ea typeface="新細明體" pitchFamily="18" charset="-120"/>
              </a:defRPr>
            </a:lvl3pPr>
            <a:lvl4pPr>
              <a:defRPr kumimoji="1" sz="2000">
                <a:solidFill>
                  <a:srgbClr val="484F64"/>
                </a:solidFill>
                <a:latin typeface="Times New Roman" pitchFamily="18" charset="0"/>
                <a:ea typeface="新細明體" pitchFamily="18" charset="-120"/>
              </a:defRPr>
            </a:lvl4pPr>
            <a:lvl5pPr>
              <a:defRPr kumimoji="1" sz="2000">
                <a:solidFill>
                  <a:srgbClr val="484F64"/>
                </a:solidFill>
                <a:latin typeface="Times New Roman" pitchFamily="18" charset="0"/>
                <a:ea typeface="新細明體" pitchFamily="18" charset="-120"/>
              </a:defRPr>
            </a:lvl5pPr>
            <a:lvl6pPr eaLnBrk="0" hangingPunct="0">
              <a:defRPr kumimoji="1" sz="2000">
                <a:solidFill>
                  <a:srgbClr val="484F64"/>
                </a:solidFill>
                <a:latin typeface="Times New Roman" pitchFamily="18" charset="0"/>
                <a:ea typeface="新細明體" pitchFamily="18" charset="-120"/>
              </a:defRPr>
            </a:lvl6pPr>
            <a:lvl7pPr eaLnBrk="0" hangingPunct="0">
              <a:defRPr kumimoji="1" sz="2000">
                <a:solidFill>
                  <a:srgbClr val="484F64"/>
                </a:solidFill>
                <a:latin typeface="Times New Roman" pitchFamily="18" charset="0"/>
                <a:ea typeface="新細明體" pitchFamily="18" charset="-120"/>
              </a:defRPr>
            </a:lvl7pPr>
            <a:lvl8pPr eaLnBrk="0" hangingPunct="0">
              <a:defRPr kumimoji="1" sz="2000">
                <a:solidFill>
                  <a:srgbClr val="484F64"/>
                </a:solidFill>
                <a:latin typeface="Times New Roman" pitchFamily="18" charset="0"/>
                <a:ea typeface="新細明體" pitchFamily="18" charset="-120"/>
              </a:defRPr>
            </a:lvl8pPr>
            <a:lvl9pPr eaLnBrk="0" hangingPunct="0">
              <a:defRPr kumimoji="1" sz="2000">
                <a:solidFill>
                  <a:srgbClr val="484F64"/>
                </a:solidFill>
                <a:latin typeface="Times New Roman" pitchFamily="18" charset="0"/>
                <a:ea typeface="新細明體" pitchFamily="18" charset="-120"/>
              </a:defRPr>
            </a:lvl9pPr>
          </a:lstStyle>
          <a:p>
            <a:pPr algn="l" eaLnBrk="0" hangingPunct="0">
              <a:spcBef>
                <a:spcPct val="20000"/>
              </a:spcBef>
            </a:pPr>
            <a:r>
              <a:rPr lang="en-GB" altLang="zh-TW" sz="900" dirty="0" smtClean="0">
                <a:solidFill>
                  <a:sysClr val="windowText" lastClr="000000"/>
                </a:solidFill>
                <a:latin typeface="Calibri" panose="020F0502020204030204" pitchFamily="34" charset="0"/>
              </a:rPr>
              <a:t>New Plant in</a:t>
            </a:r>
          </a:p>
          <a:p>
            <a:pPr algn="l" eaLnBrk="0" hangingPunct="0">
              <a:spcBef>
                <a:spcPct val="20000"/>
              </a:spcBef>
            </a:pPr>
            <a:r>
              <a:rPr lang="en-GB" altLang="zh-TW" sz="900" dirty="0" err="1" smtClean="0">
                <a:solidFill>
                  <a:sysClr val="windowText" lastClr="000000"/>
                </a:solidFill>
                <a:latin typeface="Calibri" panose="020F0502020204030204" pitchFamily="34" charset="0"/>
              </a:rPr>
              <a:t>Lossburg</a:t>
            </a:r>
            <a:r>
              <a:rPr lang="en-GB" altLang="zh-TW" sz="900" dirty="0" smtClean="0">
                <a:solidFill>
                  <a:sysClr val="windowText" lastClr="000000"/>
                </a:solidFill>
                <a:latin typeface="Calibri" panose="020F0502020204030204" pitchFamily="34" charset="0"/>
              </a:rPr>
              <a:t>, DE</a:t>
            </a:r>
            <a:endParaRPr lang="en-GB" altLang="zh-TW" sz="900" dirty="0">
              <a:solidFill>
                <a:sysClr val="windowText" lastClr="000000"/>
              </a:solidFill>
              <a:latin typeface="Calibri" panose="020F0502020204030204" pitchFamily="34" charset="0"/>
            </a:endParaRPr>
          </a:p>
        </p:txBody>
      </p:sp>
      <p:sp>
        <p:nvSpPr>
          <p:cNvPr id="97" name="內容版面配置區 6"/>
          <p:cNvSpPr txBox="1">
            <a:spLocks/>
          </p:cNvSpPr>
          <p:nvPr/>
        </p:nvSpPr>
        <p:spPr bwMode="auto">
          <a:xfrm>
            <a:off x="7948518" y="1493296"/>
            <a:ext cx="1146280" cy="70563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lstStyle>
            <a:lvl1pPr>
              <a:defRPr kumimoji="1" sz="3200">
                <a:solidFill>
                  <a:srgbClr val="484F64"/>
                </a:solidFill>
                <a:latin typeface="Times New Roman" pitchFamily="18" charset="0"/>
                <a:ea typeface="新細明體" pitchFamily="18" charset="-120"/>
              </a:defRPr>
            </a:lvl1pPr>
            <a:lvl2pPr>
              <a:defRPr kumimoji="1" sz="2800">
                <a:solidFill>
                  <a:srgbClr val="484F64"/>
                </a:solidFill>
                <a:latin typeface="Times New Roman" pitchFamily="18" charset="0"/>
                <a:ea typeface="新細明體" pitchFamily="18" charset="-120"/>
              </a:defRPr>
            </a:lvl2pPr>
            <a:lvl3pPr>
              <a:defRPr kumimoji="1" sz="2400">
                <a:solidFill>
                  <a:srgbClr val="484F64"/>
                </a:solidFill>
                <a:latin typeface="Times New Roman" pitchFamily="18" charset="0"/>
                <a:ea typeface="新細明體" pitchFamily="18" charset="-120"/>
              </a:defRPr>
            </a:lvl3pPr>
            <a:lvl4pPr>
              <a:defRPr kumimoji="1" sz="2000">
                <a:solidFill>
                  <a:srgbClr val="484F64"/>
                </a:solidFill>
                <a:latin typeface="Times New Roman" pitchFamily="18" charset="0"/>
                <a:ea typeface="新細明體" pitchFamily="18" charset="-120"/>
              </a:defRPr>
            </a:lvl4pPr>
            <a:lvl5pPr>
              <a:defRPr kumimoji="1" sz="2000">
                <a:solidFill>
                  <a:srgbClr val="484F64"/>
                </a:solidFill>
                <a:latin typeface="Times New Roman" pitchFamily="18" charset="0"/>
                <a:ea typeface="新細明體" pitchFamily="18" charset="-120"/>
              </a:defRPr>
            </a:lvl5pPr>
            <a:lvl6pPr eaLnBrk="0" hangingPunct="0">
              <a:defRPr kumimoji="1" sz="2000">
                <a:solidFill>
                  <a:srgbClr val="484F64"/>
                </a:solidFill>
                <a:latin typeface="Times New Roman" pitchFamily="18" charset="0"/>
                <a:ea typeface="新細明體" pitchFamily="18" charset="-120"/>
              </a:defRPr>
            </a:lvl6pPr>
            <a:lvl7pPr eaLnBrk="0" hangingPunct="0">
              <a:defRPr kumimoji="1" sz="2000">
                <a:solidFill>
                  <a:srgbClr val="484F64"/>
                </a:solidFill>
                <a:latin typeface="Times New Roman" pitchFamily="18" charset="0"/>
                <a:ea typeface="新細明體" pitchFamily="18" charset="-120"/>
              </a:defRPr>
            </a:lvl7pPr>
            <a:lvl8pPr eaLnBrk="0" hangingPunct="0">
              <a:defRPr kumimoji="1" sz="2000">
                <a:solidFill>
                  <a:srgbClr val="484F64"/>
                </a:solidFill>
                <a:latin typeface="Times New Roman" pitchFamily="18" charset="0"/>
                <a:ea typeface="新細明體" pitchFamily="18" charset="-120"/>
              </a:defRPr>
            </a:lvl8pPr>
            <a:lvl9pPr eaLnBrk="0" hangingPunct="0">
              <a:defRPr kumimoji="1" sz="2000">
                <a:solidFill>
                  <a:srgbClr val="484F64"/>
                </a:solidFill>
                <a:latin typeface="Times New Roman" pitchFamily="18" charset="0"/>
                <a:ea typeface="新細明體" pitchFamily="18" charset="-120"/>
              </a:defRPr>
            </a:lvl9pPr>
          </a:lstStyle>
          <a:p>
            <a:pPr algn="l" eaLnBrk="0" hangingPunct="0">
              <a:spcBef>
                <a:spcPct val="20000"/>
              </a:spcBef>
            </a:pPr>
            <a:r>
              <a:rPr lang="en-GB" altLang="zh-TW" sz="900" dirty="0" smtClean="0">
                <a:solidFill>
                  <a:sysClr val="windowText" lastClr="000000"/>
                </a:solidFill>
                <a:latin typeface="Calibri" panose="020F0502020204030204" pitchFamily="34" charset="0"/>
              </a:rPr>
              <a:t>New Plant in</a:t>
            </a:r>
          </a:p>
          <a:p>
            <a:pPr algn="l" eaLnBrk="0" hangingPunct="0">
              <a:spcBef>
                <a:spcPct val="20000"/>
              </a:spcBef>
            </a:pPr>
            <a:r>
              <a:rPr lang="en-GB" altLang="zh-TW" sz="900" dirty="0" err="1" smtClean="0">
                <a:solidFill>
                  <a:sysClr val="windowText" lastClr="000000"/>
                </a:solidFill>
                <a:latin typeface="Calibri" panose="020F0502020204030204" pitchFamily="34" charset="0"/>
              </a:rPr>
              <a:t>Pingtung</a:t>
            </a:r>
            <a:r>
              <a:rPr lang="en-GB" altLang="zh-TW" sz="900" dirty="0" smtClean="0">
                <a:solidFill>
                  <a:sysClr val="windowText" lastClr="000000"/>
                </a:solidFill>
                <a:latin typeface="Calibri" panose="020F0502020204030204" pitchFamily="34" charset="0"/>
              </a:rPr>
              <a:t>, TW</a:t>
            </a:r>
            <a:endParaRPr lang="en-GB" altLang="zh-TW" sz="900" dirty="0">
              <a:solidFill>
                <a:sysClr val="windowText" lastClr="000000"/>
              </a:solidFill>
              <a:latin typeface="Calibri" panose="020F0502020204030204" pitchFamily="34" charset="0"/>
            </a:endParaRPr>
          </a:p>
        </p:txBody>
      </p:sp>
    </p:spTree>
    <p:extLst>
      <p:ext uri="{BB962C8B-B14F-4D97-AF65-F5344CB8AC3E}">
        <p14:creationId xmlns:p14="http://schemas.microsoft.com/office/powerpoint/2010/main" val="40531705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a:latin typeface="Calibri" panose="020F0502020204030204" pitchFamily="34" charset="0"/>
              </a:rPr>
              <a:t>Global S</a:t>
            </a:r>
            <a:r>
              <a:rPr lang="en-US" altLang="zh-TW" dirty="0">
                <a:latin typeface="Calibri" panose="020F0502020204030204" pitchFamily="34" charset="0"/>
              </a:rPr>
              <a:t>ales Offices and Warehouses </a:t>
            </a:r>
            <a:endParaRPr lang="zh-CN" altLang="en-US" dirty="0">
              <a:latin typeface="Calibri" panose="020F0502020204030204" pitchFamily="34" charset="0"/>
            </a:endParaRPr>
          </a:p>
        </p:txBody>
      </p:sp>
      <p:sp>
        <p:nvSpPr>
          <p:cNvPr id="6" name="Rectangle 4"/>
          <p:cNvSpPr/>
          <p:nvPr/>
        </p:nvSpPr>
        <p:spPr>
          <a:xfrm>
            <a:off x="296416" y="750104"/>
            <a:ext cx="8740080" cy="523220"/>
          </a:xfrm>
          <a:prstGeom prst="rect">
            <a:avLst/>
          </a:prstGeom>
        </p:spPr>
        <p:txBody>
          <a:bodyPr wrap="square">
            <a:spAutoFit/>
          </a:bodyPr>
          <a:lstStyle/>
          <a:p>
            <a:pPr>
              <a:spcBef>
                <a:spcPts val="600"/>
              </a:spcBef>
            </a:pPr>
            <a:r>
              <a:rPr lang="en-US" altLang="zh-TW" dirty="0">
                <a:latin typeface="Calibri" panose="020F0502020204030204" pitchFamily="34" charset="0"/>
              </a:rPr>
              <a:t>To support our brand customers, SAI has set up global sales, painting lines and warehouses, providing a consistently high level of service </a:t>
            </a:r>
            <a:r>
              <a:rPr lang="en-US" altLang="zh-TW" dirty="0" smtClean="0">
                <a:latin typeface="Calibri" panose="020F0502020204030204" pitchFamily="34" charset="0"/>
              </a:rPr>
              <a:t>quality, supply reliability and flexibility.</a:t>
            </a:r>
            <a:endParaRPr lang="en-US" altLang="zh-TW" dirty="0">
              <a:latin typeface="Calibri" panose="020F0502020204030204" pitchFamily="34" charset="0"/>
            </a:endParaRPr>
          </a:p>
        </p:txBody>
      </p:sp>
      <p:grpSp>
        <p:nvGrpSpPr>
          <p:cNvPr id="51" name="群組 50"/>
          <p:cNvGrpSpPr>
            <a:grpSpLocks noChangeAspect="1"/>
          </p:cNvGrpSpPr>
          <p:nvPr/>
        </p:nvGrpSpPr>
        <p:grpSpPr>
          <a:xfrm>
            <a:off x="323528" y="1167633"/>
            <a:ext cx="8388657" cy="4282155"/>
            <a:chOff x="0" y="597693"/>
            <a:chExt cx="8942464" cy="4564857"/>
          </a:xfrm>
        </p:grpSpPr>
        <p:pic>
          <p:nvPicPr>
            <p:cNvPr id="52" name="圖片 51"/>
            <p:cNvPicPr>
              <a:picLocks noChangeAspect="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568730" y="597693"/>
              <a:ext cx="8373734" cy="4564857"/>
            </a:xfrm>
            <a:prstGeom prst="rect">
              <a:avLst/>
            </a:prstGeom>
          </p:spPr>
        </p:pic>
        <p:cxnSp>
          <p:nvCxnSpPr>
            <p:cNvPr id="55" name="Straight Arrow Connector 33"/>
            <p:cNvCxnSpPr>
              <a:stCxn id="111" idx="3"/>
              <a:endCxn id="123" idx="1"/>
            </p:cNvCxnSpPr>
            <p:nvPr/>
          </p:nvCxnSpPr>
          <p:spPr bwMode="auto">
            <a:xfrm>
              <a:off x="3769130" y="2948476"/>
              <a:ext cx="1782404" cy="648860"/>
            </a:xfrm>
            <a:prstGeom prst="straightConnector1">
              <a:avLst/>
            </a:prstGeom>
            <a:solidFill>
              <a:schemeClr val="accent1"/>
            </a:solidFill>
            <a:ln w="9525" cap="flat" cmpd="sng" algn="ctr">
              <a:solidFill>
                <a:srgbClr val="6C80A7"/>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57" name="群組 56"/>
            <p:cNvGrpSpPr/>
            <p:nvPr/>
          </p:nvGrpSpPr>
          <p:grpSpPr>
            <a:xfrm>
              <a:off x="4343400" y="2138891"/>
              <a:ext cx="1172804" cy="1174222"/>
              <a:chOff x="7086052" y="2007128"/>
              <a:chExt cx="1172804" cy="1174222"/>
            </a:xfrm>
          </p:grpSpPr>
          <p:sp>
            <p:nvSpPr>
              <p:cNvPr id="188" name="橢圓 187"/>
              <p:cNvSpPr/>
              <p:nvPr/>
            </p:nvSpPr>
            <p:spPr>
              <a:xfrm>
                <a:off x="7086052" y="2008546"/>
                <a:ext cx="1172804" cy="1172804"/>
              </a:xfrm>
              <a:prstGeom prst="ellipse">
                <a:avLst/>
              </a:prstGeom>
              <a:solidFill>
                <a:schemeClr val="bg1"/>
              </a:solidFill>
              <a:ln>
                <a:solidFill>
                  <a:srgbClr val="0F4C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TW" altLang="en-US" sz="800" dirty="0">
                  <a:solidFill>
                    <a:schemeClr val="tx1"/>
                  </a:solidFill>
                </a:endParaRPr>
              </a:p>
            </p:txBody>
          </p:sp>
          <p:sp>
            <p:nvSpPr>
              <p:cNvPr id="189" name="文字方塊 188"/>
              <p:cNvSpPr txBox="1"/>
              <p:nvPr/>
            </p:nvSpPr>
            <p:spPr>
              <a:xfrm>
                <a:off x="7205819" y="2007128"/>
                <a:ext cx="933269" cy="415498"/>
              </a:xfrm>
              <a:prstGeom prst="rect">
                <a:avLst/>
              </a:prstGeom>
              <a:noFill/>
            </p:spPr>
            <p:txBody>
              <a:bodyPr wrap="none" rtlCol="0">
                <a:spAutoFit/>
              </a:bodyPr>
              <a:lstStyle/>
              <a:p>
                <a:pPr algn="ctr"/>
                <a:endParaRPr lang="en-US" altLang="zh-TW" sz="1050" dirty="0" smtClean="0"/>
              </a:p>
              <a:p>
                <a:pPr algn="ctr"/>
                <a:r>
                  <a:rPr lang="en-US" altLang="zh-TW" sz="1050" dirty="0" smtClean="0"/>
                  <a:t>Headquarters</a:t>
                </a:r>
                <a:endParaRPr lang="en-US" altLang="zh-TW" sz="1000" dirty="0" smtClean="0"/>
              </a:p>
            </p:txBody>
          </p:sp>
          <p:pic>
            <p:nvPicPr>
              <p:cNvPr id="190" name="圖片 18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7538" y="2457569"/>
                <a:ext cx="216000" cy="216000"/>
              </a:xfrm>
              <a:prstGeom prst="rect">
                <a:avLst/>
              </a:prstGeom>
            </p:spPr>
          </p:pic>
          <p:pic>
            <p:nvPicPr>
              <p:cNvPr id="191" name="圖片 19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18554" y="2682015"/>
                <a:ext cx="216000" cy="216000"/>
              </a:xfrm>
              <a:prstGeom prst="rect">
                <a:avLst/>
              </a:prstGeom>
            </p:spPr>
          </p:pic>
          <p:pic>
            <p:nvPicPr>
              <p:cNvPr id="192" name="圖片 191"/>
              <p:cNvPicPr>
                <a:picLocks noChangeAspect="1"/>
              </p:cNvPicPr>
              <p:nvPr/>
            </p:nvPicPr>
            <p:blipFill rotWithShape="1">
              <a:blip r:embed="rId6" cstate="print">
                <a:extLst>
                  <a:ext uri="{28A0092B-C50C-407E-A947-70E740481C1C}">
                    <a14:useLocalDpi xmlns:a14="http://schemas.microsoft.com/office/drawing/2010/main" val="0"/>
                  </a:ext>
                </a:extLst>
              </a:blip>
              <a:srcRect l="2913" t="4198" r="86305" b="75282"/>
              <a:stretch/>
            </p:blipFill>
            <p:spPr>
              <a:xfrm>
                <a:off x="7564454" y="2931612"/>
                <a:ext cx="216000" cy="215851"/>
              </a:xfrm>
              <a:prstGeom prst="rect">
                <a:avLst/>
              </a:prstGeom>
            </p:spPr>
          </p:pic>
          <p:pic>
            <p:nvPicPr>
              <p:cNvPr id="193" name="圖片 192"/>
              <p:cNvPicPr>
                <a:picLocks noChangeAspect="1"/>
              </p:cNvPicPr>
              <p:nvPr/>
            </p:nvPicPr>
            <p:blipFill rotWithShape="1">
              <a:blip r:embed="rId7" cstate="print">
                <a:extLst>
                  <a:ext uri="{28A0092B-C50C-407E-A947-70E740481C1C}">
                    <a14:useLocalDpi xmlns:a14="http://schemas.microsoft.com/office/drawing/2010/main" val="0"/>
                  </a:ext>
                </a:extLst>
              </a:blip>
              <a:srcRect l="16492" r="15679"/>
              <a:stretch/>
            </p:blipFill>
            <p:spPr>
              <a:xfrm>
                <a:off x="7564454" y="2686086"/>
                <a:ext cx="216000" cy="211929"/>
              </a:xfrm>
              <a:prstGeom prst="rect">
                <a:avLst/>
              </a:prstGeom>
            </p:spPr>
          </p:pic>
          <p:pic>
            <p:nvPicPr>
              <p:cNvPr id="194" name="圖片 193"/>
              <p:cNvPicPr>
                <a:picLocks noChangeAspect="1"/>
              </p:cNvPicPr>
              <p:nvPr/>
            </p:nvPicPr>
            <p:blipFill rotWithShape="1">
              <a:blip r:embed="rId8" cstate="print">
                <a:extLst>
                  <a:ext uri="{28A0092B-C50C-407E-A947-70E740481C1C}">
                    <a14:useLocalDpi xmlns:a14="http://schemas.microsoft.com/office/drawing/2010/main" val="0"/>
                  </a:ext>
                </a:extLst>
              </a:blip>
              <a:srcRect l="12683" t="12256" r="12289" b="12188"/>
              <a:stretch/>
            </p:blipFill>
            <p:spPr>
              <a:xfrm>
                <a:off x="7310613" y="2683291"/>
                <a:ext cx="216000" cy="217521"/>
              </a:xfrm>
              <a:prstGeom prst="rect">
                <a:avLst/>
              </a:prstGeom>
            </p:spPr>
          </p:pic>
          <p:pic>
            <p:nvPicPr>
              <p:cNvPr id="195" name="圖片 194"/>
              <p:cNvPicPr>
                <a:picLocks noChangeAspect="1"/>
              </p:cNvPicPr>
              <p:nvPr/>
            </p:nvPicPr>
            <p:blipFill rotWithShape="1">
              <a:blip r:embed="rId9" cstate="print">
                <a:extLst>
                  <a:ext uri="{28A0092B-C50C-407E-A947-70E740481C1C}">
                    <a14:useLocalDpi xmlns:a14="http://schemas.microsoft.com/office/drawing/2010/main" val="0"/>
                  </a:ext>
                </a:extLst>
              </a:blip>
              <a:srcRect l="52955" t="61833" r="36061" b="17532"/>
              <a:stretch/>
            </p:blipFill>
            <p:spPr>
              <a:xfrm>
                <a:off x="7954950" y="2451078"/>
                <a:ext cx="216000" cy="213021"/>
              </a:xfrm>
              <a:prstGeom prst="rect">
                <a:avLst/>
              </a:prstGeom>
            </p:spPr>
          </p:pic>
          <p:pic>
            <p:nvPicPr>
              <p:cNvPr id="196" name="圖片 19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62800" y="2457569"/>
                <a:ext cx="216000" cy="216000"/>
              </a:xfrm>
              <a:prstGeom prst="rect">
                <a:avLst/>
              </a:prstGeom>
            </p:spPr>
          </p:pic>
          <p:pic>
            <p:nvPicPr>
              <p:cNvPr id="197" name="圖片 19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429399" y="2453404"/>
                <a:ext cx="216000" cy="216000"/>
              </a:xfrm>
              <a:prstGeom prst="rect">
                <a:avLst/>
              </a:prstGeom>
            </p:spPr>
          </p:pic>
        </p:grpSp>
        <p:grpSp>
          <p:nvGrpSpPr>
            <p:cNvPr id="59" name="群組 58"/>
            <p:cNvGrpSpPr/>
            <p:nvPr/>
          </p:nvGrpSpPr>
          <p:grpSpPr>
            <a:xfrm>
              <a:off x="721130" y="3166059"/>
              <a:ext cx="2569494" cy="1747254"/>
              <a:chOff x="-990293" y="2628471"/>
              <a:chExt cx="2569494" cy="1747254"/>
            </a:xfrm>
          </p:grpSpPr>
          <p:sp>
            <p:nvSpPr>
              <p:cNvPr id="163" name="圓角矩形 162"/>
              <p:cNvSpPr/>
              <p:nvPr/>
            </p:nvSpPr>
            <p:spPr>
              <a:xfrm>
                <a:off x="-990293" y="2628471"/>
                <a:ext cx="2569494" cy="1747254"/>
              </a:xfrm>
              <a:prstGeom prst="roundRect">
                <a:avLst/>
              </a:prstGeom>
              <a:solidFill>
                <a:schemeClr val="bg1"/>
              </a:solidFill>
              <a:ln>
                <a:solidFill>
                  <a:srgbClr val="6C80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nvGrpSpPr>
              <p:cNvPr id="164" name="群組 163"/>
              <p:cNvGrpSpPr/>
              <p:nvPr/>
            </p:nvGrpSpPr>
            <p:grpSpPr>
              <a:xfrm>
                <a:off x="-831686" y="3964350"/>
                <a:ext cx="1195174" cy="360000"/>
                <a:chOff x="922328" y="3817453"/>
                <a:chExt cx="1195174" cy="360000"/>
              </a:xfrm>
            </p:grpSpPr>
            <p:pic>
              <p:nvPicPr>
                <p:cNvPr id="186" name="圖片 18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22328" y="3817453"/>
                  <a:ext cx="360000" cy="360000"/>
                </a:xfrm>
                <a:prstGeom prst="rect">
                  <a:avLst/>
                </a:prstGeom>
              </p:spPr>
            </p:pic>
            <p:sp>
              <p:nvSpPr>
                <p:cNvPr id="187" name="文字方塊 186"/>
                <p:cNvSpPr txBox="1"/>
                <p:nvPr/>
              </p:nvSpPr>
              <p:spPr>
                <a:xfrm>
                  <a:off x="1228348" y="3862790"/>
                  <a:ext cx="889154" cy="276999"/>
                </a:xfrm>
                <a:prstGeom prst="rect">
                  <a:avLst/>
                </a:prstGeom>
                <a:noFill/>
              </p:spPr>
              <p:txBody>
                <a:bodyPr wrap="none" rtlCol="0">
                  <a:spAutoFit/>
                </a:bodyPr>
                <a:lstStyle/>
                <a:p>
                  <a:r>
                    <a:rPr lang="en-US" altLang="zh-TW" sz="1200" dirty="0" smtClean="0"/>
                    <a:t>Technology</a:t>
                  </a:r>
                </a:p>
              </p:txBody>
            </p:sp>
          </p:grpSp>
          <p:grpSp>
            <p:nvGrpSpPr>
              <p:cNvPr id="165" name="群組 164"/>
              <p:cNvGrpSpPr/>
              <p:nvPr/>
            </p:nvGrpSpPr>
            <p:grpSpPr>
              <a:xfrm>
                <a:off x="406593" y="3520256"/>
                <a:ext cx="1127239" cy="360000"/>
                <a:chOff x="927424" y="4244094"/>
                <a:chExt cx="1127239" cy="360000"/>
              </a:xfrm>
            </p:grpSpPr>
            <p:pic>
              <p:nvPicPr>
                <p:cNvPr id="184" name="圖片 18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27424" y="4244094"/>
                  <a:ext cx="360000" cy="360000"/>
                </a:xfrm>
                <a:prstGeom prst="rect">
                  <a:avLst/>
                </a:prstGeom>
              </p:spPr>
            </p:pic>
            <p:sp>
              <p:nvSpPr>
                <p:cNvPr id="185" name="文字方塊 184"/>
                <p:cNvSpPr txBox="1"/>
                <p:nvPr/>
              </p:nvSpPr>
              <p:spPr>
                <a:xfrm>
                  <a:off x="1231361" y="4297364"/>
                  <a:ext cx="823302" cy="276999"/>
                </a:xfrm>
                <a:prstGeom prst="rect">
                  <a:avLst/>
                </a:prstGeom>
                <a:noFill/>
              </p:spPr>
              <p:txBody>
                <a:bodyPr wrap="none" rtlCol="0">
                  <a:spAutoFit/>
                </a:bodyPr>
                <a:lstStyle/>
                <a:p>
                  <a:r>
                    <a:rPr lang="en-US" altLang="zh-TW" sz="1200" dirty="0" smtClean="0"/>
                    <a:t>Marketing</a:t>
                  </a:r>
                </a:p>
              </p:txBody>
            </p:sp>
          </p:grpSp>
          <p:grpSp>
            <p:nvGrpSpPr>
              <p:cNvPr id="166" name="群組 165"/>
              <p:cNvGrpSpPr/>
              <p:nvPr/>
            </p:nvGrpSpPr>
            <p:grpSpPr>
              <a:xfrm>
                <a:off x="-835794" y="2685699"/>
                <a:ext cx="1217982" cy="355035"/>
                <a:chOff x="2102868" y="4249059"/>
                <a:chExt cx="1217982" cy="355035"/>
              </a:xfrm>
            </p:grpSpPr>
            <p:pic>
              <p:nvPicPr>
                <p:cNvPr id="182" name="圖片 181"/>
                <p:cNvPicPr>
                  <a:picLocks noChangeAspect="1"/>
                </p:cNvPicPr>
                <p:nvPr/>
              </p:nvPicPr>
              <p:blipFill rotWithShape="1">
                <a:blip r:embed="rId14" cstate="print">
                  <a:extLst>
                    <a:ext uri="{28A0092B-C50C-407E-A947-70E740481C1C}">
                      <a14:useLocalDpi xmlns:a14="http://schemas.microsoft.com/office/drawing/2010/main" val="0"/>
                    </a:ext>
                  </a:extLst>
                </a:blip>
                <a:srcRect l="52955" t="61833" r="36061" b="17532"/>
                <a:stretch/>
              </p:blipFill>
              <p:spPr>
                <a:xfrm>
                  <a:off x="2102868" y="4249059"/>
                  <a:ext cx="360000" cy="355035"/>
                </a:xfrm>
                <a:prstGeom prst="rect">
                  <a:avLst/>
                </a:prstGeom>
              </p:spPr>
            </p:pic>
            <p:sp>
              <p:nvSpPr>
                <p:cNvPr id="183" name="文字方塊 182"/>
                <p:cNvSpPr txBox="1"/>
                <p:nvPr/>
              </p:nvSpPr>
              <p:spPr>
                <a:xfrm>
                  <a:off x="2398803" y="4301335"/>
                  <a:ext cx="922047" cy="276999"/>
                </a:xfrm>
                <a:prstGeom prst="rect">
                  <a:avLst/>
                </a:prstGeom>
                <a:noFill/>
              </p:spPr>
              <p:txBody>
                <a:bodyPr wrap="none" rtlCol="0">
                  <a:spAutoFit/>
                </a:bodyPr>
                <a:lstStyle/>
                <a:p>
                  <a:r>
                    <a:rPr lang="en-US" altLang="zh-TW" sz="1200" dirty="0" smtClean="0"/>
                    <a:t>Engineering</a:t>
                  </a:r>
                </a:p>
              </p:txBody>
            </p:sp>
          </p:grpSp>
          <p:grpSp>
            <p:nvGrpSpPr>
              <p:cNvPr id="167" name="群組 166"/>
              <p:cNvGrpSpPr/>
              <p:nvPr/>
            </p:nvGrpSpPr>
            <p:grpSpPr>
              <a:xfrm>
                <a:off x="400210" y="3118732"/>
                <a:ext cx="797996" cy="360000"/>
                <a:chOff x="2102868" y="3817453"/>
                <a:chExt cx="797996" cy="360000"/>
              </a:xfrm>
            </p:grpSpPr>
            <p:pic>
              <p:nvPicPr>
                <p:cNvPr id="180" name="圖片 179"/>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102868" y="3817453"/>
                  <a:ext cx="360000" cy="360000"/>
                </a:xfrm>
                <a:prstGeom prst="rect">
                  <a:avLst/>
                </a:prstGeom>
              </p:spPr>
            </p:pic>
            <p:sp>
              <p:nvSpPr>
                <p:cNvPr id="181" name="文字方塊 180"/>
                <p:cNvSpPr txBox="1"/>
                <p:nvPr/>
              </p:nvSpPr>
              <p:spPr>
                <a:xfrm>
                  <a:off x="2398803" y="3873784"/>
                  <a:ext cx="502061" cy="276999"/>
                </a:xfrm>
                <a:prstGeom prst="rect">
                  <a:avLst/>
                </a:prstGeom>
                <a:noFill/>
              </p:spPr>
              <p:txBody>
                <a:bodyPr wrap="none" rtlCol="0">
                  <a:spAutoFit/>
                </a:bodyPr>
                <a:lstStyle/>
                <a:p>
                  <a:r>
                    <a:rPr lang="en-US" altLang="zh-TW" sz="1200" dirty="0" smtClean="0"/>
                    <a:t>Sales</a:t>
                  </a:r>
                </a:p>
              </p:txBody>
            </p:sp>
          </p:grpSp>
          <p:grpSp>
            <p:nvGrpSpPr>
              <p:cNvPr id="168" name="群組 167"/>
              <p:cNvGrpSpPr/>
              <p:nvPr/>
            </p:nvGrpSpPr>
            <p:grpSpPr>
              <a:xfrm>
                <a:off x="-838200" y="3530757"/>
                <a:ext cx="1276434" cy="362535"/>
                <a:chOff x="3233689" y="4249059"/>
                <a:chExt cx="1276434" cy="362535"/>
              </a:xfrm>
            </p:grpSpPr>
            <p:pic>
              <p:nvPicPr>
                <p:cNvPr id="178" name="圖片 177"/>
                <p:cNvPicPr>
                  <a:picLocks noChangeAspect="1"/>
                </p:cNvPicPr>
                <p:nvPr/>
              </p:nvPicPr>
              <p:blipFill rotWithShape="1">
                <a:blip r:embed="rId16" cstate="print">
                  <a:extLst>
                    <a:ext uri="{28A0092B-C50C-407E-A947-70E740481C1C}">
                      <a14:useLocalDpi xmlns:a14="http://schemas.microsoft.com/office/drawing/2010/main" val="0"/>
                    </a:ext>
                  </a:extLst>
                </a:blip>
                <a:srcRect l="12683" t="12256" r="12289" b="12188"/>
                <a:stretch/>
              </p:blipFill>
              <p:spPr>
                <a:xfrm>
                  <a:off x="3233689" y="4249059"/>
                  <a:ext cx="360000" cy="362535"/>
                </a:xfrm>
                <a:prstGeom prst="rect">
                  <a:avLst/>
                </a:prstGeom>
              </p:spPr>
            </p:pic>
            <p:sp>
              <p:nvSpPr>
                <p:cNvPr id="179" name="文字方塊 178"/>
                <p:cNvSpPr txBox="1"/>
                <p:nvPr/>
              </p:nvSpPr>
              <p:spPr>
                <a:xfrm>
                  <a:off x="3517800" y="4297363"/>
                  <a:ext cx="992323" cy="276999"/>
                </a:xfrm>
                <a:prstGeom prst="rect">
                  <a:avLst/>
                </a:prstGeom>
                <a:noFill/>
              </p:spPr>
              <p:txBody>
                <a:bodyPr wrap="none" rtlCol="0">
                  <a:spAutoFit/>
                </a:bodyPr>
                <a:lstStyle/>
                <a:p>
                  <a:r>
                    <a:rPr lang="en-US" altLang="zh-TW" sz="1200" dirty="0" smtClean="0"/>
                    <a:t>Manufacture</a:t>
                  </a:r>
                </a:p>
              </p:txBody>
            </p:sp>
          </p:grpSp>
          <p:grpSp>
            <p:nvGrpSpPr>
              <p:cNvPr id="169" name="群組 168"/>
              <p:cNvGrpSpPr/>
              <p:nvPr/>
            </p:nvGrpSpPr>
            <p:grpSpPr>
              <a:xfrm>
                <a:off x="-839193" y="3125517"/>
                <a:ext cx="933837" cy="360000"/>
                <a:chOff x="3233689" y="3817453"/>
                <a:chExt cx="933837" cy="360000"/>
              </a:xfrm>
            </p:grpSpPr>
            <p:pic>
              <p:nvPicPr>
                <p:cNvPr id="176" name="圖片 175"/>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233689" y="3817453"/>
                  <a:ext cx="360000" cy="360000"/>
                </a:xfrm>
                <a:prstGeom prst="rect">
                  <a:avLst/>
                </a:prstGeom>
              </p:spPr>
            </p:pic>
            <p:sp>
              <p:nvSpPr>
                <p:cNvPr id="177" name="文字方塊 176"/>
                <p:cNvSpPr txBox="1"/>
                <p:nvPr/>
              </p:nvSpPr>
              <p:spPr>
                <a:xfrm>
                  <a:off x="3534019" y="3867718"/>
                  <a:ext cx="633507" cy="276999"/>
                </a:xfrm>
                <a:prstGeom prst="rect">
                  <a:avLst/>
                </a:prstGeom>
                <a:noFill/>
              </p:spPr>
              <p:txBody>
                <a:bodyPr wrap="none" rtlCol="0">
                  <a:spAutoFit/>
                </a:bodyPr>
                <a:lstStyle/>
                <a:p>
                  <a:r>
                    <a:rPr lang="en-US" altLang="zh-TW" sz="1200" dirty="0" smtClean="0"/>
                    <a:t>Quality</a:t>
                  </a:r>
                </a:p>
              </p:txBody>
            </p:sp>
          </p:grpSp>
          <p:grpSp>
            <p:nvGrpSpPr>
              <p:cNvPr id="170" name="群組 169"/>
              <p:cNvGrpSpPr/>
              <p:nvPr/>
            </p:nvGrpSpPr>
            <p:grpSpPr>
              <a:xfrm>
                <a:off x="410416" y="3965039"/>
                <a:ext cx="1168785" cy="353215"/>
                <a:chOff x="4349702" y="3834611"/>
                <a:chExt cx="1168785" cy="353215"/>
              </a:xfrm>
            </p:grpSpPr>
            <p:pic>
              <p:nvPicPr>
                <p:cNvPr id="174" name="圖片 173"/>
                <p:cNvPicPr>
                  <a:picLocks noChangeAspect="1"/>
                </p:cNvPicPr>
                <p:nvPr/>
              </p:nvPicPr>
              <p:blipFill rotWithShape="1">
                <a:blip r:embed="rId18" cstate="print">
                  <a:extLst>
                    <a:ext uri="{28A0092B-C50C-407E-A947-70E740481C1C}">
                      <a14:useLocalDpi xmlns:a14="http://schemas.microsoft.com/office/drawing/2010/main" val="0"/>
                    </a:ext>
                  </a:extLst>
                </a:blip>
                <a:srcRect l="16492" r="15679"/>
                <a:stretch/>
              </p:blipFill>
              <p:spPr>
                <a:xfrm>
                  <a:off x="4349702" y="3834611"/>
                  <a:ext cx="360000" cy="353215"/>
                </a:xfrm>
                <a:prstGeom prst="rect">
                  <a:avLst/>
                </a:prstGeom>
              </p:spPr>
            </p:pic>
            <p:sp>
              <p:nvSpPr>
                <p:cNvPr id="175" name="文字方塊 174"/>
                <p:cNvSpPr txBox="1"/>
                <p:nvPr/>
              </p:nvSpPr>
              <p:spPr>
                <a:xfrm>
                  <a:off x="4621447" y="3876458"/>
                  <a:ext cx="897040" cy="276999"/>
                </a:xfrm>
                <a:prstGeom prst="rect">
                  <a:avLst/>
                </a:prstGeom>
                <a:noFill/>
              </p:spPr>
              <p:txBody>
                <a:bodyPr wrap="none" rtlCol="0">
                  <a:spAutoFit/>
                </a:bodyPr>
                <a:lstStyle/>
                <a:p>
                  <a:r>
                    <a:rPr lang="en-US" altLang="zh-TW" sz="1200" dirty="0" smtClean="0"/>
                    <a:t>Warehouse</a:t>
                  </a:r>
                </a:p>
              </p:txBody>
            </p:sp>
          </p:grpSp>
          <p:grpSp>
            <p:nvGrpSpPr>
              <p:cNvPr id="171" name="群組 170"/>
              <p:cNvGrpSpPr/>
              <p:nvPr/>
            </p:nvGrpSpPr>
            <p:grpSpPr>
              <a:xfrm>
                <a:off x="399863" y="2698962"/>
                <a:ext cx="1011096" cy="359752"/>
                <a:chOff x="4345045" y="4246700"/>
                <a:chExt cx="1011096" cy="359752"/>
              </a:xfrm>
            </p:grpSpPr>
            <p:pic>
              <p:nvPicPr>
                <p:cNvPr id="172" name="圖片 171"/>
                <p:cNvPicPr>
                  <a:picLocks noChangeAspect="1"/>
                </p:cNvPicPr>
                <p:nvPr/>
              </p:nvPicPr>
              <p:blipFill rotWithShape="1">
                <a:blip r:embed="rId19" cstate="print">
                  <a:extLst>
                    <a:ext uri="{28A0092B-C50C-407E-A947-70E740481C1C}">
                      <a14:useLocalDpi xmlns:a14="http://schemas.microsoft.com/office/drawing/2010/main" val="0"/>
                    </a:ext>
                  </a:extLst>
                </a:blip>
                <a:srcRect l="2913" t="4198" r="86305" b="75282"/>
                <a:stretch/>
              </p:blipFill>
              <p:spPr>
                <a:xfrm>
                  <a:off x="4345045" y="4246700"/>
                  <a:ext cx="360000" cy="359752"/>
                </a:xfrm>
                <a:prstGeom prst="rect">
                  <a:avLst/>
                </a:prstGeom>
              </p:spPr>
            </p:pic>
            <p:sp>
              <p:nvSpPr>
                <p:cNvPr id="173" name="文字方塊 172"/>
                <p:cNvSpPr txBox="1"/>
                <p:nvPr/>
              </p:nvSpPr>
              <p:spPr>
                <a:xfrm>
                  <a:off x="4645818" y="4285594"/>
                  <a:ext cx="710323" cy="276999"/>
                </a:xfrm>
                <a:prstGeom prst="rect">
                  <a:avLst/>
                </a:prstGeom>
                <a:noFill/>
              </p:spPr>
              <p:txBody>
                <a:bodyPr wrap="none" rtlCol="0">
                  <a:spAutoFit/>
                </a:bodyPr>
                <a:lstStyle/>
                <a:p>
                  <a:r>
                    <a:rPr lang="en-US" altLang="zh-TW" sz="1200" dirty="0" smtClean="0"/>
                    <a:t>Logistics</a:t>
                  </a:r>
                </a:p>
              </p:txBody>
            </p:sp>
          </p:grpSp>
        </p:grpSp>
        <p:sp>
          <p:nvSpPr>
            <p:cNvPr id="63" name="橢圓 62"/>
            <p:cNvSpPr/>
            <p:nvPr/>
          </p:nvSpPr>
          <p:spPr>
            <a:xfrm>
              <a:off x="949730" y="2093913"/>
              <a:ext cx="76200" cy="76200"/>
            </a:xfrm>
            <a:prstGeom prst="ellipse">
              <a:avLst/>
            </a:prstGeom>
            <a:solidFill>
              <a:schemeClr val="bg1"/>
            </a:solidFill>
            <a:ln w="12700">
              <a:solidFill>
                <a:srgbClr val="0F4C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5" name="橢圓 64"/>
            <p:cNvSpPr/>
            <p:nvPr/>
          </p:nvSpPr>
          <p:spPr>
            <a:xfrm>
              <a:off x="1086890" y="2067936"/>
              <a:ext cx="76200" cy="76200"/>
            </a:xfrm>
            <a:prstGeom prst="ellipse">
              <a:avLst/>
            </a:prstGeom>
            <a:solidFill>
              <a:schemeClr val="bg1"/>
            </a:solidFill>
            <a:ln w="12700">
              <a:solidFill>
                <a:srgbClr val="6C80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7" name="橢圓 66"/>
            <p:cNvSpPr/>
            <p:nvPr/>
          </p:nvSpPr>
          <p:spPr>
            <a:xfrm>
              <a:off x="1178330" y="2124149"/>
              <a:ext cx="76200" cy="76200"/>
            </a:xfrm>
            <a:prstGeom prst="ellipse">
              <a:avLst/>
            </a:prstGeom>
            <a:solidFill>
              <a:schemeClr val="bg1"/>
            </a:solidFill>
            <a:ln w="12700">
              <a:solidFill>
                <a:srgbClr val="3D5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3" name="橢圓 82"/>
            <p:cNvSpPr/>
            <p:nvPr/>
          </p:nvSpPr>
          <p:spPr>
            <a:xfrm>
              <a:off x="7274330" y="2636950"/>
              <a:ext cx="76200" cy="76200"/>
            </a:xfrm>
            <a:prstGeom prst="ellipse">
              <a:avLst/>
            </a:prstGeom>
            <a:solidFill>
              <a:schemeClr val="bg1"/>
            </a:solidFill>
            <a:ln w="12700">
              <a:solidFill>
                <a:srgbClr val="6C80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4" name="橢圓 83"/>
            <p:cNvSpPr/>
            <p:nvPr/>
          </p:nvSpPr>
          <p:spPr>
            <a:xfrm>
              <a:off x="7156704" y="2697363"/>
              <a:ext cx="76200" cy="76200"/>
            </a:xfrm>
            <a:prstGeom prst="ellipse">
              <a:avLst/>
            </a:prstGeom>
            <a:solidFill>
              <a:schemeClr val="bg1"/>
            </a:solidFill>
            <a:ln w="12700">
              <a:solidFill>
                <a:srgbClr val="3D5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橢圓 87"/>
            <p:cNvSpPr/>
            <p:nvPr/>
          </p:nvSpPr>
          <p:spPr>
            <a:xfrm>
              <a:off x="7198130" y="2398713"/>
              <a:ext cx="76200" cy="76200"/>
            </a:xfrm>
            <a:prstGeom prst="ellipse">
              <a:avLst/>
            </a:prstGeom>
            <a:solidFill>
              <a:schemeClr val="bg1"/>
            </a:solidFill>
            <a:ln w="12700">
              <a:solidFill>
                <a:srgbClr val="0F4C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9" name="橢圓 88"/>
            <p:cNvSpPr/>
            <p:nvPr/>
          </p:nvSpPr>
          <p:spPr>
            <a:xfrm>
              <a:off x="4227418" y="4407945"/>
              <a:ext cx="76200" cy="76200"/>
            </a:xfrm>
            <a:prstGeom prst="ellipse">
              <a:avLst/>
            </a:prstGeom>
            <a:solidFill>
              <a:schemeClr val="bg1"/>
            </a:solidFill>
            <a:ln w="12700">
              <a:solidFill>
                <a:srgbClr val="5072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92" name="群組 91"/>
            <p:cNvGrpSpPr/>
            <p:nvPr/>
          </p:nvGrpSpPr>
          <p:grpSpPr>
            <a:xfrm>
              <a:off x="4302530" y="4303713"/>
              <a:ext cx="625492" cy="496866"/>
              <a:chOff x="3261796" y="4353466"/>
              <a:chExt cx="625492" cy="496866"/>
            </a:xfrm>
          </p:grpSpPr>
          <p:sp>
            <p:nvSpPr>
              <p:cNvPr id="160" name="橢圓 159"/>
              <p:cNvSpPr/>
              <p:nvPr/>
            </p:nvSpPr>
            <p:spPr>
              <a:xfrm>
                <a:off x="3311256" y="4353466"/>
                <a:ext cx="496866" cy="496866"/>
              </a:xfrm>
              <a:prstGeom prst="ellipse">
                <a:avLst/>
              </a:prstGeom>
              <a:solidFill>
                <a:schemeClr val="bg1"/>
              </a:solidFill>
              <a:ln>
                <a:solidFill>
                  <a:srgbClr val="5072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TW" altLang="en-US" sz="800" dirty="0">
                  <a:solidFill>
                    <a:schemeClr val="tx1"/>
                  </a:solidFill>
                </a:endParaRPr>
              </a:p>
            </p:txBody>
          </p:sp>
          <p:sp>
            <p:nvSpPr>
              <p:cNvPr id="161" name="文字方塊 160"/>
              <p:cNvSpPr txBox="1"/>
              <p:nvPr/>
            </p:nvSpPr>
            <p:spPr>
              <a:xfrm>
                <a:off x="3261796" y="4386574"/>
                <a:ext cx="625492" cy="253916"/>
              </a:xfrm>
              <a:prstGeom prst="rect">
                <a:avLst/>
              </a:prstGeom>
              <a:noFill/>
            </p:spPr>
            <p:txBody>
              <a:bodyPr wrap="none" rtlCol="0">
                <a:spAutoFit/>
              </a:bodyPr>
              <a:lstStyle/>
              <a:p>
                <a:pPr algn="ctr"/>
                <a:r>
                  <a:rPr lang="en-US" altLang="zh-TW" sz="1050" b="1" dirty="0" smtClean="0">
                    <a:solidFill>
                      <a:srgbClr val="CC0000"/>
                    </a:solidFill>
                  </a:rPr>
                  <a:t>GIBSON</a:t>
                </a:r>
                <a:endParaRPr lang="en-US" altLang="zh-TW" sz="1000" dirty="0" smtClean="0">
                  <a:solidFill>
                    <a:srgbClr val="C00000"/>
                  </a:solidFill>
                </a:endParaRPr>
              </a:p>
            </p:txBody>
          </p:sp>
          <p:pic>
            <p:nvPicPr>
              <p:cNvPr id="162" name="圖片 161"/>
              <p:cNvPicPr>
                <a:picLocks noChangeAspect="1"/>
              </p:cNvPicPr>
              <p:nvPr/>
            </p:nvPicPr>
            <p:blipFill rotWithShape="1">
              <a:blip r:embed="rId7" cstate="print">
                <a:extLst>
                  <a:ext uri="{28A0092B-C50C-407E-A947-70E740481C1C}">
                    <a14:useLocalDpi xmlns:a14="http://schemas.microsoft.com/office/drawing/2010/main" val="0"/>
                  </a:ext>
                </a:extLst>
              </a:blip>
              <a:srcRect l="16492" r="15679"/>
              <a:stretch/>
            </p:blipFill>
            <p:spPr>
              <a:xfrm>
                <a:off x="3451689" y="4578266"/>
                <a:ext cx="216000" cy="211929"/>
              </a:xfrm>
              <a:prstGeom prst="rect">
                <a:avLst/>
              </a:prstGeom>
            </p:spPr>
          </p:pic>
        </p:grpSp>
        <p:grpSp>
          <p:nvGrpSpPr>
            <p:cNvPr id="93" name="群組 92"/>
            <p:cNvGrpSpPr/>
            <p:nvPr/>
          </p:nvGrpSpPr>
          <p:grpSpPr>
            <a:xfrm>
              <a:off x="6359929" y="1199440"/>
              <a:ext cx="1046873" cy="1046873"/>
              <a:chOff x="6359929" y="1199440"/>
              <a:chExt cx="1046873" cy="1046873"/>
            </a:xfrm>
          </p:grpSpPr>
          <p:sp>
            <p:nvSpPr>
              <p:cNvPr id="152" name="橢圓 151"/>
              <p:cNvSpPr/>
              <p:nvPr/>
            </p:nvSpPr>
            <p:spPr>
              <a:xfrm>
                <a:off x="6359929" y="1199440"/>
                <a:ext cx="1046873" cy="1046873"/>
              </a:xfrm>
              <a:prstGeom prst="ellipse">
                <a:avLst/>
              </a:prstGeom>
              <a:solidFill>
                <a:schemeClr val="bg1"/>
              </a:solidFill>
              <a:ln>
                <a:solidFill>
                  <a:srgbClr val="0F4C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TW" altLang="en-US" sz="800" dirty="0">
                  <a:solidFill>
                    <a:schemeClr val="tx1"/>
                  </a:solidFill>
                </a:endParaRPr>
              </a:p>
            </p:txBody>
          </p:sp>
          <p:pic>
            <p:nvPicPr>
              <p:cNvPr id="153" name="圖片 1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12730" y="1548363"/>
                <a:ext cx="216000" cy="216000"/>
              </a:xfrm>
              <a:prstGeom prst="rect">
                <a:avLst/>
              </a:prstGeom>
            </p:spPr>
          </p:pic>
          <p:pic>
            <p:nvPicPr>
              <p:cNvPr id="154" name="圖片 153"/>
              <p:cNvPicPr>
                <a:picLocks noChangeAspect="1"/>
              </p:cNvPicPr>
              <p:nvPr/>
            </p:nvPicPr>
            <p:blipFill rotWithShape="1">
              <a:blip r:embed="rId6" cstate="print">
                <a:extLst>
                  <a:ext uri="{28A0092B-C50C-407E-A947-70E740481C1C}">
                    <a14:useLocalDpi xmlns:a14="http://schemas.microsoft.com/office/drawing/2010/main" val="0"/>
                  </a:ext>
                </a:extLst>
              </a:blip>
              <a:srcRect l="2913" t="4198" r="86305" b="75282"/>
              <a:stretch/>
            </p:blipFill>
            <p:spPr>
              <a:xfrm>
                <a:off x="6928730" y="1546242"/>
                <a:ext cx="216000" cy="215851"/>
              </a:xfrm>
              <a:prstGeom prst="rect">
                <a:avLst/>
              </a:prstGeom>
            </p:spPr>
          </p:pic>
          <p:sp>
            <p:nvSpPr>
              <p:cNvPr id="155" name="文字方塊 154"/>
              <p:cNvSpPr txBox="1"/>
              <p:nvPr/>
            </p:nvSpPr>
            <p:spPr>
              <a:xfrm>
                <a:off x="6420368" y="1358047"/>
                <a:ext cx="982962" cy="253916"/>
              </a:xfrm>
              <a:prstGeom prst="rect">
                <a:avLst/>
              </a:prstGeom>
              <a:noFill/>
            </p:spPr>
            <p:txBody>
              <a:bodyPr wrap="none" rtlCol="0">
                <a:spAutoFit/>
              </a:bodyPr>
              <a:lstStyle/>
              <a:p>
                <a:pPr algn="ctr"/>
                <a:r>
                  <a:rPr lang="en-US" altLang="zh-TW" sz="1050" b="1" dirty="0" smtClean="0">
                    <a:solidFill>
                      <a:srgbClr val="CC0000"/>
                    </a:solidFill>
                  </a:rPr>
                  <a:t>CTC         SANA</a:t>
                </a:r>
              </a:p>
            </p:txBody>
          </p:sp>
          <p:pic>
            <p:nvPicPr>
              <p:cNvPr id="156" name="圖片 155"/>
              <p:cNvPicPr>
                <a:picLocks noChangeAspect="1"/>
              </p:cNvPicPr>
              <p:nvPr/>
            </p:nvPicPr>
            <p:blipFill rotWithShape="1">
              <a:blip r:embed="rId20" cstate="print">
                <a:extLst>
                  <a:ext uri="{28A0092B-C50C-407E-A947-70E740481C1C}">
                    <a14:useLocalDpi xmlns:a14="http://schemas.microsoft.com/office/drawing/2010/main" val="0"/>
                  </a:ext>
                </a:extLst>
              </a:blip>
              <a:srcRect l="16492" r="15679"/>
              <a:stretch/>
            </p:blipFill>
            <p:spPr>
              <a:xfrm>
                <a:off x="6774731" y="1959599"/>
                <a:ext cx="220149" cy="216000"/>
              </a:xfrm>
              <a:prstGeom prst="rect">
                <a:avLst/>
              </a:prstGeom>
            </p:spPr>
          </p:pic>
          <p:pic>
            <p:nvPicPr>
              <p:cNvPr id="157" name="圖片 15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48330" y="1546093"/>
                <a:ext cx="216000" cy="216000"/>
              </a:xfrm>
              <a:prstGeom prst="rect">
                <a:avLst/>
              </a:prstGeom>
            </p:spPr>
          </p:pic>
          <p:pic>
            <p:nvPicPr>
              <p:cNvPr id="158" name="圖片 15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641330" y="1546093"/>
                <a:ext cx="216000" cy="216000"/>
              </a:xfrm>
              <a:prstGeom prst="rect">
                <a:avLst/>
              </a:prstGeom>
            </p:spPr>
          </p:pic>
          <p:sp>
            <p:nvSpPr>
              <p:cNvPr id="159" name="文字方塊 158"/>
              <p:cNvSpPr txBox="1"/>
              <p:nvPr/>
            </p:nvSpPr>
            <p:spPr>
              <a:xfrm>
                <a:off x="6441951" y="1764363"/>
                <a:ext cx="885179" cy="253916"/>
              </a:xfrm>
              <a:prstGeom prst="rect">
                <a:avLst/>
              </a:prstGeom>
              <a:noFill/>
            </p:spPr>
            <p:txBody>
              <a:bodyPr wrap="none" rtlCol="0">
                <a:spAutoFit/>
              </a:bodyPr>
              <a:lstStyle/>
              <a:p>
                <a:pPr algn="ctr"/>
                <a:r>
                  <a:rPr lang="en-US" altLang="zh-TW" sz="1050" b="1" dirty="0" smtClean="0">
                    <a:solidFill>
                      <a:srgbClr val="CC0000"/>
                    </a:solidFill>
                  </a:rPr>
                  <a:t>CTCD, ATCO </a:t>
                </a:r>
              </a:p>
            </p:txBody>
          </p:sp>
        </p:grpSp>
        <p:grpSp>
          <p:nvGrpSpPr>
            <p:cNvPr id="95" name="群組 94"/>
            <p:cNvGrpSpPr/>
            <p:nvPr/>
          </p:nvGrpSpPr>
          <p:grpSpPr>
            <a:xfrm>
              <a:off x="7487518" y="2493180"/>
              <a:ext cx="737702" cy="496866"/>
              <a:chOff x="3205694" y="4353466"/>
              <a:chExt cx="737702" cy="496866"/>
            </a:xfrm>
          </p:grpSpPr>
          <p:sp>
            <p:nvSpPr>
              <p:cNvPr id="149" name="橢圓 148"/>
              <p:cNvSpPr/>
              <p:nvPr/>
            </p:nvSpPr>
            <p:spPr>
              <a:xfrm>
                <a:off x="3311256" y="4353466"/>
                <a:ext cx="496866" cy="496866"/>
              </a:xfrm>
              <a:prstGeom prst="ellipse">
                <a:avLst/>
              </a:prstGeom>
              <a:solidFill>
                <a:schemeClr val="bg1"/>
              </a:solidFill>
              <a:ln>
                <a:solidFill>
                  <a:srgbClr val="6C80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TW" altLang="en-US" sz="800" dirty="0">
                  <a:solidFill>
                    <a:schemeClr val="tx1"/>
                  </a:solidFill>
                </a:endParaRPr>
              </a:p>
            </p:txBody>
          </p:sp>
          <p:sp>
            <p:nvSpPr>
              <p:cNvPr id="150" name="文字方塊 149"/>
              <p:cNvSpPr txBox="1"/>
              <p:nvPr/>
            </p:nvSpPr>
            <p:spPr>
              <a:xfrm>
                <a:off x="3205694" y="4386574"/>
                <a:ext cx="737702" cy="253916"/>
              </a:xfrm>
              <a:prstGeom prst="rect">
                <a:avLst/>
              </a:prstGeom>
              <a:noFill/>
            </p:spPr>
            <p:txBody>
              <a:bodyPr wrap="none" rtlCol="0">
                <a:spAutoFit/>
              </a:bodyPr>
              <a:lstStyle/>
              <a:p>
                <a:pPr algn="ctr"/>
                <a:r>
                  <a:rPr lang="en-US" altLang="zh-TW" sz="1050" b="1" dirty="0" smtClean="0">
                    <a:solidFill>
                      <a:srgbClr val="CC0000"/>
                    </a:solidFill>
                  </a:rPr>
                  <a:t>SUNLAND</a:t>
                </a:r>
                <a:endParaRPr lang="en-US" altLang="zh-TW" sz="1000" dirty="0" smtClean="0">
                  <a:solidFill>
                    <a:srgbClr val="C00000"/>
                  </a:solidFill>
                </a:endParaRPr>
              </a:p>
            </p:txBody>
          </p:sp>
          <p:pic>
            <p:nvPicPr>
              <p:cNvPr id="151" name="圖片 150"/>
              <p:cNvPicPr>
                <a:picLocks noChangeAspect="1"/>
              </p:cNvPicPr>
              <p:nvPr/>
            </p:nvPicPr>
            <p:blipFill rotWithShape="1">
              <a:blip r:embed="rId7" cstate="print">
                <a:extLst>
                  <a:ext uri="{28A0092B-C50C-407E-A947-70E740481C1C}">
                    <a14:useLocalDpi xmlns:a14="http://schemas.microsoft.com/office/drawing/2010/main" val="0"/>
                  </a:ext>
                </a:extLst>
              </a:blip>
              <a:srcRect l="16492" r="15679"/>
              <a:stretch/>
            </p:blipFill>
            <p:spPr>
              <a:xfrm>
                <a:off x="3451689" y="4578266"/>
                <a:ext cx="216000" cy="211929"/>
              </a:xfrm>
              <a:prstGeom prst="rect">
                <a:avLst/>
              </a:prstGeom>
            </p:spPr>
          </p:pic>
        </p:grpSp>
        <p:grpSp>
          <p:nvGrpSpPr>
            <p:cNvPr id="96" name="群組 95"/>
            <p:cNvGrpSpPr/>
            <p:nvPr/>
          </p:nvGrpSpPr>
          <p:grpSpPr>
            <a:xfrm>
              <a:off x="7217976" y="2898441"/>
              <a:ext cx="496866" cy="496866"/>
              <a:chOff x="3311256" y="4353466"/>
              <a:chExt cx="496866" cy="496866"/>
            </a:xfrm>
          </p:grpSpPr>
          <p:sp>
            <p:nvSpPr>
              <p:cNvPr id="146" name="橢圓 145"/>
              <p:cNvSpPr/>
              <p:nvPr/>
            </p:nvSpPr>
            <p:spPr>
              <a:xfrm>
                <a:off x="3311256" y="4353466"/>
                <a:ext cx="496866" cy="496866"/>
              </a:xfrm>
              <a:prstGeom prst="ellipse">
                <a:avLst/>
              </a:prstGeom>
              <a:solidFill>
                <a:schemeClr val="bg1"/>
              </a:solidFill>
              <a:ln>
                <a:solidFill>
                  <a:srgbClr val="3D5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TW" altLang="en-US" sz="800" dirty="0">
                  <a:solidFill>
                    <a:schemeClr val="tx1"/>
                  </a:solidFill>
                </a:endParaRPr>
              </a:p>
            </p:txBody>
          </p:sp>
          <p:sp>
            <p:nvSpPr>
              <p:cNvPr id="147" name="文字方塊 146"/>
              <p:cNvSpPr txBox="1"/>
              <p:nvPr/>
            </p:nvSpPr>
            <p:spPr>
              <a:xfrm>
                <a:off x="3328395" y="4367168"/>
                <a:ext cx="468398" cy="253916"/>
              </a:xfrm>
              <a:prstGeom prst="rect">
                <a:avLst/>
              </a:prstGeom>
              <a:noFill/>
            </p:spPr>
            <p:txBody>
              <a:bodyPr wrap="none" rtlCol="0">
                <a:spAutoFit/>
              </a:bodyPr>
              <a:lstStyle/>
              <a:p>
                <a:pPr algn="ctr"/>
                <a:r>
                  <a:rPr lang="en-US" altLang="zh-TW" sz="1050" b="1" dirty="0" smtClean="0">
                    <a:solidFill>
                      <a:srgbClr val="CC0000"/>
                    </a:solidFill>
                  </a:rPr>
                  <a:t>T&amp;W</a:t>
                </a:r>
                <a:endParaRPr lang="en-US" altLang="zh-TW" sz="1000" dirty="0" smtClean="0">
                  <a:solidFill>
                    <a:srgbClr val="C00000"/>
                  </a:solidFill>
                </a:endParaRPr>
              </a:p>
            </p:txBody>
          </p:sp>
          <p:pic>
            <p:nvPicPr>
              <p:cNvPr id="148" name="圖片 147"/>
              <p:cNvPicPr>
                <a:picLocks noChangeAspect="1"/>
              </p:cNvPicPr>
              <p:nvPr/>
            </p:nvPicPr>
            <p:blipFill rotWithShape="1">
              <a:blip r:embed="rId7" cstate="print">
                <a:extLst>
                  <a:ext uri="{28A0092B-C50C-407E-A947-70E740481C1C}">
                    <a14:useLocalDpi xmlns:a14="http://schemas.microsoft.com/office/drawing/2010/main" val="0"/>
                  </a:ext>
                </a:extLst>
              </a:blip>
              <a:srcRect l="16492" r="15679"/>
              <a:stretch/>
            </p:blipFill>
            <p:spPr>
              <a:xfrm>
                <a:off x="3451689" y="4578266"/>
                <a:ext cx="216000" cy="211929"/>
              </a:xfrm>
              <a:prstGeom prst="rect">
                <a:avLst/>
              </a:prstGeom>
            </p:spPr>
          </p:pic>
        </p:grpSp>
        <p:grpSp>
          <p:nvGrpSpPr>
            <p:cNvPr id="97" name="群組 96"/>
            <p:cNvGrpSpPr/>
            <p:nvPr/>
          </p:nvGrpSpPr>
          <p:grpSpPr>
            <a:xfrm>
              <a:off x="5024864" y="3541713"/>
              <a:ext cx="496866" cy="496866"/>
              <a:chOff x="3846534" y="3141684"/>
              <a:chExt cx="496866" cy="496866"/>
            </a:xfrm>
          </p:grpSpPr>
          <p:sp>
            <p:nvSpPr>
              <p:cNvPr id="144" name="橢圓 143"/>
              <p:cNvSpPr/>
              <p:nvPr/>
            </p:nvSpPr>
            <p:spPr>
              <a:xfrm>
                <a:off x="3846534" y="3141684"/>
                <a:ext cx="496866" cy="496866"/>
              </a:xfrm>
              <a:prstGeom prst="ellipse">
                <a:avLst/>
              </a:prstGeom>
              <a:solidFill>
                <a:schemeClr val="bg1"/>
              </a:solidFill>
              <a:ln>
                <a:solidFill>
                  <a:srgbClr val="6C80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TW" altLang="en-US" sz="800" dirty="0">
                  <a:solidFill>
                    <a:schemeClr val="tx1"/>
                  </a:solidFill>
                </a:endParaRPr>
              </a:p>
            </p:txBody>
          </p:sp>
          <p:pic>
            <p:nvPicPr>
              <p:cNvPr id="145" name="圖片 144"/>
              <p:cNvPicPr>
                <a:picLocks noChangeAspect="1"/>
              </p:cNvPicPr>
              <p:nvPr/>
            </p:nvPicPr>
            <p:blipFill rotWithShape="1">
              <a:blip r:embed="rId8" cstate="print">
                <a:extLst>
                  <a:ext uri="{28A0092B-C50C-407E-A947-70E740481C1C}">
                    <a14:useLocalDpi xmlns:a14="http://schemas.microsoft.com/office/drawing/2010/main" val="0"/>
                  </a:ext>
                </a:extLst>
              </a:blip>
              <a:srcRect l="12683" t="12256" r="12289" b="12188"/>
              <a:stretch/>
            </p:blipFill>
            <p:spPr>
              <a:xfrm>
                <a:off x="3986967" y="3352687"/>
                <a:ext cx="216000" cy="217521"/>
              </a:xfrm>
              <a:prstGeom prst="rect">
                <a:avLst/>
              </a:prstGeom>
            </p:spPr>
          </p:pic>
        </p:grpSp>
        <p:grpSp>
          <p:nvGrpSpPr>
            <p:cNvPr id="98" name="群組 97"/>
            <p:cNvGrpSpPr/>
            <p:nvPr/>
          </p:nvGrpSpPr>
          <p:grpSpPr>
            <a:xfrm>
              <a:off x="187730" y="1027113"/>
              <a:ext cx="998458" cy="998458"/>
              <a:chOff x="243523" y="2571750"/>
              <a:chExt cx="998458" cy="998458"/>
            </a:xfrm>
          </p:grpSpPr>
          <p:sp>
            <p:nvSpPr>
              <p:cNvPr id="135" name="橢圓 134"/>
              <p:cNvSpPr/>
              <p:nvPr/>
            </p:nvSpPr>
            <p:spPr>
              <a:xfrm>
                <a:off x="243523" y="2571750"/>
                <a:ext cx="998458" cy="998458"/>
              </a:xfrm>
              <a:prstGeom prst="ellipse">
                <a:avLst/>
              </a:prstGeom>
              <a:solidFill>
                <a:schemeClr val="bg1"/>
              </a:solidFill>
              <a:ln>
                <a:solidFill>
                  <a:srgbClr val="0F4C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TW" altLang="en-US" sz="800" dirty="0">
                  <a:solidFill>
                    <a:schemeClr val="tx1"/>
                  </a:solidFill>
                </a:endParaRPr>
              </a:p>
            </p:txBody>
          </p:sp>
          <p:sp>
            <p:nvSpPr>
              <p:cNvPr id="136" name="文字方塊 135"/>
              <p:cNvSpPr txBox="1"/>
              <p:nvPr/>
            </p:nvSpPr>
            <p:spPr>
              <a:xfrm>
                <a:off x="548629" y="2571750"/>
                <a:ext cx="396262" cy="253916"/>
              </a:xfrm>
              <a:prstGeom prst="rect">
                <a:avLst/>
              </a:prstGeom>
              <a:noFill/>
            </p:spPr>
            <p:txBody>
              <a:bodyPr wrap="none" rtlCol="0">
                <a:spAutoFit/>
              </a:bodyPr>
              <a:lstStyle/>
              <a:p>
                <a:pPr algn="ctr"/>
                <a:r>
                  <a:rPr lang="en-US" altLang="zh-TW" sz="1050" b="1" dirty="0" smtClean="0">
                    <a:solidFill>
                      <a:srgbClr val="CC0000"/>
                    </a:solidFill>
                  </a:rPr>
                  <a:t>SAE</a:t>
                </a:r>
                <a:endParaRPr lang="en-US" altLang="zh-TW" sz="1000" dirty="0" smtClean="0">
                  <a:solidFill>
                    <a:srgbClr val="C00000"/>
                  </a:solidFill>
                </a:endParaRPr>
              </a:p>
            </p:txBody>
          </p:sp>
          <p:pic>
            <p:nvPicPr>
              <p:cNvPr id="137" name="圖片 1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8352" y="2784497"/>
                <a:ext cx="216000" cy="216000"/>
              </a:xfrm>
              <a:prstGeom prst="rect">
                <a:avLst/>
              </a:prstGeom>
            </p:spPr>
          </p:pic>
          <p:pic>
            <p:nvPicPr>
              <p:cNvPr id="138" name="圖片 1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1600" y="2995727"/>
                <a:ext cx="216000" cy="216000"/>
              </a:xfrm>
              <a:prstGeom prst="rect">
                <a:avLst/>
              </a:prstGeom>
            </p:spPr>
          </p:pic>
          <p:pic>
            <p:nvPicPr>
              <p:cNvPr id="139" name="圖片 138"/>
              <p:cNvPicPr>
                <a:picLocks noChangeAspect="1"/>
              </p:cNvPicPr>
              <p:nvPr/>
            </p:nvPicPr>
            <p:blipFill rotWithShape="1">
              <a:blip r:embed="rId6" cstate="print">
                <a:extLst>
                  <a:ext uri="{28A0092B-C50C-407E-A947-70E740481C1C}">
                    <a14:useLocalDpi xmlns:a14="http://schemas.microsoft.com/office/drawing/2010/main" val="0"/>
                  </a:ext>
                </a:extLst>
              </a:blip>
              <a:srcRect l="2913" t="4198" r="86305" b="75282"/>
              <a:stretch/>
            </p:blipFill>
            <p:spPr>
              <a:xfrm>
                <a:off x="887412" y="2782728"/>
                <a:ext cx="216000" cy="215851"/>
              </a:xfrm>
              <a:prstGeom prst="rect">
                <a:avLst/>
              </a:prstGeom>
            </p:spPr>
          </p:pic>
          <p:pic>
            <p:nvPicPr>
              <p:cNvPr id="140" name="圖片 139"/>
              <p:cNvPicPr>
                <a:picLocks noChangeAspect="1"/>
              </p:cNvPicPr>
              <p:nvPr/>
            </p:nvPicPr>
            <p:blipFill rotWithShape="1">
              <a:blip r:embed="rId7" cstate="print">
                <a:extLst>
                  <a:ext uri="{28A0092B-C50C-407E-A947-70E740481C1C}">
                    <a14:useLocalDpi xmlns:a14="http://schemas.microsoft.com/office/drawing/2010/main" val="0"/>
                  </a:ext>
                </a:extLst>
              </a:blip>
              <a:srcRect l="16492" r="15679"/>
              <a:stretch/>
            </p:blipFill>
            <p:spPr>
              <a:xfrm>
                <a:off x="628779" y="3329830"/>
                <a:ext cx="216000" cy="211929"/>
              </a:xfrm>
              <a:prstGeom prst="rect">
                <a:avLst/>
              </a:prstGeom>
            </p:spPr>
          </p:pic>
          <p:pic>
            <p:nvPicPr>
              <p:cNvPr id="141" name="圖片 140"/>
              <p:cNvPicPr>
                <a:picLocks noChangeAspect="1"/>
              </p:cNvPicPr>
              <p:nvPr/>
            </p:nvPicPr>
            <p:blipFill rotWithShape="1">
              <a:blip r:embed="rId9" cstate="print">
                <a:extLst>
                  <a:ext uri="{28A0092B-C50C-407E-A947-70E740481C1C}">
                    <a14:useLocalDpi xmlns:a14="http://schemas.microsoft.com/office/drawing/2010/main" val="0"/>
                  </a:ext>
                </a:extLst>
              </a:blip>
              <a:srcRect l="52955" t="61833" r="36061" b="17532"/>
              <a:stretch/>
            </p:blipFill>
            <p:spPr>
              <a:xfrm>
                <a:off x="762983" y="2998706"/>
                <a:ext cx="216000" cy="213021"/>
              </a:xfrm>
              <a:prstGeom prst="rect">
                <a:avLst/>
              </a:prstGeom>
            </p:spPr>
          </p:pic>
          <p:sp>
            <p:nvSpPr>
              <p:cNvPr id="142" name="文字方塊 141"/>
              <p:cNvSpPr txBox="1"/>
              <p:nvPr/>
            </p:nvSpPr>
            <p:spPr>
              <a:xfrm>
                <a:off x="518973" y="3156034"/>
                <a:ext cx="447558" cy="253916"/>
              </a:xfrm>
              <a:prstGeom prst="rect">
                <a:avLst/>
              </a:prstGeom>
              <a:noFill/>
            </p:spPr>
            <p:txBody>
              <a:bodyPr wrap="none" rtlCol="0">
                <a:spAutoFit/>
              </a:bodyPr>
              <a:lstStyle/>
              <a:p>
                <a:pPr algn="ctr"/>
                <a:r>
                  <a:rPr lang="en-US" altLang="zh-TW" sz="1050" b="1" dirty="0" smtClean="0">
                    <a:solidFill>
                      <a:srgbClr val="CC0000"/>
                    </a:solidFill>
                  </a:rPr>
                  <a:t>AMS</a:t>
                </a:r>
                <a:endParaRPr lang="en-US" altLang="zh-TW" sz="1000" dirty="0" smtClean="0">
                  <a:solidFill>
                    <a:srgbClr val="C00000"/>
                  </a:solidFill>
                </a:endParaRPr>
              </a:p>
            </p:txBody>
          </p:sp>
          <p:pic>
            <p:nvPicPr>
              <p:cNvPr id="143" name="圖片 14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38760" y="2779727"/>
                <a:ext cx="216000" cy="216000"/>
              </a:xfrm>
              <a:prstGeom prst="rect">
                <a:avLst/>
              </a:prstGeom>
            </p:spPr>
          </p:pic>
        </p:grpSp>
        <p:grpSp>
          <p:nvGrpSpPr>
            <p:cNvPr id="99" name="群組 98"/>
            <p:cNvGrpSpPr/>
            <p:nvPr/>
          </p:nvGrpSpPr>
          <p:grpSpPr>
            <a:xfrm>
              <a:off x="1134318" y="1039374"/>
              <a:ext cx="631904" cy="496866"/>
              <a:chOff x="3258590" y="4353466"/>
              <a:chExt cx="631904" cy="496866"/>
            </a:xfrm>
          </p:grpSpPr>
          <p:sp>
            <p:nvSpPr>
              <p:cNvPr id="132" name="橢圓 131"/>
              <p:cNvSpPr/>
              <p:nvPr/>
            </p:nvSpPr>
            <p:spPr>
              <a:xfrm>
                <a:off x="3311256" y="4353466"/>
                <a:ext cx="496866" cy="496866"/>
              </a:xfrm>
              <a:prstGeom prst="ellipse">
                <a:avLst/>
              </a:prstGeom>
              <a:solidFill>
                <a:schemeClr val="bg1"/>
              </a:solidFill>
              <a:ln>
                <a:solidFill>
                  <a:srgbClr val="6C80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TW" altLang="en-US" sz="800" dirty="0">
                  <a:solidFill>
                    <a:schemeClr val="tx1"/>
                  </a:solidFill>
                </a:endParaRPr>
              </a:p>
            </p:txBody>
          </p:sp>
          <p:sp>
            <p:nvSpPr>
              <p:cNvPr id="133" name="文字方塊 132"/>
              <p:cNvSpPr txBox="1"/>
              <p:nvPr/>
            </p:nvSpPr>
            <p:spPr>
              <a:xfrm>
                <a:off x="3258590" y="4386574"/>
                <a:ext cx="631904" cy="253916"/>
              </a:xfrm>
              <a:prstGeom prst="rect">
                <a:avLst/>
              </a:prstGeom>
              <a:noFill/>
            </p:spPr>
            <p:txBody>
              <a:bodyPr wrap="none" rtlCol="0">
                <a:spAutoFit/>
              </a:bodyPr>
              <a:lstStyle/>
              <a:p>
                <a:pPr algn="ctr"/>
                <a:r>
                  <a:rPr lang="en-US" altLang="zh-TW" sz="1050" b="1" dirty="0" smtClean="0">
                    <a:solidFill>
                      <a:srgbClr val="CC0000"/>
                    </a:solidFill>
                  </a:rPr>
                  <a:t>NIPPON</a:t>
                </a:r>
                <a:endParaRPr lang="en-US" altLang="zh-TW" sz="1000" dirty="0" smtClean="0">
                  <a:solidFill>
                    <a:srgbClr val="C00000"/>
                  </a:solidFill>
                </a:endParaRPr>
              </a:p>
            </p:txBody>
          </p:sp>
          <p:pic>
            <p:nvPicPr>
              <p:cNvPr id="134" name="圖片 133"/>
              <p:cNvPicPr>
                <a:picLocks noChangeAspect="1"/>
              </p:cNvPicPr>
              <p:nvPr/>
            </p:nvPicPr>
            <p:blipFill rotWithShape="1">
              <a:blip r:embed="rId7" cstate="print">
                <a:extLst>
                  <a:ext uri="{28A0092B-C50C-407E-A947-70E740481C1C}">
                    <a14:useLocalDpi xmlns:a14="http://schemas.microsoft.com/office/drawing/2010/main" val="0"/>
                  </a:ext>
                </a:extLst>
              </a:blip>
              <a:srcRect l="16492" r="15679"/>
              <a:stretch/>
            </p:blipFill>
            <p:spPr>
              <a:xfrm>
                <a:off x="3451689" y="4578266"/>
                <a:ext cx="216000" cy="211929"/>
              </a:xfrm>
              <a:prstGeom prst="rect">
                <a:avLst/>
              </a:prstGeom>
            </p:spPr>
          </p:pic>
        </p:grpSp>
        <p:grpSp>
          <p:nvGrpSpPr>
            <p:cNvPr id="100" name="群組 99"/>
            <p:cNvGrpSpPr/>
            <p:nvPr/>
          </p:nvGrpSpPr>
          <p:grpSpPr>
            <a:xfrm>
              <a:off x="1546336" y="1436440"/>
              <a:ext cx="496866" cy="496866"/>
              <a:chOff x="5141934" y="4284684"/>
              <a:chExt cx="496866" cy="496866"/>
            </a:xfrm>
          </p:grpSpPr>
          <p:grpSp>
            <p:nvGrpSpPr>
              <p:cNvPr id="128" name="群組 127"/>
              <p:cNvGrpSpPr/>
              <p:nvPr/>
            </p:nvGrpSpPr>
            <p:grpSpPr>
              <a:xfrm>
                <a:off x="5141934" y="4284684"/>
                <a:ext cx="496866" cy="496866"/>
                <a:chOff x="3311256" y="4353466"/>
                <a:chExt cx="496866" cy="496866"/>
              </a:xfrm>
            </p:grpSpPr>
            <p:sp>
              <p:nvSpPr>
                <p:cNvPr id="130" name="橢圓 129"/>
                <p:cNvSpPr/>
                <p:nvPr/>
              </p:nvSpPr>
              <p:spPr>
                <a:xfrm>
                  <a:off x="3311256" y="4353466"/>
                  <a:ext cx="496866" cy="496866"/>
                </a:xfrm>
                <a:prstGeom prst="ellipse">
                  <a:avLst/>
                </a:prstGeom>
                <a:solidFill>
                  <a:schemeClr val="bg1"/>
                </a:solidFill>
                <a:ln>
                  <a:solidFill>
                    <a:srgbClr val="3D5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TW" altLang="en-US" sz="800" dirty="0">
                    <a:solidFill>
                      <a:schemeClr val="tx1"/>
                    </a:solidFill>
                  </a:endParaRPr>
                </a:p>
              </p:txBody>
            </p:sp>
            <p:sp>
              <p:nvSpPr>
                <p:cNvPr id="131" name="文字方塊 130"/>
                <p:cNvSpPr txBox="1"/>
                <p:nvPr/>
              </p:nvSpPr>
              <p:spPr>
                <a:xfrm>
                  <a:off x="3317476" y="4367816"/>
                  <a:ext cx="484428" cy="253916"/>
                </a:xfrm>
                <a:prstGeom prst="rect">
                  <a:avLst/>
                </a:prstGeom>
                <a:noFill/>
              </p:spPr>
              <p:txBody>
                <a:bodyPr wrap="none" rtlCol="0">
                  <a:spAutoFit/>
                </a:bodyPr>
                <a:lstStyle/>
                <a:p>
                  <a:pPr algn="ctr"/>
                  <a:r>
                    <a:rPr lang="en-US" altLang="zh-TW" sz="1050" b="1" dirty="0" smtClean="0">
                      <a:solidFill>
                        <a:srgbClr val="CC0000"/>
                      </a:solidFill>
                    </a:rPr>
                    <a:t>SAEU</a:t>
                  </a:r>
                  <a:endParaRPr lang="en-US" altLang="zh-TW" sz="1000" dirty="0" smtClean="0">
                    <a:solidFill>
                      <a:srgbClr val="C00000"/>
                    </a:solidFill>
                  </a:endParaRPr>
                </a:p>
              </p:txBody>
            </p:sp>
          </p:grpSp>
          <p:pic>
            <p:nvPicPr>
              <p:cNvPr id="129" name="圖片 128"/>
              <p:cNvPicPr>
                <a:picLocks noChangeAspect="1"/>
              </p:cNvPicPr>
              <p:nvPr/>
            </p:nvPicPr>
            <p:blipFill rotWithShape="1">
              <a:blip r:embed="rId6" cstate="print">
                <a:extLst>
                  <a:ext uri="{28A0092B-C50C-407E-A947-70E740481C1C}">
                    <a14:useLocalDpi xmlns:a14="http://schemas.microsoft.com/office/drawing/2010/main" val="0"/>
                  </a:ext>
                </a:extLst>
              </a:blip>
              <a:srcRect l="2913" t="4198" r="86305" b="75282"/>
              <a:stretch/>
            </p:blipFill>
            <p:spPr>
              <a:xfrm>
                <a:off x="5282368" y="4486995"/>
                <a:ext cx="213419" cy="213272"/>
              </a:xfrm>
              <a:prstGeom prst="rect">
                <a:avLst/>
              </a:prstGeom>
            </p:spPr>
          </p:pic>
        </p:grpSp>
        <p:sp>
          <p:nvSpPr>
            <p:cNvPr id="101" name="橢圓 100"/>
            <p:cNvSpPr/>
            <p:nvPr/>
          </p:nvSpPr>
          <p:spPr>
            <a:xfrm>
              <a:off x="1140230" y="2246313"/>
              <a:ext cx="76200" cy="76200"/>
            </a:xfrm>
            <a:prstGeom prst="ellipse">
              <a:avLst/>
            </a:prstGeom>
            <a:solidFill>
              <a:schemeClr val="bg1"/>
            </a:solidFill>
            <a:ln w="12700">
              <a:solidFill>
                <a:srgbClr val="5072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2" name="文字方塊 101"/>
            <p:cNvSpPr txBox="1"/>
            <p:nvPr/>
          </p:nvSpPr>
          <p:spPr>
            <a:xfrm>
              <a:off x="0" y="2018279"/>
              <a:ext cx="946093" cy="230832"/>
            </a:xfrm>
            <a:prstGeom prst="rect">
              <a:avLst/>
            </a:prstGeom>
            <a:noFill/>
          </p:spPr>
          <p:txBody>
            <a:bodyPr wrap="none" rtlCol="0">
              <a:spAutoFit/>
            </a:bodyPr>
            <a:lstStyle/>
            <a:p>
              <a:r>
                <a:rPr lang="en-US" altLang="zh-TW" sz="900" dirty="0" smtClean="0"/>
                <a:t>Birmingham, UK</a:t>
              </a:r>
              <a:endParaRPr lang="zh-TW" altLang="en-US" sz="900" dirty="0"/>
            </a:p>
          </p:txBody>
        </p:sp>
        <p:sp>
          <p:nvSpPr>
            <p:cNvPr id="103" name="文字方塊 102"/>
            <p:cNvSpPr txBox="1"/>
            <p:nvPr/>
          </p:nvSpPr>
          <p:spPr>
            <a:xfrm>
              <a:off x="1032643" y="1879198"/>
              <a:ext cx="867545" cy="230832"/>
            </a:xfrm>
            <a:prstGeom prst="rect">
              <a:avLst/>
            </a:prstGeom>
            <a:noFill/>
          </p:spPr>
          <p:txBody>
            <a:bodyPr wrap="none" rtlCol="0">
              <a:spAutoFit/>
            </a:bodyPr>
            <a:lstStyle/>
            <a:p>
              <a:r>
                <a:rPr lang="en-US" altLang="zh-TW" sz="900" dirty="0"/>
                <a:t>Rotterdam, </a:t>
              </a:r>
              <a:r>
                <a:rPr lang="en-US" altLang="zh-TW" sz="900" dirty="0" smtClean="0"/>
                <a:t>NL</a:t>
              </a:r>
              <a:endParaRPr lang="zh-TW" altLang="en-US" sz="900" dirty="0"/>
            </a:p>
          </p:txBody>
        </p:sp>
        <p:sp>
          <p:nvSpPr>
            <p:cNvPr id="104" name="文字方塊 103"/>
            <p:cNvSpPr txBox="1"/>
            <p:nvPr/>
          </p:nvSpPr>
          <p:spPr>
            <a:xfrm>
              <a:off x="1219200" y="2008733"/>
              <a:ext cx="966931" cy="230832"/>
            </a:xfrm>
            <a:prstGeom prst="rect">
              <a:avLst/>
            </a:prstGeom>
            <a:noFill/>
          </p:spPr>
          <p:txBody>
            <a:bodyPr wrap="none" rtlCol="0">
              <a:spAutoFit/>
            </a:bodyPr>
            <a:lstStyle/>
            <a:p>
              <a:r>
                <a:rPr lang="en-US" altLang="zh-TW" sz="900" dirty="0" err="1"/>
                <a:t>Düsseldorfer</a:t>
              </a:r>
              <a:r>
                <a:rPr lang="en-US" altLang="zh-TW" sz="900" dirty="0" smtClean="0"/>
                <a:t>, DE</a:t>
              </a:r>
              <a:endParaRPr lang="zh-TW" altLang="en-US" sz="900" dirty="0"/>
            </a:p>
          </p:txBody>
        </p:sp>
        <p:sp>
          <p:nvSpPr>
            <p:cNvPr id="105" name="文字方塊 104"/>
            <p:cNvSpPr txBox="1"/>
            <p:nvPr/>
          </p:nvSpPr>
          <p:spPr>
            <a:xfrm>
              <a:off x="390871" y="2246560"/>
              <a:ext cx="752129" cy="230832"/>
            </a:xfrm>
            <a:prstGeom prst="rect">
              <a:avLst/>
            </a:prstGeom>
            <a:noFill/>
          </p:spPr>
          <p:txBody>
            <a:bodyPr wrap="none" rtlCol="0">
              <a:spAutoFit/>
            </a:bodyPr>
            <a:lstStyle/>
            <a:p>
              <a:r>
                <a:rPr lang="en-US" altLang="zh-TW" sz="900" dirty="0" err="1"/>
                <a:t>Loßburg</a:t>
              </a:r>
              <a:r>
                <a:rPr lang="en-US" altLang="zh-TW" sz="900" dirty="0" smtClean="0"/>
                <a:t>, DE</a:t>
              </a:r>
              <a:endParaRPr lang="zh-TW" altLang="en-US" sz="900" dirty="0"/>
            </a:p>
          </p:txBody>
        </p:sp>
        <p:sp>
          <p:nvSpPr>
            <p:cNvPr id="106" name="文字方塊 105"/>
            <p:cNvSpPr txBox="1"/>
            <p:nvPr/>
          </p:nvSpPr>
          <p:spPr>
            <a:xfrm>
              <a:off x="6263309" y="2480151"/>
              <a:ext cx="1051891" cy="230832"/>
            </a:xfrm>
            <a:prstGeom prst="rect">
              <a:avLst/>
            </a:prstGeom>
            <a:noFill/>
          </p:spPr>
          <p:txBody>
            <a:bodyPr wrap="none" rtlCol="0">
              <a:spAutoFit/>
            </a:bodyPr>
            <a:lstStyle/>
            <a:p>
              <a:r>
                <a:rPr lang="en-US" altLang="zh-TW" sz="900" dirty="0" smtClean="0"/>
                <a:t>South Carolina, US</a:t>
              </a:r>
              <a:endParaRPr lang="zh-TW" altLang="en-US" sz="900" dirty="0"/>
            </a:p>
          </p:txBody>
        </p:sp>
        <p:grpSp>
          <p:nvGrpSpPr>
            <p:cNvPr id="107" name="群組 106"/>
            <p:cNvGrpSpPr/>
            <p:nvPr/>
          </p:nvGrpSpPr>
          <p:grpSpPr>
            <a:xfrm>
              <a:off x="5551534" y="2857850"/>
              <a:ext cx="978113" cy="1478971"/>
              <a:chOff x="5551534" y="2857850"/>
              <a:chExt cx="978113" cy="1478971"/>
            </a:xfrm>
          </p:grpSpPr>
          <p:pic>
            <p:nvPicPr>
              <p:cNvPr id="123" name="Picture 3"/>
              <p:cNvPicPr>
                <a:picLocks noChangeAspect="1" noChangeArrowheads="1"/>
              </p:cNvPicPr>
              <p:nvPr/>
            </p:nvPicPr>
            <p:blipFill rotWithShape="1">
              <a:blip r:embed="rId21" cstate="print">
                <a:duotone>
                  <a:schemeClr val="accent5">
                    <a:shade val="45000"/>
                    <a:satMod val="135000"/>
                  </a:schemeClr>
                  <a:prstClr val="white"/>
                </a:duotone>
                <a:extLst>
                  <a:ext uri="{BEBA8EAE-BF5A-486C-A8C5-ECC9F3942E4B}">
                    <a14:imgProps xmlns:a14="http://schemas.microsoft.com/office/drawing/2010/main">
                      <a14:imgLayer r:embed="rId22">
                        <a14:imgEffect>
                          <a14:backgroundRemoval t="0" b="99715" l="5910" r="100000">
                            <a14:foregroundMark x1="11348" y1="52068" x2="11348" y2="52068"/>
                            <a14:foregroundMark x1="74468" y1="76320" x2="74468" y2="76320"/>
                            <a14:foregroundMark x1="77069" y1="93723" x2="77069" y2="93723"/>
                            <a14:foregroundMark x1="24113" y1="85735" x2="24113" y2="85735"/>
                            <a14:backgroundMark x1="9929" y1="4565" x2="9929" y2="4565"/>
                            <a14:backgroundMark x1="11111" y1="4280" x2="11111" y2="4280"/>
                            <a14:backgroundMark x1="11111" y1="5563" x2="11111" y2="5563"/>
                            <a14:backgroundMark x1="12057" y1="5991" x2="12057" y2="5991"/>
                            <a14:backgroundMark x1="12293" y1="6705" x2="12293" y2="6705"/>
                            <a14:backgroundMark x1="12293" y1="6705" x2="12293" y2="6705"/>
                            <a14:backgroundMark x1="12293" y1="7275" x2="12293" y2="7275"/>
                            <a14:backgroundMark x1="10875" y1="8417" x2="10875" y2="8417"/>
                            <a14:backgroundMark x1="10875" y1="8987" x2="10875" y2="8987"/>
                            <a14:backgroundMark x1="10875" y1="8987" x2="10875" y2="8987"/>
                            <a14:backgroundMark x1="11111" y1="9272" x2="11111" y2="9272"/>
                          </a14:backgroundRemoval>
                        </a14:imgEffect>
                      </a14:imgLayer>
                    </a14:imgProps>
                  </a:ext>
                  <a:ext uri="{28A0092B-C50C-407E-A947-70E740481C1C}">
                    <a14:useLocalDpi xmlns:a14="http://schemas.microsoft.com/office/drawing/2010/main" val="0"/>
                  </a:ext>
                </a:extLst>
              </a:blip>
              <a:srcRect l="9656"/>
              <a:stretch/>
            </p:blipFill>
            <p:spPr bwMode="auto">
              <a:xfrm>
                <a:off x="5551534" y="2857850"/>
                <a:ext cx="906134" cy="1478971"/>
              </a:xfrm>
              <a:prstGeom prst="rect">
                <a:avLst/>
              </a:prstGeom>
              <a:noFill/>
              <a:ln w="9525" algn="ctr">
                <a:solidFill>
                  <a:srgbClr val="6C80A7"/>
                </a:solidFill>
                <a:miter lim="800000"/>
                <a:headEnd/>
                <a:tailEnd/>
              </a:ln>
              <a:extLst>
                <a:ext uri="{909E8E84-426E-40DD-AFC4-6F175D3DCCD1}">
                  <a14:hiddenFill xmlns:a14="http://schemas.microsoft.com/office/drawing/2010/main">
                    <a:gradFill rotWithShape="1">
                      <a:gsLst>
                        <a:gs pos="0">
                          <a:srgbClr val="28B6D8"/>
                        </a:gs>
                        <a:gs pos="100000">
                          <a:srgbClr val="FFFFFF"/>
                        </a:gs>
                      </a:gsLst>
                      <a:lin ang="2700000" scaled="1"/>
                    </a:gradFill>
                  </a14:hiddenFill>
                </a:ext>
              </a:extLst>
            </p:spPr>
          </p:pic>
          <p:sp>
            <p:nvSpPr>
              <p:cNvPr id="124" name="橢圓 123"/>
              <p:cNvSpPr/>
              <p:nvPr/>
            </p:nvSpPr>
            <p:spPr>
              <a:xfrm>
                <a:off x="5713554" y="3512375"/>
                <a:ext cx="76200" cy="76200"/>
              </a:xfrm>
              <a:prstGeom prst="ellipse">
                <a:avLst/>
              </a:prstGeom>
              <a:solidFill>
                <a:schemeClr val="bg1"/>
              </a:solidFill>
              <a:ln w="12700">
                <a:solidFill>
                  <a:srgbClr val="0F4C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5" name="橢圓 124"/>
              <p:cNvSpPr/>
              <p:nvPr/>
            </p:nvSpPr>
            <p:spPr>
              <a:xfrm>
                <a:off x="5715572" y="3962358"/>
                <a:ext cx="76200" cy="76200"/>
              </a:xfrm>
              <a:prstGeom prst="ellipse">
                <a:avLst/>
              </a:prstGeom>
              <a:solidFill>
                <a:schemeClr val="bg1"/>
              </a:solidFill>
              <a:ln w="12700">
                <a:solidFill>
                  <a:srgbClr val="6C80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6" name="文字方塊 125"/>
              <p:cNvSpPr txBox="1"/>
              <p:nvPr/>
            </p:nvSpPr>
            <p:spPr>
              <a:xfrm>
                <a:off x="5715000" y="3924270"/>
                <a:ext cx="814647" cy="230832"/>
              </a:xfrm>
              <a:prstGeom prst="rect">
                <a:avLst/>
              </a:prstGeom>
              <a:noFill/>
            </p:spPr>
            <p:txBody>
              <a:bodyPr wrap="none" rtlCol="0">
                <a:spAutoFit/>
              </a:bodyPr>
              <a:lstStyle/>
              <a:p>
                <a:r>
                  <a:rPr lang="en-US" altLang="zh-TW" sz="900" dirty="0" smtClean="0"/>
                  <a:t>Pingtung, TW</a:t>
                </a:r>
                <a:endParaRPr lang="zh-TW" altLang="en-US" sz="900" dirty="0"/>
              </a:p>
            </p:txBody>
          </p:sp>
          <p:sp>
            <p:nvSpPr>
              <p:cNvPr id="127" name="文字方塊 126"/>
              <p:cNvSpPr txBox="1"/>
              <p:nvPr/>
            </p:nvSpPr>
            <p:spPr>
              <a:xfrm>
                <a:off x="5752026" y="3436440"/>
                <a:ext cx="705642" cy="230832"/>
              </a:xfrm>
              <a:prstGeom prst="rect">
                <a:avLst/>
              </a:prstGeom>
              <a:noFill/>
            </p:spPr>
            <p:txBody>
              <a:bodyPr wrap="none" rtlCol="0">
                <a:spAutoFit/>
              </a:bodyPr>
              <a:lstStyle/>
              <a:p>
                <a:r>
                  <a:rPr lang="en-US" altLang="zh-TW" sz="900" dirty="0" smtClean="0"/>
                  <a:t>Douliu, TW</a:t>
                </a:r>
                <a:endParaRPr lang="zh-TW" altLang="en-US" sz="900" dirty="0"/>
              </a:p>
            </p:txBody>
          </p:sp>
        </p:grpSp>
        <p:sp>
          <p:nvSpPr>
            <p:cNvPr id="108" name="文字方塊 107"/>
            <p:cNvSpPr txBox="1"/>
            <p:nvPr/>
          </p:nvSpPr>
          <p:spPr>
            <a:xfrm>
              <a:off x="6461223" y="2717170"/>
              <a:ext cx="777777" cy="230832"/>
            </a:xfrm>
            <a:prstGeom prst="rect">
              <a:avLst/>
            </a:prstGeom>
            <a:noFill/>
          </p:spPr>
          <p:txBody>
            <a:bodyPr wrap="none" rtlCol="0">
              <a:spAutoFit/>
            </a:bodyPr>
            <a:lstStyle/>
            <a:p>
              <a:r>
                <a:rPr lang="en-US" altLang="zh-TW" sz="900" dirty="0" smtClean="0"/>
                <a:t>Alabama, US</a:t>
              </a:r>
              <a:endParaRPr lang="zh-TW" altLang="en-US" sz="900" dirty="0"/>
            </a:p>
          </p:txBody>
        </p:sp>
        <p:sp>
          <p:nvSpPr>
            <p:cNvPr id="109" name="文字方塊 108"/>
            <p:cNvSpPr txBox="1"/>
            <p:nvPr/>
          </p:nvSpPr>
          <p:spPr>
            <a:xfrm>
              <a:off x="6440383" y="2246313"/>
              <a:ext cx="798617" cy="230832"/>
            </a:xfrm>
            <a:prstGeom prst="rect">
              <a:avLst/>
            </a:prstGeom>
            <a:noFill/>
          </p:spPr>
          <p:txBody>
            <a:bodyPr wrap="none" rtlCol="0">
              <a:spAutoFit/>
            </a:bodyPr>
            <a:lstStyle/>
            <a:p>
              <a:r>
                <a:rPr lang="en-US" altLang="zh-TW" sz="900" dirty="0" smtClean="0"/>
                <a:t>Michigan, US</a:t>
              </a:r>
              <a:endParaRPr lang="zh-TW" altLang="en-US" sz="900" dirty="0"/>
            </a:p>
          </p:txBody>
        </p:sp>
        <p:sp>
          <p:nvSpPr>
            <p:cNvPr id="110" name="文字方塊 109"/>
            <p:cNvSpPr txBox="1"/>
            <p:nvPr/>
          </p:nvSpPr>
          <p:spPr>
            <a:xfrm>
              <a:off x="3398176" y="4400550"/>
              <a:ext cx="906017" cy="230832"/>
            </a:xfrm>
            <a:prstGeom prst="rect">
              <a:avLst/>
            </a:prstGeom>
            <a:noFill/>
          </p:spPr>
          <p:txBody>
            <a:bodyPr wrap="none" rtlCol="0">
              <a:spAutoFit/>
            </a:bodyPr>
            <a:lstStyle/>
            <a:p>
              <a:r>
                <a:rPr lang="en-US" altLang="zh-TW" sz="900" dirty="0" smtClean="0"/>
                <a:t>Melbourne, AU</a:t>
              </a:r>
              <a:endParaRPr lang="zh-TW" altLang="en-US" sz="900" dirty="0"/>
            </a:p>
          </p:txBody>
        </p:sp>
        <p:sp>
          <p:nvSpPr>
            <p:cNvPr id="111" name="Rectangle 32"/>
            <p:cNvSpPr/>
            <p:nvPr/>
          </p:nvSpPr>
          <p:spPr bwMode="auto">
            <a:xfrm>
              <a:off x="3636513" y="2857850"/>
              <a:ext cx="132617" cy="181251"/>
            </a:xfrm>
            <a:prstGeom prst="rect">
              <a:avLst/>
            </a:prstGeom>
            <a:noFill/>
            <a:ln w="9525" cap="flat" cmpd="sng" algn="ctr">
              <a:solidFill>
                <a:srgbClr val="6C80A7"/>
              </a:solidFill>
              <a:prstDash val="solid"/>
              <a:round/>
              <a:headEnd type="none" w="med" len="med"/>
              <a:tailEnd type="triangle" w="lg"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en-US" sz="1800" b="0" i="0" u="none" strike="noStrike" cap="none" normalizeH="0" baseline="0" smtClean="0">
                <a:ln>
                  <a:noFill/>
                </a:ln>
                <a:effectLst/>
                <a:latin typeface="Arial" charset="0"/>
                <a:ea typeface="新細明體" pitchFamily="18" charset="-120"/>
              </a:endParaRPr>
            </a:p>
          </p:txBody>
        </p:sp>
        <p:pic>
          <p:nvPicPr>
            <p:cNvPr id="112" name="圖片 111"/>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4834503" y="2226588"/>
              <a:ext cx="277723" cy="135141"/>
            </a:xfrm>
            <a:prstGeom prst="rect">
              <a:avLst/>
            </a:prstGeom>
          </p:spPr>
        </p:pic>
        <p:grpSp>
          <p:nvGrpSpPr>
            <p:cNvPr id="113" name="群組 112"/>
            <p:cNvGrpSpPr/>
            <p:nvPr/>
          </p:nvGrpSpPr>
          <p:grpSpPr>
            <a:xfrm>
              <a:off x="1232399" y="2266950"/>
              <a:ext cx="825001" cy="825001"/>
              <a:chOff x="1330730" y="2183312"/>
              <a:chExt cx="825001" cy="825001"/>
            </a:xfrm>
          </p:grpSpPr>
          <p:grpSp>
            <p:nvGrpSpPr>
              <p:cNvPr id="115" name="群組 114"/>
              <p:cNvGrpSpPr/>
              <p:nvPr/>
            </p:nvGrpSpPr>
            <p:grpSpPr>
              <a:xfrm>
                <a:off x="1330730" y="2183312"/>
                <a:ext cx="825001" cy="825001"/>
                <a:chOff x="3360316" y="1774597"/>
                <a:chExt cx="825001" cy="825001"/>
              </a:xfrm>
            </p:grpSpPr>
            <p:sp>
              <p:nvSpPr>
                <p:cNvPr id="118" name="橢圓 117"/>
                <p:cNvSpPr/>
                <p:nvPr/>
              </p:nvSpPr>
              <p:spPr>
                <a:xfrm>
                  <a:off x="3360316" y="1774597"/>
                  <a:ext cx="825001" cy="825001"/>
                </a:xfrm>
                <a:prstGeom prst="ellipse">
                  <a:avLst/>
                </a:prstGeom>
                <a:solidFill>
                  <a:schemeClr val="bg1"/>
                </a:solidFill>
                <a:ln>
                  <a:solidFill>
                    <a:srgbClr val="5072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TW" altLang="en-US" sz="800" dirty="0">
                    <a:solidFill>
                      <a:schemeClr val="tx1"/>
                    </a:solidFill>
                  </a:endParaRPr>
                </a:p>
              </p:txBody>
            </p:sp>
            <p:pic>
              <p:nvPicPr>
                <p:cNvPr id="119" name="圖片 1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56817" y="2279550"/>
                  <a:ext cx="216000" cy="216000"/>
                </a:xfrm>
                <a:prstGeom prst="rect">
                  <a:avLst/>
                </a:prstGeom>
              </p:spPr>
            </p:pic>
            <p:pic>
              <p:nvPicPr>
                <p:cNvPr id="120" name="圖片 119"/>
                <p:cNvPicPr>
                  <a:picLocks noChangeAspect="1"/>
                </p:cNvPicPr>
                <p:nvPr/>
              </p:nvPicPr>
              <p:blipFill rotWithShape="1">
                <a:blip r:embed="rId6" cstate="print">
                  <a:extLst>
                    <a:ext uri="{28A0092B-C50C-407E-A947-70E740481C1C}">
                      <a14:useLocalDpi xmlns:a14="http://schemas.microsoft.com/office/drawing/2010/main" val="0"/>
                    </a:ext>
                  </a:extLst>
                </a:blip>
                <a:srcRect l="2913" t="4198" r="86305" b="75282"/>
                <a:stretch/>
              </p:blipFill>
              <p:spPr>
                <a:xfrm>
                  <a:off x="3937988" y="2046208"/>
                  <a:ext cx="216000" cy="215851"/>
                </a:xfrm>
                <a:prstGeom prst="rect">
                  <a:avLst/>
                </a:prstGeom>
              </p:spPr>
            </p:pic>
            <p:pic>
              <p:nvPicPr>
                <p:cNvPr id="121" name="圖片 120"/>
                <p:cNvPicPr>
                  <a:picLocks noChangeAspect="1"/>
                </p:cNvPicPr>
                <p:nvPr/>
              </p:nvPicPr>
              <p:blipFill rotWithShape="1">
                <a:blip r:embed="rId7" cstate="print">
                  <a:extLst>
                    <a:ext uri="{28A0092B-C50C-407E-A947-70E740481C1C}">
                      <a14:useLocalDpi xmlns:a14="http://schemas.microsoft.com/office/drawing/2010/main" val="0"/>
                    </a:ext>
                  </a:extLst>
                </a:blip>
                <a:srcRect l="16492" r="15679"/>
                <a:stretch/>
              </p:blipFill>
              <p:spPr>
                <a:xfrm>
                  <a:off x="3664817" y="2055021"/>
                  <a:ext cx="216000" cy="211929"/>
                </a:xfrm>
                <a:prstGeom prst="rect">
                  <a:avLst/>
                </a:prstGeom>
              </p:spPr>
            </p:pic>
            <p:pic>
              <p:nvPicPr>
                <p:cNvPr id="122" name="圖片 121"/>
                <p:cNvPicPr>
                  <a:picLocks noChangeAspect="1"/>
                </p:cNvPicPr>
                <p:nvPr/>
              </p:nvPicPr>
              <p:blipFill rotWithShape="1">
                <a:blip r:embed="rId8" cstate="print">
                  <a:extLst>
                    <a:ext uri="{28A0092B-C50C-407E-A947-70E740481C1C}">
                      <a14:useLocalDpi xmlns:a14="http://schemas.microsoft.com/office/drawing/2010/main" val="0"/>
                    </a:ext>
                  </a:extLst>
                </a:blip>
                <a:srcRect l="12683" t="12256" r="12289" b="12188"/>
                <a:stretch/>
              </p:blipFill>
              <p:spPr>
                <a:xfrm>
                  <a:off x="3416983" y="2052224"/>
                  <a:ext cx="216000" cy="217521"/>
                </a:xfrm>
                <a:prstGeom prst="rect">
                  <a:avLst/>
                </a:prstGeom>
              </p:spPr>
            </p:pic>
          </p:grpSp>
          <p:pic>
            <p:nvPicPr>
              <p:cNvPr id="116" name="圖片 115"/>
              <p:cNvPicPr>
                <a:picLocks noChangeAspect="1"/>
              </p:cNvPicPr>
              <p:nvPr/>
            </p:nvPicPr>
            <p:blipFill rotWithShape="1">
              <a:blip r:embed="rId9" cstate="print">
                <a:extLst>
                  <a:ext uri="{28A0092B-C50C-407E-A947-70E740481C1C}">
                    <a14:useLocalDpi xmlns:a14="http://schemas.microsoft.com/office/drawing/2010/main" val="0"/>
                  </a:ext>
                </a:extLst>
              </a:blip>
              <a:srcRect l="52955" t="61833" r="36061" b="17532"/>
              <a:stretch/>
            </p:blipFill>
            <p:spPr>
              <a:xfrm>
                <a:off x="1787930" y="2687630"/>
                <a:ext cx="216000" cy="213021"/>
              </a:xfrm>
              <a:prstGeom prst="rect">
                <a:avLst/>
              </a:prstGeom>
            </p:spPr>
          </p:pic>
        </p:grpSp>
        <p:pic>
          <p:nvPicPr>
            <p:cNvPr id="114" name="圖片 113"/>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5175727" y="3619794"/>
              <a:ext cx="195140" cy="94956"/>
            </a:xfrm>
            <a:prstGeom prst="rect">
              <a:avLst/>
            </a:prstGeom>
          </p:spPr>
        </p:pic>
      </p:grpSp>
      <p:sp>
        <p:nvSpPr>
          <p:cNvPr id="198" name="文字方塊 197"/>
          <p:cNvSpPr txBox="1"/>
          <p:nvPr/>
        </p:nvSpPr>
        <p:spPr>
          <a:xfrm>
            <a:off x="1613652" y="2773760"/>
            <a:ext cx="510076" cy="253916"/>
          </a:xfrm>
          <a:prstGeom prst="rect">
            <a:avLst/>
          </a:prstGeom>
          <a:noFill/>
        </p:spPr>
        <p:txBody>
          <a:bodyPr wrap="none" rtlCol="0">
            <a:spAutoFit/>
          </a:bodyPr>
          <a:lstStyle/>
          <a:p>
            <a:pPr algn="ctr"/>
            <a:r>
              <a:rPr lang="en-US" altLang="zh-TW" sz="1050" b="1" dirty="0" smtClean="0">
                <a:solidFill>
                  <a:srgbClr val="CC0000"/>
                </a:solidFill>
              </a:rPr>
              <a:t>SAMF</a:t>
            </a:r>
            <a:endParaRPr lang="en-US" altLang="zh-TW" sz="1000" dirty="0" smtClean="0">
              <a:solidFill>
                <a:srgbClr val="C00000"/>
              </a:solidFill>
            </a:endParaRPr>
          </a:p>
        </p:txBody>
      </p:sp>
    </p:spTree>
    <p:extLst>
      <p:ext uri="{BB962C8B-B14F-4D97-AF65-F5344CB8AC3E}">
        <p14:creationId xmlns:p14="http://schemas.microsoft.com/office/powerpoint/2010/main" val="34492870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4067944" y="2857500"/>
            <a:ext cx="4896544" cy="625243"/>
          </a:xfrm>
        </p:spPr>
        <p:txBody>
          <a:bodyPr>
            <a:normAutofit fontScale="90000"/>
          </a:bodyPr>
          <a:lstStyle/>
          <a:p>
            <a:pPr algn="l"/>
            <a:r>
              <a:rPr lang="en-US" altLang="zh-CN" dirty="0">
                <a:latin typeface="Calibri" panose="020F0502020204030204" pitchFamily="34" charset="0"/>
              </a:rPr>
              <a:t>Industry Trends Favor Growth in SAI’s Business</a:t>
            </a:r>
            <a:endParaRPr lang="zh-CN" altLang="en-US" dirty="0">
              <a:latin typeface="Calibri" panose="020F0502020204030204" pitchFamily="34" charset="0"/>
            </a:endParaRPr>
          </a:p>
        </p:txBody>
      </p:sp>
      <p:sp>
        <p:nvSpPr>
          <p:cNvPr id="4" name="页脚占位符 3"/>
          <p:cNvSpPr>
            <a:spLocks noGrp="1"/>
          </p:cNvSpPr>
          <p:nvPr>
            <p:ph type="ftr" sz="quarter" idx="4294967295"/>
          </p:nvPr>
        </p:nvSpPr>
        <p:spPr>
          <a:xfrm>
            <a:off x="8243887" y="5564188"/>
            <a:ext cx="900113" cy="137583"/>
          </a:xfrm>
        </p:spPr>
        <p:txBody>
          <a:bodyPr/>
          <a:lstStyle/>
          <a:p>
            <a:r>
              <a:rPr lang="en-US" altLang="zh-CN" smtClean="0">
                <a:latin typeface="Calibri" panose="020F0502020204030204" pitchFamily="34" charset="0"/>
              </a:rPr>
              <a:t>/    11</a:t>
            </a:r>
            <a:endParaRPr lang="zh-CN" altLang="en-US" dirty="0">
              <a:latin typeface="Calibri" panose="020F0502020204030204" pitchFamily="34" charset="0"/>
            </a:endParaRPr>
          </a:p>
        </p:txBody>
      </p:sp>
      <p:sp>
        <p:nvSpPr>
          <p:cNvPr id="5" name="灯片编号占位符 4"/>
          <p:cNvSpPr>
            <a:spLocks noGrp="1"/>
          </p:cNvSpPr>
          <p:nvPr>
            <p:ph type="sldNum" sz="quarter" idx="4294967295"/>
          </p:nvPr>
        </p:nvSpPr>
        <p:spPr>
          <a:xfrm>
            <a:off x="7371160" y="5580063"/>
            <a:ext cx="1772840" cy="140229"/>
          </a:xfrm>
        </p:spPr>
        <p:txBody>
          <a:bodyPr/>
          <a:lstStyle/>
          <a:p>
            <a:fld id="{49F4BA8F-7B64-4198-9505-0CB5D4D3B366}" type="slidenum">
              <a:rPr lang="en-US" altLang="zh-CN" smtClean="0">
                <a:latin typeface="Calibri" panose="020F0502020204030204" pitchFamily="34" charset="0"/>
              </a:rPr>
              <a:pPr/>
              <a:t>9</a:t>
            </a:fld>
            <a:endParaRPr lang="zh-CN" altLang="en-US" dirty="0">
              <a:latin typeface="Calibri" panose="020F0502020204030204" pitchFamily="34" charset="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215794"/>
            <a:ext cx="542934" cy="327183"/>
          </a:xfrm>
          <a:prstGeom prst="rect">
            <a:avLst/>
          </a:prstGeom>
        </p:spPr>
      </p:pic>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1319911"/>
            <a:ext cx="3174868" cy="1582113"/>
          </a:xfrm>
          <a:prstGeom prst="rect">
            <a:avLst/>
          </a:prstGeom>
        </p:spPr>
      </p:pic>
    </p:spTree>
    <p:extLst>
      <p:ext uri="{BB962C8B-B14F-4D97-AF65-F5344CB8AC3E}">
        <p14:creationId xmlns:p14="http://schemas.microsoft.com/office/powerpoint/2010/main" val="112785325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INPAGE">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自訂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gradFill flip="none" rotWithShape="1">
          <a:gsLst>
            <a:gs pos="0">
              <a:schemeClr val="accent2"/>
            </a:gs>
            <a:gs pos="100000">
              <a:schemeClr val="accent2">
                <a:lumMod val="50000"/>
                <a:alpha val="31000"/>
              </a:schemeClr>
            </a:gs>
          </a:gsLst>
          <a:path path="circle">
            <a:fillToRect r="100000" b="100000"/>
          </a:path>
          <a:tileRect l="-100000" t="-100000"/>
        </a:gradFill>
        <a:ln w="9525" cap="flat" cmpd="sng" algn="ctr">
          <a:noFill/>
          <a:prstDash val="solid"/>
          <a:round/>
          <a:headEnd type="none" w="med" len="med"/>
          <a:tailEnd type="none" w="med" len="med"/>
        </a:ln>
        <a:effectLst/>
      </a:spPr>
      <a:bodyPr vert="horz" wrap="square" lIns="91440" tIns="45720" rIns="91440" bIns="45720" numCol="1" rtlCol="0" anchor="ctr" anchorCtr="0" compatLnSpc="1">
        <a:prstTxWarp prst="textNoShape">
          <a:avLst/>
        </a:prstTxWarp>
        <a:noAutofit/>
      </a:bodyPr>
      <a:lstStyle>
        <a:defPPr marL="0" marR="0" indent="0" algn="l" defTabSz="914400" rtl="0" eaLnBrk="0" fontAlgn="base" latinLnBrk="0" hangingPunct="0">
          <a:lnSpc>
            <a:spcPct val="100000"/>
          </a:lnSpc>
          <a:spcBef>
            <a:spcPct val="0"/>
          </a:spcBef>
          <a:spcAft>
            <a:spcPct val="0"/>
          </a:spcAft>
          <a:buClrTx/>
          <a:buSzTx/>
          <a:buFontTx/>
          <a:buNone/>
          <a:tabLst/>
          <a:defRPr kumimoji="0" sz="4000" b="0" i="0" u="none" strike="noStrike" cap="none" normalizeH="0" baseline="0" smtClean="0">
            <a:ln>
              <a:noFill/>
            </a:ln>
            <a:solidFill>
              <a:schemeClr val="bg1"/>
            </a:solidFill>
            <a:effectLst/>
            <a:latin typeface="Stone Sans" pitchFamily="2" charset="0"/>
            <a:ea typeface="宋体" charset="-122"/>
          </a:defRPr>
        </a:defPPr>
      </a:lstStyle>
    </a:sp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www.SlideTo.Me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www.SlideTo.Me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amp;P Updated">
    <a:dk1>
      <a:srgbClr val="000000"/>
    </a:dk1>
    <a:lt1>
      <a:srgbClr val="FFFFFF"/>
    </a:lt1>
    <a:dk2>
      <a:srgbClr val="5A5A5A"/>
    </a:dk2>
    <a:lt2>
      <a:srgbClr val="DFDFDF"/>
    </a:lt2>
    <a:accent1>
      <a:srgbClr val="E31837"/>
    </a:accent1>
    <a:accent2>
      <a:srgbClr val="00B1B0"/>
    </a:accent2>
    <a:accent3>
      <a:srgbClr val="919195"/>
    </a:accent3>
    <a:accent4>
      <a:srgbClr val="B5E1E1"/>
    </a:accent4>
    <a:accent5>
      <a:srgbClr val="006C67"/>
    </a:accent5>
    <a:accent6>
      <a:srgbClr val="5A3CE6"/>
    </a:accent6>
    <a:hlink>
      <a:srgbClr val="0000FF"/>
    </a:hlink>
    <a:folHlink>
      <a:srgbClr val="800080"/>
    </a:folHlink>
  </a:clrScheme>
  <a:fontScheme name="S&amp;P Capital IQ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blank</Template>
  <TotalTime>1373</TotalTime>
  <Words>3576</Words>
  <Application>Microsoft Office PowerPoint</Application>
  <PresentationFormat>如螢幕大小 (16:10)</PresentationFormat>
  <Paragraphs>963</Paragraphs>
  <Slides>38</Slides>
  <Notes>25</Notes>
  <HiddenSlides>0</HiddenSlides>
  <MMClips>0</MMClips>
  <ScaleCrop>false</ScaleCrop>
  <HeadingPairs>
    <vt:vector size="4" baseType="variant">
      <vt:variant>
        <vt:lpstr>佈景主題</vt:lpstr>
      </vt:variant>
      <vt:variant>
        <vt:i4>1</vt:i4>
      </vt:variant>
      <vt:variant>
        <vt:lpstr>投影片標題</vt:lpstr>
      </vt:variant>
      <vt:variant>
        <vt:i4>38</vt:i4>
      </vt:variant>
    </vt:vector>
  </HeadingPairs>
  <TitlesOfParts>
    <vt:vector size="39" baseType="lpstr">
      <vt:lpstr>INPAGE</vt:lpstr>
      <vt:lpstr>PowerPoint 簡報</vt:lpstr>
      <vt:lpstr>Executive Summary</vt:lpstr>
      <vt:lpstr>Content</vt:lpstr>
      <vt:lpstr>World Leading Aluminum Forged Wheel Supplier for Luxury and Premium Automobiles </vt:lpstr>
      <vt:lpstr>SAI – A Lightweight Metal Engineering Expert </vt:lpstr>
      <vt:lpstr>Tier-One Supplier to Top Global Brands</vt:lpstr>
      <vt:lpstr>Improved Development in Scope and Scale</vt:lpstr>
      <vt:lpstr>Global Sales Offices and Warehouses </vt:lpstr>
      <vt:lpstr>Industry Trends Favor Growth in SAI’s Business</vt:lpstr>
      <vt:lpstr>Premium Segment is Outgrowing Overall Market  </vt:lpstr>
      <vt:lpstr>Premium &amp; Luxury Cars Use Aluminum to Reduce Weight</vt:lpstr>
      <vt:lpstr>Industry Trends Create Multiple Growth Opportunities</vt:lpstr>
      <vt:lpstr>SAI Competitive Edge</vt:lpstr>
      <vt:lpstr>Experienced Management Team</vt:lpstr>
      <vt:lpstr>The SAI Vision for Future Growth  </vt:lpstr>
      <vt:lpstr>The SAI Vision</vt:lpstr>
      <vt:lpstr>Comprehensive Strategy Planning in Six Aspects</vt:lpstr>
      <vt:lpstr>Increased Product Reach, Expanded TAM*</vt:lpstr>
      <vt:lpstr>Net Shape Solutions – Extending our Competitive Edge</vt:lpstr>
      <vt:lpstr>Expanded Presence in Suspension Components Will Reinforce Core Business Momentum</vt:lpstr>
      <vt:lpstr>Investments to Raise Efficiency and Enhance Customer Service </vt:lpstr>
      <vt:lpstr>Our Strong Moats</vt:lpstr>
      <vt:lpstr>Our Manufacturing Processes Refinement</vt:lpstr>
      <vt:lpstr>Financial Summary </vt:lpstr>
      <vt:lpstr>Key Financial Performance</vt:lpstr>
      <vt:lpstr>2015-2019 Income Statement</vt:lpstr>
      <vt:lpstr>2015-2019 Balance Sheet</vt:lpstr>
      <vt:lpstr>Appendix </vt:lpstr>
      <vt:lpstr>Diversified Board Members Enhancing Corporate Governance </vt:lpstr>
      <vt:lpstr>Global Manufacturing Plants</vt:lpstr>
      <vt:lpstr>World-class Manufacturing Efficiency</vt:lpstr>
      <vt:lpstr>A Recent Example of Order Won with  Net Shape Forging Capability </vt:lpstr>
      <vt:lpstr>Extensive Testing Ensuring Safety and Quality </vt:lpstr>
      <vt:lpstr>SAI Design &amp; FEA Capability</vt:lpstr>
      <vt:lpstr>Research &amp; Development Capability</vt:lpstr>
      <vt:lpstr>Our Industry and Research Partners</vt:lpstr>
      <vt:lpstr>Thank You </vt:lpstr>
      <vt:lpstr>Disclaimer</vt:lpstr>
    </vt:vector>
  </TitlesOfParts>
  <Company>茁力</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SAI</dc:title>
  <dc:creator>QIC</dc:creator>
  <cp:lastModifiedBy>MF01(Kelly.Wang 王惠斐)</cp:lastModifiedBy>
  <cp:revision>804</cp:revision>
  <cp:lastPrinted>2020-05-06T04:00:05Z</cp:lastPrinted>
  <dcterms:created xsi:type="dcterms:W3CDTF">2015-05-07T17:29:53Z</dcterms:created>
  <dcterms:modified xsi:type="dcterms:W3CDTF">2020-08-30T23:54:46Z</dcterms:modified>
</cp:coreProperties>
</file>