
<file path=[Content_Types].xml><?xml version="1.0" encoding="utf-8"?>
<Types xmlns="http://schemas.openxmlformats.org/package/2006/content-types">
  <Default Extension="png" ContentType="image/png"/>
  <Default Extension="jpeg" ContentType="image/jpeg"/>
  <Default Extension="webp" ContentType="image/pn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4638" r:id="rId3"/>
    <p:sldMasterId id="2147484662" r:id="rId4"/>
    <p:sldMasterId id="2147484790" r:id="rId5"/>
  </p:sldMasterIdLst>
  <p:notesMasterIdLst>
    <p:notesMasterId r:id="rId50"/>
  </p:notesMasterIdLst>
  <p:handoutMasterIdLst>
    <p:handoutMasterId r:id="rId51"/>
  </p:handoutMasterIdLst>
  <p:sldIdLst>
    <p:sldId id="859" r:id="rId6"/>
    <p:sldId id="912" r:id="rId7"/>
    <p:sldId id="913" r:id="rId8"/>
    <p:sldId id="862" r:id="rId9"/>
    <p:sldId id="914" r:id="rId10"/>
    <p:sldId id="910" r:id="rId11"/>
    <p:sldId id="917" r:id="rId12"/>
    <p:sldId id="915" r:id="rId13"/>
    <p:sldId id="787" r:id="rId14"/>
    <p:sldId id="918" r:id="rId15"/>
    <p:sldId id="837" r:id="rId16"/>
    <p:sldId id="847" r:id="rId17"/>
    <p:sldId id="845" r:id="rId18"/>
    <p:sldId id="827" r:id="rId19"/>
    <p:sldId id="866" r:id="rId20"/>
    <p:sldId id="898" r:id="rId21"/>
    <p:sldId id="876" r:id="rId22"/>
    <p:sldId id="878" r:id="rId23"/>
    <p:sldId id="879" r:id="rId24"/>
    <p:sldId id="919" r:id="rId25"/>
    <p:sldId id="920" r:id="rId26"/>
    <p:sldId id="882" r:id="rId27"/>
    <p:sldId id="899" r:id="rId28"/>
    <p:sldId id="895" r:id="rId29"/>
    <p:sldId id="885" r:id="rId30"/>
    <p:sldId id="889" r:id="rId31"/>
    <p:sldId id="893" r:id="rId32"/>
    <p:sldId id="894" r:id="rId33"/>
    <p:sldId id="897" r:id="rId34"/>
    <p:sldId id="909" r:id="rId35"/>
    <p:sldId id="890" r:id="rId36"/>
    <p:sldId id="864" r:id="rId37"/>
    <p:sldId id="921" r:id="rId38"/>
    <p:sldId id="867" r:id="rId39"/>
    <p:sldId id="896" r:id="rId40"/>
    <p:sldId id="873" r:id="rId41"/>
    <p:sldId id="922" r:id="rId42"/>
    <p:sldId id="911" r:id="rId43"/>
    <p:sldId id="923" r:id="rId44"/>
    <p:sldId id="904" r:id="rId45"/>
    <p:sldId id="905" r:id="rId46"/>
    <p:sldId id="906" r:id="rId47"/>
    <p:sldId id="907" r:id="rId48"/>
    <p:sldId id="706" r:id="rId49"/>
  </p:sldIdLst>
  <p:sldSz cx="12192000" cy="6858000"/>
  <p:notesSz cx="7099300" cy="10234613"/>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u-chieh" initials="Y"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002060"/>
    <a:srgbClr val="FFC000"/>
    <a:srgbClr val="33CCCC"/>
    <a:srgbClr val="71E6E4"/>
    <a:srgbClr val="FFFAEB"/>
    <a:srgbClr val="EDF3F7"/>
    <a:srgbClr val="CCFFF0"/>
    <a:srgbClr val="CCF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中等深淺樣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93096" autoAdjust="0"/>
  </p:normalViewPr>
  <p:slideViewPr>
    <p:cSldViewPr>
      <p:cViewPr>
        <p:scale>
          <a:sx n="50" d="100"/>
          <a:sy n="50" d="100"/>
        </p:scale>
        <p:origin x="24" y="280"/>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TW" sz="1862" b="0" i="0" u="none" strike="noStrike" baseline="0" dirty="0" smtClean="0">
                <a:effectLst/>
              </a:rPr>
              <a:t>Inflation Reduction Act invests 437 billion dollars</a:t>
            </a:r>
            <a:endParaRPr lang="zh-TW" altLang="en-US" dirty="0"/>
          </a:p>
        </c:rich>
      </c:tx>
      <c:layout>
        <c:manualLayout>
          <c:xMode val="edge"/>
          <c:yMode val="edge"/>
          <c:x val="0.1532516945009047"/>
          <c:y val="8.8959745364987127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TW"/>
        </a:p>
      </c:txPr>
    </c:title>
    <c:autoTitleDeleted val="0"/>
    <c:view3D>
      <c:rotX val="40"/>
      <c:rotY val="94"/>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255810402266162"/>
          <c:w val="0.86670117461696172"/>
          <c:h val="0.66821682901012913"/>
        </c:manualLayout>
      </c:layout>
      <c:pie3DChart>
        <c:varyColors val="1"/>
        <c:ser>
          <c:idx val="0"/>
          <c:order val="0"/>
          <c:tx>
            <c:strRef>
              <c:f>Sheet1!$B$1</c:f>
              <c:strCache>
                <c:ptCount val="1"/>
                <c:pt idx="0">
                  <c:v>直接投資4370億美元</c:v>
                </c:pt>
              </c:strCache>
            </c:strRef>
          </c:tx>
          <c:explosion val="25"/>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608-4433-948A-8CDCED72DFA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608-4433-948A-8CDCED72DFA3}"/>
              </c:ext>
            </c:extLst>
          </c:dPt>
          <c:dPt>
            <c:idx val="2"/>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2-E608-4433-948A-8CDCED72DFA3}"/>
              </c:ext>
            </c:extLst>
          </c:dPt>
          <c:cat>
            <c:strRef>
              <c:f>Sheet1!$A$2:$A$4</c:f>
              <c:strCache>
                <c:ptCount val="3"/>
                <c:pt idx="0">
                  <c:v>Energy security and climate change investments</c:v>
                </c:pt>
                <c:pt idx="1">
                  <c:v>Affordable Care Act extension</c:v>
                </c:pt>
                <c:pt idx="2">
                  <c:v>Western drought resiliency</c:v>
                </c:pt>
              </c:strCache>
            </c:strRef>
          </c:cat>
          <c:val>
            <c:numRef>
              <c:f>Sheet1!$B$2:$B$4</c:f>
              <c:numCache>
                <c:formatCode>General</c:formatCode>
                <c:ptCount val="3"/>
                <c:pt idx="0">
                  <c:v>3690</c:v>
                </c:pt>
                <c:pt idx="1">
                  <c:v>640</c:v>
                </c:pt>
                <c:pt idx="2">
                  <c:v>40</c:v>
                </c:pt>
              </c:numCache>
            </c:numRef>
          </c:val>
          <c:extLst>
            <c:ext xmlns:c16="http://schemas.microsoft.com/office/drawing/2014/chart" uri="{C3380CC4-5D6E-409C-BE32-E72D297353CC}">
              <c16:uniqueId val="{00000000-E608-4433-948A-8CDCED72DFA3}"/>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64817814710131316"/>
          <c:y val="0.42439388217331137"/>
          <c:w val="0.35182185289868684"/>
          <c:h val="0.4038520250585164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TW" dirty="0" smtClean="0"/>
              <a:t>2030 Market Demand</a:t>
            </a:r>
            <a:endParaRPr lang="zh-TW" altLang="en-US" dirty="0"/>
          </a:p>
        </c:rich>
      </c:tx>
      <c:layout>
        <c:manualLayout>
          <c:xMode val="edge"/>
          <c:yMode val="edge"/>
          <c:x val="0.14172092550883794"/>
          <c:y val="3.6100903446428176E-2"/>
        </c:manualLayout>
      </c:layout>
      <c:overlay val="0"/>
      <c:spPr>
        <a:noFill/>
        <a:ln>
          <a:noFill/>
        </a:ln>
        <a:effectLst/>
      </c:spPr>
    </c:title>
    <c:autoTitleDeleted val="0"/>
    <c:view3D>
      <c:rotX val="30"/>
      <c:rotY val="78"/>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131884582655729E-2"/>
          <c:y val="0.1843519639104669"/>
          <c:w val="0.86760816447216016"/>
          <c:h val="0.67874199248087352"/>
        </c:manualLayout>
      </c:layout>
      <c:pie3DChart>
        <c:varyColors val="1"/>
        <c:ser>
          <c:idx val="0"/>
          <c:order val="0"/>
          <c:tx>
            <c:strRef>
              <c:f>Sheet1!$B$1</c:f>
              <c:strCache>
                <c:ptCount val="1"/>
                <c:pt idx="0">
                  <c:v>2030市場規模</c:v>
                </c:pt>
              </c:strCache>
            </c:strRef>
          </c:tx>
          <c:spPr>
            <a:ln>
              <a:solidFill>
                <a:schemeClr val="bg1"/>
              </a:solidFill>
            </a:ln>
          </c:spPr>
          <c:explosion val="15"/>
          <c:dPt>
            <c:idx val="0"/>
            <c:bubble3D val="0"/>
            <c:spPr>
              <a:solidFill>
                <a:schemeClr val="accent1"/>
              </a:solidFill>
              <a:ln w="25400">
                <a:solidFill>
                  <a:schemeClr val="bg1"/>
                </a:solidFill>
              </a:ln>
              <a:effectLst/>
              <a:sp3d contourW="25400">
                <a:contourClr>
                  <a:schemeClr val="bg1"/>
                </a:contourClr>
              </a:sp3d>
            </c:spPr>
            <c:extLst>
              <c:ext xmlns:c16="http://schemas.microsoft.com/office/drawing/2014/chart" uri="{C3380CC4-5D6E-409C-BE32-E72D297353CC}">
                <c16:uniqueId val="{00000001-9FC8-4063-925E-AD02CF406C3E}"/>
              </c:ext>
            </c:extLst>
          </c:dPt>
          <c:dPt>
            <c:idx val="1"/>
            <c:bubble3D val="0"/>
            <c:spPr>
              <a:solidFill>
                <a:schemeClr val="accent2"/>
              </a:solidFill>
              <a:ln w="25400">
                <a:solidFill>
                  <a:schemeClr val="bg1"/>
                </a:solidFill>
              </a:ln>
              <a:effectLst/>
              <a:sp3d contourW="25400">
                <a:contourClr>
                  <a:schemeClr val="bg1"/>
                </a:contourClr>
              </a:sp3d>
            </c:spPr>
            <c:extLst>
              <c:ext xmlns:c16="http://schemas.microsoft.com/office/drawing/2014/chart" uri="{C3380CC4-5D6E-409C-BE32-E72D297353CC}">
                <c16:uniqueId val="{00000003-9FC8-4063-925E-AD02CF406C3E}"/>
              </c:ext>
            </c:extLst>
          </c:dPt>
          <c:dPt>
            <c:idx val="2"/>
            <c:bubble3D val="0"/>
            <c:spPr>
              <a:solidFill>
                <a:schemeClr val="accent3"/>
              </a:solidFill>
              <a:ln w="25400">
                <a:solidFill>
                  <a:schemeClr val="bg1"/>
                </a:solidFill>
              </a:ln>
              <a:effectLst/>
              <a:sp3d contourW="25400">
                <a:contourClr>
                  <a:schemeClr val="bg1"/>
                </a:contourClr>
              </a:sp3d>
            </c:spPr>
            <c:extLst>
              <c:ext xmlns:c16="http://schemas.microsoft.com/office/drawing/2014/chart" uri="{C3380CC4-5D6E-409C-BE32-E72D297353CC}">
                <c16:uniqueId val="{00000004-9FC8-4063-925E-AD02CF406C3E}"/>
              </c:ext>
            </c:extLst>
          </c:dPt>
          <c:dPt>
            <c:idx val="3"/>
            <c:bubble3D val="0"/>
            <c:spPr>
              <a:solidFill>
                <a:schemeClr val="accent4"/>
              </a:solidFill>
              <a:ln w="25400">
                <a:solidFill>
                  <a:schemeClr val="bg1"/>
                </a:solidFill>
              </a:ln>
              <a:effectLst/>
              <a:sp3d contourW="25400">
                <a:contourClr>
                  <a:schemeClr val="bg1"/>
                </a:contourClr>
              </a:sp3d>
            </c:spPr>
            <c:extLst>
              <c:ext xmlns:c16="http://schemas.microsoft.com/office/drawing/2014/chart" uri="{C3380CC4-5D6E-409C-BE32-E72D297353CC}">
                <c16:uniqueId val="{00000002-9FC8-4063-925E-AD02CF406C3E}"/>
              </c:ext>
            </c:extLst>
          </c:dPt>
          <c:dPt>
            <c:idx val="4"/>
            <c:bubble3D val="0"/>
            <c:spPr>
              <a:solidFill>
                <a:schemeClr val="bg2">
                  <a:lumMod val="50000"/>
                </a:schemeClr>
              </a:solidFill>
              <a:ln w="25400">
                <a:solidFill>
                  <a:schemeClr val="bg1"/>
                </a:solidFill>
              </a:ln>
              <a:effectLst/>
              <a:sp3d contourW="25400">
                <a:contourClr>
                  <a:schemeClr val="bg1"/>
                </a:contourClr>
              </a:sp3d>
            </c:spPr>
            <c:extLst>
              <c:ext xmlns:c16="http://schemas.microsoft.com/office/drawing/2014/chart" uri="{C3380CC4-5D6E-409C-BE32-E72D297353CC}">
                <c16:uniqueId val="{00000005-9FC8-4063-925E-AD02CF406C3E}"/>
              </c:ext>
            </c:extLst>
          </c:dPt>
          <c:dPt>
            <c:idx val="5"/>
            <c:bubble3D val="0"/>
            <c:spPr>
              <a:solidFill>
                <a:schemeClr val="accent6"/>
              </a:solidFill>
              <a:ln w="25400">
                <a:solidFill>
                  <a:schemeClr val="bg1"/>
                </a:solidFill>
              </a:ln>
              <a:effectLst/>
              <a:sp3d contourW="25400">
                <a:contourClr>
                  <a:schemeClr val="bg1"/>
                </a:contourClr>
              </a:sp3d>
            </c:spPr>
            <c:extLst>
              <c:ext xmlns:c16="http://schemas.microsoft.com/office/drawing/2014/chart" uri="{C3380CC4-5D6E-409C-BE32-E72D297353CC}">
                <c16:uniqueId val="{0000000B-18BD-4214-BD73-ACEACAD2BF93}"/>
              </c:ext>
            </c:extLst>
          </c:dPt>
          <c:dLbls>
            <c:dLbl>
              <c:idx val="0"/>
              <c:layout>
                <c:manualLayout>
                  <c:x val="4.2503890975846267E-2"/>
                  <c:y val="-1.504204310267851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TW" dirty="0" smtClean="0"/>
                      <a:t>USA</a:t>
                    </a:r>
                    <a:r>
                      <a:rPr lang="en-US" altLang="zh-TW" baseline="0" dirty="0" smtClean="0"/>
                      <a:t>        </a:t>
                    </a:r>
                    <a:fld id="{8D7E8078-76DA-4CF4-9FF9-D0AB62D906E7}" type="VALUE">
                      <a:rPr lang="en-US" altLang="zh-TW" smtClean="0"/>
                      <a:pPr>
                        <a:defRPr sz="1197" b="0" i="0" u="none" strike="noStrike" kern="1200" baseline="0">
                          <a:solidFill>
                            <a:schemeClr val="tx1">
                              <a:lumMod val="75000"/>
                              <a:lumOff val="25000"/>
                            </a:schemeClr>
                          </a:solidFill>
                          <a:latin typeface="+mn-lt"/>
                          <a:ea typeface="+mn-ea"/>
                          <a:cs typeface="+mn-cs"/>
                        </a:defRPr>
                      </a:pPr>
                      <a:t>[值]</a:t>
                    </a:fld>
                    <a:r>
                      <a:rPr lang="en-US" altLang="zh-TW" dirty="0" smtClean="0"/>
                      <a:t> GW</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0003198341402428"/>
                      <c:h val="0.12818829132102538"/>
                    </c:manualLayout>
                  </c15:layout>
                  <c15:dlblFieldTable/>
                  <c15:showDataLabelsRange val="0"/>
                </c:ext>
                <c:ext xmlns:c16="http://schemas.microsoft.com/office/drawing/2014/chart" uri="{C3380CC4-5D6E-409C-BE32-E72D297353CC}">
                  <c16:uniqueId val="{00000001-9FC8-4063-925E-AD02CF406C3E}"/>
                </c:ext>
              </c:extLst>
            </c:dLbl>
            <c:dLbl>
              <c:idx val="1"/>
              <c:layout>
                <c:manualLayout>
                  <c:x val="7.0223819873137305E-2"/>
                  <c:y val="7.069772102387268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TW" dirty="0" smtClean="0"/>
                      <a:t>Taiwan</a:t>
                    </a:r>
                  </a:p>
                  <a:p>
                    <a:pPr>
                      <a:defRPr sz="1197" b="0" i="0" u="none" strike="noStrike" kern="1200" baseline="0">
                        <a:solidFill>
                          <a:schemeClr val="tx1">
                            <a:lumMod val="75000"/>
                            <a:lumOff val="25000"/>
                          </a:schemeClr>
                        </a:solidFill>
                        <a:latin typeface="+mn-lt"/>
                        <a:ea typeface="+mn-ea"/>
                        <a:cs typeface="+mn-cs"/>
                      </a:defRPr>
                    </a:pPr>
                    <a:r>
                      <a:rPr lang="en-US" altLang="zh-TW" dirty="0" smtClean="0"/>
                      <a:t> </a:t>
                    </a:r>
                    <a:fld id="{BA6E7ECA-71E6-4079-B4E2-0339FAD665B2}" type="VALUE">
                      <a:rPr lang="en-US" altLang="zh-TW" smtClean="0"/>
                      <a:pPr>
                        <a:defRPr sz="1197" b="0" i="0" u="none" strike="noStrike" kern="1200" baseline="0">
                          <a:solidFill>
                            <a:schemeClr val="tx1">
                              <a:lumMod val="75000"/>
                              <a:lumOff val="25000"/>
                            </a:schemeClr>
                          </a:solidFill>
                          <a:latin typeface="+mn-lt"/>
                          <a:ea typeface="+mn-ea"/>
                          <a:cs typeface="+mn-cs"/>
                        </a:defRPr>
                      </a:pPr>
                      <a:t>[值]</a:t>
                    </a:fld>
                    <a:r>
                      <a:rPr lang="en-US" altLang="zh-TW" dirty="0" smtClean="0"/>
                      <a:t> GW</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3514389335059293"/>
                      <c:h val="8.0053753392454491E-2"/>
                    </c:manualLayout>
                  </c15:layout>
                  <c15:dlblFieldTable/>
                  <c15:showDataLabelsRange val="0"/>
                </c:ext>
                <c:ext xmlns:c16="http://schemas.microsoft.com/office/drawing/2014/chart" uri="{C3380CC4-5D6E-409C-BE32-E72D297353CC}">
                  <c16:uniqueId val="{00000003-9FC8-4063-925E-AD02CF406C3E}"/>
                </c:ext>
              </c:extLst>
            </c:dLbl>
            <c:dLbl>
              <c:idx val="2"/>
              <c:layout>
                <c:manualLayout>
                  <c:x val="9.3449879656307577E-2"/>
                  <c:y val="-0.3853927785401448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TW" dirty="0" smtClean="0"/>
                      <a:t>Europe </a:t>
                    </a:r>
                    <a:fld id="{D7C1E715-58FE-4408-9943-01EF1A1E6AED}" type="VALUE">
                      <a:rPr lang="en-US" altLang="zh-TW" smtClean="0"/>
                      <a:pPr>
                        <a:defRPr sz="1197" b="0" i="0" u="none" strike="noStrike" kern="1200" baseline="0">
                          <a:solidFill>
                            <a:schemeClr val="tx1">
                              <a:lumMod val="75000"/>
                              <a:lumOff val="25000"/>
                            </a:schemeClr>
                          </a:solidFill>
                          <a:latin typeface="+mn-lt"/>
                          <a:ea typeface="+mn-ea"/>
                          <a:cs typeface="+mn-cs"/>
                        </a:defRPr>
                      </a:pPr>
                      <a:t>[值]</a:t>
                    </a:fld>
                    <a:r>
                      <a:rPr lang="en-US" altLang="zh-TW" dirty="0" smtClean="0"/>
                      <a:t> GW</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9171579139915992"/>
                      <c:h val="0.12033634482142726"/>
                    </c:manualLayout>
                  </c15:layout>
                  <c15:dlblFieldTable/>
                  <c15:showDataLabelsRange val="0"/>
                </c:ext>
                <c:ext xmlns:c16="http://schemas.microsoft.com/office/drawing/2014/chart" uri="{C3380CC4-5D6E-409C-BE32-E72D297353CC}">
                  <c16:uniqueId val="{00000004-9FC8-4063-925E-AD02CF406C3E}"/>
                </c:ext>
              </c:extLst>
            </c:dLbl>
            <c:dLbl>
              <c:idx val="3"/>
              <c:layout>
                <c:manualLayout>
                  <c:x val="2.9567924157110445E-2"/>
                  <c:y val="-0.1263531620624986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TW" dirty="0" smtClean="0"/>
                      <a:t>Korea 12 GW</a:t>
                    </a:r>
                    <a:endParaRPr lang="en-US" altLang="zh-TW" dirty="0"/>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9427974166481382"/>
                      <c:h val="8.9078979254061524E-2"/>
                    </c:manualLayout>
                  </c15:layout>
                </c:ext>
                <c:ext xmlns:c16="http://schemas.microsoft.com/office/drawing/2014/chart" uri="{C3380CC4-5D6E-409C-BE32-E72D297353CC}">
                  <c16:uniqueId val="{00000002-9FC8-4063-925E-AD02CF406C3E}"/>
                </c:ext>
              </c:extLst>
            </c:dLbl>
            <c:dLbl>
              <c:idx val="4"/>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TW" dirty="0" smtClean="0"/>
                      <a:t>Japan  10 GW</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9FC8-4063-925E-AD02CF406C3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美洲</c:v>
                </c:pt>
                <c:pt idx="1">
                  <c:v>台灣</c:v>
                </c:pt>
                <c:pt idx="2">
                  <c:v>歐洲</c:v>
                </c:pt>
                <c:pt idx="3">
                  <c:v>韓</c:v>
                </c:pt>
                <c:pt idx="4">
                  <c:v>日</c:v>
                </c:pt>
              </c:strCache>
            </c:strRef>
          </c:cat>
          <c:val>
            <c:numRef>
              <c:f>Sheet1!$B$2:$B$7</c:f>
              <c:numCache>
                <c:formatCode>General</c:formatCode>
                <c:ptCount val="6"/>
                <c:pt idx="0">
                  <c:v>30</c:v>
                </c:pt>
                <c:pt idx="1">
                  <c:v>15</c:v>
                </c:pt>
                <c:pt idx="2">
                  <c:v>160</c:v>
                </c:pt>
                <c:pt idx="3">
                  <c:v>18</c:v>
                </c:pt>
                <c:pt idx="4">
                  <c:v>37</c:v>
                </c:pt>
              </c:numCache>
            </c:numRef>
          </c:val>
          <c:extLst>
            <c:ext xmlns:c16="http://schemas.microsoft.com/office/drawing/2014/chart" uri="{C3380CC4-5D6E-409C-BE32-E72D297353CC}">
              <c16:uniqueId val="{00000000-9FC8-4063-925E-AD02CF406C3E}"/>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800"/>
            </a:pPr>
            <a:r>
              <a:rPr lang="en-US" altLang="zh-TW" sz="1800" dirty="0" smtClean="0"/>
              <a:t>Revenue by product application (%)</a:t>
            </a:r>
            <a:endParaRPr lang="en-US" sz="1800" dirty="0"/>
          </a:p>
        </c:rich>
      </c:tx>
      <c:layout>
        <c:manualLayout>
          <c:xMode val="edge"/>
          <c:yMode val="edge"/>
          <c:x val="0.12316904024552827"/>
          <c:y val="2.5977237331580898E-2"/>
        </c:manualLayout>
      </c:layout>
      <c:overlay val="0"/>
    </c:title>
    <c:autoTitleDeleted val="0"/>
    <c:plotArea>
      <c:layout>
        <c:manualLayout>
          <c:layoutTarget val="inner"/>
          <c:xMode val="edge"/>
          <c:yMode val="edge"/>
          <c:x val="0.22599340813983632"/>
          <c:y val="0.25635699806939694"/>
          <c:w val="0.52938659837016155"/>
          <c:h val="0.56934030390753232"/>
        </c:manualLayout>
      </c:layout>
      <c:doughnutChart>
        <c:varyColors val="1"/>
        <c:ser>
          <c:idx val="0"/>
          <c:order val="0"/>
          <c:tx>
            <c:strRef>
              <c:f>工作表1!$B$1</c:f>
              <c:strCache>
                <c:ptCount val="1"/>
                <c:pt idx="0">
                  <c:v>列1</c:v>
                </c:pt>
              </c:strCache>
            </c:strRef>
          </c:tx>
          <c:dLbls>
            <c:dLbl>
              <c:idx val="0"/>
              <c:layout>
                <c:manualLayout>
                  <c:x val="0.2206283720211642"/>
                  <c:y val="-0.11916620704338453"/>
                </c:manualLayout>
              </c:layout>
              <c:tx>
                <c:rich>
                  <a:bodyPr/>
                  <a:lstStyle/>
                  <a:p>
                    <a:r>
                      <a:rPr lang="en-US" altLang="zh-TW" baseline="0" dirty="0" smtClean="0"/>
                      <a:t>Industrial machinery</a:t>
                    </a:r>
                    <a:r>
                      <a:rPr lang="en-US" altLang="zh-TW" baseline="0" dirty="0"/>
                      <a:t>
</a:t>
                    </a:r>
                    <a:fld id="{0669A112-F927-4C22-A1A0-23D41C7EC48E}" type="PERCENTAGE">
                      <a:rPr lang="en-US" altLang="zh-TW" baseline="0"/>
                      <a:pPr/>
                      <a:t>[百分比]</a:t>
                    </a:fld>
                    <a:endParaRPr lang="en-US" altLang="zh-TW" baseline="0" dirty="0"/>
                  </a:p>
                </c:rich>
              </c:tx>
              <c:showLegendKey val="0"/>
              <c:showVal val="0"/>
              <c:showCatName val="1"/>
              <c:showSerName val="0"/>
              <c:showPercent val="1"/>
              <c:showBubbleSize val="0"/>
              <c:extLst>
                <c:ext xmlns:c15="http://schemas.microsoft.com/office/drawing/2012/chart" uri="{CE6537A1-D6FC-4f65-9D91-7224C49458BB}">
                  <c15:layout>
                    <c:manualLayout>
                      <c:w val="0.24119867757749133"/>
                      <c:h val="0.20109119317086419"/>
                    </c:manualLayout>
                  </c15:layout>
                  <c15:dlblFieldTable/>
                  <c15:showDataLabelsRange val="0"/>
                </c:ext>
                <c:ext xmlns:c16="http://schemas.microsoft.com/office/drawing/2014/chart" uri="{C3380CC4-5D6E-409C-BE32-E72D297353CC}">
                  <c16:uniqueId val="{00000000-2B06-4B19-8BAA-B11D215E9866}"/>
                </c:ext>
              </c:extLst>
            </c:dLbl>
            <c:dLbl>
              <c:idx val="1"/>
              <c:layout>
                <c:manualLayout>
                  <c:x val="0.22961077241417621"/>
                  <c:y val="8.0841169281629766E-2"/>
                </c:manualLayout>
              </c:layout>
              <c:tx>
                <c:rich>
                  <a:bodyPr/>
                  <a:lstStyle/>
                  <a:p>
                    <a:r>
                      <a:rPr lang="en-US" altLang="zh-TW" dirty="0" smtClean="0"/>
                      <a:t>Injection molding machine</a:t>
                    </a:r>
                    <a:r>
                      <a:rPr lang="en-US" altLang="zh-TW" baseline="0" dirty="0"/>
                      <a:t>
</a:t>
                    </a:r>
                    <a:fld id="{7029D0BC-44BE-4161-A7DD-E1190EEDE263}" type="PERCENTAGE">
                      <a:rPr lang="en-US" altLang="zh-TW" baseline="0"/>
                      <a:pPr/>
                      <a:t>[百分比]</a:t>
                    </a:fld>
                    <a:endParaRPr lang="en-US" altLang="zh-TW"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2B06-4B19-8BAA-B11D215E9866}"/>
                </c:ext>
              </c:extLst>
            </c:dLbl>
            <c:dLbl>
              <c:idx val="2"/>
              <c:layout>
                <c:manualLayout>
                  <c:x val="-0.19773446327683616"/>
                  <c:y val="-1.4133876357560568E-2"/>
                </c:manualLayout>
              </c:layout>
              <c:tx>
                <c:rich>
                  <a:bodyPr/>
                  <a:lstStyle/>
                  <a:p>
                    <a:r>
                      <a:rPr lang="en-US" altLang="zh-TW" dirty="0" smtClean="0"/>
                      <a:t>Renewable energy</a:t>
                    </a:r>
                    <a:r>
                      <a:rPr lang="en-US" altLang="zh-TW" baseline="0" dirty="0"/>
                      <a:t>
</a:t>
                    </a:r>
                    <a:r>
                      <a:rPr lang="en-US" altLang="zh-TW" baseline="0" dirty="0" smtClean="0"/>
                      <a:t>45%</a:t>
                    </a:r>
                  </a:p>
                </c:rich>
              </c:tx>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2B06-4B19-8BAA-B11D215E9866}"/>
                </c:ext>
              </c:extLst>
            </c:dLbl>
            <c:dLbl>
              <c:idx val="3"/>
              <c:layout>
                <c:manualLayout>
                  <c:x val="-0.13154425612052731"/>
                  <c:y val="-9.924749373433583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B06-4B19-8BAA-B11D215E986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工作表1!$A$2:$A$4</c:f>
              <c:strCache>
                <c:ptCount val="3"/>
                <c:pt idx="0">
                  <c:v>產業機械</c:v>
                </c:pt>
                <c:pt idx="1">
                  <c:v>注塑機</c:v>
                </c:pt>
                <c:pt idx="2">
                  <c:v>再生能源</c:v>
                </c:pt>
              </c:strCache>
            </c:strRef>
          </c:cat>
          <c:val>
            <c:numRef>
              <c:f>工作表1!$B$2:$B$4</c:f>
              <c:numCache>
                <c:formatCode>0%</c:formatCode>
                <c:ptCount val="3"/>
                <c:pt idx="0">
                  <c:v>0.28000000000000003</c:v>
                </c:pt>
                <c:pt idx="1">
                  <c:v>0.26</c:v>
                </c:pt>
                <c:pt idx="2">
                  <c:v>0.46</c:v>
                </c:pt>
              </c:numCache>
            </c:numRef>
          </c:val>
          <c:extLst>
            <c:ext xmlns:c16="http://schemas.microsoft.com/office/drawing/2014/chart" uri="{C3380CC4-5D6E-409C-BE32-E72D297353CC}">
              <c16:uniqueId val="{00000004-2B06-4B19-8BAA-B11D215E9866}"/>
            </c:ext>
          </c:extLst>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txPr>
    <a:bodyPr/>
    <a:lstStyle/>
    <a:p>
      <a:pPr>
        <a:defRPr sz="1600">
          <a:latin typeface="Franklin Gothic Book" panose="020B0503020102020204" pitchFamily="34" charset="0"/>
          <a:ea typeface="FangSong" panose="02010609060101010101" pitchFamily="49" charset="-122"/>
        </a:defRPr>
      </a:pPr>
      <a:endParaRPr lang="zh-TW"/>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800"/>
            </a:pPr>
            <a:r>
              <a:rPr lang="en-US" altLang="zh-TW" sz="1800" dirty="0" smtClean="0"/>
              <a:t>Currency specific revenue (%)</a:t>
            </a:r>
            <a:endParaRPr lang="en-US" sz="1800" dirty="0"/>
          </a:p>
        </c:rich>
      </c:tx>
      <c:layout>
        <c:manualLayout>
          <c:xMode val="edge"/>
          <c:yMode val="edge"/>
          <c:x val="0.18611487758945386"/>
          <c:y val="2.6800751879699252E-2"/>
        </c:manualLayout>
      </c:layout>
      <c:overlay val="0"/>
    </c:title>
    <c:autoTitleDeleted val="0"/>
    <c:plotArea>
      <c:layout>
        <c:manualLayout>
          <c:layoutTarget val="inner"/>
          <c:xMode val="edge"/>
          <c:yMode val="edge"/>
          <c:x val="0.22300376647834275"/>
          <c:y val="0.26462168141592918"/>
          <c:w val="0.52938659837016155"/>
          <c:h val="0.56934030390753232"/>
        </c:manualLayout>
      </c:layout>
      <c:doughnutChart>
        <c:varyColors val="1"/>
        <c:ser>
          <c:idx val="0"/>
          <c:order val="0"/>
          <c:tx>
            <c:strRef>
              <c:f>工作表1!$B$1</c:f>
              <c:strCache>
                <c:ptCount val="1"/>
                <c:pt idx="0">
                  <c:v>列1</c:v>
                </c:pt>
              </c:strCache>
            </c:strRef>
          </c:tx>
          <c:dPt>
            <c:idx val="3"/>
            <c:bubble3D val="0"/>
            <c:spPr>
              <a:solidFill>
                <a:schemeClr val="accent6"/>
              </a:solidFill>
            </c:spPr>
            <c:extLst>
              <c:ext xmlns:c16="http://schemas.microsoft.com/office/drawing/2014/chart" uri="{C3380CC4-5D6E-409C-BE32-E72D297353CC}">
                <c16:uniqueId val="{00000001-D800-49D2-8CC1-F0827FF1E27C}"/>
              </c:ext>
            </c:extLst>
          </c:dPt>
          <c:dLbls>
            <c:dLbl>
              <c:idx val="0"/>
              <c:layout>
                <c:manualLayout>
                  <c:x val="0.18859580979284368"/>
                  <c:y val="-0.25719193817878028"/>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D800-49D2-8CC1-F0827FF1E27C}"/>
                </c:ext>
              </c:extLst>
            </c:dLbl>
            <c:dLbl>
              <c:idx val="1"/>
              <c:layout>
                <c:manualLayout>
                  <c:x val="-0.14310805084745762"/>
                  <c:y val="-3.6160192147034254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D800-49D2-8CC1-F0827FF1E27C}"/>
                </c:ext>
              </c:extLst>
            </c:dLbl>
            <c:dLbl>
              <c:idx val="2"/>
              <c:layout>
                <c:manualLayout>
                  <c:x val="-9.3096986817325825E-2"/>
                  <c:y val="-0.11492752715121136"/>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D800-49D2-8CC1-F0827FF1E27C}"/>
                </c:ext>
              </c:extLst>
            </c:dLbl>
            <c:dLbl>
              <c:idx val="3"/>
              <c:layout>
                <c:manualLayout>
                  <c:x val="3.2886064030131772E-2"/>
                  <c:y val="-0.12466583124477863"/>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D800-49D2-8CC1-F0827FF1E27C}"/>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工作表1!$A$2:$A$5</c:f>
              <c:strCache>
                <c:ptCount val="4"/>
                <c:pt idx="0">
                  <c:v>RMB</c:v>
                </c:pt>
                <c:pt idx="1">
                  <c:v>USD</c:v>
                </c:pt>
                <c:pt idx="2">
                  <c:v>EUR</c:v>
                </c:pt>
                <c:pt idx="3">
                  <c:v>NTD</c:v>
                </c:pt>
              </c:strCache>
            </c:strRef>
          </c:cat>
          <c:val>
            <c:numRef>
              <c:f>工作表1!$B$2:$B$5</c:f>
              <c:numCache>
                <c:formatCode>0%</c:formatCode>
                <c:ptCount val="4"/>
                <c:pt idx="0">
                  <c:v>0.75</c:v>
                </c:pt>
                <c:pt idx="1">
                  <c:v>0.11</c:v>
                </c:pt>
                <c:pt idx="2">
                  <c:v>0.1</c:v>
                </c:pt>
                <c:pt idx="3">
                  <c:v>0.04</c:v>
                </c:pt>
              </c:numCache>
            </c:numRef>
          </c:val>
          <c:extLst>
            <c:ext xmlns:c16="http://schemas.microsoft.com/office/drawing/2014/chart" uri="{C3380CC4-5D6E-409C-BE32-E72D297353CC}">
              <c16:uniqueId val="{00000005-D800-49D2-8CC1-F0827FF1E27C}"/>
            </c:ext>
          </c:extLst>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txPr>
    <a:bodyPr/>
    <a:lstStyle/>
    <a:p>
      <a:pPr>
        <a:defRPr sz="1600">
          <a:latin typeface="Franklin Gothic Book" panose="020B0503020102020204" pitchFamily="34" charset="0"/>
          <a:ea typeface="FangSong" panose="02010609060101010101" pitchFamily="49" charset="-122"/>
        </a:defRPr>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801100-764D-495D-B7CF-1DAFB76B7CD7}" type="doc">
      <dgm:prSet loTypeId="urn:microsoft.com/office/officeart/2005/8/layout/hChevron3" loCatId="process" qsTypeId="urn:microsoft.com/office/officeart/2005/8/quickstyle/simple1" qsCatId="simple" csTypeId="urn:microsoft.com/office/officeart/2005/8/colors/accent1_2" csCatId="accent1" phldr="1"/>
      <dgm:spPr/>
    </dgm:pt>
    <dgm:pt modelId="{3DD738C7-38E2-4551-B83A-4130FFAEFDD6}">
      <dgm:prSet phldrT="[文本]" custT="1"/>
      <dgm:spPr>
        <a:solidFill>
          <a:schemeClr val="accent4">
            <a:lumMod val="75000"/>
          </a:schemeClr>
        </a:solidFill>
      </dgm:spPr>
      <dgm:t>
        <a:bodyPr/>
        <a:lstStyle/>
        <a:p>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2023 2Q</a:t>
          </a:r>
        </a:p>
        <a:p>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Go into </a:t>
          </a:r>
          <a:r>
            <a:rPr lang="en-US" altLang="zh-CN" sz="1600" b="0" i="0" kern="1200" dirty="0" smtClean="0"/>
            <a:t>operation</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gm:t>
    </dgm:pt>
    <dgm:pt modelId="{FDFA2784-AC24-4C3D-B754-F26EB4F76E6E}" type="parTrans" cxnId="{203F4504-1462-4448-B5AA-5FE93C602422}">
      <dgm:prSet/>
      <dgm:spPr/>
      <dgm:t>
        <a:bodyPr/>
        <a:lstStyle/>
        <a:p>
          <a:endParaRPr lang="zh-CN" altLang="en-US"/>
        </a:p>
      </dgm:t>
    </dgm:pt>
    <dgm:pt modelId="{BF12A70E-E136-4C8C-930D-CF537965C620}" type="sibTrans" cxnId="{203F4504-1462-4448-B5AA-5FE93C602422}">
      <dgm:prSet/>
      <dgm:spPr/>
      <dgm:t>
        <a:bodyPr/>
        <a:lstStyle/>
        <a:p>
          <a:endParaRPr lang="zh-CN" altLang="en-US"/>
        </a:p>
      </dgm:t>
    </dgm:pt>
    <dgm:pt modelId="{9B21223E-1F59-46E7-986D-52D28B5913DF}">
      <dgm:prSet phldrT="[文本]" custT="1"/>
      <dgm:spPr>
        <a:solidFill>
          <a:schemeClr val="accent2">
            <a:lumMod val="60000"/>
            <a:lumOff val="40000"/>
          </a:schemeClr>
        </a:solidFill>
      </dgm:spPr>
      <dgm:t>
        <a:bodyPr/>
        <a:lstStyle/>
        <a:p>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2023</a:t>
          </a:r>
        </a:p>
        <a:p>
          <a:r>
            <a:rPr lang="en-US" sz="1600" b="0" i="0" kern="1200" dirty="0" smtClean="0"/>
            <a:t>Commissioning  7k – 10K tons</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gm:t>
    </dgm:pt>
    <dgm:pt modelId="{EDC774E8-F7B2-45B3-AEFC-06B472037AE8}" type="parTrans" cxnId="{57354034-3C5E-47DF-8855-6EBCDB955E19}">
      <dgm:prSet/>
      <dgm:spPr/>
      <dgm:t>
        <a:bodyPr/>
        <a:lstStyle/>
        <a:p>
          <a:endParaRPr lang="zh-CN" altLang="en-US"/>
        </a:p>
      </dgm:t>
    </dgm:pt>
    <dgm:pt modelId="{956CD870-5E2A-4D31-8F32-147EDA68D3D5}" type="sibTrans" cxnId="{57354034-3C5E-47DF-8855-6EBCDB955E19}">
      <dgm:prSet/>
      <dgm:spPr/>
      <dgm:t>
        <a:bodyPr/>
        <a:lstStyle/>
        <a:p>
          <a:endParaRPr lang="zh-CN" altLang="en-US"/>
        </a:p>
      </dgm:t>
    </dgm:pt>
    <dgm:pt modelId="{CDF3DA95-FC94-46C7-A3E5-7A0E1EB05D58}">
      <dgm:prSet phldrT="[文本]" custT="1"/>
      <dgm:spPr>
        <a:solidFill>
          <a:schemeClr val="accent2">
            <a:lumMod val="75000"/>
          </a:schemeClr>
        </a:solidFill>
      </dgm:spPr>
      <dgm:t>
        <a:bodyPr/>
        <a:lstStyle/>
        <a:p>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2024</a:t>
          </a:r>
        </a:p>
        <a:p>
          <a:r>
            <a:rPr kumimoji="1" lang="en-US" altLang="zh-TW" sz="1600" b="1" kern="1200" dirty="0" smtClean="0">
              <a:solidFill>
                <a:schemeClr val="bg1"/>
              </a:solidFill>
              <a:latin typeface="FangSong" panose="02010609060101010101" pitchFamily="49" charset="-122"/>
              <a:ea typeface="FangSong" panose="02010609060101010101" pitchFamily="49" charset="-122"/>
              <a:cs typeface="Arial" charset="0"/>
            </a:rPr>
            <a:t>Capacity reach to 50k tons</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gm:t>
    </dgm:pt>
    <dgm:pt modelId="{838D05FA-E4E9-4D48-98BF-4A08CACDABEA}" type="parTrans" cxnId="{22E3E139-CD2B-4AAA-851B-6954878E2FE3}">
      <dgm:prSet/>
      <dgm:spPr/>
      <dgm:t>
        <a:bodyPr/>
        <a:lstStyle/>
        <a:p>
          <a:endParaRPr lang="zh-CN" altLang="en-US"/>
        </a:p>
      </dgm:t>
    </dgm:pt>
    <dgm:pt modelId="{7671F702-4B23-471B-9349-A825D107DC1B}" type="sibTrans" cxnId="{22E3E139-CD2B-4AAA-851B-6954878E2FE3}">
      <dgm:prSet/>
      <dgm:spPr/>
      <dgm:t>
        <a:bodyPr/>
        <a:lstStyle/>
        <a:p>
          <a:endParaRPr lang="zh-CN" altLang="en-US"/>
        </a:p>
      </dgm:t>
    </dgm:pt>
    <dgm:pt modelId="{BD487020-2868-4456-9ECB-82222E72A035}" type="pres">
      <dgm:prSet presAssocID="{EA801100-764D-495D-B7CF-1DAFB76B7CD7}" presName="Name0" presStyleCnt="0">
        <dgm:presLayoutVars>
          <dgm:dir/>
          <dgm:resizeHandles val="exact"/>
        </dgm:presLayoutVars>
      </dgm:prSet>
      <dgm:spPr/>
    </dgm:pt>
    <dgm:pt modelId="{893BF9A6-CDC1-4561-B024-C72644D6CF36}" type="pres">
      <dgm:prSet presAssocID="{3DD738C7-38E2-4551-B83A-4130FFAEFDD6}" presName="parTxOnly" presStyleLbl="node1" presStyleIdx="0" presStyleCnt="3" custScaleX="2000000" custScaleY="1384590" custLinFactX="162703" custLinFactNeighborX="200000" custLinFactNeighborY="-54359">
        <dgm:presLayoutVars>
          <dgm:bulletEnabled val="1"/>
        </dgm:presLayoutVars>
      </dgm:prSet>
      <dgm:spPr/>
      <dgm:t>
        <a:bodyPr/>
        <a:lstStyle/>
        <a:p>
          <a:endParaRPr lang="zh-CN" altLang="en-US"/>
        </a:p>
      </dgm:t>
    </dgm:pt>
    <dgm:pt modelId="{8F87E562-3D92-4BDB-AA21-3557164BF933}" type="pres">
      <dgm:prSet presAssocID="{BF12A70E-E136-4C8C-930D-CF537965C620}" presName="parSpace" presStyleCnt="0"/>
      <dgm:spPr/>
    </dgm:pt>
    <dgm:pt modelId="{3D498FCB-D483-4DC7-8BE5-A3075FC112E0}" type="pres">
      <dgm:prSet presAssocID="{9B21223E-1F59-46E7-986D-52D28B5913DF}" presName="parTxOnly" presStyleLbl="node1" presStyleIdx="1" presStyleCnt="3" custScaleX="2000000" custScaleY="1384590" custLinFactNeighborX="-8917" custLinFactNeighborY="-54359">
        <dgm:presLayoutVars>
          <dgm:bulletEnabled val="1"/>
        </dgm:presLayoutVars>
      </dgm:prSet>
      <dgm:spPr/>
      <dgm:t>
        <a:bodyPr/>
        <a:lstStyle/>
        <a:p>
          <a:endParaRPr lang="zh-CN" altLang="en-US"/>
        </a:p>
      </dgm:t>
    </dgm:pt>
    <dgm:pt modelId="{1BD94807-5D77-4E15-B693-598533DDAA4D}" type="pres">
      <dgm:prSet presAssocID="{956CD870-5E2A-4D31-8F32-147EDA68D3D5}" presName="parSpace" presStyleCnt="0"/>
      <dgm:spPr/>
    </dgm:pt>
    <dgm:pt modelId="{A9871416-DCD8-4883-A6B3-048C4753F777}" type="pres">
      <dgm:prSet presAssocID="{CDF3DA95-FC94-46C7-A3E5-7A0E1EB05D58}" presName="parTxOnly" presStyleLbl="node1" presStyleIdx="2" presStyleCnt="3" custScaleX="2000000" custScaleY="1384590" custLinFactX="-168541" custLinFactNeighborX="-200000" custLinFactNeighborY="-87788">
        <dgm:presLayoutVars>
          <dgm:bulletEnabled val="1"/>
        </dgm:presLayoutVars>
      </dgm:prSet>
      <dgm:spPr/>
      <dgm:t>
        <a:bodyPr/>
        <a:lstStyle/>
        <a:p>
          <a:endParaRPr lang="zh-CN" altLang="en-US"/>
        </a:p>
      </dgm:t>
    </dgm:pt>
  </dgm:ptLst>
  <dgm:cxnLst>
    <dgm:cxn modelId="{8D6AEB72-7A85-40B8-B2AC-699EF6E15805}" type="presOf" srcId="{EA801100-764D-495D-B7CF-1DAFB76B7CD7}" destId="{BD487020-2868-4456-9ECB-82222E72A035}" srcOrd="0" destOrd="0" presId="urn:microsoft.com/office/officeart/2005/8/layout/hChevron3"/>
    <dgm:cxn modelId="{22E3E139-CD2B-4AAA-851B-6954878E2FE3}" srcId="{EA801100-764D-495D-B7CF-1DAFB76B7CD7}" destId="{CDF3DA95-FC94-46C7-A3E5-7A0E1EB05D58}" srcOrd="2" destOrd="0" parTransId="{838D05FA-E4E9-4D48-98BF-4A08CACDABEA}" sibTransId="{7671F702-4B23-471B-9349-A825D107DC1B}"/>
    <dgm:cxn modelId="{AD00E06B-8A61-4C86-8922-7E18631D49F2}" type="presOf" srcId="{CDF3DA95-FC94-46C7-A3E5-7A0E1EB05D58}" destId="{A9871416-DCD8-4883-A6B3-048C4753F777}" srcOrd="0" destOrd="0" presId="urn:microsoft.com/office/officeart/2005/8/layout/hChevron3"/>
    <dgm:cxn modelId="{1DC52076-05FB-45C0-885D-6501E91F3608}" type="presOf" srcId="{9B21223E-1F59-46E7-986D-52D28B5913DF}" destId="{3D498FCB-D483-4DC7-8BE5-A3075FC112E0}" srcOrd="0" destOrd="0" presId="urn:microsoft.com/office/officeart/2005/8/layout/hChevron3"/>
    <dgm:cxn modelId="{AA90B7F9-7AC4-456E-97A4-BC78539FDC08}" type="presOf" srcId="{3DD738C7-38E2-4551-B83A-4130FFAEFDD6}" destId="{893BF9A6-CDC1-4561-B024-C72644D6CF36}" srcOrd="0" destOrd="0" presId="urn:microsoft.com/office/officeart/2005/8/layout/hChevron3"/>
    <dgm:cxn modelId="{57354034-3C5E-47DF-8855-6EBCDB955E19}" srcId="{EA801100-764D-495D-B7CF-1DAFB76B7CD7}" destId="{9B21223E-1F59-46E7-986D-52D28B5913DF}" srcOrd="1" destOrd="0" parTransId="{EDC774E8-F7B2-45B3-AEFC-06B472037AE8}" sibTransId="{956CD870-5E2A-4D31-8F32-147EDA68D3D5}"/>
    <dgm:cxn modelId="{203F4504-1462-4448-B5AA-5FE93C602422}" srcId="{EA801100-764D-495D-B7CF-1DAFB76B7CD7}" destId="{3DD738C7-38E2-4551-B83A-4130FFAEFDD6}" srcOrd="0" destOrd="0" parTransId="{FDFA2784-AC24-4C3D-B754-F26EB4F76E6E}" sibTransId="{BF12A70E-E136-4C8C-930D-CF537965C620}"/>
    <dgm:cxn modelId="{A157520D-434B-4AD6-BE16-929335B27972}" type="presParOf" srcId="{BD487020-2868-4456-9ECB-82222E72A035}" destId="{893BF9A6-CDC1-4561-B024-C72644D6CF36}" srcOrd="0" destOrd="0" presId="urn:microsoft.com/office/officeart/2005/8/layout/hChevron3"/>
    <dgm:cxn modelId="{FC8A8867-89A7-48B0-AFF4-9DA6DC1DEDF3}" type="presParOf" srcId="{BD487020-2868-4456-9ECB-82222E72A035}" destId="{8F87E562-3D92-4BDB-AA21-3557164BF933}" srcOrd="1" destOrd="0" presId="urn:microsoft.com/office/officeart/2005/8/layout/hChevron3"/>
    <dgm:cxn modelId="{BA393623-06BA-4CFE-BC5F-06516ABDBF77}" type="presParOf" srcId="{BD487020-2868-4456-9ECB-82222E72A035}" destId="{3D498FCB-D483-4DC7-8BE5-A3075FC112E0}" srcOrd="2" destOrd="0" presId="urn:microsoft.com/office/officeart/2005/8/layout/hChevron3"/>
    <dgm:cxn modelId="{2D4FAAB7-91BA-481B-9D09-8E25E5DB77A4}" type="presParOf" srcId="{BD487020-2868-4456-9ECB-82222E72A035}" destId="{1BD94807-5D77-4E15-B693-598533DDAA4D}" srcOrd="3" destOrd="0" presId="urn:microsoft.com/office/officeart/2005/8/layout/hChevron3"/>
    <dgm:cxn modelId="{A4EE0466-F99A-4343-9431-3A514EEB01DB}" type="presParOf" srcId="{BD487020-2868-4456-9ECB-82222E72A035}" destId="{A9871416-DCD8-4883-A6B3-048C4753F777}"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801100-764D-495D-B7CF-1DAFB76B7CD7}" type="doc">
      <dgm:prSet loTypeId="urn:microsoft.com/office/officeart/2005/8/layout/hChevron3" loCatId="process" qsTypeId="urn:microsoft.com/office/officeart/2005/8/quickstyle/simple1" qsCatId="simple" csTypeId="urn:microsoft.com/office/officeart/2005/8/colors/accent1_2" csCatId="accent1" phldr="1"/>
      <dgm:spPr/>
    </dgm:pt>
    <dgm:pt modelId="{3DD738C7-38E2-4551-B83A-4130FFAEFDD6}">
      <dgm:prSet phldrT="[文本]" custT="1"/>
      <dgm:spPr>
        <a:solidFill>
          <a:schemeClr val="accent4">
            <a:lumMod val="75000"/>
          </a:schemeClr>
        </a:solidFill>
      </dgm:spPr>
      <dgm:t>
        <a:bodyPr/>
        <a:lstStyle/>
        <a:p>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2022 August</a:t>
          </a:r>
        </a:p>
        <a:p>
          <a:r>
            <a:rPr lang="en-US" sz="1600" b="0" i="0" kern="1200" dirty="0" smtClean="0"/>
            <a:t>groundbreaking</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gm:t>
    </dgm:pt>
    <dgm:pt modelId="{FDFA2784-AC24-4C3D-B754-F26EB4F76E6E}" type="parTrans" cxnId="{203F4504-1462-4448-B5AA-5FE93C602422}">
      <dgm:prSet/>
      <dgm:spPr/>
      <dgm:t>
        <a:bodyPr/>
        <a:lstStyle/>
        <a:p>
          <a:endParaRPr lang="zh-CN" altLang="en-US"/>
        </a:p>
      </dgm:t>
    </dgm:pt>
    <dgm:pt modelId="{BF12A70E-E136-4C8C-930D-CF537965C620}" type="sibTrans" cxnId="{203F4504-1462-4448-B5AA-5FE93C602422}">
      <dgm:prSet/>
      <dgm:spPr/>
      <dgm:t>
        <a:bodyPr/>
        <a:lstStyle/>
        <a:p>
          <a:endParaRPr lang="zh-CN" altLang="en-US"/>
        </a:p>
      </dgm:t>
    </dgm:pt>
    <dgm:pt modelId="{9B21223E-1F59-46E7-986D-52D28B5913DF}">
      <dgm:prSet phldrT="[文本]" custT="1"/>
      <dgm:spPr>
        <a:solidFill>
          <a:schemeClr val="accent2">
            <a:lumMod val="60000"/>
            <a:lumOff val="40000"/>
          </a:schemeClr>
        </a:solidFill>
      </dgm:spPr>
      <dgm:t>
        <a:bodyPr/>
        <a:lstStyle/>
        <a:p>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2024 4Q</a:t>
          </a:r>
        </a:p>
        <a:p>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Go into </a:t>
          </a:r>
          <a:r>
            <a:rPr lang="en-US" altLang="zh-CN" sz="1600" b="0" i="0" kern="1200" dirty="0" smtClean="0"/>
            <a:t>operation</a:t>
          </a:r>
          <a:endParaRPr lang="zh-CN" altLang="en-US" sz="1600" b="0" i="0" kern="1200" dirty="0"/>
        </a:p>
      </dgm:t>
    </dgm:pt>
    <dgm:pt modelId="{EDC774E8-F7B2-45B3-AEFC-06B472037AE8}" type="parTrans" cxnId="{57354034-3C5E-47DF-8855-6EBCDB955E19}">
      <dgm:prSet/>
      <dgm:spPr/>
      <dgm:t>
        <a:bodyPr/>
        <a:lstStyle/>
        <a:p>
          <a:endParaRPr lang="zh-CN" altLang="en-US"/>
        </a:p>
      </dgm:t>
    </dgm:pt>
    <dgm:pt modelId="{956CD870-5E2A-4D31-8F32-147EDA68D3D5}" type="sibTrans" cxnId="{57354034-3C5E-47DF-8855-6EBCDB955E19}">
      <dgm:prSet/>
      <dgm:spPr/>
      <dgm:t>
        <a:bodyPr/>
        <a:lstStyle/>
        <a:p>
          <a:endParaRPr lang="zh-CN" altLang="en-US"/>
        </a:p>
      </dgm:t>
    </dgm:pt>
    <dgm:pt modelId="{CDF3DA95-FC94-46C7-A3E5-7A0E1EB05D58}">
      <dgm:prSet phldrT="[文本]" custT="1"/>
      <dgm:spPr>
        <a:solidFill>
          <a:schemeClr val="accent2">
            <a:lumMod val="75000"/>
          </a:schemeClr>
        </a:solidFill>
      </dgm:spPr>
      <dgm:t>
        <a:bodyPr/>
        <a:lstStyle/>
        <a:p>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2025 </a:t>
          </a:r>
        </a:p>
        <a:p>
          <a:r>
            <a:rPr lang="en-US" sz="1600" b="0" i="0" kern="1200" dirty="0" smtClean="0"/>
            <a:t>Commissioning  20k tons</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gm:t>
    </dgm:pt>
    <dgm:pt modelId="{838D05FA-E4E9-4D48-98BF-4A08CACDABEA}" type="parTrans" cxnId="{22E3E139-CD2B-4AAA-851B-6954878E2FE3}">
      <dgm:prSet/>
      <dgm:spPr/>
      <dgm:t>
        <a:bodyPr/>
        <a:lstStyle/>
        <a:p>
          <a:endParaRPr lang="zh-CN" altLang="en-US"/>
        </a:p>
      </dgm:t>
    </dgm:pt>
    <dgm:pt modelId="{7671F702-4B23-471B-9349-A825D107DC1B}" type="sibTrans" cxnId="{22E3E139-CD2B-4AAA-851B-6954878E2FE3}">
      <dgm:prSet/>
      <dgm:spPr/>
      <dgm:t>
        <a:bodyPr/>
        <a:lstStyle/>
        <a:p>
          <a:endParaRPr lang="zh-CN" altLang="en-US"/>
        </a:p>
      </dgm:t>
    </dgm:pt>
    <dgm:pt modelId="{BD487020-2868-4456-9ECB-82222E72A035}" type="pres">
      <dgm:prSet presAssocID="{EA801100-764D-495D-B7CF-1DAFB76B7CD7}" presName="Name0" presStyleCnt="0">
        <dgm:presLayoutVars>
          <dgm:dir/>
          <dgm:resizeHandles val="exact"/>
        </dgm:presLayoutVars>
      </dgm:prSet>
      <dgm:spPr/>
    </dgm:pt>
    <dgm:pt modelId="{893BF9A6-CDC1-4561-B024-C72644D6CF36}" type="pres">
      <dgm:prSet presAssocID="{3DD738C7-38E2-4551-B83A-4130FFAEFDD6}" presName="parTxOnly" presStyleLbl="node1" presStyleIdx="0" presStyleCnt="3" custScaleX="2000000" custScaleY="1384590" custLinFactX="162703" custLinFactNeighborX="200000" custLinFactNeighborY="-54359">
        <dgm:presLayoutVars>
          <dgm:bulletEnabled val="1"/>
        </dgm:presLayoutVars>
      </dgm:prSet>
      <dgm:spPr/>
      <dgm:t>
        <a:bodyPr/>
        <a:lstStyle/>
        <a:p>
          <a:endParaRPr lang="zh-CN" altLang="en-US"/>
        </a:p>
      </dgm:t>
    </dgm:pt>
    <dgm:pt modelId="{8F87E562-3D92-4BDB-AA21-3557164BF933}" type="pres">
      <dgm:prSet presAssocID="{BF12A70E-E136-4C8C-930D-CF537965C620}" presName="parSpace" presStyleCnt="0"/>
      <dgm:spPr/>
    </dgm:pt>
    <dgm:pt modelId="{3D498FCB-D483-4DC7-8BE5-A3075FC112E0}" type="pres">
      <dgm:prSet presAssocID="{9B21223E-1F59-46E7-986D-52D28B5913DF}" presName="parTxOnly" presStyleLbl="node1" presStyleIdx="1" presStyleCnt="3" custScaleX="2000000" custScaleY="1384590" custLinFactNeighborX="-8917" custLinFactNeighborY="-54359">
        <dgm:presLayoutVars>
          <dgm:bulletEnabled val="1"/>
        </dgm:presLayoutVars>
      </dgm:prSet>
      <dgm:spPr/>
      <dgm:t>
        <a:bodyPr/>
        <a:lstStyle/>
        <a:p>
          <a:endParaRPr lang="zh-CN" altLang="en-US"/>
        </a:p>
      </dgm:t>
    </dgm:pt>
    <dgm:pt modelId="{1BD94807-5D77-4E15-B693-598533DDAA4D}" type="pres">
      <dgm:prSet presAssocID="{956CD870-5E2A-4D31-8F32-147EDA68D3D5}" presName="parSpace" presStyleCnt="0"/>
      <dgm:spPr/>
    </dgm:pt>
    <dgm:pt modelId="{A9871416-DCD8-4883-A6B3-048C4753F777}" type="pres">
      <dgm:prSet presAssocID="{CDF3DA95-FC94-46C7-A3E5-7A0E1EB05D58}" presName="parTxOnly" presStyleLbl="node1" presStyleIdx="2" presStyleCnt="3" custScaleX="2000000" custScaleY="1384590" custLinFactX="-168541" custLinFactNeighborX="-200000" custLinFactNeighborY="-87788">
        <dgm:presLayoutVars>
          <dgm:bulletEnabled val="1"/>
        </dgm:presLayoutVars>
      </dgm:prSet>
      <dgm:spPr/>
      <dgm:t>
        <a:bodyPr/>
        <a:lstStyle/>
        <a:p>
          <a:endParaRPr lang="zh-CN" altLang="en-US"/>
        </a:p>
      </dgm:t>
    </dgm:pt>
  </dgm:ptLst>
  <dgm:cxnLst>
    <dgm:cxn modelId="{8D6AEB72-7A85-40B8-B2AC-699EF6E15805}" type="presOf" srcId="{EA801100-764D-495D-B7CF-1DAFB76B7CD7}" destId="{BD487020-2868-4456-9ECB-82222E72A035}" srcOrd="0" destOrd="0" presId="urn:microsoft.com/office/officeart/2005/8/layout/hChevron3"/>
    <dgm:cxn modelId="{22E3E139-CD2B-4AAA-851B-6954878E2FE3}" srcId="{EA801100-764D-495D-B7CF-1DAFB76B7CD7}" destId="{CDF3DA95-FC94-46C7-A3E5-7A0E1EB05D58}" srcOrd="2" destOrd="0" parTransId="{838D05FA-E4E9-4D48-98BF-4A08CACDABEA}" sibTransId="{7671F702-4B23-471B-9349-A825D107DC1B}"/>
    <dgm:cxn modelId="{AD00E06B-8A61-4C86-8922-7E18631D49F2}" type="presOf" srcId="{CDF3DA95-FC94-46C7-A3E5-7A0E1EB05D58}" destId="{A9871416-DCD8-4883-A6B3-048C4753F777}" srcOrd="0" destOrd="0" presId="urn:microsoft.com/office/officeart/2005/8/layout/hChevron3"/>
    <dgm:cxn modelId="{1DC52076-05FB-45C0-885D-6501E91F3608}" type="presOf" srcId="{9B21223E-1F59-46E7-986D-52D28B5913DF}" destId="{3D498FCB-D483-4DC7-8BE5-A3075FC112E0}" srcOrd="0" destOrd="0" presId="urn:microsoft.com/office/officeart/2005/8/layout/hChevron3"/>
    <dgm:cxn modelId="{AA90B7F9-7AC4-456E-97A4-BC78539FDC08}" type="presOf" srcId="{3DD738C7-38E2-4551-B83A-4130FFAEFDD6}" destId="{893BF9A6-CDC1-4561-B024-C72644D6CF36}" srcOrd="0" destOrd="0" presId="urn:microsoft.com/office/officeart/2005/8/layout/hChevron3"/>
    <dgm:cxn modelId="{57354034-3C5E-47DF-8855-6EBCDB955E19}" srcId="{EA801100-764D-495D-B7CF-1DAFB76B7CD7}" destId="{9B21223E-1F59-46E7-986D-52D28B5913DF}" srcOrd="1" destOrd="0" parTransId="{EDC774E8-F7B2-45B3-AEFC-06B472037AE8}" sibTransId="{956CD870-5E2A-4D31-8F32-147EDA68D3D5}"/>
    <dgm:cxn modelId="{203F4504-1462-4448-B5AA-5FE93C602422}" srcId="{EA801100-764D-495D-B7CF-1DAFB76B7CD7}" destId="{3DD738C7-38E2-4551-B83A-4130FFAEFDD6}" srcOrd="0" destOrd="0" parTransId="{FDFA2784-AC24-4C3D-B754-F26EB4F76E6E}" sibTransId="{BF12A70E-E136-4C8C-930D-CF537965C620}"/>
    <dgm:cxn modelId="{A157520D-434B-4AD6-BE16-929335B27972}" type="presParOf" srcId="{BD487020-2868-4456-9ECB-82222E72A035}" destId="{893BF9A6-CDC1-4561-B024-C72644D6CF36}" srcOrd="0" destOrd="0" presId="urn:microsoft.com/office/officeart/2005/8/layout/hChevron3"/>
    <dgm:cxn modelId="{FC8A8867-89A7-48B0-AFF4-9DA6DC1DEDF3}" type="presParOf" srcId="{BD487020-2868-4456-9ECB-82222E72A035}" destId="{8F87E562-3D92-4BDB-AA21-3557164BF933}" srcOrd="1" destOrd="0" presId="urn:microsoft.com/office/officeart/2005/8/layout/hChevron3"/>
    <dgm:cxn modelId="{BA393623-06BA-4CFE-BC5F-06516ABDBF77}" type="presParOf" srcId="{BD487020-2868-4456-9ECB-82222E72A035}" destId="{3D498FCB-D483-4DC7-8BE5-A3075FC112E0}" srcOrd="2" destOrd="0" presId="urn:microsoft.com/office/officeart/2005/8/layout/hChevron3"/>
    <dgm:cxn modelId="{2D4FAAB7-91BA-481B-9D09-8E25E5DB77A4}" type="presParOf" srcId="{BD487020-2868-4456-9ECB-82222E72A035}" destId="{1BD94807-5D77-4E15-B693-598533DDAA4D}" srcOrd="3" destOrd="0" presId="urn:microsoft.com/office/officeart/2005/8/layout/hChevron3"/>
    <dgm:cxn modelId="{A4EE0466-F99A-4343-9431-3A514EEB01DB}" type="presParOf" srcId="{BD487020-2868-4456-9ECB-82222E72A035}" destId="{A9871416-DCD8-4883-A6B3-048C4753F777}"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BF9A6-CDC1-4561-B024-C72644D6CF36}">
      <dsp:nvSpPr>
        <dsp:cNvPr id="0" name=""/>
        <dsp:cNvSpPr/>
      </dsp:nvSpPr>
      <dsp:spPr>
        <a:xfrm>
          <a:off x="314719" y="30863"/>
          <a:ext cx="3040210" cy="841889"/>
        </a:xfrm>
        <a:prstGeom prst="homePlat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2023 2Q</a:t>
          </a:r>
        </a:p>
        <a:p>
          <a:pPr lvl="0" algn="ctr" defTabSz="711200">
            <a:lnSpc>
              <a:spcPct val="90000"/>
            </a:lnSpc>
            <a:spcBef>
              <a:spcPct val="0"/>
            </a:spcBef>
            <a:spcAft>
              <a:spcPct val="35000"/>
            </a:spcAft>
          </a:pPr>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Go into </a:t>
          </a:r>
          <a:r>
            <a:rPr lang="en-US" altLang="zh-CN" sz="1600" b="0" i="0" kern="1200" dirty="0" smtClean="0"/>
            <a:t>operation</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sp:txBody>
      <dsp:txXfrm>
        <a:off x="314719" y="30863"/>
        <a:ext cx="2829738" cy="841889"/>
      </dsp:txXfrm>
    </dsp:sp>
    <dsp:sp modelId="{3D498FCB-D483-4DC7-8BE5-A3075FC112E0}">
      <dsp:nvSpPr>
        <dsp:cNvPr id="0" name=""/>
        <dsp:cNvSpPr/>
      </dsp:nvSpPr>
      <dsp:spPr>
        <a:xfrm>
          <a:off x="3013687" y="30863"/>
          <a:ext cx="3040210" cy="841889"/>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2023</a:t>
          </a:r>
        </a:p>
        <a:p>
          <a:pPr lvl="0" algn="ctr" defTabSz="711200">
            <a:lnSpc>
              <a:spcPct val="90000"/>
            </a:lnSpc>
            <a:spcBef>
              <a:spcPct val="0"/>
            </a:spcBef>
            <a:spcAft>
              <a:spcPct val="35000"/>
            </a:spcAft>
          </a:pPr>
          <a:r>
            <a:rPr lang="en-US" sz="1600" b="0" i="0" kern="1200" dirty="0" smtClean="0"/>
            <a:t>Commissioning  7k – 10K tons</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sp:txBody>
      <dsp:txXfrm>
        <a:off x="3434632" y="30863"/>
        <a:ext cx="2198321" cy="841889"/>
      </dsp:txXfrm>
    </dsp:sp>
    <dsp:sp modelId="{A9871416-DCD8-4883-A6B3-048C4753F777}">
      <dsp:nvSpPr>
        <dsp:cNvPr id="0" name=""/>
        <dsp:cNvSpPr/>
      </dsp:nvSpPr>
      <dsp:spPr>
        <a:xfrm>
          <a:off x="5709202" y="10537"/>
          <a:ext cx="3040210" cy="841889"/>
        </a:xfrm>
        <a:prstGeom prst="chevron">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2024</a:t>
          </a:r>
        </a:p>
        <a:p>
          <a:pPr lvl="0" algn="ctr" defTabSz="711200">
            <a:lnSpc>
              <a:spcPct val="90000"/>
            </a:lnSpc>
            <a:spcBef>
              <a:spcPct val="0"/>
            </a:spcBef>
            <a:spcAft>
              <a:spcPct val="35000"/>
            </a:spcAft>
          </a:pPr>
          <a:r>
            <a:rPr kumimoji="1" lang="en-US" altLang="zh-TW" sz="1600" b="1" kern="1200" dirty="0" smtClean="0">
              <a:solidFill>
                <a:schemeClr val="bg1"/>
              </a:solidFill>
              <a:latin typeface="FangSong" panose="02010609060101010101" pitchFamily="49" charset="-122"/>
              <a:ea typeface="FangSong" panose="02010609060101010101" pitchFamily="49" charset="-122"/>
              <a:cs typeface="Arial" charset="0"/>
            </a:rPr>
            <a:t>Capacity reach to 50k tons</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sp:txBody>
      <dsp:txXfrm>
        <a:off x="6130147" y="10537"/>
        <a:ext cx="2198321" cy="841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BF9A6-CDC1-4561-B024-C72644D6CF36}">
      <dsp:nvSpPr>
        <dsp:cNvPr id="0" name=""/>
        <dsp:cNvSpPr/>
      </dsp:nvSpPr>
      <dsp:spPr>
        <a:xfrm>
          <a:off x="308457" y="0"/>
          <a:ext cx="2979718" cy="629509"/>
        </a:xfrm>
        <a:prstGeom prst="homePlat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2022 August</a:t>
          </a:r>
        </a:p>
        <a:p>
          <a:pPr lvl="0" algn="ctr" defTabSz="711200">
            <a:lnSpc>
              <a:spcPct val="90000"/>
            </a:lnSpc>
            <a:spcBef>
              <a:spcPct val="0"/>
            </a:spcBef>
            <a:spcAft>
              <a:spcPct val="35000"/>
            </a:spcAft>
          </a:pPr>
          <a:r>
            <a:rPr lang="en-US" sz="1600" b="0" i="0" kern="1200" dirty="0" smtClean="0"/>
            <a:t>groundbreaking</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sp:txBody>
      <dsp:txXfrm>
        <a:off x="308457" y="0"/>
        <a:ext cx="2822341" cy="629509"/>
      </dsp:txXfrm>
    </dsp:sp>
    <dsp:sp modelId="{3D498FCB-D483-4DC7-8BE5-A3075FC112E0}">
      <dsp:nvSpPr>
        <dsp:cNvPr id="0" name=""/>
        <dsp:cNvSpPr/>
      </dsp:nvSpPr>
      <dsp:spPr>
        <a:xfrm>
          <a:off x="2953723" y="0"/>
          <a:ext cx="2979718" cy="629509"/>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2024 4Q</a:t>
          </a:r>
        </a:p>
        <a:p>
          <a:pPr lvl="0" algn="ctr" defTabSz="711200">
            <a:lnSpc>
              <a:spcPct val="90000"/>
            </a:lnSpc>
            <a:spcBef>
              <a:spcPct val="0"/>
            </a:spcBef>
            <a:spcAft>
              <a:spcPct val="35000"/>
            </a:spcAft>
          </a:pPr>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Go into </a:t>
          </a:r>
          <a:r>
            <a:rPr lang="en-US" altLang="zh-CN" sz="1600" b="0" i="0" kern="1200" dirty="0" smtClean="0"/>
            <a:t>operation</a:t>
          </a:r>
          <a:endParaRPr lang="zh-CN" altLang="en-US" sz="1600" b="0" i="0" kern="1200" dirty="0"/>
        </a:p>
      </dsp:txBody>
      <dsp:txXfrm>
        <a:off x="3268478" y="0"/>
        <a:ext cx="2350209" cy="629509"/>
      </dsp:txXfrm>
    </dsp:sp>
    <dsp:sp modelId="{A9871416-DCD8-4883-A6B3-048C4753F777}">
      <dsp:nvSpPr>
        <dsp:cNvPr id="0" name=""/>
        <dsp:cNvSpPr/>
      </dsp:nvSpPr>
      <dsp:spPr>
        <a:xfrm>
          <a:off x="5595605" y="0"/>
          <a:ext cx="2979718" cy="629509"/>
        </a:xfrm>
        <a:prstGeom prst="chevron">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kumimoji="1" lang="en-US" altLang="zh-CN" sz="1600" b="1" kern="1200" dirty="0" smtClean="0">
              <a:solidFill>
                <a:schemeClr val="bg1"/>
              </a:solidFill>
              <a:latin typeface="FangSong" panose="02010609060101010101" pitchFamily="49" charset="-122"/>
              <a:ea typeface="FangSong" panose="02010609060101010101" pitchFamily="49" charset="-122"/>
              <a:cs typeface="Arial" charset="0"/>
            </a:rPr>
            <a:t>2025 </a:t>
          </a:r>
        </a:p>
        <a:p>
          <a:pPr lvl="0" algn="ctr" defTabSz="711200">
            <a:lnSpc>
              <a:spcPct val="90000"/>
            </a:lnSpc>
            <a:spcBef>
              <a:spcPct val="0"/>
            </a:spcBef>
            <a:spcAft>
              <a:spcPct val="35000"/>
            </a:spcAft>
          </a:pPr>
          <a:r>
            <a:rPr lang="en-US" sz="1600" b="0" i="0" kern="1200" dirty="0" smtClean="0"/>
            <a:t>Commissioning  20k tons</a:t>
          </a:r>
          <a:endParaRPr kumimoji="1" lang="zh-CN" altLang="en-US" sz="1600" b="1" kern="1200" dirty="0">
            <a:solidFill>
              <a:schemeClr val="bg1"/>
            </a:solidFill>
            <a:latin typeface="FangSong" panose="02010609060101010101" pitchFamily="49" charset="-122"/>
            <a:ea typeface="FangSong" panose="02010609060101010101" pitchFamily="49" charset="-122"/>
            <a:cs typeface="Arial" charset="0"/>
          </a:endParaRPr>
        </a:p>
      </dsp:txBody>
      <dsp:txXfrm>
        <a:off x="5910360" y="0"/>
        <a:ext cx="2350209" cy="62950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1" y="0"/>
            <a:ext cx="3078163" cy="511176"/>
          </a:xfrm>
          <a:prstGeom prst="rect">
            <a:avLst/>
          </a:prstGeom>
          <a:noFill/>
          <a:ln w="9525">
            <a:noFill/>
            <a:miter lim="800000"/>
            <a:headEnd/>
            <a:tailEnd/>
          </a:ln>
        </p:spPr>
        <p:txBody>
          <a:bodyPr vert="horz" wrap="square" lIns="94681" tIns="47340" rIns="94681" bIns="47340" numCol="1" anchor="t" anchorCtr="0" compatLnSpc="1">
            <a:prstTxWarp prst="textNoShape">
              <a:avLst/>
            </a:prstTxWarp>
          </a:bodyPr>
          <a:lstStyle>
            <a:lvl1pPr defTabSz="945631">
              <a:defRPr kumimoji="0" sz="1200">
                <a:ea typeface="SimSun" pitchFamily="2" charset="-122"/>
              </a:defRPr>
            </a:lvl1pPr>
          </a:lstStyle>
          <a:p>
            <a:endParaRPr lang="zh-TW" altLang="en-US"/>
          </a:p>
        </p:txBody>
      </p:sp>
      <p:sp>
        <p:nvSpPr>
          <p:cNvPr id="3" name="日期版面配置區 2"/>
          <p:cNvSpPr>
            <a:spLocks noGrp="1"/>
          </p:cNvSpPr>
          <p:nvPr>
            <p:ph type="dt" sz="quarter" idx="1"/>
          </p:nvPr>
        </p:nvSpPr>
        <p:spPr bwMode="auto">
          <a:xfrm>
            <a:off x="4019552" y="0"/>
            <a:ext cx="3078163" cy="511176"/>
          </a:xfrm>
          <a:prstGeom prst="rect">
            <a:avLst/>
          </a:prstGeom>
          <a:noFill/>
          <a:ln w="9525">
            <a:noFill/>
            <a:miter lim="800000"/>
            <a:headEnd/>
            <a:tailEnd/>
          </a:ln>
        </p:spPr>
        <p:txBody>
          <a:bodyPr vert="horz" wrap="square" lIns="94681" tIns="47340" rIns="94681" bIns="47340" numCol="1" anchor="t" anchorCtr="0" compatLnSpc="1">
            <a:prstTxWarp prst="textNoShape">
              <a:avLst/>
            </a:prstTxWarp>
          </a:bodyPr>
          <a:lstStyle>
            <a:lvl1pPr algn="r" defTabSz="945631">
              <a:defRPr kumimoji="0" sz="1200">
                <a:ea typeface="SimSun" pitchFamily="2" charset="-122"/>
              </a:defRPr>
            </a:lvl1pPr>
          </a:lstStyle>
          <a:p>
            <a:fld id="{329829EC-0DDB-45A8-B25B-72DCB9EDC232}" type="datetimeFigureOut">
              <a:rPr lang="zh-TW" altLang="en-US"/>
              <a:pPr/>
              <a:t>2023/4/11</a:t>
            </a:fld>
            <a:endParaRPr lang="en-US" altLang="zh-TW"/>
          </a:p>
        </p:txBody>
      </p:sp>
      <p:sp>
        <p:nvSpPr>
          <p:cNvPr id="4" name="頁尾版面配置區 3"/>
          <p:cNvSpPr>
            <a:spLocks noGrp="1"/>
          </p:cNvSpPr>
          <p:nvPr>
            <p:ph type="ftr" sz="quarter" idx="2"/>
          </p:nvPr>
        </p:nvSpPr>
        <p:spPr bwMode="auto">
          <a:xfrm>
            <a:off x="1" y="9721850"/>
            <a:ext cx="3078163" cy="511176"/>
          </a:xfrm>
          <a:prstGeom prst="rect">
            <a:avLst/>
          </a:prstGeom>
          <a:noFill/>
          <a:ln w="9525">
            <a:noFill/>
            <a:miter lim="800000"/>
            <a:headEnd/>
            <a:tailEnd/>
          </a:ln>
        </p:spPr>
        <p:txBody>
          <a:bodyPr vert="horz" wrap="square" lIns="94681" tIns="47340" rIns="94681" bIns="47340" numCol="1" anchor="b" anchorCtr="0" compatLnSpc="1">
            <a:prstTxWarp prst="textNoShape">
              <a:avLst/>
            </a:prstTxWarp>
          </a:bodyPr>
          <a:lstStyle>
            <a:lvl1pPr defTabSz="945631">
              <a:defRPr kumimoji="0" sz="1200">
                <a:ea typeface="SimSun" pitchFamily="2" charset="-122"/>
              </a:defRPr>
            </a:lvl1pPr>
          </a:lstStyle>
          <a:p>
            <a:endParaRPr lang="zh-TW" altLang="en-US"/>
          </a:p>
        </p:txBody>
      </p:sp>
      <p:sp>
        <p:nvSpPr>
          <p:cNvPr id="5" name="投影片編號版面配置區 4"/>
          <p:cNvSpPr>
            <a:spLocks noGrp="1"/>
          </p:cNvSpPr>
          <p:nvPr>
            <p:ph type="sldNum" sz="quarter" idx="3"/>
          </p:nvPr>
        </p:nvSpPr>
        <p:spPr bwMode="auto">
          <a:xfrm>
            <a:off x="4019552" y="9721850"/>
            <a:ext cx="3078163" cy="511176"/>
          </a:xfrm>
          <a:prstGeom prst="rect">
            <a:avLst/>
          </a:prstGeom>
          <a:noFill/>
          <a:ln w="9525">
            <a:noFill/>
            <a:miter lim="800000"/>
            <a:headEnd/>
            <a:tailEnd/>
          </a:ln>
        </p:spPr>
        <p:txBody>
          <a:bodyPr vert="horz" wrap="square" lIns="94681" tIns="47340" rIns="94681" bIns="47340" numCol="1" anchor="b" anchorCtr="0" compatLnSpc="1">
            <a:prstTxWarp prst="textNoShape">
              <a:avLst/>
            </a:prstTxWarp>
          </a:bodyPr>
          <a:lstStyle>
            <a:lvl1pPr algn="r" defTabSz="945631">
              <a:defRPr kumimoji="0" sz="1200">
                <a:ea typeface="SimSun" pitchFamily="2" charset="-122"/>
              </a:defRPr>
            </a:lvl1pPr>
          </a:lstStyle>
          <a:p>
            <a:fld id="{9BF68BA2-ADF0-430B-A440-B21AFDB3D742}" type="slidenum">
              <a:rPr lang="zh-TW" altLang="en-US"/>
              <a:pPr/>
              <a:t>‹#›</a:t>
            </a:fld>
            <a:endParaRPr lang="en-US" altLang="zh-TW"/>
          </a:p>
        </p:txBody>
      </p:sp>
    </p:spTree>
    <p:extLst>
      <p:ext uri="{BB962C8B-B14F-4D97-AF65-F5344CB8AC3E}">
        <p14:creationId xmlns:p14="http://schemas.microsoft.com/office/powerpoint/2010/main" val="3149127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1" y="0"/>
            <a:ext cx="3078163" cy="511176"/>
          </a:xfrm>
          <a:prstGeom prst="rect">
            <a:avLst/>
          </a:prstGeom>
          <a:noFill/>
          <a:ln w="9525">
            <a:noFill/>
            <a:miter lim="800000"/>
            <a:headEnd/>
            <a:tailEnd/>
          </a:ln>
        </p:spPr>
        <p:txBody>
          <a:bodyPr vert="horz" wrap="square" lIns="94681" tIns="47340" rIns="94681" bIns="47340" numCol="1" anchor="t" anchorCtr="0" compatLnSpc="1">
            <a:prstTxWarp prst="textNoShape">
              <a:avLst/>
            </a:prstTxWarp>
          </a:bodyPr>
          <a:lstStyle>
            <a:lvl1pPr defTabSz="945631">
              <a:defRPr kumimoji="0" sz="1200">
                <a:latin typeface="Calibri" pitchFamily="34" charset="0"/>
              </a:defRPr>
            </a:lvl1pPr>
          </a:lstStyle>
          <a:p>
            <a:endParaRPr lang="zh-TW" altLang="en-US"/>
          </a:p>
        </p:txBody>
      </p:sp>
      <p:sp>
        <p:nvSpPr>
          <p:cNvPr id="3" name="日期版面配置區 2"/>
          <p:cNvSpPr>
            <a:spLocks noGrp="1"/>
          </p:cNvSpPr>
          <p:nvPr>
            <p:ph type="dt" idx="1"/>
          </p:nvPr>
        </p:nvSpPr>
        <p:spPr bwMode="auto">
          <a:xfrm>
            <a:off x="4019552" y="0"/>
            <a:ext cx="3078163" cy="511176"/>
          </a:xfrm>
          <a:prstGeom prst="rect">
            <a:avLst/>
          </a:prstGeom>
          <a:noFill/>
          <a:ln w="9525">
            <a:noFill/>
            <a:miter lim="800000"/>
            <a:headEnd/>
            <a:tailEnd/>
          </a:ln>
        </p:spPr>
        <p:txBody>
          <a:bodyPr vert="horz" wrap="square" lIns="94681" tIns="47340" rIns="94681" bIns="47340" numCol="1" anchor="t" anchorCtr="0" compatLnSpc="1">
            <a:prstTxWarp prst="textNoShape">
              <a:avLst/>
            </a:prstTxWarp>
          </a:bodyPr>
          <a:lstStyle>
            <a:lvl1pPr algn="r" defTabSz="945631">
              <a:defRPr kumimoji="0" sz="1200">
                <a:latin typeface="Calibri" pitchFamily="34" charset="0"/>
              </a:defRPr>
            </a:lvl1pPr>
          </a:lstStyle>
          <a:p>
            <a:fld id="{1B7BF1C2-BC9C-4CAA-B022-DB17EA59AA5C}" type="datetimeFigureOut">
              <a:rPr lang="zh-TW" altLang="en-US"/>
              <a:pPr/>
              <a:t>2023/4/11</a:t>
            </a:fld>
            <a:endParaRPr lang="en-US" altLang="zh-TW"/>
          </a:p>
        </p:txBody>
      </p:sp>
      <p:sp>
        <p:nvSpPr>
          <p:cNvPr id="4" name="投影片圖像版面配置區 3"/>
          <p:cNvSpPr>
            <a:spLocks noGrp="1" noRot="1" noChangeAspect="1"/>
          </p:cNvSpPr>
          <p:nvPr>
            <p:ph type="sldImg" idx="2"/>
          </p:nvPr>
        </p:nvSpPr>
        <p:spPr>
          <a:xfrm>
            <a:off x="134938" y="766763"/>
            <a:ext cx="6831012" cy="3841750"/>
          </a:xfrm>
          <a:prstGeom prst="rect">
            <a:avLst/>
          </a:prstGeom>
          <a:noFill/>
          <a:ln w="12700">
            <a:solidFill>
              <a:prstClr val="black"/>
            </a:solidFill>
          </a:ln>
        </p:spPr>
        <p:txBody>
          <a:bodyPr vert="horz" lIns="91353" tIns="45676" rIns="91353" bIns="45676" rtlCol="0" anchor="ctr"/>
          <a:lstStyle/>
          <a:p>
            <a:pPr lvl="0"/>
            <a:endParaRPr lang="zh-TW" altLang="en-US" noProof="0"/>
          </a:p>
        </p:txBody>
      </p:sp>
      <p:sp>
        <p:nvSpPr>
          <p:cNvPr id="5" name="備忘稿版面配置區 4"/>
          <p:cNvSpPr>
            <a:spLocks noGrp="1"/>
          </p:cNvSpPr>
          <p:nvPr>
            <p:ph type="body" sz="quarter" idx="3"/>
          </p:nvPr>
        </p:nvSpPr>
        <p:spPr bwMode="auto">
          <a:xfrm>
            <a:off x="711204" y="4860927"/>
            <a:ext cx="5676899" cy="4605338"/>
          </a:xfrm>
          <a:prstGeom prst="rect">
            <a:avLst/>
          </a:prstGeom>
          <a:noFill/>
          <a:ln w="9525">
            <a:noFill/>
            <a:miter lim="800000"/>
            <a:headEnd/>
            <a:tailEnd/>
          </a:ln>
        </p:spPr>
        <p:txBody>
          <a:bodyPr vert="horz" wrap="square" lIns="94681" tIns="47340" rIns="94681" bIns="47340" numCol="1" anchor="t" anchorCtr="0" compatLnSpc="1">
            <a:prstTxWarp prst="textNoShape">
              <a:avLst/>
            </a:prstTxWarp>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bwMode="auto">
          <a:xfrm>
            <a:off x="1" y="9721850"/>
            <a:ext cx="3078163" cy="511176"/>
          </a:xfrm>
          <a:prstGeom prst="rect">
            <a:avLst/>
          </a:prstGeom>
          <a:noFill/>
          <a:ln w="9525">
            <a:noFill/>
            <a:miter lim="800000"/>
            <a:headEnd/>
            <a:tailEnd/>
          </a:ln>
        </p:spPr>
        <p:txBody>
          <a:bodyPr vert="horz" wrap="square" lIns="94681" tIns="47340" rIns="94681" bIns="47340" numCol="1" anchor="b" anchorCtr="0" compatLnSpc="1">
            <a:prstTxWarp prst="textNoShape">
              <a:avLst/>
            </a:prstTxWarp>
          </a:bodyPr>
          <a:lstStyle>
            <a:lvl1pPr defTabSz="945631">
              <a:defRPr kumimoji="0" sz="1200">
                <a:latin typeface="Calibri" pitchFamily="34" charset="0"/>
              </a:defRPr>
            </a:lvl1pPr>
          </a:lstStyle>
          <a:p>
            <a:endParaRPr lang="zh-TW" altLang="en-US"/>
          </a:p>
        </p:txBody>
      </p:sp>
      <p:sp>
        <p:nvSpPr>
          <p:cNvPr id="7" name="投影片編號版面配置區 6"/>
          <p:cNvSpPr>
            <a:spLocks noGrp="1"/>
          </p:cNvSpPr>
          <p:nvPr>
            <p:ph type="sldNum" sz="quarter" idx="5"/>
          </p:nvPr>
        </p:nvSpPr>
        <p:spPr bwMode="auto">
          <a:xfrm>
            <a:off x="4019552" y="9721850"/>
            <a:ext cx="3078163" cy="511176"/>
          </a:xfrm>
          <a:prstGeom prst="rect">
            <a:avLst/>
          </a:prstGeom>
          <a:noFill/>
          <a:ln w="9525">
            <a:noFill/>
            <a:miter lim="800000"/>
            <a:headEnd/>
            <a:tailEnd/>
          </a:ln>
        </p:spPr>
        <p:txBody>
          <a:bodyPr vert="horz" wrap="square" lIns="94681" tIns="47340" rIns="94681" bIns="47340" numCol="1" anchor="b" anchorCtr="0" compatLnSpc="1">
            <a:prstTxWarp prst="textNoShape">
              <a:avLst/>
            </a:prstTxWarp>
          </a:bodyPr>
          <a:lstStyle>
            <a:lvl1pPr algn="r" defTabSz="945631">
              <a:defRPr kumimoji="0" sz="1200">
                <a:latin typeface="Calibri" pitchFamily="34" charset="0"/>
              </a:defRPr>
            </a:lvl1pPr>
          </a:lstStyle>
          <a:p>
            <a:fld id="{F76CCEDE-4CC4-4B64-9E36-108DC942EB74}" type="slidenum">
              <a:rPr lang="zh-TW" altLang="en-US"/>
              <a:pPr/>
              <a:t>‹#›</a:t>
            </a:fld>
            <a:endParaRPr lang="en-US" altLang="zh-TW"/>
          </a:p>
        </p:txBody>
      </p:sp>
    </p:spTree>
    <p:extLst>
      <p:ext uri="{BB962C8B-B14F-4D97-AF65-F5344CB8AC3E}">
        <p14:creationId xmlns:p14="http://schemas.microsoft.com/office/powerpoint/2010/main" val="444639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mn-lt"/>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mn-lt"/>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mn-lt"/>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mn-lt"/>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solidFill>
                <a:srgbClr val="FF0000"/>
              </a:solidFill>
            </a:endParaRPr>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3</a:t>
            </a:fld>
            <a:endParaRPr lang="en-US" altLang="zh-TW"/>
          </a:p>
        </p:txBody>
      </p:sp>
    </p:spTree>
    <p:extLst>
      <p:ext uri="{BB962C8B-B14F-4D97-AF65-F5344CB8AC3E}">
        <p14:creationId xmlns:p14="http://schemas.microsoft.com/office/powerpoint/2010/main" val="42064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14</a:t>
            </a:fld>
            <a:endParaRPr lang="en-US" altLang="zh-TW"/>
          </a:p>
        </p:txBody>
      </p:sp>
    </p:spTree>
    <p:extLst>
      <p:ext uri="{BB962C8B-B14F-4D97-AF65-F5344CB8AC3E}">
        <p14:creationId xmlns:p14="http://schemas.microsoft.com/office/powerpoint/2010/main" val="543712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76CCEDE-4CC4-4B64-9E36-108DC942EB74}" type="slidenum">
              <a:rPr lang="zh-TW" altLang="en-US" smtClean="0"/>
              <a:pPr/>
              <a:t>15</a:t>
            </a:fld>
            <a:endParaRPr lang="en-US" altLang="zh-TW"/>
          </a:p>
        </p:txBody>
      </p:sp>
    </p:spTree>
    <p:extLst>
      <p:ext uri="{BB962C8B-B14F-4D97-AF65-F5344CB8AC3E}">
        <p14:creationId xmlns:p14="http://schemas.microsoft.com/office/powerpoint/2010/main" val="1228784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469">
              <a:defRPr/>
            </a:pPr>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33</a:t>
            </a:fld>
            <a:endParaRPr lang="en-US" altLang="zh-TW" dirty="0"/>
          </a:p>
        </p:txBody>
      </p:sp>
    </p:spTree>
    <p:extLst>
      <p:ext uri="{BB962C8B-B14F-4D97-AF65-F5344CB8AC3E}">
        <p14:creationId xmlns:p14="http://schemas.microsoft.com/office/powerpoint/2010/main" val="2799448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34</a:t>
            </a:fld>
            <a:endParaRPr lang="en-US" altLang="zh-TW"/>
          </a:p>
        </p:txBody>
      </p:sp>
    </p:spTree>
    <p:extLst>
      <p:ext uri="{BB962C8B-B14F-4D97-AF65-F5344CB8AC3E}">
        <p14:creationId xmlns:p14="http://schemas.microsoft.com/office/powerpoint/2010/main" val="2636197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653">
              <a:defRPr/>
            </a:pPr>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36</a:t>
            </a:fld>
            <a:endParaRPr lang="en-US" altLang="zh-TW" dirty="0"/>
          </a:p>
        </p:txBody>
      </p:sp>
    </p:spTree>
    <p:extLst>
      <p:ext uri="{BB962C8B-B14F-4D97-AF65-F5344CB8AC3E}">
        <p14:creationId xmlns:p14="http://schemas.microsoft.com/office/powerpoint/2010/main" val="3023594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469">
              <a:defRPr/>
            </a:pPr>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37</a:t>
            </a:fld>
            <a:endParaRPr lang="en-US" altLang="zh-TW" dirty="0"/>
          </a:p>
        </p:txBody>
      </p:sp>
    </p:spTree>
    <p:extLst>
      <p:ext uri="{BB962C8B-B14F-4D97-AF65-F5344CB8AC3E}">
        <p14:creationId xmlns:p14="http://schemas.microsoft.com/office/powerpoint/2010/main" val="349813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41</a:t>
            </a:fld>
            <a:endParaRPr lang="en-US" altLang="zh-TW"/>
          </a:p>
        </p:txBody>
      </p:sp>
    </p:spTree>
    <p:extLst>
      <p:ext uri="{BB962C8B-B14F-4D97-AF65-F5344CB8AC3E}">
        <p14:creationId xmlns:p14="http://schemas.microsoft.com/office/powerpoint/2010/main" val="3588536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42</a:t>
            </a:fld>
            <a:endParaRPr lang="en-US" altLang="zh-TW"/>
          </a:p>
        </p:txBody>
      </p:sp>
    </p:spTree>
    <p:extLst>
      <p:ext uri="{BB962C8B-B14F-4D97-AF65-F5344CB8AC3E}">
        <p14:creationId xmlns:p14="http://schemas.microsoft.com/office/powerpoint/2010/main" val="2133043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43</a:t>
            </a:fld>
            <a:endParaRPr lang="en-US" altLang="zh-TW"/>
          </a:p>
        </p:txBody>
      </p:sp>
    </p:spTree>
    <p:extLst>
      <p:ext uri="{BB962C8B-B14F-4D97-AF65-F5344CB8AC3E}">
        <p14:creationId xmlns:p14="http://schemas.microsoft.com/office/powerpoint/2010/main" val="3738273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6</a:t>
            </a:fld>
            <a:endParaRPr lang="en-US" altLang="zh-TW"/>
          </a:p>
        </p:txBody>
      </p:sp>
    </p:spTree>
    <p:extLst>
      <p:ext uri="{BB962C8B-B14F-4D97-AF65-F5344CB8AC3E}">
        <p14:creationId xmlns:p14="http://schemas.microsoft.com/office/powerpoint/2010/main" val="3816956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7</a:t>
            </a:fld>
            <a:endParaRPr lang="en-US" altLang="zh-TW"/>
          </a:p>
        </p:txBody>
      </p:sp>
    </p:spTree>
    <p:extLst>
      <p:ext uri="{BB962C8B-B14F-4D97-AF65-F5344CB8AC3E}">
        <p14:creationId xmlns:p14="http://schemas.microsoft.com/office/powerpoint/2010/main" val="204138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87313" y="742950"/>
            <a:ext cx="6624637" cy="37274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8</a:t>
            </a:fld>
            <a:endParaRPr lang="en-US" altLang="zh-TW"/>
          </a:p>
        </p:txBody>
      </p:sp>
    </p:spTree>
    <p:extLst>
      <p:ext uri="{BB962C8B-B14F-4D97-AF65-F5344CB8AC3E}">
        <p14:creationId xmlns:p14="http://schemas.microsoft.com/office/powerpoint/2010/main" val="2525283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9</a:t>
            </a:fld>
            <a:endParaRPr lang="en-US" altLang="zh-TW"/>
          </a:p>
        </p:txBody>
      </p:sp>
    </p:spTree>
    <p:extLst>
      <p:ext uri="{BB962C8B-B14F-4D97-AF65-F5344CB8AC3E}">
        <p14:creationId xmlns:p14="http://schemas.microsoft.com/office/powerpoint/2010/main" val="133097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投影片圖像版面配置區 1"/>
          <p:cNvSpPr>
            <a:spLocks noGrp="1" noRot="1" noChangeAspect="1"/>
          </p:cNvSpPr>
          <p:nvPr>
            <p:ph type="sldImg"/>
          </p:nvPr>
        </p:nvSpPr>
        <p:spPr bwMode="auto">
          <a:xfrm>
            <a:off x="87313" y="742950"/>
            <a:ext cx="6624637" cy="3727450"/>
          </a:xfrm>
          <a:noFill/>
          <a:ln>
            <a:solidFill>
              <a:srgbClr val="000000"/>
            </a:solidFill>
            <a:miter lim="800000"/>
            <a:headEnd/>
            <a:tailEnd/>
          </a:ln>
        </p:spPr>
      </p:sp>
      <p:sp>
        <p:nvSpPr>
          <p:cNvPr id="53250" name="備忘稿版面配置區 2"/>
          <p:cNvSpPr>
            <a:spLocks noGrp="1"/>
          </p:cNvSpPr>
          <p:nvPr>
            <p:ph type="body" idx="1"/>
          </p:nvPr>
        </p:nvSpPr>
        <p:spPr>
          <a:noFill/>
          <a:ln/>
        </p:spPr>
        <p:txBody>
          <a:bodyPr/>
          <a:lstStyle/>
          <a:p>
            <a:endParaRPr lang="zh-TW" altLang="en-US" dirty="0"/>
          </a:p>
        </p:txBody>
      </p:sp>
      <p:sp>
        <p:nvSpPr>
          <p:cNvPr id="53251" name="投影片編號版面配置區 3"/>
          <p:cNvSpPr>
            <a:spLocks noGrp="1"/>
          </p:cNvSpPr>
          <p:nvPr>
            <p:ph type="sldNum" sz="quarter" idx="5"/>
          </p:nvPr>
        </p:nvSpPr>
        <p:spPr>
          <a:noFill/>
        </p:spPr>
        <p:txBody>
          <a:bodyPr/>
          <a:lstStyle/>
          <a:p>
            <a:fld id="{DAF29946-9C8A-465F-9EE1-BB954ECEBDCF}" type="slidenum">
              <a:rPr lang="zh-TW" altLang="en-US" smtClean="0"/>
              <a:pPr/>
              <a:t>10</a:t>
            </a:fld>
            <a:endParaRPr lang="en-US" altLang="zh-TW"/>
          </a:p>
        </p:txBody>
      </p:sp>
    </p:spTree>
    <p:extLst>
      <p:ext uri="{BB962C8B-B14F-4D97-AF65-F5344CB8AC3E}">
        <p14:creationId xmlns:p14="http://schemas.microsoft.com/office/powerpoint/2010/main" val="108483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11</a:t>
            </a:fld>
            <a:endParaRPr lang="en-US" altLang="zh-TW"/>
          </a:p>
        </p:txBody>
      </p:sp>
    </p:spTree>
    <p:extLst>
      <p:ext uri="{BB962C8B-B14F-4D97-AF65-F5344CB8AC3E}">
        <p14:creationId xmlns:p14="http://schemas.microsoft.com/office/powerpoint/2010/main" val="2562444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12</a:t>
            </a:fld>
            <a:endParaRPr lang="en-US" altLang="zh-TW"/>
          </a:p>
        </p:txBody>
      </p:sp>
    </p:spTree>
    <p:extLst>
      <p:ext uri="{BB962C8B-B14F-4D97-AF65-F5344CB8AC3E}">
        <p14:creationId xmlns:p14="http://schemas.microsoft.com/office/powerpoint/2010/main" val="2639085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4938" y="766763"/>
            <a:ext cx="6831012" cy="384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76CCEDE-4CC4-4B64-9E36-108DC942EB74}" type="slidenum">
              <a:rPr lang="zh-TW" altLang="en-US" smtClean="0"/>
              <a:pPr/>
              <a:t>13</a:t>
            </a:fld>
            <a:endParaRPr lang="en-US" altLang="zh-TW"/>
          </a:p>
        </p:txBody>
      </p:sp>
    </p:spTree>
    <p:extLst>
      <p:ext uri="{BB962C8B-B14F-4D97-AF65-F5344CB8AC3E}">
        <p14:creationId xmlns:p14="http://schemas.microsoft.com/office/powerpoint/2010/main" val="2639085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image" Target="../media/image11.jpeg"/><Relationship Id="rId11" Type="http://schemas.openxmlformats.org/officeDocument/2006/relationships/image" Target="../media/image25.jpeg"/><Relationship Id="rId5" Type="http://schemas.openxmlformats.org/officeDocument/2006/relationships/image" Target="../media/image10.jpeg"/><Relationship Id="rId10"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1315" y="1"/>
            <a:ext cx="12190684" cy="6851257"/>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3"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0618" y="6255080"/>
            <a:ext cx="2230967" cy="523875"/>
          </a:xfrm>
          <a:prstGeom prst="rect">
            <a:avLst/>
          </a:prstGeom>
          <a:noFill/>
          <a:ln w="9525">
            <a:noFill/>
            <a:miter lim="800000"/>
            <a:headEnd/>
            <a:tailEnd/>
          </a:ln>
        </p:spPr>
      </p:pic>
      <p:sp>
        <p:nvSpPr>
          <p:cNvPr id="10" name="文字方塊 15"/>
          <p:cNvSpPr txBox="1"/>
          <p:nvPr userDrawn="1"/>
        </p:nvSpPr>
        <p:spPr>
          <a:xfrm>
            <a:off x="335360" y="14070"/>
            <a:ext cx="11852699" cy="738664"/>
          </a:xfrm>
          <a:prstGeom prst="rect">
            <a:avLst/>
          </a:prstGeom>
          <a:noFill/>
        </p:spPr>
        <p:txBody>
          <a:bodyPr wrap="square">
            <a:spAutoFit/>
          </a:bodyPr>
          <a:lstStyle/>
          <a:p>
            <a:pPr fontAlgn="auto">
              <a:lnSpc>
                <a:spcPct val="150000"/>
              </a:lnSpc>
              <a:spcBef>
                <a:spcPts val="0"/>
              </a:spcBef>
              <a:spcAft>
                <a:spcPts val="0"/>
              </a:spcAft>
              <a:defRPr/>
            </a:pPr>
            <a:r>
              <a:rPr kumimoji="0" lang="en-US" altLang="zh-TW" sz="2800" b="0" i="0" dirty="0" smtClean="0">
                <a:solidFill>
                  <a:schemeClr val="bg1">
                    <a:lumMod val="65000"/>
                  </a:schemeClr>
                </a:solidFill>
                <a:latin typeface="Colonna MT" panose="04020805060202030203" pitchFamily="82" charset="0"/>
                <a:ea typeface="微軟正黑體" panose="020B0604030504040204" pitchFamily="34" charset="-120"/>
              </a:rPr>
              <a:t>Safety First </a:t>
            </a:r>
            <a:r>
              <a:rPr kumimoji="1" lang="en-US" altLang="zh-TW" sz="1800" b="0" kern="1200" baseline="0" dirty="0" smtClean="0">
                <a:solidFill>
                  <a:schemeClr val="accent1"/>
                </a:solidFill>
                <a:effectLst/>
                <a:latin typeface="Arial" charset="0"/>
                <a:ea typeface="新細明體" charset="-120"/>
                <a:cs typeface="+mn-cs"/>
                <a:sym typeface="Wingdings 2"/>
              </a:rPr>
              <a:t></a:t>
            </a:r>
            <a:r>
              <a:rPr kumimoji="0" lang="en-US" altLang="zh-TW" sz="2800" b="0" i="0" kern="1200" dirty="0" smtClean="0">
                <a:solidFill>
                  <a:schemeClr val="accent1"/>
                </a:solidFill>
                <a:latin typeface="Colonna MT" panose="04020805060202030203" pitchFamily="82" charset="0"/>
                <a:ea typeface="微軟正黑體" panose="020B0604030504040204" pitchFamily="34" charset="-120"/>
                <a:cs typeface="+mn-cs"/>
                <a:sym typeface="Wingdings"/>
              </a:rPr>
              <a:t> </a:t>
            </a:r>
            <a:r>
              <a:rPr kumimoji="0" lang="en-US" altLang="zh-TW" sz="2800" b="0" i="0" kern="1200" dirty="0" smtClean="0">
                <a:solidFill>
                  <a:schemeClr val="bg1">
                    <a:lumMod val="65000"/>
                  </a:schemeClr>
                </a:solidFill>
                <a:latin typeface="Colonna MT" panose="04020805060202030203" pitchFamily="82" charset="0"/>
                <a:ea typeface="微軟正黑體" panose="020B0604030504040204" pitchFamily="34" charset="-120"/>
                <a:cs typeface="+mn-cs"/>
              </a:rPr>
              <a:t>Quality</a:t>
            </a:r>
            <a:r>
              <a:rPr kumimoji="0" lang="en-US" altLang="zh-TW" sz="2800" b="0" i="0" kern="1200" dirty="0" smtClean="0">
                <a:solidFill>
                  <a:schemeClr val="bg1"/>
                </a:solidFill>
                <a:latin typeface="Colonna MT" panose="04020805060202030203" pitchFamily="82" charset="0"/>
                <a:ea typeface="微軟正黑體" panose="020B0604030504040204" pitchFamily="34" charset="-120"/>
                <a:cs typeface="+mn-cs"/>
              </a:rPr>
              <a:t> </a:t>
            </a:r>
            <a:r>
              <a:rPr kumimoji="1" lang="en-US" altLang="zh-TW" sz="2000" b="0" kern="1200" baseline="0" dirty="0" smtClean="0">
                <a:solidFill>
                  <a:schemeClr val="accent1"/>
                </a:solidFill>
                <a:effectLst/>
                <a:latin typeface="Arial" charset="0"/>
                <a:ea typeface="新細明體" charset="-120"/>
                <a:cs typeface="+mn-cs"/>
                <a:sym typeface="Wingdings 2"/>
              </a:rPr>
              <a:t></a:t>
            </a:r>
            <a:r>
              <a:rPr kumimoji="0" lang="en-US" altLang="zh-TW" sz="2800" b="0" i="0" dirty="0" smtClean="0">
                <a:solidFill>
                  <a:schemeClr val="tx1">
                    <a:lumMod val="50000"/>
                    <a:lumOff val="50000"/>
                  </a:schemeClr>
                </a:solidFill>
                <a:latin typeface="Colonna MT" panose="04020805060202030203" pitchFamily="82" charset="0"/>
                <a:ea typeface="微軟正黑體" panose="020B0604030504040204" pitchFamily="34" charset="-120"/>
              </a:rPr>
              <a:t> </a:t>
            </a:r>
            <a:r>
              <a:rPr kumimoji="0" lang="en-US" altLang="zh-TW" sz="2800" b="0" i="0" kern="1200" dirty="0" smtClean="0">
                <a:solidFill>
                  <a:schemeClr val="bg1">
                    <a:lumMod val="65000"/>
                  </a:schemeClr>
                </a:solidFill>
                <a:latin typeface="Colonna MT" panose="04020805060202030203" pitchFamily="82" charset="0"/>
                <a:ea typeface="微軟正黑體" panose="020B0604030504040204" pitchFamily="34" charset="-120"/>
                <a:cs typeface="+mn-cs"/>
              </a:rPr>
              <a:t>Speed</a:t>
            </a:r>
            <a:r>
              <a:rPr kumimoji="0" lang="en-US" altLang="zh-TW" sz="2800" b="0" i="0" dirty="0" smtClean="0">
                <a:solidFill>
                  <a:schemeClr val="bg1"/>
                </a:solidFill>
                <a:latin typeface="Colonna MT" panose="04020805060202030203" pitchFamily="82" charset="0"/>
                <a:ea typeface="微軟正黑體" panose="020B0604030504040204" pitchFamily="34" charset="-120"/>
              </a:rPr>
              <a:t> </a:t>
            </a:r>
            <a:r>
              <a:rPr kumimoji="1" lang="en-US" altLang="zh-TW" sz="2000" b="0" kern="1200" baseline="0" dirty="0" smtClean="0">
                <a:solidFill>
                  <a:schemeClr val="accent1"/>
                </a:solidFill>
                <a:effectLst/>
                <a:latin typeface="Arial" charset="0"/>
                <a:ea typeface="新細明體" charset="-120"/>
                <a:cs typeface="+mn-cs"/>
                <a:sym typeface="Wingdings 2"/>
              </a:rPr>
              <a:t></a:t>
            </a:r>
            <a:r>
              <a:rPr kumimoji="0" lang="en-US" altLang="zh-TW" sz="2800" b="0" i="0" baseline="0" dirty="0" smtClean="0">
                <a:solidFill>
                  <a:schemeClr val="tx1">
                    <a:lumMod val="50000"/>
                    <a:lumOff val="50000"/>
                  </a:schemeClr>
                </a:solidFill>
                <a:latin typeface="Colonna MT" panose="04020805060202030203" pitchFamily="82" charset="0"/>
                <a:ea typeface="微軟正黑體" panose="020B0604030504040204" pitchFamily="34" charset="-120"/>
              </a:rPr>
              <a:t> </a:t>
            </a:r>
            <a:r>
              <a:rPr kumimoji="0" lang="en-US" altLang="zh-TW" sz="2800" b="0" i="0" kern="1200" dirty="0" smtClean="0">
                <a:solidFill>
                  <a:schemeClr val="bg1">
                    <a:lumMod val="65000"/>
                  </a:schemeClr>
                </a:solidFill>
                <a:latin typeface="Colonna MT" panose="04020805060202030203" pitchFamily="82" charset="0"/>
                <a:ea typeface="微軟正黑體" panose="020B0604030504040204" pitchFamily="34" charset="-120"/>
                <a:cs typeface="+mn-cs"/>
              </a:rPr>
              <a:t>Teamwork </a:t>
            </a:r>
            <a:r>
              <a:rPr kumimoji="1" lang="en-US" altLang="zh-TW" sz="2000" b="0" kern="1200" baseline="0" dirty="0" smtClean="0">
                <a:solidFill>
                  <a:schemeClr val="accent1"/>
                </a:solidFill>
                <a:effectLst/>
                <a:latin typeface="Arial" charset="0"/>
                <a:ea typeface="新細明體" charset="-120"/>
                <a:cs typeface="+mn-cs"/>
                <a:sym typeface="Wingdings 2"/>
              </a:rPr>
              <a:t></a:t>
            </a:r>
            <a:r>
              <a:rPr kumimoji="0" lang="en-US" altLang="zh-TW" sz="2800" b="0" i="0" kern="1200" dirty="0" smtClean="0">
                <a:solidFill>
                  <a:schemeClr val="tx1">
                    <a:lumMod val="50000"/>
                    <a:lumOff val="50000"/>
                  </a:schemeClr>
                </a:solidFill>
                <a:latin typeface="Colonna MT" panose="04020805060202030203" pitchFamily="82" charset="0"/>
                <a:ea typeface="微軟正黑體" panose="020B0604030504040204" pitchFamily="34" charset="-120"/>
                <a:cs typeface="+mn-cs"/>
                <a:sym typeface="Wingdings"/>
              </a:rPr>
              <a:t> </a:t>
            </a:r>
            <a:r>
              <a:rPr kumimoji="0" lang="en-US" altLang="zh-TW" sz="2800" b="0" i="0" kern="1200" dirty="0" smtClean="0">
                <a:solidFill>
                  <a:schemeClr val="bg1">
                    <a:lumMod val="65000"/>
                  </a:schemeClr>
                </a:solidFill>
                <a:latin typeface="Colonna MT" panose="04020805060202030203" pitchFamily="82" charset="0"/>
                <a:ea typeface="微軟正黑體" panose="020B0604030504040204" pitchFamily="34" charset="-120"/>
                <a:cs typeface="+mn-cs"/>
              </a:rPr>
              <a:t>Excellence</a:t>
            </a:r>
            <a:endParaRPr kumimoji="0" lang="zh-TW" altLang="en-US" sz="2800" b="0" i="0" kern="1200" dirty="0">
              <a:solidFill>
                <a:schemeClr val="bg1">
                  <a:lumMod val="65000"/>
                </a:schemeClr>
              </a:solidFill>
              <a:latin typeface="Colonna MT" panose="04020805060202030203" pitchFamily="82" charset="0"/>
              <a:ea typeface="微軟正黑體" panose="020B0604030504040204" pitchFamily="34" charset="-120"/>
              <a:cs typeface="+mn-cs"/>
            </a:endParaRPr>
          </a:p>
        </p:txBody>
      </p:sp>
      <p:grpSp>
        <p:nvGrpSpPr>
          <p:cNvPr id="4" name="群組 3"/>
          <p:cNvGrpSpPr>
            <a:grpSpLocks noChangeAspect="1"/>
          </p:cNvGrpSpPr>
          <p:nvPr userDrawn="1"/>
        </p:nvGrpSpPr>
        <p:grpSpPr>
          <a:xfrm>
            <a:off x="1315" y="4771761"/>
            <a:ext cx="12192000" cy="1371677"/>
            <a:chOff x="986" y="4771759"/>
            <a:chExt cx="9119486" cy="1368000"/>
          </a:xfrm>
        </p:grpSpPr>
        <p:pic>
          <p:nvPicPr>
            <p:cNvPr id="5" name="圖片 10" descr="1木型.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6" y="4771759"/>
              <a:ext cx="1824000" cy="1368000"/>
            </a:xfrm>
            <a:prstGeom prst="rect">
              <a:avLst/>
            </a:prstGeom>
            <a:noFill/>
            <a:ln>
              <a:noFill/>
            </a:ln>
          </p:spPr>
        </p:pic>
        <p:pic>
          <p:nvPicPr>
            <p:cNvPr id="6" name="圖片 11" descr="2澆注.jp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824472" y="4771759"/>
              <a:ext cx="1824000" cy="1368000"/>
            </a:xfrm>
            <a:prstGeom prst="rect">
              <a:avLst/>
            </a:prstGeom>
            <a:noFill/>
            <a:ln>
              <a:noFill/>
            </a:ln>
          </p:spPr>
        </p:pic>
        <p:pic>
          <p:nvPicPr>
            <p:cNvPr id="8" name="圖片 13"/>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648472" y="4771759"/>
              <a:ext cx="1824000" cy="1368000"/>
            </a:xfrm>
            <a:prstGeom prst="rect">
              <a:avLst/>
            </a:prstGeom>
            <a:noFill/>
            <a:ln>
              <a:noFill/>
            </a:ln>
          </p:spPr>
        </p:pic>
        <p:pic>
          <p:nvPicPr>
            <p:cNvPr id="9" name="圖片 14" descr="5.防鏽噴塗.jpg"/>
            <p:cNvPicPr preferRelativeResize="0">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5472472" y="4771759"/>
              <a:ext cx="1824000" cy="1368000"/>
            </a:xfrm>
            <a:prstGeom prst="rect">
              <a:avLst/>
            </a:prstGeom>
            <a:noFill/>
            <a:ln>
              <a:noFill/>
            </a:ln>
          </p:spPr>
        </p:pic>
        <p:pic>
          <p:nvPicPr>
            <p:cNvPr id="11" name="圖片 18" descr="4量測.JPG"/>
            <p:cNvPicPr preferRelativeResize="0">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7296472" y="4771759"/>
              <a:ext cx="1824000" cy="1368000"/>
            </a:xfrm>
            <a:prstGeom prst="rect">
              <a:avLst/>
            </a:prstGeom>
            <a:noFill/>
            <a:ln>
              <a:noFill/>
            </a:ln>
          </p:spPr>
        </p:pic>
      </p:grpSp>
      <p:sp>
        <p:nvSpPr>
          <p:cNvPr id="20" name="副標題 2"/>
          <p:cNvSpPr>
            <a:spLocks noGrp="1"/>
          </p:cNvSpPr>
          <p:nvPr>
            <p:ph type="subTitle" idx="1"/>
          </p:nvPr>
        </p:nvSpPr>
        <p:spPr>
          <a:xfrm>
            <a:off x="2063552" y="1988840"/>
            <a:ext cx="7929592" cy="1152128"/>
          </a:xfrm>
        </p:spPr>
        <p:txBody>
          <a:bodyPr/>
          <a:lstStyle>
            <a:lvl1pPr marL="0" indent="0" algn="ctr">
              <a:buNone/>
              <a:defRPr sz="4000">
                <a:solidFill>
                  <a:schemeClr val="tx1"/>
                </a:solidFill>
                <a:latin typeface="FangSong" panose="02010609060101010101" pitchFamily="49" charset="-122"/>
                <a:ea typeface="FangSong" panose="02010609060101010101" pitchFamily="49"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C9BD1565-9108-4805-B3C2-0A2B73A3CC14}" type="slidenum">
              <a:rPr kumimoji="0" lang="en-US" altLang="zh-CN" sz="1200" smtClean="0">
                <a:solidFill>
                  <a:schemeClr val="bg1">
                    <a:lumMod val="50000"/>
                  </a:schemeClr>
                </a:solidFill>
                <a:latin typeface="+mn-lt"/>
                <a:ea typeface="SimSun" pitchFamily="2" charset="-122"/>
              </a:rPr>
              <a:pPr algn="r" eaLnBrk="1" hangingPunct="1">
                <a:defRPr/>
              </a:pPr>
              <a:t>‹#›</a:t>
            </a:fld>
            <a:endParaRPr kumimoji="0" lang="en-US" altLang="zh-CN" sz="1200" dirty="0" smtClean="0">
              <a:solidFill>
                <a:schemeClr val="bg1">
                  <a:lumMod val="50000"/>
                </a:schemeClr>
              </a:solidFill>
              <a:latin typeface="+mn-lt"/>
              <a:ea typeface="SimSun" pitchFamily="2" charset="-122"/>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777F2B2A-9E74-4126-BC55-F82E14AD1FFE}"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E4FA7C3-3911-4841-8C3B-F2367419D6E7}" type="slidenum">
              <a:rPr lang="zh-TW" altLang="en-US"/>
              <a:pPr>
                <a:defRPr/>
              </a:pPr>
              <a:t>‹#›</a:t>
            </a:fld>
            <a:endParaRPr lang="en-US" altLang="zh-TW" dirty="0"/>
          </a:p>
        </p:txBody>
      </p:sp>
      <p:grpSp>
        <p:nvGrpSpPr>
          <p:cNvPr id="16" name="群組 15"/>
          <p:cNvGrpSpPr/>
          <p:nvPr userDrawn="1"/>
        </p:nvGrpSpPr>
        <p:grpSpPr>
          <a:xfrm>
            <a:off x="527382" y="908712"/>
            <a:ext cx="11137237" cy="216032"/>
            <a:chOff x="395536" y="836680"/>
            <a:chExt cx="8352928" cy="216032"/>
          </a:xfrm>
        </p:grpSpPr>
        <p:cxnSp>
          <p:nvCxnSpPr>
            <p:cNvPr id="17" name="直線接點 16"/>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群組 17"/>
            <p:cNvGrpSpPr/>
            <p:nvPr userDrawn="1"/>
          </p:nvGrpSpPr>
          <p:grpSpPr>
            <a:xfrm>
              <a:off x="395536" y="836680"/>
              <a:ext cx="432048" cy="216000"/>
              <a:chOff x="395536" y="836680"/>
              <a:chExt cx="432048" cy="216000"/>
            </a:xfrm>
          </p:grpSpPr>
          <p:cxnSp>
            <p:nvCxnSpPr>
              <p:cNvPr id="26" name="直線接點 25"/>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 name="群組 18"/>
            <p:cNvGrpSpPr/>
            <p:nvPr userDrawn="1"/>
          </p:nvGrpSpPr>
          <p:grpSpPr>
            <a:xfrm flipH="1">
              <a:off x="8316416" y="836712"/>
              <a:ext cx="432048" cy="216000"/>
              <a:chOff x="395536" y="836680"/>
              <a:chExt cx="432048" cy="216000"/>
            </a:xfrm>
          </p:grpSpPr>
          <p:cxnSp>
            <p:nvCxnSpPr>
              <p:cNvPr id="20" name="直線接點 19"/>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4C224422-44AE-4175-A65F-57D54E2C6C3D}" type="slidenum">
              <a:rPr kumimoji="0" lang="en-US" altLang="zh-CN" sz="1200" smtClean="0">
                <a:solidFill>
                  <a:schemeClr val="bg1">
                    <a:lumMod val="50000"/>
                  </a:schemeClr>
                </a:solidFill>
                <a:latin typeface="+mn-lt"/>
                <a:ea typeface="SimSun" pitchFamily="2" charset="-122"/>
              </a:rPr>
              <a:pPr algn="r" eaLnBrk="1" hangingPunct="1">
                <a:defRPr/>
              </a:pPr>
              <a:t>‹#›</a:t>
            </a:fld>
            <a:endParaRPr kumimoji="0" lang="en-US" altLang="zh-CN" sz="1200" dirty="0" smtClean="0">
              <a:solidFill>
                <a:schemeClr val="bg1">
                  <a:lumMod val="50000"/>
                </a:schemeClr>
              </a:solidFill>
              <a:latin typeface="+mn-lt"/>
              <a:ea typeface="SimSun" pitchFamily="2" charset="-122"/>
            </a:endParaRPr>
          </a:p>
        </p:txBody>
      </p:sp>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D48E8E68-C157-4C94-BDB6-D325E33194A7}"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CABA84B-E05B-46C9-ADB4-AE2B8B4C9443}"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pic>
        <p:nvPicPr>
          <p:cNvPr id="5"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8256917"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6"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7" name="頁尾版面配置區 2"/>
          <p:cNvSpPr>
            <a:spLocks noGrp="1"/>
          </p:cNvSpPr>
          <p:nvPr>
            <p:ph type="ftr" sz="quarter" idx="15"/>
          </p:nvPr>
        </p:nvSpPr>
        <p:spPr/>
        <p:txBody>
          <a:bodyPr/>
          <a:lstStyle>
            <a:lvl1pPr>
              <a:defRPr/>
            </a:lvl1pPr>
          </a:lstStyle>
          <a:p>
            <a:pPr>
              <a:defRPr/>
            </a:pPr>
            <a:endParaRPr lang="zh-TW" altLang="en-US"/>
          </a:p>
        </p:txBody>
      </p:sp>
      <p:sp>
        <p:nvSpPr>
          <p:cNvPr id="8"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grpSp>
        <p:nvGrpSpPr>
          <p:cNvPr id="17" name="群組 16"/>
          <p:cNvGrpSpPr/>
          <p:nvPr userDrawn="1"/>
        </p:nvGrpSpPr>
        <p:grpSpPr>
          <a:xfrm>
            <a:off x="527382" y="908712"/>
            <a:ext cx="11137237" cy="216032"/>
            <a:chOff x="395536" y="836680"/>
            <a:chExt cx="8352928" cy="216032"/>
          </a:xfrm>
        </p:grpSpPr>
        <p:cxnSp>
          <p:nvCxnSpPr>
            <p:cNvPr id="20" name="直線接點 19"/>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群組 20"/>
            <p:cNvGrpSpPr/>
            <p:nvPr userDrawn="1"/>
          </p:nvGrpSpPr>
          <p:grpSpPr>
            <a:xfrm>
              <a:off x="395536" y="836680"/>
              <a:ext cx="432048" cy="216000"/>
              <a:chOff x="395536" y="836680"/>
              <a:chExt cx="432048" cy="216000"/>
            </a:xfrm>
          </p:grpSpPr>
          <p:cxnSp>
            <p:nvCxnSpPr>
              <p:cNvPr id="29" name="直線接點 28"/>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群組 21"/>
            <p:cNvGrpSpPr/>
            <p:nvPr userDrawn="1"/>
          </p:nvGrpSpPr>
          <p:grpSpPr>
            <a:xfrm flipH="1">
              <a:off x="8316416" y="836712"/>
              <a:ext cx="432048" cy="216000"/>
              <a:chOff x="395536" y="836680"/>
              <a:chExt cx="432048" cy="216000"/>
            </a:xfrm>
          </p:grpSpPr>
          <p:cxnSp>
            <p:nvCxnSpPr>
              <p:cNvPr id="23" name="直線接點 22"/>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pic>
        <p:nvPicPr>
          <p:cNvPr id="5"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2285" y="188640"/>
            <a:ext cx="10176271" cy="576064"/>
          </a:xfrm>
        </p:spPr>
        <p:txBody>
          <a:bodyPr>
            <a:noAutofit/>
          </a:bodyPr>
          <a:lstStyle>
            <a:lvl1pPr algn="l">
              <a:defRPr sz="4000">
                <a:solidFill>
                  <a:schemeClr val="tx1">
                    <a:lumMod val="50000"/>
                    <a:lumOff val="50000"/>
                  </a:schemeClr>
                </a:solidFill>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6"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7" name="頁尾版面配置區 2"/>
          <p:cNvSpPr>
            <a:spLocks noGrp="1"/>
          </p:cNvSpPr>
          <p:nvPr>
            <p:ph type="ftr" sz="quarter" idx="15"/>
          </p:nvPr>
        </p:nvSpPr>
        <p:spPr/>
        <p:txBody>
          <a:bodyPr/>
          <a:lstStyle>
            <a:lvl1pPr>
              <a:defRPr/>
            </a:lvl1pPr>
          </a:lstStyle>
          <a:p>
            <a:pPr>
              <a:defRPr/>
            </a:pPr>
            <a:endParaRPr lang="zh-TW" altLang="en-US"/>
          </a:p>
        </p:txBody>
      </p:sp>
      <p:sp>
        <p:nvSpPr>
          <p:cNvPr id="8"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grpSp>
        <p:nvGrpSpPr>
          <p:cNvPr id="17" name="群組 16"/>
          <p:cNvGrpSpPr/>
          <p:nvPr userDrawn="1"/>
        </p:nvGrpSpPr>
        <p:grpSpPr>
          <a:xfrm>
            <a:off x="527382" y="908712"/>
            <a:ext cx="11137237" cy="216032"/>
            <a:chOff x="395536" y="836680"/>
            <a:chExt cx="8352928" cy="216032"/>
          </a:xfrm>
        </p:grpSpPr>
        <p:cxnSp>
          <p:nvCxnSpPr>
            <p:cNvPr id="20" name="直線接點 19"/>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群組 20"/>
            <p:cNvGrpSpPr/>
            <p:nvPr userDrawn="1"/>
          </p:nvGrpSpPr>
          <p:grpSpPr>
            <a:xfrm>
              <a:off x="395536" y="836680"/>
              <a:ext cx="432048" cy="216000"/>
              <a:chOff x="395536" y="836680"/>
              <a:chExt cx="432048" cy="216000"/>
            </a:xfrm>
          </p:grpSpPr>
          <p:cxnSp>
            <p:nvCxnSpPr>
              <p:cNvPr id="29" name="直線接點 28"/>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群組 21"/>
            <p:cNvGrpSpPr/>
            <p:nvPr userDrawn="1"/>
          </p:nvGrpSpPr>
          <p:grpSpPr>
            <a:xfrm flipH="1">
              <a:off x="8316416" y="836712"/>
              <a:ext cx="432048" cy="216000"/>
              <a:chOff x="395536" y="836680"/>
              <a:chExt cx="432048" cy="216000"/>
            </a:xfrm>
          </p:grpSpPr>
          <p:cxnSp>
            <p:nvCxnSpPr>
              <p:cNvPr id="23" name="直線接點 22"/>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grpSp>
        <p:nvGrpSpPr>
          <p:cNvPr id="16" name="群組 15"/>
          <p:cNvGrpSpPr/>
          <p:nvPr userDrawn="1"/>
        </p:nvGrpSpPr>
        <p:grpSpPr>
          <a:xfrm>
            <a:off x="527382" y="908712"/>
            <a:ext cx="11137237" cy="216032"/>
            <a:chOff x="395536" y="836680"/>
            <a:chExt cx="8352928" cy="216032"/>
          </a:xfrm>
        </p:grpSpPr>
        <p:cxnSp>
          <p:nvCxnSpPr>
            <p:cNvPr id="17" name="直線接點 16"/>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群組 19"/>
            <p:cNvGrpSpPr/>
            <p:nvPr userDrawn="1"/>
          </p:nvGrpSpPr>
          <p:grpSpPr>
            <a:xfrm>
              <a:off x="395536" y="836680"/>
              <a:ext cx="432048" cy="216000"/>
              <a:chOff x="395536" y="836680"/>
              <a:chExt cx="432048" cy="216000"/>
            </a:xfrm>
          </p:grpSpPr>
          <p:cxnSp>
            <p:nvCxnSpPr>
              <p:cNvPr id="28" name="直線接點 27"/>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群組 20"/>
            <p:cNvGrpSpPr/>
            <p:nvPr userDrawn="1"/>
          </p:nvGrpSpPr>
          <p:grpSpPr>
            <a:xfrm flipH="1">
              <a:off x="8316416" y="836712"/>
              <a:ext cx="432048" cy="216000"/>
              <a:chOff x="395536" y="836680"/>
              <a:chExt cx="432048" cy="216000"/>
            </a:xfrm>
          </p:grpSpPr>
          <p:cxnSp>
            <p:nvCxnSpPr>
              <p:cNvPr id="22" name="直線接點 21"/>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4" name="圖片 3" descr="6.組裝產品.JPG"/>
          <p:cNvPicPr preferRelativeResize="0">
            <a:picLocks/>
          </p:cNvPicPr>
          <p:nvPr userDrawn="1"/>
        </p:nvPicPr>
        <p:blipFill>
          <a:blip r:embed="rId2" cstate="email">
            <a:lum bright="10000"/>
            <a:extLst>
              <a:ext uri="{28A0092B-C50C-407E-A947-70E740481C1C}">
                <a14:useLocalDpi xmlns:a14="http://schemas.microsoft.com/office/drawing/2010/main"/>
              </a:ext>
            </a:extLst>
          </a:blip>
          <a:stretch>
            <a:fillRect/>
          </a:stretch>
        </p:blipFill>
        <p:spPr>
          <a:xfrm>
            <a:off x="8256000"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descr="1木型.JPG"/>
          <p:cNvPicPr>
            <a:picLocks noChangeAspect="1"/>
          </p:cNvPicPr>
          <p:nvPr userDrawn="1"/>
        </p:nvPicPr>
        <p:blipFill>
          <a:blip r:embed="rId3" cstate="email">
            <a:lum bright="10000"/>
            <a:extLst>
              <a:ext uri="{28A0092B-C50C-407E-A947-70E740481C1C}">
                <a14:useLocalDpi xmlns:a14="http://schemas.microsoft.com/office/drawing/2010/main"/>
              </a:ext>
            </a:extLst>
          </a:blip>
          <a:stretch>
            <a:fillRect/>
          </a:stretch>
        </p:blipFill>
        <p:spPr>
          <a:xfrm>
            <a:off x="0" y="2214554"/>
            <a:ext cx="2240000"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descr="2澆注.jpg"/>
          <p:cNvPicPr>
            <a:picLocks noChangeAspect="1"/>
          </p:cNvPicPr>
          <p:nvPr userDrawn="1"/>
        </p:nvPicPr>
        <p:blipFill>
          <a:blip r:embed="rId4" cstate="email">
            <a:lum bright="10000"/>
            <a:extLst>
              <a:ext uri="{28A0092B-C50C-407E-A947-70E740481C1C}">
                <a14:useLocalDpi xmlns:a14="http://schemas.microsoft.com/office/drawing/2010/main"/>
              </a:ext>
            </a:extLst>
          </a:blip>
          <a:stretch>
            <a:fillRect/>
          </a:stretch>
        </p:blipFill>
        <p:spPr>
          <a:xfrm>
            <a:off x="2285973" y="2214554"/>
            <a:ext cx="1943339"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p:cNvPicPr preferRelativeResize="0">
            <a:picLocks/>
          </p:cNvPicPr>
          <p:nvPr userDrawn="1"/>
        </p:nvPicPr>
        <p:blipFill>
          <a:blip r:embed="rId5" cstate="email">
            <a:lum bright="10000"/>
            <a:extLst>
              <a:ext uri="{28A0092B-C50C-407E-A947-70E740481C1C}">
                <a14:useLocalDpi xmlns:a14="http://schemas.microsoft.com/office/drawing/2010/main"/>
              </a:ext>
            </a:extLst>
          </a:blip>
          <a:stretch>
            <a:fillRect/>
          </a:stretch>
        </p:blipFill>
        <p:spPr>
          <a:xfrm>
            <a:off x="10212042" y="3562884"/>
            <a:ext cx="198000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userDrawn="1"/>
        </p:nvPicPr>
        <p:blipFill>
          <a:blip r:embed="rId6" cstate="email">
            <a:lum bright="10000"/>
            <a:extLst>
              <a:ext uri="{28A0092B-C50C-407E-A947-70E740481C1C}">
                <a14:useLocalDpi xmlns:a14="http://schemas.microsoft.com/office/drawing/2010/main"/>
              </a:ext>
            </a:extLst>
          </a:blip>
          <a:stretch>
            <a:fillRect/>
          </a:stretch>
        </p:blipFill>
        <p:spPr>
          <a:xfrm>
            <a:off x="4272000" y="2214554"/>
            <a:ext cx="2180427"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descr="5.防鏽噴塗.jpg"/>
          <p:cNvPicPr preferRelativeResize="0">
            <a:picLocks/>
          </p:cNvPicPr>
          <p:nvPr userDrawn="1"/>
        </p:nvPicPr>
        <p:blipFill>
          <a:blip r:embed="rId7" cstate="email">
            <a:lum bright="10000"/>
            <a:extLst>
              <a:ext uri="{28A0092B-C50C-407E-A947-70E740481C1C}">
                <a14:useLocalDpi xmlns:a14="http://schemas.microsoft.com/office/drawing/2010/main"/>
              </a:ext>
            </a:extLst>
          </a:blip>
          <a:stretch>
            <a:fillRect/>
          </a:stretch>
        </p:blipFill>
        <p:spPr>
          <a:xfrm>
            <a:off x="6040405" y="3562884"/>
            <a:ext cx="215111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字方塊 9"/>
          <p:cNvSpPr txBox="1"/>
          <p:nvPr userDrawn="1"/>
        </p:nvSpPr>
        <p:spPr>
          <a:xfrm>
            <a:off x="1" y="3716338"/>
            <a:ext cx="4229100" cy="830262"/>
          </a:xfrm>
          <a:prstGeom prst="rect">
            <a:avLst/>
          </a:prstGeom>
          <a:noFill/>
        </p:spPr>
        <p:txBody>
          <a:bodyPr>
            <a:spAutoFit/>
          </a:bodyPr>
          <a:lstStyle/>
          <a:p>
            <a:pPr fontAlgn="auto">
              <a:lnSpc>
                <a:spcPct val="150000"/>
              </a:lnSpc>
              <a:spcBef>
                <a:spcPts val="0"/>
              </a:spcBef>
              <a:spcAft>
                <a:spcPts val="0"/>
              </a:spcAft>
              <a:defRPr/>
            </a:pPr>
            <a:r>
              <a:rPr kumimoji="0" lang="zh-TW" altLang="en-US" sz="1600" b="1" dirty="0">
                <a:solidFill>
                  <a:schemeClr val="accent5"/>
                </a:solidFill>
                <a:latin typeface="華康行楷體W5" pitchFamily="65" charset="-120"/>
                <a:ea typeface="華康行楷體W5"/>
              </a:rPr>
              <a:t>品質</a:t>
            </a:r>
            <a:r>
              <a:rPr kumimoji="0" lang="zh-TW" altLang="en-US" sz="1600" b="1" dirty="0">
                <a:solidFill>
                  <a:schemeClr val="accent5"/>
                </a:solidFill>
                <a:latin typeface="華康行楷體W5" pitchFamily="65" charset="-120"/>
                <a:ea typeface="金梅毛碑楷" pitchFamily="49" charset="-120"/>
              </a:rPr>
              <a:t> </a:t>
            </a:r>
            <a:r>
              <a:rPr kumimoji="0" lang="en-US" altLang="zh-TW" sz="1600" b="1" dirty="0">
                <a:solidFill>
                  <a:schemeClr val="accent5"/>
                </a:solidFill>
                <a:latin typeface="+mn-lt"/>
                <a:ea typeface="+mn-ea"/>
              </a:rPr>
              <a:t>Quality         </a:t>
            </a:r>
            <a:r>
              <a:rPr kumimoji="0" lang="zh-TW" altLang="en-US" sz="1600" b="1" dirty="0">
                <a:solidFill>
                  <a:srgbClr val="00B050"/>
                </a:solidFill>
                <a:latin typeface="華康行楷體W5" pitchFamily="65" charset="-120"/>
                <a:ea typeface="華康行楷體W5"/>
              </a:rPr>
              <a:t>速度</a:t>
            </a:r>
            <a:r>
              <a:rPr kumimoji="0" lang="zh-TW" altLang="en-US" sz="1600" b="1" dirty="0">
                <a:solidFill>
                  <a:srgbClr val="00B050"/>
                </a:solidFill>
                <a:latin typeface="華康行楷體W5" pitchFamily="65" charset="-120"/>
                <a:ea typeface="金梅毛碑楷" pitchFamily="49" charset="-120"/>
              </a:rPr>
              <a:t> </a:t>
            </a:r>
            <a:r>
              <a:rPr kumimoji="0" lang="en-US" altLang="zh-TW" sz="1600" b="1" dirty="0">
                <a:solidFill>
                  <a:srgbClr val="00B050"/>
                </a:solidFill>
                <a:latin typeface="+mn-lt"/>
                <a:ea typeface="+mn-ea"/>
              </a:rPr>
              <a:t>Speed </a:t>
            </a:r>
          </a:p>
          <a:p>
            <a:pPr fontAlgn="auto">
              <a:lnSpc>
                <a:spcPct val="150000"/>
              </a:lnSpc>
              <a:spcBef>
                <a:spcPts val="0"/>
              </a:spcBef>
              <a:spcAft>
                <a:spcPts val="0"/>
              </a:spcAft>
              <a:defRPr/>
            </a:pPr>
            <a:r>
              <a:rPr kumimoji="0" lang="zh-TW" altLang="en-US" sz="1600" b="1" dirty="0">
                <a:solidFill>
                  <a:schemeClr val="accent5">
                    <a:lumMod val="60000"/>
                    <a:lumOff val="40000"/>
                  </a:schemeClr>
                </a:solidFill>
                <a:latin typeface="華康行楷體W5" pitchFamily="65" charset="-120"/>
                <a:ea typeface="華康行楷體W5"/>
              </a:rPr>
              <a:t>團隊 </a:t>
            </a:r>
            <a:r>
              <a:rPr kumimoji="0" lang="en-US" altLang="zh-TW" sz="1600" b="1" dirty="0">
                <a:solidFill>
                  <a:schemeClr val="accent5">
                    <a:lumMod val="60000"/>
                    <a:lumOff val="40000"/>
                  </a:schemeClr>
                </a:solidFill>
                <a:latin typeface="+mn-lt"/>
                <a:ea typeface="+mn-ea"/>
              </a:rPr>
              <a:t>Team Work </a:t>
            </a:r>
            <a:r>
              <a:rPr kumimoji="0" lang="zh-TW" altLang="en-US" sz="1600" b="1" dirty="0">
                <a:solidFill>
                  <a:srgbClr val="0070C0"/>
                </a:solidFill>
                <a:latin typeface="華康行楷體W5" pitchFamily="65" charset="-120"/>
                <a:ea typeface="華康行楷體W5"/>
              </a:rPr>
              <a:t>卓越 </a:t>
            </a:r>
            <a:r>
              <a:rPr kumimoji="0" lang="en-US" altLang="zh-TW" sz="1600" b="1" dirty="0">
                <a:solidFill>
                  <a:srgbClr val="0070C0"/>
                </a:solidFill>
                <a:latin typeface="+mn-lt"/>
                <a:ea typeface="+mn-ea"/>
              </a:rPr>
              <a:t>Excellence</a:t>
            </a:r>
            <a:endParaRPr kumimoji="0" lang="zh-TW" altLang="en-US" sz="1600" b="1" dirty="0">
              <a:solidFill>
                <a:srgbClr val="0070C0"/>
              </a:solidFill>
              <a:latin typeface="+mn-lt"/>
              <a:ea typeface="+mn-ea"/>
            </a:endParaRPr>
          </a:p>
        </p:txBody>
      </p:sp>
      <p:pic>
        <p:nvPicPr>
          <p:cNvPr id="11" name="圖片 18" descr="4量測.JPG"/>
          <p:cNvPicPr preferRelativeResize="0">
            <a:picLocks/>
          </p:cNvPicPr>
          <p:nvPr userDrawn="1"/>
        </p:nvPicPr>
        <p:blipFill>
          <a:blip r:embed="rId8" cstate="email">
            <a:lum bright="10000"/>
            <a:extLst>
              <a:ext uri="{28A0092B-C50C-407E-A947-70E740481C1C}">
                <a14:useLocalDpi xmlns:a14="http://schemas.microsoft.com/office/drawing/2010/main"/>
              </a:ext>
            </a:extLst>
          </a:blip>
          <a:stretch>
            <a:fillRect/>
          </a:stretch>
        </p:blipFill>
        <p:spPr>
          <a:xfrm>
            <a:off x="4080749"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284884" y="6072189"/>
            <a:ext cx="954616" cy="720725"/>
          </a:xfrm>
          <a:prstGeom prst="rect">
            <a:avLst/>
          </a:prstGeom>
          <a:noFill/>
          <a:ln w="9525">
            <a:noFill/>
            <a:miter lim="800000"/>
            <a:headEnd/>
            <a:tailEnd/>
          </a:ln>
        </p:spPr>
      </p:pic>
      <p:pic>
        <p:nvPicPr>
          <p:cNvPr id="13" name="圖片 15" descr="ISO14000认证.jpg"/>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9230785" y="6072189"/>
            <a:ext cx="960967" cy="720725"/>
          </a:xfrm>
          <a:prstGeom prst="rect">
            <a:avLst/>
          </a:prstGeom>
          <a:noFill/>
          <a:ln w="9525">
            <a:noFill/>
            <a:miter lim="800000"/>
            <a:headEnd/>
            <a:tailEnd/>
          </a:ln>
        </p:spPr>
      </p:pic>
      <p:pic>
        <p:nvPicPr>
          <p:cNvPr id="14" name="圖片 16" descr="职业健康安全管理体系认证（OHSAS18001）.jpg"/>
          <p:cNvPicPr>
            <a:picLocks noChangeAspect="1"/>
          </p:cNvPicPr>
          <p:nvPr userDrawn="1"/>
        </p:nvPicPr>
        <p:blipFill>
          <a:blip r:embed="rId11"/>
          <a:srcRect/>
          <a:stretch>
            <a:fillRect/>
          </a:stretch>
        </p:blipFill>
        <p:spPr bwMode="auto">
          <a:xfrm>
            <a:off x="11334751" y="6072189"/>
            <a:ext cx="795867" cy="720725"/>
          </a:xfrm>
          <a:prstGeom prst="rect">
            <a:avLst/>
          </a:prstGeom>
          <a:noFill/>
          <a:ln w="9525">
            <a:noFill/>
            <a:miter lim="800000"/>
            <a:headEnd/>
            <a:tailEnd/>
          </a:ln>
        </p:spPr>
      </p:pic>
      <p:sp>
        <p:nvSpPr>
          <p:cNvPr id="20" name="副標題 2"/>
          <p:cNvSpPr>
            <a:spLocks noGrp="1"/>
          </p:cNvSpPr>
          <p:nvPr>
            <p:ph type="subTitle" idx="1"/>
          </p:nvPr>
        </p:nvSpPr>
        <p:spPr>
          <a:xfrm>
            <a:off x="1828800" y="5143512"/>
            <a:ext cx="4743453" cy="495288"/>
          </a:xfrm>
        </p:spPr>
        <p:txBody>
          <a:bodyPr/>
          <a:lstStyle>
            <a:lvl1pPr marL="0" indent="0" algn="ctr">
              <a:buNone/>
              <a:defRPr>
                <a:solidFill>
                  <a:schemeClr val="tx1"/>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21" name="標題 1"/>
          <p:cNvSpPr>
            <a:spLocks noGrp="1"/>
          </p:cNvSpPr>
          <p:nvPr>
            <p:ph type="ctrTitle"/>
          </p:nvPr>
        </p:nvSpPr>
        <p:spPr>
          <a:xfrm>
            <a:off x="6953256" y="1000108"/>
            <a:ext cx="4419595" cy="2243152"/>
          </a:xfrm>
        </p:spPr>
        <p:txBody>
          <a:bodyPr>
            <a:noAutofit/>
          </a:bodyPr>
          <a:lstStyle>
            <a:lvl1pPr>
              <a:defRPr sz="5400" b="1">
                <a:solidFill>
                  <a:schemeClr val="accent4">
                    <a:lumMod val="50000"/>
                  </a:schemeClr>
                </a:solidFill>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15" name="日期版面配置區 3"/>
          <p:cNvSpPr>
            <a:spLocks noGrp="1"/>
          </p:cNvSpPr>
          <p:nvPr>
            <p:ph type="dt" sz="half" idx="10"/>
          </p:nvPr>
        </p:nvSpPr>
        <p:spPr/>
        <p:txBody>
          <a:bodyPr/>
          <a:lstStyle>
            <a:lvl1pPr>
              <a:defRPr/>
            </a:lvl1pPr>
          </a:lstStyle>
          <a:p>
            <a:pPr>
              <a:defRPr/>
            </a:pPr>
            <a:fld id="{A6377BDD-C608-4514-93A3-8BF439A734C5}" type="datetimeFigureOut">
              <a:rPr lang="zh-TW" altLang="en-US"/>
              <a:pPr>
                <a:defRPr/>
              </a:pPr>
              <a:t>2023/4/11</a:t>
            </a:fld>
            <a:endParaRPr lang="zh-TW" altLang="en-US"/>
          </a:p>
        </p:txBody>
      </p:sp>
      <p:sp>
        <p:nvSpPr>
          <p:cNvPr id="16" name="頁尾版面配置區 4"/>
          <p:cNvSpPr>
            <a:spLocks noGrp="1"/>
          </p:cNvSpPr>
          <p:nvPr>
            <p:ph type="ftr" sz="quarter" idx="11"/>
          </p:nvPr>
        </p:nvSpPr>
        <p:spPr/>
        <p:txBody>
          <a:bodyPr/>
          <a:lstStyle>
            <a:lvl1pPr>
              <a:defRPr/>
            </a:lvl1pPr>
          </a:lstStyle>
          <a:p>
            <a:pPr>
              <a:defRPr/>
            </a:pPr>
            <a:endParaRPr lang="zh-TW"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5"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C2F8FEF3-BEB8-4422-9950-43B8B475ADD0}" type="slidenum">
              <a:rPr kumimoji="0" lang="en-US" altLang="zh-CN" sz="1200" smtClean="0">
                <a:solidFill>
                  <a:schemeClr val="bg1">
                    <a:lumMod val="50000"/>
                  </a:schemeClr>
                </a:solidFill>
                <a:latin typeface="+mn-lt"/>
                <a:ea typeface="SimSun" pitchFamily="2" charset="-122"/>
              </a:rPr>
              <a:pPr algn="r" eaLnBrk="1" hangingPunct="1">
                <a:defRPr/>
              </a:pPr>
              <a:t>‹#›</a:t>
            </a:fld>
            <a:endParaRPr kumimoji="0" lang="en-US" altLang="zh-CN" sz="1200" dirty="0" smtClean="0">
              <a:solidFill>
                <a:schemeClr val="bg1">
                  <a:lumMod val="50000"/>
                </a:schemeClr>
              </a:solidFill>
              <a:latin typeface="+mn-lt"/>
              <a:ea typeface="SimSun" pitchFamily="2" charset="-122"/>
            </a:endParaRPr>
          </a:p>
        </p:txBody>
      </p:sp>
      <p:pic>
        <p:nvPicPr>
          <p:cNvPr id="6"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7"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8" name="頁尾版面配置區 2"/>
          <p:cNvSpPr>
            <a:spLocks noGrp="1"/>
          </p:cNvSpPr>
          <p:nvPr>
            <p:ph type="ftr" sz="quarter" idx="15"/>
          </p:nvPr>
        </p:nvSpPr>
        <p:spPr/>
        <p:txBody>
          <a:bodyPr/>
          <a:lstStyle>
            <a:lvl1pPr>
              <a:defRPr/>
            </a:lvl1pPr>
          </a:lstStyle>
          <a:p>
            <a:pPr>
              <a:defRPr/>
            </a:pPr>
            <a:endParaRPr lang="zh-TW" altLang="en-US"/>
          </a:p>
        </p:txBody>
      </p:sp>
      <p:sp>
        <p:nvSpPr>
          <p:cNvPr id="9"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grpSp>
        <p:nvGrpSpPr>
          <p:cNvPr id="20" name="群組 19"/>
          <p:cNvGrpSpPr/>
          <p:nvPr userDrawn="1"/>
        </p:nvGrpSpPr>
        <p:grpSpPr>
          <a:xfrm>
            <a:off x="527382" y="908712"/>
            <a:ext cx="11137237" cy="216032"/>
            <a:chOff x="395536" y="836680"/>
            <a:chExt cx="8352928" cy="216032"/>
          </a:xfrm>
        </p:grpSpPr>
        <p:cxnSp>
          <p:nvCxnSpPr>
            <p:cNvPr id="21" name="直線接點 20"/>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群組 21"/>
            <p:cNvGrpSpPr/>
            <p:nvPr userDrawn="1"/>
          </p:nvGrpSpPr>
          <p:grpSpPr>
            <a:xfrm>
              <a:off x="395536" y="836680"/>
              <a:ext cx="432048" cy="216000"/>
              <a:chOff x="395536" y="836680"/>
              <a:chExt cx="432048" cy="216000"/>
            </a:xfrm>
          </p:grpSpPr>
          <p:cxnSp>
            <p:nvCxnSpPr>
              <p:cNvPr id="30" name="直線接點 29"/>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群組 22"/>
            <p:cNvGrpSpPr/>
            <p:nvPr userDrawn="1"/>
          </p:nvGrpSpPr>
          <p:grpSpPr>
            <a:xfrm flipH="1">
              <a:off x="8316416" y="836712"/>
              <a:ext cx="432048" cy="216000"/>
              <a:chOff x="395536" y="836680"/>
              <a:chExt cx="432048" cy="216000"/>
            </a:xfrm>
          </p:grpSpPr>
          <p:cxnSp>
            <p:nvCxnSpPr>
              <p:cNvPr id="24" name="直線接點 23"/>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890713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102ED4F3-FA8C-4790-9ED3-6F0A789F7AA0}"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E6D9B12-B3AD-425A-A501-113097C2D7EA}"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F317E92D-DCFD-4FB8-A104-4668459510FD}"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948F93C-B989-4432-AE6D-4372644237B7}"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989169C-C939-4F0D-BBD6-B3BAAB6056FD}"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BC9AADC-5899-4C65-8F6F-BCC9C3FF7F24}"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6"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a:xfrm>
            <a:off x="3407701" y="260648"/>
            <a:ext cx="8174699" cy="720080"/>
          </a:xfrm>
        </p:spPr>
        <p:txBody>
          <a:bodyPr/>
          <a:lstStyle>
            <a:lvl1pPr>
              <a:defRPr baseline="0">
                <a:solidFill>
                  <a:schemeClr val="tx2"/>
                </a:solidFill>
                <a:latin typeface="+mj-lt"/>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日期版面配置區 3"/>
          <p:cNvSpPr>
            <a:spLocks noGrp="1"/>
          </p:cNvSpPr>
          <p:nvPr>
            <p:ph type="dt" sz="half" idx="10"/>
          </p:nvPr>
        </p:nvSpPr>
        <p:spPr/>
        <p:txBody>
          <a:bodyPr/>
          <a:lstStyle>
            <a:lvl1pPr>
              <a:defRPr/>
            </a:lvl1pPr>
          </a:lstStyle>
          <a:p>
            <a:pPr>
              <a:defRPr/>
            </a:pPr>
            <a:fld id="{6122CFA0-4069-4A2A-AD05-27C604A4BE6D}" type="datetime1">
              <a:rPr lang="zh-TW" altLang="en-US"/>
              <a:pPr>
                <a:defRPr/>
              </a:pPr>
              <a:t>2023/4/11</a:t>
            </a:fld>
            <a:endParaRPr lang="en-US" altLang="zh-TW"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EA49CA41-347F-4B25-B69D-8A59A0BA960D}" type="slidenum">
              <a:rPr lang="zh-TW" altLang="en-US"/>
              <a:pPr>
                <a:defRPr/>
              </a:pPr>
              <a:t>‹#›</a:t>
            </a:fld>
            <a:endParaRPr lang="en-US" altLang="zh-TW" dirty="0"/>
          </a:p>
        </p:txBody>
      </p:sp>
      <p:grpSp>
        <p:nvGrpSpPr>
          <p:cNvPr id="25" name="群組 24"/>
          <p:cNvGrpSpPr/>
          <p:nvPr userDrawn="1"/>
        </p:nvGrpSpPr>
        <p:grpSpPr>
          <a:xfrm>
            <a:off x="527382" y="908712"/>
            <a:ext cx="11137237" cy="216032"/>
            <a:chOff x="395536" y="836680"/>
            <a:chExt cx="8352928" cy="216032"/>
          </a:xfrm>
        </p:grpSpPr>
        <p:cxnSp>
          <p:nvCxnSpPr>
            <p:cNvPr id="12" name="直線接點 11"/>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群組 3"/>
            <p:cNvGrpSpPr/>
            <p:nvPr userDrawn="1"/>
          </p:nvGrpSpPr>
          <p:grpSpPr>
            <a:xfrm>
              <a:off x="395536" y="836680"/>
              <a:ext cx="432048" cy="216000"/>
              <a:chOff x="395536" y="836680"/>
              <a:chExt cx="432048" cy="216000"/>
            </a:xfrm>
          </p:grpSpPr>
          <p:cxnSp>
            <p:nvCxnSpPr>
              <p:cNvPr id="11" name="直線接點 10"/>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 name="群組 17"/>
            <p:cNvGrpSpPr/>
            <p:nvPr userDrawn="1"/>
          </p:nvGrpSpPr>
          <p:grpSpPr>
            <a:xfrm flipH="1">
              <a:off x="8316416" y="836712"/>
              <a:ext cx="432048" cy="216000"/>
              <a:chOff x="395536" y="836680"/>
              <a:chExt cx="432048" cy="216000"/>
            </a:xfrm>
          </p:grpSpPr>
          <p:cxnSp>
            <p:nvCxnSpPr>
              <p:cNvPr id="19" name="直線接點 18"/>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5083A1DD-7743-4B9B-A216-9E746D46CC35}"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09E11A0-C9B3-454A-860A-C3D6507626AB}"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398B53AB-8A10-48B2-B9B5-7D4B4FCF683B}" type="datetime1">
              <a:rPr lang="zh-TW" altLang="en-US"/>
              <a:pPr>
                <a:defRPr/>
              </a:pPr>
              <a:t>2023/4/11</a:t>
            </a:fld>
            <a:endParaRPr lang="en-US" altLang="zh-TW"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FF7D5F77-55D4-462C-8246-AAA9EE9A7F41}"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350FF3CA-84B1-49F5-B1C6-29A2FF714268}" type="datetime1">
              <a:rPr lang="zh-TW" altLang="en-US"/>
              <a:pPr>
                <a:defRPr/>
              </a:pPr>
              <a:t>2023/4/11</a:t>
            </a:fld>
            <a:endParaRPr lang="en-US" altLang="zh-TW" dirty="0"/>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53174CD0-5422-47DF-8658-631CF59622F3}"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0C5257DE-FC28-450A-8DD4-4F77A5949E96}" type="datetime1">
              <a:rPr lang="zh-TW" altLang="en-US"/>
              <a:pPr>
                <a:defRPr/>
              </a:pPr>
              <a:t>2023/4/11</a:t>
            </a:fld>
            <a:endParaRPr lang="en-US" altLang="zh-TW" dirty="0"/>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1AFEF754-CC61-4004-A8BD-AEAEF86F43C3}"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71DC20F-FB8C-49E7-B31D-95E2C34D2D98}"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489627B-CDB5-4269-B048-3A80C61B3F81}"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909AE18-9838-4F61-9FDE-4185830FE69D}"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A786224-964C-41AD-89E4-F8DEB7B37898}"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1EE50D73-9196-40A5-9426-495A936808A5}"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842BB18-D537-4B59-8BA8-CB3E23A19FF8}"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CA9808F9-B459-4FBA-9B6A-93BB22351E53}"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8613388-9E3A-4B09-8DAF-791A4414B4C0}"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圖片 3" descr="6.組裝產品.JPG"/>
          <p:cNvPicPr preferRelativeResize="0">
            <a:picLocks/>
          </p:cNvPicPr>
          <p:nvPr userDrawn="1"/>
        </p:nvPicPr>
        <p:blipFill>
          <a:blip r:embed="rId2" cstate="email">
            <a:lum bright="10000"/>
            <a:extLst>
              <a:ext uri="{28A0092B-C50C-407E-A947-70E740481C1C}">
                <a14:useLocalDpi xmlns:a14="http://schemas.microsoft.com/office/drawing/2010/main"/>
              </a:ext>
            </a:extLst>
          </a:blip>
          <a:stretch>
            <a:fillRect/>
          </a:stretch>
        </p:blipFill>
        <p:spPr>
          <a:xfrm>
            <a:off x="8256000"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descr="1木型.JPG"/>
          <p:cNvPicPr>
            <a:picLocks noChangeAspect="1"/>
          </p:cNvPicPr>
          <p:nvPr userDrawn="1"/>
        </p:nvPicPr>
        <p:blipFill>
          <a:blip r:embed="rId3" cstate="email">
            <a:lum bright="10000"/>
            <a:extLst>
              <a:ext uri="{28A0092B-C50C-407E-A947-70E740481C1C}">
                <a14:useLocalDpi xmlns:a14="http://schemas.microsoft.com/office/drawing/2010/main"/>
              </a:ext>
            </a:extLst>
          </a:blip>
          <a:stretch>
            <a:fillRect/>
          </a:stretch>
        </p:blipFill>
        <p:spPr>
          <a:xfrm>
            <a:off x="0" y="2214554"/>
            <a:ext cx="2240000"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descr="2澆注.jpg"/>
          <p:cNvPicPr>
            <a:picLocks noChangeAspect="1"/>
          </p:cNvPicPr>
          <p:nvPr userDrawn="1"/>
        </p:nvPicPr>
        <p:blipFill>
          <a:blip r:embed="rId4" cstate="email">
            <a:lum bright="10000"/>
            <a:extLst>
              <a:ext uri="{28A0092B-C50C-407E-A947-70E740481C1C}">
                <a14:useLocalDpi xmlns:a14="http://schemas.microsoft.com/office/drawing/2010/main"/>
              </a:ext>
            </a:extLst>
          </a:blip>
          <a:stretch>
            <a:fillRect/>
          </a:stretch>
        </p:blipFill>
        <p:spPr>
          <a:xfrm>
            <a:off x="2285973" y="2214554"/>
            <a:ext cx="1943339"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p:cNvPicPr preferRelativeResize="0">
            <a:picLocks/>
          </p:cNvPicPr>
          <p:nvPr userDrawn="1"/>
        </p:nvPicPr>
        <p:blipFill>
          <a:blip r:embed="rId5" cstate="email">
            <a:lum bright="10000"/>
            <a:extLst>
              <a:ext uri="{28A0092B-C50C-407E-A947-70E740481C1C}">
                <a14:useLocalDpi xmlns:a14="http://schemas.microsoft.com/office/drawing/2010/main"/>
              </a:ext>
            </a:extLst>
          </a:blip>
          <a:stretch>
            <a:fillRect/>
          </a:stretch>
        </p:blipFill>
        <p:spPr>
          <a:xfrm>
            <a:off x="10212042" y="3562884"/>
            <a:ext cx="198000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userDrawn="1"/>
        </p:nvPicPr>
        <p:blipFill>
          <a:blip r:embed="rId6" cstate="email">
            <a:lum bright="10000"/>
            <a:extLst>
              <a:ext uri="{28A0092B-C50C-407E-A947-70E740481C1C}">
                <a14:useLocalDpi xmlns:a14="http://schemas.microsoft.com/office/drawing/2010/main"/>
              </a:ext>
            </a:extLst>
          </a:blip>
          <a:stretch>
            <a:fillRect/>
          </a:stretch>
        </p:blipFill>
        <p:spPr>
          <a:xfrm>
            <a:off x="4272000" y="2214554"/>
            <a:ext cx="2180427"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descr="5.防鏽噴塗.jpg"/>
          <p:cNvPicPr preferRelativeResize="0">
            <a:picLocks/>
          </p:cNvPicPr>
          <p:nvPr userDrawn="1"/>
        </p:nvPicPr>
        <p:blipFill>
          <a:blip r:embed="rId7" cstate="email">
            <a:lum bright="10000"/>
            <a:extLst>
              <a:ext uri="{28A0092B-C50C-407E-A947-70E740481C1C}">
                <a14:useLocalDpi xmlns:a14="http://schemas.microsoft.com/office/drawing/2010/main"/>
              </a:ext>
            </a:extLst>
          </a:blip>
          <a:stretch>
            <a:fillRect/>
          </a:stretch>
        </p:blipFill>
        <p:spPr>
          <a:xfrm>
            <a:off x="6040405" y="3562884"/>
            <a:ext cx="215111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字方塊 9"/>
          <p:cNvSpPr txBox="1">
            <a:spLocks noChangeArrowheads="1"/>
          </p:cNvSpPr>
          <p:nvPr userDrawn="1"/>
        </p:nvSpPr>
        <p:spPr bwMode="auto">
          <a:xfrm>
            <a:off x="0" y="3716338"/>
            <a:ext cx="4080933" cy="825500"/>
          </a:xfrm>
          <a:prstGeom prst="rect">
            <a:avLst/>
          </a:prstGeom>
          <a:noFill/>
          <a:ln>
            <a:noFill/>
          </a:ln>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defRPr/>
            </a:pPr>
            <a:r>
              <a:rPr kumimoji="0" lang="zh-TW" altLang="en-US" sz="1600" b="1" smtClean="0">
                <a:solidFill>
                  <a:srgbClr val="964305"/>
                </a:solidFill>
                <a:latin typeface="華康行楷體W5" pitchFamily="65" charset="-120"/>
                <a:ea typeface="華康行楷體W5" pitchFamily="65" charset="-120"/>
              </a:rPr>
              <a:t>品質</a:t>
            </a:r>
            <a:r>
              <a:rPr kumimoji="0" lang="zh-TW" altLang="en-US" sz="1600" b="1" smtClean="0">
                <a:solidFill>
                  <a:srgbClr val="964305"/>
                </a:solidFill>
                <a:latin typeface="華康行楷體W5" pitchFamily="65" charset="-120"/>
                <a:ea typeface="金梅毛碑楷" pitchFamily="49" charset="-120"/>
              </a:rPr>
              <a:t> </a:t>
            </a:r>
            <a:r>
              <a:rPr kumimoji="0" lang="en-US" altLang="zh-TW" sz="1600" b="1" dirty="0" smtClean="0">
                <a:solidFill>
                  <a:srgbClr val="964305"/>
                </a:solidFill>
                <a:latin typeface="Calibri" pitchFamily="34" charset="0"/>
                <a:ea typeface="新細明體" pitchFamily="18" charset="-120"/>
              </a:rPr>
              <a:t>Quality          </a:t>
            </a:r>
            <a:r>
              <a:rPr kumimoji="0" lang="zh-TW" altLang="en-US" sz="1600" b="1" smtClean="0">
                <a:solidFill>
                  <a:srgbClr val="00B050"/>
                </a:solidFill>
                <a:latin typeface="華康行楷體W5" pitchFamily="65" charset="-120"/>
                <a:ea typeface="華康行楷體W5" pitchFamily="65" charset="-120"/>
              </a:rPr>
              <a:t>速度</a:t>
            </a:r>
            <a:r>
              <a:rPr kumimoji="0" lang="zh-TW" altLang="en-US" sz="1600" b="1" smtClean="0">
                <a:solidFill>
                  <a:srgbClr val="00B050"/>
                </a:solidFill>
                <a:latin typeface="華康行楷體W5" pitchFamily="65" charset="-120"/>
                <a:ea typeface="金梅毛碑楷" pitchFamily="49" charset="-120"/>
              </a:rPr>
              <a:t> </a:t>
            </a:r>
            <a:r>
              <a:rPr kumimoji="0" lang="en-US" altLang="zh-TW" sz="1600" b="1" dirty="0" smtClean="0">
                <a:solidFill>
                  <a:srgbClr val="00B050"/>
                </a:solidFill>
                <a:latin typeface="Calibri" pitchFamily="34" charset="0"/>
                <a:ea typeface="新細明體" pitchFamily="18" charset="-120"/>
              </a:rPr>
              <a:t>Speed </a:t>
            </a:r>
          </a:p>
          <a:p>
            <a:pPr eaLnBrk="1" hangingPunct="1">
              <a:lnSpc>
                <a:spcPct val="150000"/>
              </a:lnSpc>
              <a:defRPr/>
            </a:pPr>
            <a:r>
              <a:rPr kumimoji="0" lang="zh-TW" altLang="en-US" sz="1600" b="1" smtClean="0">
                <a:solidFill>
                  <a:srgbClr val="F88631"/>
                </a:solidFill>
                <a:latin typeface="華康行楷體W5" pitchFamily="65" charset="-120"/>
                <a:ea typeface="華康行楷體W5" pitchFamily="65" charset="-120"/>
              </a:rPr>
              <a:t>團隊 </a:t>
            </a:r>
            <a:r>
              <a:rPr kumimoji="0" lang="en-US" altLang="zh-TW" sz="1600" b="1" dirty="0" smtClean="0">
                <a:solidFill>
                  <a:srgbClr val="F88631"/>
                </a:solidFill>
                <a:latin typeface="Calibri" pitchFamily="34" charset="0"/>
                <a:ea typeface="新細明體" pitchFamily="18" charset="-120"/>
              </a:rPr>
              <a:t>Team Work  </a:t>
            </a:r>
            <a:r>
              <a:rPr kumimoji="0" lang="zh-TW" altLang="en-US" sz="1600" b="1" smtClean="0">
                <a:solidFill>
                  <a:srgbClr val="0070C0"/>
                </a:solidFill>
                <a:latin typeface="華康行楷體W5" pitchFamily="65" charset="-120"/>
                <a:ea typeface="華康行楷體W5" pitchFamily="65" charset="-120"/>
              </a:rPr>
              <a:t>卓越 </a:t>
            </a:r>
            <a:r>
              <a:rPr kumimoji="0" lang="en-US" altLang="zh-TW" sz="1600" b="1" dirty="0" smtClean="0">
                <a:solidFill>
                  <a:srgbClr val="0070C0"/>
                </a:solidFill>
                <a:latin typeface="Calibri" pitchFamily="34" charset="0"/>
                <a:ea typeface="新細明體" pitchFamily="18" charset="-120"/>
              </a:rPr>
              <a:t>Excellent</a:t>
            </a:r>
            <a:endParaRPr kumimoji="0" lang="zh-TW" altLang="en-US" sz="1600" b="1" smtClean="0">
              <a:solidFill>
                <a:srgbClr val="0070C0"/>
              </a:solidFill>
              <a:latin typeface="Calibri" pitchFamily="34" charset="0"/>
              <a:ea typeface="新細明體" pitchFamily="18" charset="-120"/>
            </a:endParaRPr>
          </a:p>
        </p:txBody>
      </p:sp>
      <p:pic>
        <p:nvPicPr>
          <p:cNvPr id="11" name="圖片 18" descr="4量測.JPG"/>
          <p:cNvPicPr preferRelativeResize="0">
            <a:picLocks/>
          </p:cNvPicPr>
          <p:nvPr userDrawn="1"/>
        </p:nvPicPr>
        <p:blipFill>
          <a:blip r:embed="rId8" cstate="email">
            <a:lum bright="10000"/>
            <a:extLst>
              <a:ext uri="{28A0092B-C50C-407E-A947-70E740481C1C}">
                <a14:useLocalDpi xmlns:a14="http://schemas.microsoft.com/office/drawing/2010/main"/>
              </a:ext>
            </a:extLst>
          </a:blip>
          <a:stretch>
            <a:fillRect/>
          </a:stretch>
        </p:blipFill>
        <p:spPr>
          <a:xfrm>
            <a:off x="4080749"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284884" y="6072189"/>
            <a:ext cx="954616" cy="720725"/>
          </a:xfrm>
          <a:prstGeom prst="rect">
            <a:avLst/>
          </a:prstGeom>
          <a:noFill/>
          <a:ln w="9525">
            <a:noFill/>
            <a:miter lim="800000"/>
            <a:headEnd/>
            <a:tailEnd/>
          </a:ln>
        </p:spPr>
      </p:pic>
      <p:pic>
        <p:nvPicPr>
          <p:cNvPr id="13" name="圖片 15" descr="ISO14000认证.jpg"/>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9230785" y="6072189"/>
            <a:ext cx="960967" cy="720725"/>
          </a:xfrm>
          <a:prstGeom prst="rect">
            <a:avLst/>
          </a:prstGeom>
          <a:noFill/>
          <a:ln w="9525">
            <a:noFill/>
            <a:miter lim="800000"/>
            <a:headEnd/>
            <a:tailEnd/>
          </a:ln>
        </p:spPr>
      </p:pic>
      <p:pic>
        <p:nvPicPr>
          <p:cNvPr id="14" name="圖片 16" descr="职业健康安全管理体系认证（OHSAS18001）.jpg"/>
          <p:cNvPicPr>
            <a:picLocks noChangeAspect="1"/>
          </p:cNvPicPr>
          <p:nvPr userDrawn="1"/>
        </p:nvPicPr>
        <p:blipFill>
          <a:blip r:embed="rId11"/>
          <a:srcRect/>
          <a:stretch>
            <a:fillRect/>
          </a:stretch>
        </p:blipFill>
        <p:spPr bwMode="auto">
          <a:xfrm>
            <a:off x="11334751" y="6072189"/>
            <a:ext cx="795867" cy="720725"/>
          </a:xfrm>
          <a:prstGeom prst="rect">
            <a:avLst/>
          </a:prstGeom>
          <a:noFill/>
          <a:ln w="9525">
            <a:noFill/>
            <a:miter lim="800000"/>
            <a:headEnd/>
            <a:tailEnd/>
          </a:ln>
        </p:spPr>
      </p:pic>
      <p:sp>
        <p:nvSpPr>
          <p:cNvPr id="20" name="副標題 2"/>
          <p:cNvSpPr>
            <a:spLocks noGrp="1"/>
          </p:cNvSpPr>
          <p:nvPr>
            <p:ph type="subTitle" idx="1"/>
          </p:nvPr>
        </p:nvSpPr>
        <p:spPr>
          <a:xfrm>
            <a:off x="1828800" y="5143512"/>
            <a:ext cx="4743453" cy="495288"/>
          </a:xfrm>
        </p:spPr>
        <p:txBody>
          <a:bodyPr/>
          <a:lstStyle>
            <a:lvl1pPr marL="0" indent="0" algn="ctr">
              <a:buNone/>
              <a:defRPr>
                <a:solidFill>
                  <a:schemeClr val="tx1"/>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21" name="標題 1"/>
          <p:cNvSpPr>
            <a:spLocks noGrp="1"/>
          </p:cNvSpPr>
          <p:nvPr>
            <p:ph type="ctrTitle"/>
          </p:nvPr>
        </p:nvSpPr>
        <p:spPr>
          <a:xfrm>
            <a:off x="6953256" y="1000108"/>
            <a:ext cx="4419595" cy="2243152"/>
          </a:xfrm>
        </p:spPr>
        <p:txBody>
          <a:bodyPr>
            <a:noAutofit/>
          </a:bodyPr>
          <a:lstStyle>
            <a:lvl1pPr>
              <a:defRPr sz="5400" b="1">
                <a:solidFill>
                  <a:schemeClr val="accent4">
                    <a:lumMod val="50000"/>
                  </a:schemeClr>
                </a:solidFill>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15" name="日期版面配置區 3"/>
          <p:cNvSpPr>
            <a:spLocks noGrp="1"/>
          </p:cNvSpPr>
          <p:nvPr>
            <p:ph type="dt" sz="half" idx="10"/>
          </p:nvPr>
        </p:nvSpPr>
        <p:spPr/>
        <p:txBody>
          <a:bodyPr/>
          <a:lstStyle>
            <a:lvl1pPr>
              <a:defRPr/>
            </a:lvl1pPr>
          </a:lstStyle>
          <a:p>
            <a:pPr>
              <a:defRPr/>
            </a:pPr>
            <a:fld id="{622C0D6E-48DC-45FC-BFAA-C1DE48722563}" type="datetime1">
              <a:rPr lang="zh-TW" altLang="en-US"/>
              <a:pPr>
                <a:defRPr/>
              </a:pPr>
              <a:t>2023/4/11</a:t>
            </a:fld>
            <a:endParaRPr lang="en-US" altLang="zh-TW" dirty="0"/>
          </a:p>
        </p:txBody>
      </p:sp>
      <p:sp>
        <p:nvSpPr>
          <p:cNvPr id="16" name="頁尾版面配置區 4"/>
          <p:cNvSpPr>
            <a:spLocks noGrp="1"/>
          </p:cNvSpPr>
          <p:nvPr>
            <p:ph type="ftr" sz="quarter" idx="11"/>
          </p:nvPr>
        </p:nvSpPr>
        <p:spPr/>
        <p:txBody>
          <a:bodyPr/>
          <a:lstStyle>
            <a:lvl1pPr>
              <a:defRPr/>
            </a:lvl1pPr>
          </a:lstStyle>
          <a:p>
            <a:pPr>
              <a:defRPr/>
            </a:pPr>
            <a:endParaRPr lang="zh-TW" alt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cxnSp>
        <p:nvCxnSpPr>
          <p:cNvPr id="4" name="直線接點 3"/>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a:xfrm>
            <a:off x="3407701" y="260648"/>
            <a:ext cx="8174699" cy="720080"/>
          </a:xfrm>
        </p:spPr>
        <p:txBody>
          <a:body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65D0D9BE-B1C6-4CB3-B531-A601884C9CDC}"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850C9CC-89A6-43F2-A4B5-39E212569CCF}"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pic>
        <p:nvPicPr>
          <p:cNvPr id="6"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a:xfrm>
            <a:off x="815414" y="4406900"/>
            <a:ext cx="3840425" cy="1398364"/>
          </a:xfrm>
        </p:spPr>
        <p:txBody>
          <a:bodyPr anchor="t"/>
          <a:lstStyle>
            <a:lvl1pPr algn="l">
              <a:defRPr sz="4000" b="1" cap="all">
                <a:solidFill>
                  <a:schemeClr val="tx1"/>
                </a:solidFill>
                <a:latin typeface="FangSong" panose="02010609060101010101" pitchFamily="49" charset="-122"/>
                <a:ea typeface="FangSong" panose="02010609060101010101" pitchFamily="49" charset="-122"/>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815415" y="2906714"/>
            <a:ext cx="3840427" cy="1458391"/>
          </a:xfrm>
        </p:spPr>
        <p:txBody>
          <a:bodyPr anchor="b"/>
          <a:lstStyle>
            <a:lvl1pPr marL="0" indent="0">
              <a:buNone/>
              <a:defRPr sz="24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smtClean="0"/>
              <a:t>按一下以編輯母片文字樣式</a:t>
            </a:r>
          </a:p>
        </p:txBody>
      </p:sp>
      <p:sp>
        <p:nvSpPr>
          <p:cNvPr id="7" name="日期版面配置區 3"/>
          <p:cNvSpPr>
            <a:spLocks noGrp="1"/>
          </p:cNvSpPr>
          <p:nvPr>
            <p:ph type="dt" sz="half" idx="10"/>
          </p:nvPr>
        </p:nvSpPr>
        <p:spPr/>
        <p:txBody>
          <a:bodyPr/>
          <a:lstStyle>
            <a:lvl1pPr>
              <a:defRPr/>
            </a:lvl1pPr>
          </a:lstStyle>
          <a:p>
            <a:pPr>
              <a:defRPr/>
            </a:pPr>
            <a:fld id="{12AA0DAF-6C36-44C2-A532-09D09DC6E87D}" type="datetime1">
              <a:rPr lang="zh-TW" altLang="en-US"/>
              <a:pPr>
                <a:defRPr/>
              </a:pPr>
              <a:t>2023/4/11</a:t>
            </a:fld>
            <a:endParaRPr lang="en-US" altLang="zh-TW"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19" name="形狀"/>
          <p:cNvSpPr>
            <a:spLocks/>
          </p:cNvSpPr>
          <p:nvPr userDrawn="1"/>
        </p:nvSpPr>
        <p:spPr>
          <a:xfrm flipH="1">
            <a:off x="7536683" y="9384"/>
            <a:ext cx="4656000" cy="6840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796" y="21600"/>
                </a:lnTo>
                <a:lnTo>
                  <a:pt x="0" y="21598"/>
                </a:lnTo>
                <a:lnTo>
                  <a:pt x="0" y="0"/>
                </a:lnTo>
                <a:close/>
              </a:path>
            </a:pathLst>
          </a:custGeom>
          <a:solidFill>
            <a:schemeClr val="accent3">
              <a:lumMod val="20000"/>
              <a:lumOff val="80000"/>
              <a:alpha val="50000"/>
            </a:schemeClr>
          </a:solidFill>
          <a:ln w="12700">
            <a:noFill/>
            <a:miter lim="400000"/>
          </a:ln>
        </p:spPr>
        <p:txBody>
          <a:bodyPr lIns="45719" rIns="45719" anchor="ctr"/>
          <a:lstStyle/>
          <a:p>
            <a:pPr defTabSz="914400">
              <a:defRPr sz="1800">
                <a:solidFill>
                  <a:srgbClr val="FFFFFF"/>
                </a:solidFill>
                <a:latin typeface="Lato Light"/>
                <a:ea typeface="Lato Light"/>
                <a:cs typeface="Lato Light"/>
                <a:sym typeface="Lato Light"/>
              </a:defRPr>
            </a:pPr>
            <a:endParaRPr sz="1800"/>
          </a:p>
        </p:txBody>
      </p:sp>
      <p:sp>
        <p:nvSpPr>
          <p:cNvPr id="20" name="投影片編號版面配置區 5"/>
          <p:cNvSpPr>
            <a:spLocks noGrp="1"/>
          </p:cNvSpPr>
          <p:nvPr>
            <p:ph type="sldNum" sz="quarter" idx="12"/>
          </p:nvPr>
        </p:nvSpPr>
        <p:spPr>
          <a:xfrm>
            <a:off x="8737600" y="6356351"/>
            <a:ext cx="2844800" cy="365125"/>
          </a:xfrm>
        </p:spPr>
        <p:txBody>
          <a:bodyPr/>
          <a:lstStyle>
            <a:lvl1pPr>
              <a:defRPr/>
            </a:lvl1pPr>
          </a:lstStyle>
          <a:p>
            <a:pPr>
              <a:defRPr/>
            </a:pPr>
            <a:fld id="{9E01B511-A573-4DA4-855C-B932DC03D121}"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cxnSp>
        <p:nvCxnSpPr>
          <p:cNvPr id="4" name="直線接點 3"/>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37DAE2DD-4E84-4397-B17C-F9C139F7ADD4}"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C188DD9-AF25-4431-99E6-A9757B84F8C4}"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cxnSp>
        <p:nvCxnSpPr>
          <p:cNvPr id="5" name="直線接點 4"/>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3"/>
          <p:cNvSpPr>
            <a:spLocks noGrp="1"/>
          </p:cNvSpPr>
          <p:nvPr>
            <p:ph type="dt" sz="half" idx="10"/>
          </p:nvPr>
        </p:nvSpPr>
        <p:spPr/>
        <p:txBody>
          <a:bodyPr/>
          <a:lstStyle>
            <a:lvl1pPr>
              <a:defRPr/>
            </a:lvl1pPr>
          </a:lstStyle>
          <a:p>
            <a:pPr>
              <a:defRPr/>
            </a:pPr>
            <a:fld id="{B85145DF-E2A3-4BE6-B9B8-7C205269E813}" type="datetime1">
              <a:rPr lang="zh-TW" altLang="en-US"/>
              <a:pPr>
                <a:defRPr/>
              </a:pPr>
              <a:t>2023/4/11</a:t>
            </a:fld>
            <a:endParaRPr lang="en-US" altLang="zh-TW" dirty="0"/>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a:lvl1pPr>
          </a:lstStyle>
          <a:p>
            <a:pPr>
              <a:defRPr/>
            </a:pPr>
            <a:fld id="{0C6DED40-5C81-4A0E-A655-D4F48D9BC0FB}"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cxnSp>
        <p:nvCxnSpPr>
          <p:cNvPr id="7" name="直線接點 6"/>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8" name="日期版面配置區 3"/>
          <p:cNvSpPr>
            <a:spLocks noGrp="1"/>
          </p:cNvSpPr>
          <p:nvPr>
            <p:ph type="dt" sz="half" idx="10"/>
          </p:nvPr>
        </p:nvSpPr>
        <p:spPr/>
        <p:txBody>
          <a:bodyPr/>
          <a:lstStyle>
            <a:lvl1pPr>
              <a:defRPr/>
            </a:lvl1pPr>
          </a:lstStyle>
          <a:p>
            <a:pPr>
              <a:defRPr/>
            </a:pPr>
            <a:fld id="{B2AAA7FE-D541-4727-8458-987ECE3A471E}" type="datetime1">
              <a:rPr lang="zh-TW" altLang="en-US"/>
              <a:pPr>
                <a:defRPr/>
              </a:pPr>
              <a:t>2023/4/11</a:t>
            </a:fld>
            <a:endParaRPr lang="en-US" altLang="zh-TW" dirty="0"/>
          </a:p>
        </p:txBody>
      </p:sp>
      <p:sp>
        <p:nvSpPr>
          <p:cNvPr id="9" name="頁尾版面配置區 4"/>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p:cNvSpPr>
            <a:spLocks noGrp="1"/>
          </p:cNvSpPr>
          <p:nvPr>
            <p:ph type="sldNum" sz="quarter" idx="12"/>
          </p:nvPr>
        </p:nvSpPr>
        <p:spPr/>
        <p:txBody>
          <a:bodyPr/>
          <a:lstStyle>
            <a:lvl1pPr>
              <a:defRPr/>
            </a:lvl1pPr>
          </a:lstStyle>
          <a:p>
            <a:pPr>
              <a:defRPr/>
            </a:pPr>
            <a:fld id="{D6087EFB-BBAB-48B3-AEDC-BFA23C555E5C}"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cxnSp>
        <p:nvCxnSpPr>
          <p:cNvPr id="3" name="直線接點 2"/>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504A3DF-33CE-490C-B93B-709210AC4921}"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6BBF295-CEB8-4DAF-B985-A0FDC7CD0648}"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cxnSp>
        <p:nvCxnSpPr>
          <p:cNvPr id="2" name="直線接點 1"/>
          <p:cNvCxnSpPr/>
          <p:nvPr userDrawn="1"/>
        </p:nvCxnSpPr>
        <p:spPr>
          <a:xfrm>
            <a:off x="719667" y="981075"/>
            <a:ext cx="10945284" cy="0"/>
          </a:xfrm>
          <a:prstGeom prst="line">
            <a:avLst/>
          </a:prstGeom>
        </p:spPr>
        <p:style>
          <a:lnRef idx="3">
            <a:schemeClr val="accent6"/>
          </a:lnRef>
          <a:fillRef idx="0">
            <a:schemeClr val="accent6"/>
          </a:fillRef>
          <a:effectRef idx="2">
            <a:schemeClr val="accent6"/>
          </a:effectRef>
          <a:fontRef idx="minor">
            <a:schemeClr val="tx1"/>
          </a:fontRef>
        </p:style>
      </p:cxnSp>
      <p:sp>
        <p:nvSpPr>
          <p:cNvPr id="3" name="日期版面配置區 3"/>
          <p:cNvSpPr>
            <a:spLocks noGrp="1"/>
          </p:cNvSpPr>
          <p:nvPr>
            <p:ph type="dt" sz="half" idx="10"/>
          </p:nvPr>
        </p:nvSpPr>
        <p:spPr/>
        <p:txBody>
          <a:bodyPr/>
          <a:lstStyle>
            <a:lvl1pPr>
              <a:defRPr/>
            </a:lvl1pPr>
          </a:lstStyle>
          <a:p>
            <a:pPr>
              <a:defRPr/>
            </a:pPr>
            <a:fld id="{F90E4FE1-A943-4A35-8516-D946FA367919}" type="datetime1">
              <a:rPr lang="zh-TW" altLang="en-US"/>
              <a:pPr>
                <a:defRPr/>
              </a:pPr>
              <a:t>2023/4/11</a:t>
            </a:fld>
            <a:endParaRPr lang="en-US" altLang="zh-TW" dirty="0"/>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3ABB9365-29E5-4275-8020-981427FEA549}" type="slidenum">
              <a:rPr lang="zh-TW" altLang="en-US"/>
              <a:pPr>
                <a:defRPr/>
              </a:pPr>
              <a:t>‹#›</a:t>
            </a:fld>
            <a:endParaRPr lang="en-US" altLang="zh-TW"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B311E0B-3552-4E27-A8A7-9095BB842D79}"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1EA32C8-05D6-4208-A019-CECD99FE24B0}"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95F1363-C298-4F3E-9C53-56351587D37C}"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B555B3B-28B8-4DD1-BC46-FB9835351F1D}" type="slidenum">
              <a:rPr lang="zh-TW" altLang="en-US"/>
              <a:pPr>
                <a:defRPr/>
              </a:pPr>
              <a:t>‹#›</a:t>
            </a:fld>
            <a:endParaRPr lang="en-US" altLang="zh-TW"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BE4EC36-CA1E-4096-8D57-D6861F54C385}"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B6FA4F5-A18B-465F-8C53-63B9998B1ED5}"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84622675-93D2-46A1-8550-4D784427EA57}"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A876A9B-F7DE-4309-8220-F4EB71328B31}" type="slidenum">
              <a:rPr lang="zh-TW" altLang="en-US"/>
              <a:pPr>
                <a:defRPr/>
              </a:pPr>
              <a:t>‹#›</a:t>
            </a:fld>
            <a:endParaRPr lang="en-US" altLang="zh-TW"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cxnSp>
        <p:nvCxnSpPr>
          <p:cNvPr id="3" name="直線接點 2"/>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內容版面配置區 1"/>
          <p:cNvSpPr>
            <a:spLocks noGrp="1"/>
          </p:cNvSpPr>
          <p:nvPr>
            <p:ph/>
          </p:nvPr>
        </p:nvSpPr>
        <p:spPr>
          <a:xfrm>
            <a:off x="609600" y="274639"/>
            <a:ext cx="10972800" cy="5851525"/>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Rectangle 4"/>
          <p:cNvSpPr>
            <a:spLocks noGrp="1" noChangeArrowheads="1"/>
          </p:cNvSpPr>
          <p:nvPr>
            <p:ph type="dt" sz="half" idx="10"/>
          </p:nvPr>
        </p:nvSpPr>
        <p:spPr/>
        <p:txBody>
          <a:bodyPr/>
          <a:lstStyle>
            <a:lvl1pPr>
              <a:defRPr/>
            </a:lvl1pPr>
          </a:lstStyle>
          <a:p>
            <a:pPr>
              <a:defRPr/>
            </a:pPr>
            <a:fld id="{A94E25EB-A6C8-4477-9F6C-F3254009AFE0}" type="datetime1">
              <a:rPr lang="zh-TW" altLang="en-US"/>
              <a:pPr>
                <a:defRPr/>
              </a:pPr>
              <a:t>2023/4/11</a:t>
            </a:fld>
            <a:endParaRPr lang="en-US" altLang="zh-TW"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9716B8D6-C695-475C-9349-C243C5701909}" type="slidenum">
              <a:rPr lang="en-US" altLang="zh-TW"/>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6"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1187D169-F222-4DE9-8303-6145FE06E528}" type="slidenum">
              <a:rPr kumimoji="0" lang="en-US" altLang="zh-CN" sz="1200" smtClean="0">
                <a:solidFill>
                  <a:schemeClr val="bg1">
                    <a:lumMod val="50000"/>
                  </a:schemeClr>
                </a:solidFill>
                <a:latin typeface="+mn-lt"/>
                <a:ea typeface="SimSun" pitchFamily="2" charset="-122"/>
              </a:rPr>
              <a:pPr algn="r" eaLnBrk="1" hangingPunct="1">
                <a:defRPr/>
              </a:pPr>
              <a:t>‹#›</a:t>
            </a:fld>
            <a:endParaRPr kumimoji="0" lang="en-US" altLang="zh-CN" sz="1200" dirty="0" smtClean="0">
              <a:solidFill>
                <a:schemeClr val="bg1">
                  <a:lumMod val="50000"/>
                </a:schemeClr>
              </a:solidFill>
              <a:latin typeface="+mn-lt"/>
              <a:ea typeface="SimSun" pitchFamily="2" charset="-122"/>
            </a:endParaRPr>
          </a:p>
        </p:txBody>
      </p:sp>
      <p:pic>
        <p:nvPicPr>
          <p:cNvPr id="7"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p:txBody>
          <a:bodyPr/>
          <a:lstStyle>
            <a:lvl1pPr>
              <a:defRPr>
                <a:solidFill>
                  <a:schemeClr val="tx1">
                    <a:lumMod val="50000"/>
                    <a:lumOff val="50000"/>
                  </a:schemeClr>
                </a:solidFill>
                <a:latin typeface="+mj-lt"/>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8" name="日期版面配置區 3"/>
          <p:cNvSpPr>
            <a:spLocks noGrp="1"/>
          </p:cNvSpPr>
          <p:nvPr>
            <p:ph type="dt" sz="half" idx="10"/>
          </p:nvPr>
        </p:nvSpPr>
        <p:spPr/>
        <p:txBody>
          <a:bodyPr/>
          <a:lstStyle>
            <a:lvl1pPr>
              <a:defRPr/>
            </a:lvl1pPr>
          </a:lstStyle>
          <a:p>
            <a:pPr>
              <a:defRPr/>
            </a:pPr>
            <a:fld id="{512B49F1-6E69-4A90-8C8F-1BE50F84822C}" type="datetime1">
              <a:rPr lang="zh-TW" altLang="en-US"/>
              <a:pPr>
                <a:defRPr/>
              </a:pPr>
              <a:t>2023/4/11</a:t>
            </a:fld>
            <a:endParaRPr lang="en-US" altLang="zh-TW" dirty="0"/>
          </a:p>
        </p:txBody>
      </p:sp>
      <p:sp>
        <p:nvSpPr>
          <p:cNvPr id="9" name="頁尾版面配置區 4"/>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p:cNvSpPr>
            <a:spLocks noGrp="1"/>
          </p:cNvSpPr>
          <p:nvPr>
            <p:ph type="sldNum" sz="quarter" idx="12"/>
          </p:nvPr>
        </p:nvSpPr>
        <p:spPr/>
        <p:txBody>
          <a:bodyPr/>
          <a:lstStyle>
            <a:lvl1pPr>
              <a:defRPr/>
            </a:lvl1pPr>
          </a:lstStyle>
          <a:p>
            <a:pPr>
              <a:defRPr/>
            </a:pPr>
            <a:fld id="{0255D72D-E532-413E-B11D-FA2FF95ED626}" type="slidenum">
              <a:rPr lang="zh-TW" altLang="en-US"/>
              <a:pPr>
                <a:defRPr/>
              </a:pPr>
              <a:t>‹#›</a:t>
            </a:fld>
            <a:endParaRPr lang="en-US" altLang="zh-TW" dirty="0"/>
          </a:p>
        </p:txBody>
      </p:sp>
      <p:grpSp>
        <p:nvGrpSpPr>
          <p:cNvPr id="35" name="群組 34"/>
          <p:cNvGrpSpPr/>
          <p:nvPr userDrawn="1"/>
        </p:nvGrpSpPr>
        <p:grpSpPr>
          <a:xfrm>
            <a:off x="527382" y="908712"/>
            <a:ext cx="11137237" cy="216032"/>
            <a:chOff x="395536" y="836680"/>
            <a:chExt cx="8352928" cy="216032"/>
          </a:xfrm>
        </p:grpSpPr>
        <p:cxnSp>
          <p:nvCxnSpPr>
            <p:cNvPr id="36" name="直線接點 35"/>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7" name="群組 36"/>
            <p:cNvGrpSpPr/>
            <p:nvPr userDrawn="1"/>
          </p:nvGrpSpPr>
          <p:grpSpPr>
            <a:xfrm>
              <a:off x="395536" y="836680"/>
              <a:ext cx="432048" cy="216000"/>
              <a:chOff x="395536" y="836680"/>
              <a:chExt cx="432048" cy="216000"/>
            </a:xfrm>
          </p:grpSpPr>
          <p:cxnSp>
            <p:nvCxnSpPr>
              <p:cNvPr id="45" name="直線接點 44"/>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群組 37"/>
            <p:cNvGrpSpPr/>
            <p:nvPr userDrawn="1"/>
          </p:nvGrpSpPr>
          <p:grpSpPr>
            <a:xfrm flipH="1">
              <a:off x="8316416" y="836712"/>
              <a:ext cx="432048" cy="216000"/>
              <a:chOff x="395536" y="836680"/>
              <a:chExt cx="432048" cy="216000"/>
            </a:xfrm>
          </p:grpSpPr>
          <p:cxnSp>
            <p:nvCxnSpPr>
              <p:cNvPr id="39" name="直線接點 38"/>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標題投影片">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14"/>
          <p:cNvSpPr txBox="1">
            <a:spLocks noChangeArrowheads="1"/>
          </p:cNvSpPr>
          <p:nvPr/>
        </p:nvSpPr>
        <p:spPr bwMode="gray">
          <a:xfrm>
            <a:off x="9448800" y="6445251"/>
            <a:ext cx="1524000" cy="396875"/>
          </a:xfrm>
          <a:prstGeom prst="rect">
            <a:avLst/>
          </a:prstGeom>
          <a:noFill/>
          <a:ln>
            <a:noFill/>
          </a:ln>
          <a:extLst/>
        </p:spPr>
        <p:txBody>
          <a:bodyPr>
            <a:spAutoFit/>
          </a:bodyPr>
          <a:lstStyle>
            <a:lvl1pPr eaLnBrk="0" hangingPunct="0">
              <a:defRPr b="1">
                <a:solidFill>
                  <a:schemeClr val="tx1"/>
                </a:solidFill>
                <a:latin typeface="Arial" pitchFamily="34" charset="0"/>
                <a:ea typeface="SimSun" pitchFamily="2" charset="-122"/>
              </a:defRPr>
            </a:lvl1pPr>
            <a:lvl2pPr marL="742950" indent="-285750" eaLnBrk="0" hangingPunct="0">
              <a:defRPr b="1">
                <a:solidFill>
                  <a:schemeClr val="tx1"/>
                </a:solidFill>
                <a:latin typeface="Arial" pitchFamily="34" charset="0"/>
                <a:ea typeface="SimSun" pitchFamily="2" charset="-122"/>
              </a:defRPr>
            </a:lvl2pPr>
            <a:lvl3pPr marL="1143000" indent="-228600" eaLnBrk="0" hangingPunct="0">
              <a:defRPr b="1">
                <a:solidFill>
                  <a:schemeClr val="tx1"/>
                </a:solidFill>
                <a:latin typeface="Arial" pitchFamily="34" charset="0"/>
                <a:ea typeface="SimSun" pitchFamily="2" charset="-122"/>
              </a:defRPr>
            </a:lvl3pPr>
            <a:lvl4pPr marL="1600200" indent="-228600" eaLnBrk="0" hangingPunct="0">
              <a:defRPr b="1">
                <a:solidFill>
                  <a:schemeClr val="tx1"/>
                </a:solidFill>
                <a:latin typeface="Arial" pitchFamily="34" charset="0"/>
                <a:ea typeface="SimSun" pitchFamily="2" charset="-122"/>
              </a:defRPr>
            </a:lvl4pPr>
            <a:lvl5pPr marL="2057400" indent="-228600" eaLnBrk="0" hangingPunct="0">
              <a:defRPr b="1">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b="1">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b="1">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b="1">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b="1">
                <a:solidFill>
                  <a:schemeClr val="tx1"/>
                </a:solidFill>
                <a:latin typeface="Arial" pitchFamily="34" charset="0"/>
                <a:ea typeface="SimSun" pitchFamily="2" charset="-122"/>
              </a:defRPr>
            </a:lvl9pPr>
          </a:lstStyle>
          <a:p>
            <a:pPr eaLnBrk="1" fontAlgn="auto" hangingPunct="1">
              <a:spcBef>
                <a:spcPts val="0"/>
              </a:spcBef>
              <a:spcAft>
                <a:spcPts val="0"/>
              </a:spcAft>
              <a:defRPr/>
            </a:pPr>
            <a:r>
              <a:rPr kumimoji="0" lang="en-US" altLang="zh-CN" sz="2000" i="1" dirty="0">
                <a:solidFill>
                  <a:srgbClr val="4F271C"/>
                </a:solidFill>
              </a:rPr>
              <a:t>LOGO</a:t>
            </a:r>
          </a:p>
        </p:txBody>
      </p:sp>
      <p:pic>
        <p:nvPicPr>
          <p:cNvPr id="3" name="圖片 7" descr="圖片11.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94401" y="1752600"/>
            <a:ext cx="2266951" cy="3676650"/>
          </a:xfrm>
          <a:prstGeom prst="rect">
            <a:avLst/>
          </a:prstGeom>
          <a:noFill/>
          <a:ln w="9525">
            <a:noFill/>
            <a:miter lim="800000"/>
            <a:headEnd/>
            <a:tailEnd/>
          </a:ln>
        </p:spPr>
      </p:pic>
      <p:pic>
        <p:nvPicPr>
          <p:cNvPr id="4" name="圖片 8" descr="圖片11.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744885" y="3276600"/>
            <a:ext cx="1297516" cy="2103438"/>
          </a:xfrm>
          <a:prstGeom prst="rect">
            <a:avLst/>
          </a:prstGeom>
          <a:noFill/>
          <a:ln w="9525">
            <a:noFill/>
            <a:miter lim="800000"/>
            <a:headEnd/>
            <a:tailEnd/>
          </a:ln>
        </p:spPr>
      </p:pic>
      <p:pic>
        <p:nvPicPr>
          <p:cNvPr id="5" name="圖片 9" descr="圖片11.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84801" y="3733800"/>
            <a:ext cx="1062567" cy="1722438"/>
          </a:xfrm>
          <a:prstGeom prst="rect">
            <a:avLst/>
          </a:prstGeom>
          <a:noFill/>
          <a:ln w="9525">
            <a:noFill/>
            <a:miter lim="800000"/>
            <a:headEnd/>
            <a:tailEnd/>
          </a:ln>
        </p:spPr>
      </p:pic>
      <p:pic>
        <p:nvPicPr>
          <p:cNvPr id="6" name="圖片 10" descr="圖片11.png"/>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213601" y="4495800"/>
            <a:ext cx="546100" cy="884238"/>
          </a:xfrm>
          <a:prstGeom prst="rect">
            <a:avLst/>
          </a:prstGeom>
          <a:noFill/>
          <a:ln w="9525">
            <a:noFill/>
            <a:miter lim="800000"/>
            <a:headEnd/>
            <a:tailEnd/>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cxnSp>
        <p:nvCxnSpPr>
          <p:cNvPr id="4" name="直線接點 3"/>
          <p:cNvCxnSpPr/>
          <p:nvPr userDrawn="1"/>
        </p:nvCxnSpPr>
        <p:spPr>
          <a:xfrm>
            <a:off x="912284" y="981075"/>
            <a:ext cx="10464800"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16632"/>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655300"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8256917"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847916"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655300"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8"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57C9CF2F-7A43-4D81-8A20-55D046F4E548}" type="slidenum">
              <a:rPr kumimoji="0" lang="en-US" altLang="zh-CN" sz="1200" smtClean="0">
                <a:solidFill>
                  <a:schemeClr val="bg1">
                    <a:lumMod val="50000"/>
                  </a:schemeClr>
                </a:solidFill>
                <a:latin typeface="+mn-lt"/>
                <a:ea typeface="SimSun" pitchFamily="2" charset="-122"/>
              </a:rPr>
              <a:pPr algn="r" eaLnBrk="1" hangingPunct="1">
                <a:defRPr/>
              </a:pPr>
              <a:t>‹#›</a:t>
            </a:fld>
            <a:endParaRPr kumimoji="0" lang="en-US" altLang="zh-CN" sz="1200" dirty="0" smtClean="0">
              <a:solidFill>
                <a:schemeClr val="bg1">
                  <a:lumMod val="50000"/>
                </a:schemeClr>
              </a:solidFill>
              <a:latin typeface="+mn-lt"/>
              <a:ea typeface="SimSun" pitchFamily="2" charset="-122"/>
            </a:endParaRPr>
          </a:p>
        </p:txBody>
      </p:sp>
      <p:pic>
        <p:nvPicPr>
          <p:cNvPr id="9"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p:txBody>
          <a:bodyPr/>
          <a:lstStyle>
            <a:lvl1pPr>
              <a:defRPr>
                <a:solidFill>
                  <a:schemeClr val="tx1">
                    <a:lumMod val="50000"/>
                    <a:lumOff val="50000"/>
                  </a:schemeClr>
                </a:solidFill>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日期版面配置區 3"/>
          <p:cNvSpPr>
            <a:spLocks noGrp="1"/>
          </p:cNvSpPr>
          <p:nvPr>
            <p:ph type="dt" sz="half" idx="10"/>
          </p:nvPr>
        </p:nvSpPr>
        <p:spPr/>
        <p:txBody>
          <a:bodyPr/>
          <a:lstStyle>
            <a:lvl1pPr>
              <a:defRPr/>
            </a:lvl1pPr>
          </a:lstStyle>
          <a:p>
            <a:pPr>
              <a:defRPr/>
            </a:pPr>
            <a:fld id="{9AAB882B-ED90-45AC-8747-0DD97C7A6CE7}" type="datetime1">
              <a:rPr lang="zh-TW" altLang="en-US"/>
              <a:pPr>
                <a:defRPr/>
              </a:pPr>
              <a:t>2023/4/11</a:t>
            </a:fld>
            <a:endParaRPr lang="en-US" altLang="zh-TW" dirty="0"/>
          </a:p>
        </p:txBody>
      </p:sp>
      <p:sp>
        <p:nvSpPr>
          <p:cNvPr id="11" name="頁尾版面配置區 4"/>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p:cNvSpPr>
            <a:spLocks noGrp="1"/>
          </p:cNvSpPr>
          <p:nvPr>
            <p:ph type="sldNum" sz="quarter" idx="12"/>
          </p:nvPr>
        </p:nvSpPr>
        <p:spPr/>
        <p:txBody>
          <a:bodyPr/>
          <a:lstStyle>
            <a:lvl1pPr>
              <a:defRPr/>
            </a:lvl1pPr>
          </a:lstStyle>
          <a:p>
            <a:pPr>
              <a:defRPr/>
            </a:pPr>
            <a:fld id="{86BCBB9C-0E60-415F-92E5-7A0BBB2B22F8}" type="slidenum">
              <a:rPr lang="zh-TW" altLang="en-US"/>
              <a:pPr>
                <a:defRPr/>
              </a:pPr>
              <a:t>‹#›</a:t>
            </a:fld>
            <a:endParaRPr lang="en-US" altLang="zh-TW" dirty="0"/>
          </a:p>
        </p:txBody>
      </p:sp>
      <p:grpSp>
        <p:nvGrpSpPr>
          <p:cNvPr id="37" name="群組 36"/>
          <p:cNvGrpSpPr/>
          <p:nvPr userDrawn="1"/>
        </p:nvGrpSpPr>
        <p:grpSpPr>
          <a:xfrm>
            <a:off x="527382" y="908712"/>
            <a:ext cx="11137237" cy="216032"/>
            <a:chOff x="395536" y="836680"/>
            <a:chExt cx="8352928" cy="216032"/>
          </a:xfrm>
        </p:grpSpPr>
        <p:cxnSp>
          <p:nvCxnSpPr>
            <p:cNvPr id="38" name="直線接點 37"/>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群組 38"/>
            <p:cNvGrpSpPr/>
            <p:nvPr userDrawn="1"/>
          </p:nvGrpSpPr>
          <p:grpSpPr>
            <a:xfrm>
              <a:off x="395536" y="836680"/>
              <a:ext cx="432048" cy="216000"/>
              <a:chOff x="395536" y="836680"/>
              <a:chExt cx="432048" cy="216000"/>
            </a:xfrm>
          </p:grpSpPr>
          <p:cxnSp>
            <p:nvCxnSpPr>
              <p:cNvPr id="47" name="直線接點 46"/>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0" name="群組 39"/>
            <p:cNvGrpSpPr/>
            <p:nvPr userDrawn="1"/>
          </p:nvGrpSpPr>
          <p:grpSpPr>
            <a:xfrm flipH="1">
              <a:off x="8316416" y="836712"/>
              <a:ext cx="432048" cy="216000"/>
              <a:chOff x="395536" y="836680"/>
              <a:chExt cx="432048" cy="216000"/>
            </a:xfrm>
          </p:grpSpPr>
          <p:cxnSp>
            <p:nvCxnSpPr>
              <p:cNvPr id="41" name="直線接點 40"/>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圖片 3" descr="6.組裝產品.JPG"/>
          <p:cNvPicPr preferRelativeResize="0">
            <a:picLocks/>
          </p:cNvPicPr>
          <p:nvPr userDrawn="1"/>
        </p:nvPicPr>
        <p:blipFill>
          <a:blip r:embed="rId2" cstate="email">
            <a:lum bright="10000"/>
            <a:extLst>
              <a:ext uri="{28A0092B-C50C-407E-A947-70E740481C1C}">
                <a14:useLocalDpi xmlns:a14="http://schemas.microsoft.com/office/drawing/2010/main"/>
              </a:ext>
            </a:extLst>
          </a:blip>
          <a:stretch>
            <a:fillRect/>
          </a:stretch>
        </p:blipFill>
        <p:spPr>
          <a:xfrm>
            <a:off x="8256000"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descr="1木型.JPG"/>
          <p:cNvPicPr>
            <a:picLocks noChangeAspect="1"/>
          </p:cNvPicPr>
          <p:nvPr userDrawn="1"/>
        </p:nvPicPr>
        <p:blipFill>
          <a:blip r:embed="rId3" cstate="email">
            <a:lum bright="10000"/>
            <a:extLst>
              <a:ext uri="{28A0092B-C50C-407E-A947-70E740481C1C}">
                <a14:useLocalDpi xmlns:a14="http://schemas.microsoft.com/office/drawing/2010/main"/>
              </a:ext>
            </a:extLst>
          </a:blip>
          <a:stretch>
            <a:fillRect/>
          </a:stretch>
        </p:blipFill>
        <p:spPr>
          <a:xfrm>
            <a:off x="0" y="2214554"/>
            <a:ext cx="2240000"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descr="2澆注.jpg"/>
          <p:cNvPicPr>
            <a:picLocks noChangeAspect="1"/>
          </p:cNvPicPr>
          <p:nvPr userDrawn="1"/>
        </p:nvPicPr>
        <p:blipFill>
          <a:blip r:embed="rId4" cstate="email">
            <a:lum bright="10000"/>
            <a:extLst>
              <a:ext uri="{28A0092B-C50C-407E-A947-70E740481C1C}">
                <a14:useLocalDpi xmlns:a14="http://schemas.microsoft.com/office/drawing/2010/main"/>
              </a:ext>
            </a:extLst>
          </a:blip>
          <a:stretch>
            <a:fillRect/>
          </a:stretch>
        </p:blipFill>
        <p:spPr>
          <a:xfrm>
            <a:off x="2285973" y="2214554"/>
            <a:ext cx="1943339"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p:cNvPicPr preferRelativeResize="0">
            <a:picLocks/>
          </p:cNvPicPr>
          <p:nvPr userDrawn="1"/>
        </p:nvPicPr>
        <p:blipFill>
          <a:blip r:embed="rId5" cstate="email">
            <a:lum bright="10000"/>
            <a:extLst>
              <a:ext uri="{28A0092B-C50C-407E-A947-70E740481C1C}">
                <a14:useLocalDpi xmlns:a14="http://schemas.microsoft.com/office/drawing/2010/main"/>
              </a:ext>
            </a:extLst>
          </a:blip>
          <a:stretch>
            <a:fillRect/>
          </a:stretch>
        </p:blipFill>
        <p:spPr>
          <a:xfrm>
            <a:off x="10212042" y="3562884"/>
            <a:ext cx="198000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userDrawn="1"/>
        </p:nvPicPr>
        <p:blipFill>
          <a:blip r:embed="rId6" cstate="email">
            <a:lum bright="10000"/>
            <a:extLst>
              <a:ext uri="{28A0092B-C50C-407E-A947-70E740481C1C}">
                <a14:useLocalDpi xmlns:a14="http://schemas.microsoft.com/office/drawing/2010/main"/>
              </a:ext>
            </a:extLst>
          </a:blip>
          <a:stretch>
            <a:fillRect/>
          </a:stretch>
        </p:blipFill>
        <p:spPr>
          <a:xfrm>
            <a:off x="4272000" y="2214554"/>
            <a:ext cx="2180427"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descr="5.防鏽噴塗.jpg"/>
          <p:cNvPicPr preferRelativeResize="0">
            <a:picLocks/>
          </p:cNvPicPr>
          <p:nvPr userDrawn="1"/>
        </p:nvPicPr>
        <p:blipFill>
          <a:blip r:embed="rId7" cstate="email">
            <a:lum bright="10000"/>
            <a:extLst>
              <a:ext uri="{28A0092B-C50C-407E-A947-70E740481C1C}">
                <a14:useLocalDpi xmlns:a14="http://schemas.microsoft.com/office/drawing/2010/main"/>
              </a:ext>
            </a:extLst>
          </a:blip>
          <a:stretch>
            <a:fillRect/>
          </a:stretch>
        </p:blipFill>
        <p:spPr>
          <a:xfrm>
            <a:off x="6040405" y="3562884"/>
            <a:ext cx="215111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字方塊 9"/>
          <p:cNvSpPr txBox="1">
            <a:spLocks noChangeArrowheads="1"/>
          </p:cNvSpPr>
          <p:nvPr userDrawn="1"/>
        </p:nvSpPr>
        <p:spPr bwMode="auto">
          <a:xfrm>
            <a:off x="0" y="3716338"/>
            <a:ext cx="4080933" cy="825500"/>
          </a:xfrm>
          <a:prstGeom prst="rect">
            <a:avLst/>
          </a:prstGeom>
          <a:noFill/>
          <a:ln>
            <a:noFill/>
          </a:ln>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defRPr/>
            </a:pPr>
            <a:r>
              <a:rPr kumimoji="0" lang="zh-TW" altLang="en-US" sz="1600" b="1" smtClean="0">
                <a:solidFill>
                  <a:srgbClr val="964305"/>
                </a:solidFill>
                <a:latin typeface="華康行楷體W5"/>
                <a:ea typeface="華康行楷體W5"/>
                <a:cs typeface="華康行楷體W5"/>
              </a:rPr>
              <a:t>品質</a:t>
            </a:r>
            <a:r>
              <a:rPr kumimoji="0" lang="zh-TW" altLang="en-US" sz="1600" b="1" smtClean="0">
                <a:solidFill>
                  <a:srgbClr val="964305"/>
                </a:solidFill>
                <a:latin typeface="華康行楷體W5"/>
                <a:ea typeface="金梅毛碑楷"/>
                <a:cs typeface="金梅毛碑楷"/>
              </a:rPr>
              <a:t> </a:t>
            </a:r>
            <a:r>
              <a:rPr kumimoji="0" lang="en-US" altLang="zh-TW" sz="1600" b="1" dirty="0" smtClean="0">
                <a:solidFill>
                  <a:srgbClr val="964305"/>
                </a:solidFill>
                <a:latin typeface="Calibri" pitchFamily="34" charset="0"/>
                <a:ea typeface="新細明體" pitchFamily="18" charset="-120"/>
              </a:rPr>
              <a:t>Quality          </a:t>
            </a:r>
            <a:r>
              <a:rPr kumimoji="0" lang="zh-TW" altLang="en-US" sz="1600" b="1" smtClean="0">
                <a:solidFill>
                  <a:srgbClr val="00B050"/>
                </a:solidFill>
                <a:latin typeface="華康行楷體W5"/>
                <a:ea typeface="華康行楷體W5"/>
                <a:cs typeface="華康行楷體W5"/>
              </a:rPr>
              <a:t>速度</a:t>
            </a:r>
            <a:r>
              <a:rPr kumimoji="0" lang="zh-TW" altLang="en-US" sz="1600" b="1" smtClean="0">
                <a:solidFill>
                  <a:srgbClr val="00B050"/>
                </a:solidFill>
                <a:latin typeface="華康行楷體W5"/>
                <a:ea typeface="金梅毛碑楷"/>
                <a:cs typeface="金梅毛碑楷"/>
              </a:rPr>
              <a:t> </a:t>
            </a:r>
            <a:r>
              <a:rPr kumimoji="0" lang="en-US" altLang="zh-TW" sz="1600" b="1" dirty="0" smtClean="0">
                <a:solidFill>
                  <a:srgbClr val="00B050"/>
                </a:solidFill>
                <a:latin typeface="Calibri" pitchFamily="34" charset="0"/>
                <a:ea typeface="新細明體" pitchFamily="18" charset="-120"/>
              </a:rPr>
              <a:t>Speed </a:t>
            </a:r>
          </a:p>
          <a:p>
            <a:pPr eaLnBrk="1" hangingPunct="1">
              <a:lnSpc>
                <a:spcPct val="150000"/>
              </a:lnSpc>
              <a:defRPr/>
            </a:pPr>
            <a:r>
              <a:rPr kumimoji="0" lang="zh-TW" altLang="en-US" sz="1600" b="1" smtClean="0">
                <a:solidFill>
                  <a:srgbClr val="F88631"/>
                </a:solidFill>
                <a:latin typeface="華康行楷體W5"/>
                <a:ea typeface="華康行楷體W5"/>
                <a:cs typeface="華康行楷體W5"/>
              </a:rPr>
              <a:t>團隊 </a:t>
            </a:r>
            <a:r>
              <a:rPr kumimoji="0" lang="en-US" altLang="zh-TW" sz="1600" b="1" dirty="0" smtClean="0">
                <a:solidFill>
                  <a:srgbClr val="F88631"/>
                </a:solidFill>
                <a:latin typeface="Calibri" pitchFamily="34" charset="0"/>
                <a:ea typeface="新細明體" pitchFamily="18" charset="-120"/>
              </a:rPr>
              <a:t>Team Work  </a:t>
            </a:r>
            <a:r>
              <a:rPr kumimoji="0" lang="zh-TW" altLang="en-US" sz="1600" b="1" smtClean="0">
                <a:solidFill>
                  <a:srgbClr val="0070C0"/>
                </a:solidFill>
                <a:latin typeface="華康行楷體W5"/>
                <a:ea typeface="華康行楷體W5"/>
                <a:cs typeface="華康行楷體W5"/>
              </a:rPr>
              <a:t>卓越 </a:t>
            </a:r>
            <a:r>
              <a:rPr kumimoji="0" lang="en-US" altLang="zh-TW" sz="1600" b="1" dirty="0" smtClean="0">
                <a:solidFill>
                  <a:srgbClr val="0070C0"/>
                </a:solidFill>
                <a:latin typeface="Calibri" pitchFamily="34" charset="0"/>
                <a:ea typeface="新細明體" pitchFamily="18" charset="-120"/>
              </a:rPr>
              <a:t>Excellent</a:t>
            </a:r>
            <a:endParaRPr kumimoji="0" lang="zh-TW" altLang="en-US" sz="1600" b="1" smtClean="0">
              <a:solidFill>
                <a:srgbClr val="0070C0"/>
              </a:solidFill>
              <a:latin typeface="Calibri" pitchFamily="34" charset="0"/>
              <a:ea typeface="新細明體" pitchFamily="18" charset="-120"/>
            </a:endParaRPr>
          </a:p>
        </p:txBody>
      </p:sp>
      <p:pic>
        <p:nvPicPr>
          <p:cNvPr id="11" name="圖片 18" descr="4量測.JPG"/>
          <p:cNvPicPr preferRelativeResize="0">
            <a:picLocks/>
          </p:cNvPicPr>
          <p:nvPr userDrawn="1"/>
        </p:nvPicPr>
        <p:blipFill>
          <a:blip r:embed="rId8" cstate="email">
            <a:lum bright="10000"/>
            <a:extLst>
              <a:ext uri="{28A0092B-C50C-407E-A947-70E740481C1C}">
                <a14:useLocalDpi xmlns:a14="http://schemas.microsoft.com/office/drawing/2010/main"/>
              </a:ext>
            </a:extLst>
          </a:blip>
          <a:stretch>
            <a:fillRect/>
          </a:stretch>
        </p:blipFill>
        <p:spPr>
          <a:xfrm>
            <a:off x="4080749"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284884" y="6072189"/>
            <a:ext cx="954616" cy="720725"/>
          </a:xfrm>
          <a:prstGeom prst="rect">
            <a:avLst/>
          </a:prstGeom>
          <a:noFill/>
          <a:ln w="9525">
            <a:noFill/>
            <a:miter lim="800000"/>
            <a:headEnd/>
            <a:tailEnd/>
          </a:ln>
        </p:spPr>
      </p:pic>
      <p:pic>
        <p:nvPicPr>
          <p:cNvPr id="13" name="圖片 15" descr="ISO14000认证.jpg"/>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9230785" y="6072189"/>
            <a:ext cx="960967" cy="720725"/>
          </a:xfrm>
          <a:prstGeom prst="rect">
            <a:avLst/>
          </a:prstGeom>
          <a:noFill/>
          <a:ln w="9525">
            <a:noFill/>
            <a:miter lim="800000"/>
            <a:headEnd/>
            <a:tailEnd/>
          </a:ln>
        </p:spPr>
      </p:pic>
      <p:pic>
        <p:nvPicPr>
          <p:cNvPr id="14" name="圖片 16" descr="职业健康安全管理体系认证（OHSAS18001）.jpg"/>
          <p:cNvPicPr>
            <a:picLocks noChangeAspect="1"/>
          </p:cNvPicPr>
          <p:nvPr userDrawn="1"/>
        </p:nvPicPr>
        <p:blipFill>
          <a:blip r:embed="rId11"/>
          <a:srcRect/>
          <a:stretch>
            <a:fillRect/>
          </a:stretch>
        </p:blipFill>
        <p:spPr bwMode="auto">
          <a:xfrm>
            <a:off x="11334751" y="6072189"/>
            <a:ext cx="795867" cy="720725"/>
          </a:xfrm>
          <a:prstGeom prst="rect">
            <a:avLst/>
          </a:prstGeom>
          <a:noFill/>
          <a:ln w="9525">
            <a:noFill/>
            <a:miter lim="800000"/>
            <a:headEnd/>
            <a:tailEnd/>
          </a:ln>
        </p:spPr>
      </p:pic>
      <p:sp>
        <p:nvSpPr>
          <p:cNvPr id="20" name="副標題 2"/>
          <p:cNvSpPr>
            <a:spLocks noGrp="1"/>
          </p:cNvSpPr>
          <p:nvPr>
            <p:ph type="subTitle" idx="1"/>
          </p:nvPr>
        </p:nvSpPr>
        <p:spPr>
          <a:xfrm>
            <a:off x="1828800" y="5143512"/>
            <a:ext cx="4743453" cy="495288"/>
          </a:xfrm>
        </p:spPr>
        <p:txBody>
          <a:bodyPr/>
          <a:lstStyle>
            <a:lvl1pPr marL="0" indent="0" algn="ctr">
              <a:buNone/>
              <a:defRPr>
                <a:solidFill>
                  <a:schemeClr val="tx1"/>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21" name="標題 1"/>
          <p:cNvSpPr>
            <a:spLocks noGrp="1"/>
          </p:cNvSpPr>
          <p:nvPr>
            <p:ph type="ctrTitle"/>
          </p:nvPr>
        </p:nvSpPr>
        <p:spPr>
          <a:xfrm>
            <a:off x="6953256" y="1000108"/>
            <a:ext cx="4419595" cy="2243152"/>
          </a:xfrm>
        </p:spPr>
        <p:txBody>
          <a:bodyPr>
            <a:noAutofit/>
          </a:bodyPr>
          <a:lstStyle>
            <a:lvl1pPr>
              <a:defRPr sz="5400" b="1">
                <a:solidFill>
                  <a:schemeClr val="accent4">
                    <a:lumMod val="50000"/>
                  </a:schemeClr>
                </a:solidFill>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15" name="日期版面配置區 3"/>
          <p:cNvSpPr>
            <a:spLocks noGrp="1"/>
          </p:cNvSpPr>
          <p:nvPr>
            <p:ph type="dt" sz="half" idx="10"/>
          </p:nvPr>
        </p:nvSpPr>
        <p:spPr/>
        <p:txBody>
          <a:bodyPr/>
          <a:lstStyle>
            <a:lvl1pPr>
              <a:defRPr/>
            </a:lvl1pPr>
          </a:lstStyle>
          <a:p>
            <a:pPr>
              <a:defRPr/>
            </a:pPr>
            <a:fld id="{1BF4F179-E46F-4BB7-BBAA-A20061A91F3D}" type="datetime1">
              <a:rPr lang="zh-TW" altLang="en-US"/>
              <a:pPr>
                <a:defRPr/>
              </a:pPr>
              <a:t>2023/4/11</a:t>
            </a:fld>
            <a:endParaRPr lang="en-US" altLang="zh-TW" dirty="0"/>
          </a:p>
        </p:txBody>
      </p:sp>
      <p:sp>
        <p:nvSpPr>
          <p:cNvPr id="16" name="頁尾版面配置區 4"/>
          <p:cNvSpPr>
            <a:spLocks noGrp="1"/>
          </p:cNvSpPr>
          <p:nvPr>
            <p:ph type="ftr" sz="quarter" idx="11"/>
          </p:nvPr>
        </p:nvSpPr>
        <p:spPr/>
        <p:txBody>
          <a:bodyPr/>
          <a:lstStyle>
            <a:lvl1pPr>
              <a:defRPr/>
            </a:lvl1pPr>
          </a:lstStyle>
          <a:p>
            <a:pPr>
              <a:defRPr/>
            </a:pPr>
            <a:endParaRPr lang="zh-TW"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cxnSp>
        <p:nvCxnSpPr>
          <p:cNvPr id="4" name="直線接點 3"/>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a:xfrm>
            <a:off x="3407701" y="260648"/>
            <a:ext cx="8174699" cy="720080"/>
          </a:xfrm>
        </p:spPr>
        <p:txBody>
          <a:body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BF4FA0D8-37DC-4E35-92E7-53480C10EB9F}"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19B022B-2C80-4992-AFE1-7F6144728305}" type="slidenum">
              <a:rPr lang="zh-TW" altLang="en-US"/>
              <a:pPr>
                <a:defRPr/>
              </a:pPr>
              <a:t>‹#›</a:t>
            </a:fld>
            <a:endParaRPr lang="en-US" altLang="zh-TW"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cxnSp>
        <p:nvCxnSpPr>
          <p:cNvPr id="4" name="直線接點 3"/>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59B96DF8-FB02-4BB1-9DA0-9F108388F804}"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3740BE1A-AF66-498C-B63F-6B8A0A72F518}" type="slidenum">
              <a:rPr lang="zh-TW" altLang="en-US"/>
              <a:pPr>
                <a:defRPr/>
              </a:pPr>
              <a:t>‹#›</a:t>
            </a:fld>
            <a:endParaRPr lang="en-US" altLang="zh-TW"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cxnSp>
        <p:nvCxnSpPr>
          <p:cNvPr id="5" name="直線接點 4"/>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3"/>
          <p:cNvSpPr>
            <a:spLocks noGrp="1"/>
          </p:cNvSpPr>
          <p:nvPr>
            <p:ph type="dt" sz="half" idx="10"/>
          </p:nvPr>
        </p:nvSpPr>
        <p:spPr/>
        <p:txBody>
          <a:bodyPr/>
          <a:lstStyle>
            <a:lvl1pPr>
              <a:defRPr/>
            </a:lvl1pPr>
          </a:lstStyle>
          <a:p>
            <a:pPr>
              <a:defRPr/>
            </a:pPr>
            <a:fld id="{3AC89B3C-9D38-4108-8A85-16C87226E5EB}" type="datetime1">
              <a:rPr lang="zh-TW" altLang="en-US"/>
              <a:pPr>
                <a:defRPr/>
              </a:pPr>
              <a:t>2023/4/11</a:t>
            </a:fld>
            <a:endParaRPr lang="en-US" altLang="zh-TW" dirty="0"/>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a:lvl1pPr>
          </a:lstStyle>
          <a:p>
            <a:pPr>
              <a:defRPr/>
            </a:pPr>
            <a:fld id="{B316C798-97DF-48D6-B450-807B248EB10A}" type="slidenum">
              <a:rPr lang="zh-TW" altLang="en-US"/>
              <a:pPr>
                <a:defRPr/>
              </a:pPr>
              <a:t>‹#›</a:t>
            </a:fld>
            <a:endParaRPr lang="en-US" altLang="zh-TW"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cxnSp>
        <p:nvCxnSpPr>
          <p:cNvPr id="7" name="直線接點 6"/>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8" name="日期版面配置區 3"/>
          <p:cNvSpPr>
            <a:spLocks noGrp="1"/>
          </p:cNvSpPr>
          <p:nvPr>
            <p:ph type="dt" sz="half" idx="10"/>
          </p:nvPr>
        </p:nvSpPr>
        <p:spPr/>
        <p:txBody>
          <a:bodyPr/>
          <a:lstStyle>
            <a:lvl1pPr>
              <a:defRPr/>
            </a:lvl1pPr>
          </a:lstStyle>
          <a:p>
            <a:pPr>
              <a:defRPr/>
            </a:pPr>
            <a:fld id="{7180E197-C689-4F5B-B1FA-F12239AB9639}" type="datetime1">
              <a:rPr lang="zh-TW" altLang="en-US"/>
              <a:pPr>
                <a:defRPr/>
              </a:pPr>
              <a:t>2023/4/11</a:t>
            </a:fld>
            <a:endParaRPr lang="en-US" altLang="zh-TW" dirty="0"/>
          </a:p>
        </p:txBody>
      </p:sp>
      <p:sp>
        <p:nvSpPr>
          <p:cNvPr id="9" name="頁尾版面配置區 4"/>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p:cNvSpPr>
            <a:spLocks noGrp="1"/>
          </p:cNvSpPr>
          <p:nvPr>
            <p:ph type="sldNum" sz="quarter" idx="12"/>
          </p:nvPr>
        </p:nvSpPr>
        <p:spPr/>
        <p:txBody>
          <a:bodyPr/>
          <a:lstStyle>
            <a:lvl1pPr>
              <a:defRPr/>
            </a:lvl1pPr>
          </a:lstStyle>
          <a:p>
            <a:pPr>
              <a:defRPr/>
            </a:pPr>
            <a:fld id="{F4FABF98-EBF7-4612-80F2-FBD9C12CE12E}" type="slidenum">
              <a:rPr lang="zh-TW" altLang="en-US"/>
              <a:pPr>
                <a:defRPr/>
              </a:pPr>
              <a:t>‹#›</a:t>
            </a:fld>
            <a:endParaRPr lang="en-US" altLang="zh-TW"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cxnSp>
        <p:nvCxnSpPr>
          <p:cNvPr id="3" name="直線接點 2"/>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CDC2DA1-F384-4DF0-81FA-4AC824DEC26F}"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113D521-3C14-47F9-9C13-4414D38CE76A}" type="slidenum">
              <a:rPr lang="zh-TW" altLang="en-US"/>
              <a:pPr>
                <a:defRPr/>
              </a:pPr>
              <a:t>‹#›</a:t>
            </a:fld>
            <a:endParaRPr lang="en-US" altLang="zh-TW"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cxnSp>
        <p:nvCxnSpPr>
          <p:cNvPr id="2" name="直線接點 1"/>
          <p:cNvCxnSpPr/>
          <p:nvPr userDrawn="1"/>
        </p:nvCxnSpPr>
        <p:spPr>
          <a:xfrm>
            <a:off x="719667" y="981075"/>
            <a:ext cx="10945284" cy="0"/>
          </a:xfrm>
          <a:prstGeom prst="line">
            <a:avLst/>
          </a:prstGeom>
        </p:spPr>
        <p:style>
          <a:lnRef idx="3">
            <a:schemeClr val="accent6"/>
          </a:lnRef>
          <a:fillRef idx="0">
            <a:schemeClr val="accent6"/>
          </a:fillRef>
          <a:effectRef idx="2">
            <a:schemeClr val="accent6"/>
          </a:effectRef>
          <a:fontRef idx="minor">
            <a:schemeClr val="tx1"/>
          </a:fontRef>
        </p:style>
      </p:cxnSp>
      <p:sp>
        <p:nvSpPr>
          <p:cNvPr id="3" name="日期版面配置區 3"/>
          <p:cNvSpPr>
            <a:spLocks noGrp="1"/>
          </p:cNvSpPr>
          <p:nvPr>
            <p:ph type="dt" sz="half" idx="10"/>
          </p:nvPr>
        </p:nvSpPr>
        <p:spPr/>
        <p:txBody>
          <a:bodyPr/>
          <a:lstStyle>
            <a:lvl1pPr>
              <a:defRPr/>
            </a:lvl1pPr>
          </a:lstStyle>
          <a:p>
            <a:pPr>
              <a:defRPr/>
            </a:pPr>
            <a:fld id="{EC0C2411-E3C5-42A2-A505-8E04148AB26F}" type="datetime1">
              <a:rPr lang="zh-TW" altLang="en-US"/>
              <a:pPr>
                <a:defRPr/>
              </a:pPr>
              <a:t>2023/4/11</a:t>
            </a:fld>
            <a:endParaRPr lang="en-US" altLang="zh-TW" dirty="0"/>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8F5853E3-9D6C-4CD3-87DE-F5A8287A2E6D}" type="slidenum">
              <a:rPr lang="zh-TW" altLang="en-US"/>
              <a:pPr>
                <a:defRPr/>
              </a:pPr>
              <a:t>‹#›</a:t>
            </a:fld>
            <a:endParaRPr lang="en-US" altLang="zh-TW"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8091CAA-7BBD-42FF-8404-8550252F2CB3}"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36BDAB18-FF23-4443-ADDA-DC20CA0A883A}" type="slidenum">
              <a:rPr lang="zh-TW" altLang="en-US"/>
              <a:pPr>
                <a:defRPr/>
              </a:pPr>
              <a:t>‹#›</a:t>
            </a:fld>
            <a:endParaRPr lang="en-US" altLang="zh-TW"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D913637-4363-4E68-BDF4-21837956C897}"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830BC3C-2AF8-4735-A844-BF04A1D61CC9}" type="slidenum">
              <a:rPr lang="zh-TW" altLang="en-US"/>
              <a:pPr>
                <a:defRPr/>
              </a:pPr>
              <a:t>‹#›</a:t>
            </a:fld>
            <a:endParaRPr lang="en-US" altLang="zh-TW"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CEDD8719-518C-4BF3-9985-848BC1D13916}"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5CB056E-61D1-464B-8526-FE47B00071E0}" type="slidenum">
              <a:rPr lang="zh-TW" altLang="en-US"/>
              <a:pPr>
                <a:defRPr/>
              </a:pPr>
              <a:t>‹#›</a:t>
            </a:fld>
            <a:endParaRPr lang="en-US" altLang="zh-TW"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5"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p:txBody>
          <a:bodyPr/>
          <a:lstStyle>
            <a:lvl1pPr>
              <a:defRPr>
                <a:solidFill>
                  <a:schemeClr val="tx1">
                    <a:lumMod val="50000"/>
                    <a:lumOff val="50000"/>
                  </a:schemeClr>
                </a:solidFill>
              </a:defRPr>
            </a:lvl1pPr>
          </a:lstStyle>
          <a:p>
            <a:r>
              <a:rPr lang="zh-TW" altLang="en-US" dirty="0" smtClean="0"/>
              <a:t>按一下以編輯母片標題樣式</a:t>
            </a:r>
            <a:endParaRPr lang="zh-TW" altLang="en-US" dirty="0"/>
          </a:p>
        </p:txBody>
      </p:sp>
      <p:sp>
        <p:nvSpPr>
          <p:cNvPr id="6" name="日期版面配置區 3"/>
          <p:cNvSpPr>
            <a:spLocks noGrp="1"/>
          </p:cNvSpPr>
          <p:nvPr>
            <p:ph type="dt" sz="half" idx="10"/>
          </p:nvPr>
        </p:nvSpPr>
        <p:spPr/>
        <p:txBody>
          <a:bodyPr/>
          <a:lstStyle>
            <a:lvl1pPr>
              <a:defRPr/>
            </a:lvl1pPr>
          </a:lstStyle>
          <a:p>
            <a:pPr>
              <a:defRPr/>
            </a:pPr>
            <a:fld id="{83996FA1-BBBE-42FE-905B-1FCFE8181649}" type="datetime1">
              <a:rPr lang="zh-TW" altLang="en-US"/>
              <a:pPr>
                <a:defRPr/>
              </a:pPr>
              <a:t>2023/4/11</a:t>
            </a:fld>
            <a:endParaRPr lang="en-US" altLang="zh-TW" dirty="0"/>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a:lvl1pPr>
          </a:lstStyle>
          <a:p>
            <a:pPr>
              <a:defRPr/>
            </a:pPr>
            <a:fld id="{9E01B511-A573-4DA4-855C-B932DC03D121}" type="slidenum">
              <a:rPr lang="zh-TW" altLang="en-US"/>
              <a:pPr>
                <a:defRPr/>
              </a:pPr>
              <a:t>‹#›</a:t>
            </a:fld>
            <a:endParaRPr lang="en-US" altLang="zh-TW" dirty="0"/>
          </a:p>
        </p:txBody>
      </p:sp>
      <p:grpSp>
        <p:nvGrpSpPr>
          <p:cNvPr id="33" name="群組 32"/>
          <p:cNvGrpSpPr/>
          <p:nvPr userDrawn="1"/>
        </p:nvGrpSpPr>
        <p:grpSpPr>
          <a:xfrm>
            <a:off x="527382" y="908712"/>
            <a:ext cx="11137237" cy="216032"/>
            <a:chOff x="395536" y="836680"/>
            <a:chExt cx="8352928" cy="216032"/>
          </a:xfrm>
        </p:grpSpPr>
        <p:cxnSp>
          <p:nvCxnSpPr>
            <p:cNvPr id="34" name="直線接點 33"/>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5" name="群組 34"/>
            <p:cNvGrpSpPr/>
            <p:nvPr userDrawn="1"/>
          </p:nvGrpSpPr>
          <p:grpSpPr>
            <a:xfrm>
              <a:off x="395536" y="836680"/>
              <a:ext cx="432048" cy="216000"/>
              <a:chOff x="395536" y="836680"/>
              <a:chExt cx="432048" cy="216000"/>
            </a:xfrm>
          </p:grpSpPr>
          <p:cxnSp>
            <p:nvCxnSpPr>
              <p:cNvPr id="43" name="直線接點 42"/>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 name="群組 35"/>
            <p:cNvGrpSpPr/>
            <p:nvPr userDrawn="1"/>
          </p:nvGrpSpPr>
          <p:grpSpPr>
            <a:xfrm flipH="1">
              <a:off x="8316416" y="836712"/>
              <a:ext cx="432048" cy="216000"/>
              <a:chOff x="395536" y="836680"/>
              <a:chExt cx="432048" cy="216000"/>
            </a:xfrm>
          </p:grpSpPr>
          <p:cxnSp>
            <p:nvCxnSpPr>
              <p:cNvPr id="37" name="直線接點 36"/>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054B3731-F44A-4CB0-A18B-9F80B6204DF3}"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2910E07-4895-41B2-BAB8-D8BA749CBC6E}" type="slidenum">
              <a:rPr lang="zh-TW" altLang="en-US"/>
              <a:pPr>
                <a:defRPr/>
              </a:pPr>
              <a:t>‹#›</a:t>
            </a:fld>
            <a:endParaRPr lang="en-US" altLang="zh-TW"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cxnSp>
        <p:nvCxnSpPr>
          <p:cNvPr id="3" name="直線接點 2"/>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內容版面配置區 1"/>
          <p:cNvSpPr>
            <a:spLocks noGrp="1"/>
          </p:cNvSpPr>
          <p:nvPr>
            <p:ph/>
          </p:nvPr>
        </p:nvSpPr>
        <p:spPr>
          <a:xfrm>
            <a:off x="609600" y="274639"/>
            <a:ext cx="10972800" cy="5851525"/>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Rectangle 4"/>
          <p:cNvSpPr>
            <a:spLocks noGrp="1" noChangeArrowheads="1"/>
          </p:cNvSpPr>
          <p:nvPr>
            <p:ph type="dt" sz="half" idx="10"/>
          </p:nvPr>
        </p:nvSpPr>
        <p:spPr/>
        <p:txBody>
          <a:bodyPr/>
          <a:lstStyle>
            <a:lvl1pPr>
              <a:defRPr/>
            </a:lvl1pPr>
          </a:lstStyle>
          <a:p>
            <a:pPr>
              <a:defRPr/>
            </a:pPr>
            <a:fld id="{7C3EE34D-C1D2-48E9-AFC9-1C3759A724A7}" type="datetime1">
              <a:rPr lang="zh-TW" altLang="en-US"/>
              <a:pPr>
                <a:defRPr/>
              </a:pPr>
              <a:t>2023/4/11</a:t>
            </a:fld>
            <a:endParaRPr lang="en-US" altLang="zh-TW"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61C38B84-FEF6-4041-BBEA-74BF1828AA9A}" type="slidenum">
              <a:rPr lang="en-US" altLang="zh-TW"/>
              <a:pPr>
                <a:defRPr/>
              </a:pPr>
              <a:t>‹#›</a:t>
            </a:fld>
            <a:endParaRPr lang="en-US" altLang="zh-TW"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標題投影片">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14"/>
          <p:cNvSpPr txBox="1">
            <a:spLocks noChangeArrowheads="1"/>
          </p:cNvSpPr>
          <p:nvPr/>
        </p:nvSpPr>
        <p:spPr bwMode="gray">
          <a:xfrm>
            <a:off x="9448800" y="6445251"/>
            <a:ext cx="1524000" cy="396875"/>
          </a:xfrm>
          <a:prstGeom prst="rect">
            <a:avLst/>
          </a:prstGeom>
          <a:noFill/>
          <a:ln>
            <a:noFill/>
          </a:ln>
          <a:extLst/>
        </p:spPr>
        <p:txBody>
          <a:bodyPr>
            <a:spAutoFit/>
          </a:bodyPr>
          <a:lstStyle>
            <a:lvl1pPr eaLnBrk="0" hangingPunct="0">
              <a:defRPr b="1">
                <a:solidFill>
                  <a:schemeClr val="tx1"/>
                </a:solidFill>
                <a:latin typeface="Arial" pitchFamily="34" charset="0"/>
                <a:ea typeface="SimSun" pitchFamily="2" charset="-122"/>
              </a:defRPr>
            </a:lvl1pPr>
            <a:lvl2pPr marL="742950" indent="-285750" eaLnBrk="0" hangingPunct="0">
              <a:defRPr b="1">
                <a:solidFill>
                  <a:schemeClr val="tx1"/>
                </a:solidFill>
                <a:latin typeface="Arial" pitchFamily="34" charset="0"/>
                <a:ea typeface="SimSun" pitchFamily="2" charset="-122"/>
              </a:defRPr>
            </a:lvl2pPr>
            <a:lvl3pPr marL="1143000" indent="-228600" eaLnBrk="0" hangingPunct="0">
              <a:defRPr b="1">
                <a:solidFill>
                  <a:schemeClr val="tx1"/>
                </a:solidFill>
                <a:latin typeface="Arial" pitchFamily="34" charset="0"/>
                <a:ea typeface="SimSun" pitchFamily="2" charset="-122"/>
              </a:defRPr>
            </a:lvl3pPr>
            <a:lvl4pPr marL="1600200" indent="-228600" eaLnBrk="0" hangingPunct="0">
              <a:defRPr b="1">
                <a:solidFill>
                  <a:schemeClr val="tx1"/>
                </a:solidFill>
                <a:latin typeface="Arial" pitchFamily="34" charset="0"/>
                <a:ea typeface="SimSun" pitchFamily="2" charset="-122"/>
              </a:defRPr>
            </a:lvl4pPr>
            <a:lvl5pPr marL="2057400" indent="-228600" eaLnBrk="0" hangingPunct="0">
              <a:defRPr b="1">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b="1">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b="1">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b="1">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b="1">
                <a:solidFill>
                  <a:schemeClr val="tx1"/>
                </a:solidFill>
                <a:latin typeface="Arial" pitchFamily="34" charset="0"/>
                <a:ea typeface="SimSun" pitchFamily="2" charset="-122"/>
              </a:defRPr>
            </a:lvl9pPr>
          </a:lstStyle>
          <a:p>
            <a:pPr eaLnBrk="1" fontAlgn="auto" hangingPunct="1">
              <a:spcBef>
                <a:spcPts val="0"/>
              </a:spcBef>
              <a:spcAft>
                <a:spcPts val="0"/>
              </a:spcAft>
              <a:defRPr/>
            </a:pPr>
            <a:r>
              <a:rPr kumimoji="0" lang="en-US" altLang="zh-CN" sz="2000" i="1" dirty="0">
                <a:solidFill>
                  <a:srgbClr val="4F271C"/>
                </a:solidFill>
              </a:rPr>
              <a:t>LOGO</a:t>
            </a:r>
          </a:p>
        </p:txBody>
      </p:sp>
      <p:pic>
        <p:nvPicPr>
          <p:cNvPr id="3" name="圖片 7" descr="圖片11.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94401" y="1752600"/>
            <a:ext cx="2266951" cy="3676650"/>
          </a:xfrm>
          <a:prstGeom prst="rect">
            <a:avLst/>
          </a:prstGeom>
          <a:noFill/>
          <a:ln w="9525">
            <a:noFill/>
            <a:miter lim="800000"/>
            <a:headEnd/>
            <a:tailEnd/>
          </a:ln>
        </p:spPr>
      </p:pic>
      <p:pic>
        <p:nvPicPr>
          <p:cNvPr id="4" name="圖片 8" descr="圖片11.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744885" y="3276600"/>
            <a:ext cx="1297516" cy="2103438"/>
          </a:xfrm>
          <a:prstGeom prst="rect">
            <a:avLst/>
          </a:prstGeom>
          <a:noFill/>
          <a:ln w="9525">
            <a:noFill/>
            <a:miter lim="800000"/>
            <a:headEnd/>
            <a:tailEnd/>
          </a:ln>
        </p:spPr>
      </p:pic>
      <p:pic>
        <p:nvPicPr>
          <p:cNvPr id="5" name="圖片 9" descr="圖片11.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84801" y="3733800"/>
            <a:ext cx="1062567" cy="1722438"/>
          </a:xfrm>
          <a:prstGeom prst="rect">
            <a:avLst/>
          </a:prstGeom>
          <a:noFill/>
          <a:ln w="9525">
            <a:noFill/>
            <a:miter lim="800000"/>
            <a:headEnd/>
            <a:tailEnd/>
          </a:ln>
        </p:spPr>
      </p:pic>
      <p:pic>
        <p:nvPicPr>
          <p:cNvPr id="6" name="圖片 10" descr="圖片11.png"/>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213601" y="4495800"/>
            <a:ext cx="546100" cy="884238"/>
          </a:xfrm>
          <a:prstGeom prst="rect">
            <a:avLst/>
          </a:prstGeom>
          <a:noFill/>
          <a:ln w="9525">
            <a:noFill/>
            <a:miter lim="800000"/>
            <a:headEnd/>
            <a:tailEnd/>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593C836-03FE-40B7-B90A-67B69E8A171D}"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84A74BE5-8564-445D-BDB7-7399C5646B59}"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2D42ADC3-6C91-4625-9876-AB7AE39EA9AF}"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7FFBBE02-E556-4529-A66F-E51BFCC4B884}"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cxnSp>
        <p:nvCxnSpPr>
          <p:cNvPr id="4" name="直線接點 3"/>
          <p:cNvCxnSpPr/>
          <p:nvPr userDrawn="1"/>
        </p:nvCxnSpPr>
        <p:spPr>
          <a:xfrm>
            <a:off x="912284" y="981075"/>
            <a:ext cx="10464800"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16632"/>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BAAD9B9-2774-4B57-ADE0-AA639F37419B}"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655300"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8256917"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BEE99B87-9067-41AF-B906-C1D94E4B20E3}"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7CE5E45B-3EAE-4C99-9560-EE28121581E1}"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5" name="日期版面配置區 3"/>
          <p:cNvSpPr>
            <a:spLocks noGrp="1"/>
          </p:cNvSpPr>
          <p:nvPr>
            <p:ph type="dt" sz="half" idx="10"/>
          </p:nvPr>
        </p:nvSpPr>
        <p:spPr/>
        <p:txBody>
          <a:bodyPr/>
          <a:lstStyle>
            <a:lvl1pPr>
              <a:defRPr/>
            </a:lvl1pPr>
          </a:lstStyle>
          <a:p>
            <a:pPr>
              <a:defRPr/>
            </a:pPr>
            <a:fld id="{B67044A1-B683-4621-A4C6-E28730E3A26A}"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65D3AB2-22C3-474D-880C-69B369BC085A}" type="slidenum">
              <a:rPr lang="zh-TW" altLang="en-US"/>
              <a:pPr>
                <a:defRPr/>
              </a:pPr>
              <a:t>‹#›</a:t>
            </a:fld>
            <a:endParaRPr lang="en-US" altLang="zh-TW" dirty="0"/>
          </a:p>
        </p:txBody>
      </p:sp>
      <p:grpSp>
        <p:nvGrpSpPr>
          <p:cNvPr id="16" name="群組 15"/>
          <p:cNvGrpSpPr/>
          <p:nvPr userDrawn="1"/>
        </p:nvGrpSpPr>
        <p:grpSpPr>
          <a:xfrm>
            <a:off x="527382" y="908712"/>
            <a:ext cx="11137237" cy="216032"/>
            <a:chOff x="395536" y="836680"/>
            <a:chExt cx="8352928" cy="216032"/>
          </a:xfrm>
        </p:grpSpPr>
        <p:cxnSp>
          <p:nvCxnSpPr>
            <p:cNvPr id="17" name="直線接點 16"/>
            <p:cNvCxnSpPr/>
            <p:nvPr/>
          </p:nvCxnSpPr>
          <p:spPr>
            <a:xfrm>
              <a:off x="719080" y="1052680"/>
              <a:ext cx="770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群組 17"/>
            <p:cNvGrpSpPr/>
            <p:nvPr userDrawn="1"/>
          </p:nvGrpSpPr>
          <p:grpSpPr>
            <a:xfrm>
              <a:off x="395536" y="836680"/>
              <a:ext cx="432048" cy="216000"/>
              <a:chOff x="395536" y="836680"/>
              <a:chExt cx="432048" cy="216000"/>
            </a:xfrm>
          </p:grpSpPr>
          <p:cxnSp>
            <p:nvCxnSpPr>
              <p:cNvPr id="26" name="直線接點 25"/>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 name="群組 18"/>
            <p:cNvGrpSpPr/>
            <p:nvPr userDrawn="1"/>
          </p:nvGrpSpPr>
          <p:grpSpPr>
            <a:xfrm flipH="1">
              <a:off x="8316416" y="836712"/>
              <a:ext cx="432048" cy="216000"/>
              <a:chOff x="395536" y="836680"/>
              <a:chExt cx="432048" cy="216000"/>
            </a:xfrm>
          </p:grpSpPr>
          <p:cxnSp>
            <p:nvCxnSpPr>
              <p:cNvPr id="20" name="直線接點 19"/>
              <p:cNvCxnSpPr/>
              <p:nvPr/>
            </p:nvCxnSpPr>
            <p:spPr>
              <a:xfrm flipH="1">
                <a:off x="395536" y="836680"/>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611560"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611560" y="944604"/>
                <a:ext cx="2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V="1">
                <a:off x="827584" y="83668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719560" y="83668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flipH="1">
                <a:off x="719560" y="836680"/>
                <a:ext cx="108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847916"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BB4EF856-343C-4675-94F2-90D73A8006E3}"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655300"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FF415431-3493-400A-9FFC-26B5820F462D}"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94F13115-1B41-4D89-897E-210DE12B98F8}" type="datetime1">
              <a:rPr lang="zh-TW" altLang="en-US"/>
              <a:pPr>
                <a:defRPr/>
              </a:pPr>
              <a:t>2023/4/11</a:t>
            </a:fld>
            <a:endParaRPr lang="en-US" altLang="zh-TW" dirty="0"/>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3"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pic>
        <p:nvPicPr>
          <p:cNvPr id="4" name="圖片 9" descr="6.組裝產品.JPG"/>
          <p:cNvPicPr preferRelativeResize="0">
            <a:picLocks/>
          </p:cNvPicPr>
          <p:nvPr userDrawn="1"/>
        </p:nvPicPr>
        <p:blipFill>
          <a:blip r:embed="rId3" cstate="email">
            <a:lum bright="10000"/>
            <a:extLst>
              <a:ext uri="{28A0092B-C50C-407E-A947-70E740481C1C}">
                <a14:useLocalDpi xmlns:a14="http://schemas.microsoft.com/office/drawing/2010/main"/>
              </a:ext>
            </a:extLst>
          </a:blip>
          <a:stretch>
            <a:fillRect/>
          </a:stretch>
        </p:blipFill>
        <p:spPr>
          <a:xfrm>
            <a:off x="8256000"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10" descr="1木型.JPG"/>
          <p:cNvPicPr>
            <a:picLocks noChangeAspect="1"/>
          </p:cNvPicPr>
          <p:nvPr userDrawn="1"/>
        </p:nvPicPr>
        <p:blipFill>
          <a:blip r:embed="rId4" cstate="email">
            <a:lum bright="10000"/>
            <a:extLst>
              <a:ext uri="{28A0092B-C50C-407E-A947-70E740481C1C}">
                <a14:useLocalDpi xmlns:a14="http://schemas.microsoft.com/office/drawing/2010/main"/>
              </a:ext>
            </a:extLst>
          </a:blip>
          <a:stretch>
            <a:fillRect/>
          </a:stretch>
        </p:blipFill>
        <p:spPr>
          <a:xfrm>
            <a:off x="0" y="2214554"/>
            <a:ext cx="2240000"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11" descr="2澆注.jpg"/>
          <p:cNvPicPr>
            <a:picLocks noChangeAspect="1"/>
          </p:cNvPicPr>
          <p:nvPr userDrawn="1"/>
        </p:nvPicPr>
        <p:blipFill>
          <a:blip r:embed="rId5" cstate="email">
            <a:lum bright="10000"/>
            <a:extLst>
              <a:ext uri="{28A0092B-C50C-407E-A947-70E740481C1C}">
                <a14:useLocalDpi xmlns:a14="http://schemas.microsoft.com/office/drawing/2010/main"/>
              </a:ext>
            </a:extLst>
          </a:blip>
          <a:stretch>
            <a:fillRect/>
          </a:stretch>
        </p:blipFill>
        <p:spPr>
          <a:xfrm>
            <a:off x="2285973" y="2214554"/>
            <a:ext cx="1943339"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12"/>
          <p:cNvPicPr preferRelativeResize="0">
            <a:picLocks/>
          </p:cNvPicPr>
          <p:nvPr userDrawn="1"/>
        </p:nvPicPr>
        <p:blipFill>
          <a:blip r:embed="rId6" cstate="email">
            <a:lum bright="10000"/>
            <a:extLst>
              <a:ext uri="{28A0092B-C50C-407E-A947-70E740481C1C}">
                <a14:useLocalDpi xmlns:a14="http://schemas.microsoft.com/office/drawing/2010/main"/>
              </a:ext>
            </a:extLst>
          </a:blip>
          <a:stretch>
            <a:fillRect/>
          </a:stretch>
        </p:blipFill>
        <p:spPr>
          <a:xfrm>
            <a:off x="10212042" y="3562884"/>
            <a:ext cx="198000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13"/>
          <p:cNvPicPr>
            <a:picLocks noChangeAspect="1"/>
          </p:cNvPicPr>
          <p:nvPr userDrawn="1"/>
        </p:nvPicPr>
        <p:blipFill>
          <a:blip r:embed="rId7" cstate="email">
            <a:lum bright="10000"/>
            <a:extLst>
              <a:ext uri="{28A0092B-C50C-407E-A947-70E740481C1C}">
                <a14:useLocalDpi xmlns:a14="http://schemas.microsoft.com/office/drawing/2010/main"/>
              </a:ext>
            </a:extLst>
          </a:blip>
          <a:stretch>
            <a:fillRect/>
          </a:stretch>
        </p:blipFill>
        <p:spPr>
          <a:xfrm>
            <a:off x="4272000" y="2214554"/>
            <a:ext cx="2180427"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14" descr="5.防鏽噴塗.jpg"/>
          <p:cNvPicPr preferRelativeResize="0">
            <a:picLocks/>
          </p:cNvPicPr>
          <p:nvPr userDrawn="1"/>
        </p:nvPicPr>
        <p:blipFill>
          <a:blip r:embed="rId8" cstate="email">
            <a:lum bright="10000"/>
            <a:extLst>
              <a:ext uri="{28A0092B-C50C-407E-A947-70E740481C1C}">
                <a14:useLocalDpi xmlns:a14="http://schemas.microsoft.com/office/drawing/2010/main"/>
              </a:ext>
            </a:extLst>
          </a:blip>
          <a:stretch>
            <a:fillRect/>
          </a:stretch>
        </p:blipFill>
        <p:spPr>
          <a:xfrm>
            <a:off x="6040405" y="3562884"/>
            <a:ext cx="215111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字方塊 15"/>
          <p:cNvSpPr txBox="1"/>
          <p:nvPr userDrawn="1"/>
        </p:nvSpPr>
        <p:spPr>
          <a:xfrm>
            <a:off x="1" y="3716338"/>
            <a:ext cx="4229100" cy="830262"/>
          </a:xfrm>
          <a:prstGeom prst="rect">
            <a:avLst/>
          </a:prstGeom>
          <a:noFill/>
        </p:spPr>
        <p:txBody>
          <a:bodyPr>
            <a:spAutoFit/>
          </a:bodyPr>
          <a:lstStyle/>
          <a:p>
            <a:pPr fontAlgn="auto">
              <a:lnSpc>
                <a:spcPct val="150000"/>
              </a:lnSpc>
              <a:spcBef>
                <a:spcPts val="0"/>
              </a:spcBef>
              <a:spcAft>
                <a:spcPts val="0"/>
              </a:spcAft>
              <a:defRPr/>
            </a:pPr>
            <a:r>
              <a:rPr kumimoji="0" lang="zh-TW" altLang="en-US" sz="1600" b="1" dirty="0">
                <a:solidFill>
                  <a:srgbClr val="918485"/>
                </a:solidFill>
                <a:latin typeface="華康行楷體W5" pitchFamily="65" charset="-120"/>
                <a:ea typeface="華康行楷體W5"/>
              </a:rPr>
              <a:t>品質</a:t>
            </a:r>
            <a:r>
              <a:rPr kumimoji="0" lang="zh-TW" altLang="en-US" sz="1600" b="1" dirty="0">
                <a:solidFill>
                  <a:srgbClr val="918485"/>
                </a:solidFill>
                <a:latin typeface="華康行楷體W5" pitchFamily="65" charset="-120"/>
                <a:ea typeface="金梅毛碑楷" pitchFamily="49" charset="-120"/>
              </a:rPr>
              <a:t> </a:t>
            </a:r>
            <a:r>
              <a:rPr kumimoji="0" lang="en-US" altLang="zh-TW" sz="1600" b="1" dirty="0">
                <a:solidFill>
                  <a:srgbClr val="918485"/>
                </a:solidFill>
                <a:latin typeface="Calibri"/>
                <a:ea typeface="新細明體"/>
              </a:rPr>
              <a:t>Quality         </a:t>
            </a:r>
            <a:r>
              <a:rPr kumimoji="0" lang="zh-TW" altLang="en-US" sz="1600" b="1" dirty="0">
                <a:solidFill>
                  <a:srgbClr val="00B050"/>
                </a:solidFill>
                <a:latin typeface="華康行楷體W5" pitchFamily="65" charset="-120"/>
                <a:ea typeface="華康行楷體W5"/>
              </a:rPr>
              <a:t>速度</a:t>
            </a:r>
            <a:r>
              <a:rPr kumimoji="0" lang="zh-TW" altLang="en-US" sz="1600" b="1" dirty="0">
                <a:solidFill>
                  <a:srgbClr val="00B050"/>
                </a:solidFill>
                <a:latin typeface="華康行楷體W5" pitchFamily="65" charset="-120"/>
                <a:ea typeface="金梅毛碑楷" pitchFamily="49" charset="-120"/>
              </a:rPr>
              <a:t> </a:t>
            </a:r>
            <a:r>
              <a:rPr kumimoji="0" lang="en-US" altLang="zh-TW" sz="1600" b="1" dirty="0">
                <a:solidFill>
                  <a:srgbClr val="00B050"/>
                </a:solidFill>
                <a:latin typeface="Calibri"/>
                <a:ea typeface="新細明體"/>
              </a:rPr>
              <a:t>Speed </a:t>
            </a:r>
          </a:p>
          <a:p>
            <a:pPr fontAlgn="auto">
              <a:lnSpc>
                <a:spcPct val="150000"/>
              </a:lnSpc>
              <a:spcBef>
                <a:spcPts val="0"/>
              </a:spcBef>
              <a:spcAft>
                <a:spcPts val="0"/>
              </a:spcAft>
              <a:defRPr/>
            </a:pPr>
            <a:r>
              <a:rPr kumimoji="0" lang="zh-TW" altLang="en-US" sz="1600" b="1" dirty="0">
                <a:solidFill>
                  <a:srgbClr val="918485">
                    <a:lumMod val="60000"/>
                    <a:lumOff val="40000"/>
                  </a:srgbClr>
                </a:solidFill>
                <a:latin typeface="華康行楷體W5" pitchFamily="65" charset="-120"/>
                <a:ea typeface="華康行楷體W5"/>
              </a:rPr>
              <a:t>團隊 </a:t>
            </a:r>
            <a:r>
              <a:rPr kumimoji="0" lang="en-US" altLang="zh-TW" sz="1600" b="1" dirty="0">
                <a:solidFill>
                  <a:srgbClr val="918485">
                    <a:lumMod val="60000"/>
                    <a:lumOff val="40000"/>
                  </a:srgbClr>
                </a:solidFill>
                <a:latin typeface="Calibri"/>
                <a:ea typeface="新細明體"/>
              </a:rPr>
              <a:t>Team Work </a:t>
            </a:r>
            <a:r>
              <a:rPr kumimoji="0" lang="zh-TW" altLang="en-US" sz="1600" b="1" dirty="0">
                <a:solidFill>
                  <a:srgbClr val="0070C0"/>
                </a:solidFill>
                <a:latin typeface="華康行楷體W5" pitchFamily="65" charset="-120"/>
                <a:ea typeface="華康行楷體W5"/>
              </a:rPr>
              <a:t>卓越 </a:t>
            </a:r>
            <a:r>
              <a:rPr kumimoji="0" lang="en-US" altLang="zh-TW" sz="1600" b="1" dirty="0">
                <a:solidFill>
                  <a:srgbClr val="0070C0"/>
                </a:solidFill>
                <a:latin typeface="Calibri"/>
                <a:ea typeface="新細明體"/>
              </a:rPr>
              <a:t>Excellence</a:t>
            </a:r>
            <a:endParaRPr kumimoji="0" lang="zh-TW" altLang="en-US" sz="1600" b="1" dirty="0">
              <a:solidFill>
                <a:srgbClr val="0070C0"/>
              </a:solidFill>
              <a:latin typeface="Calibri"/>
              <a:ea typeface="新細明體"/>
            </a:endParaRPr>
          </a:p>
        </p:txBody>
      </p:sp>
      <p:pic>
        <p:nvPicPr>
          <p:cNvPr id="11" name="圖片 18" descr="4量測.JPG"/>
          <p:cNvPicPr preferRelativeResize="0">
            <a:picLocks/>
          </p:cNvPicPr>
          <p:nvPr userDrawn="1"/>
        </p:nvPicPr>
        <p:blipFill>
          <a:blip r:embed="rId9" cstate="email">
            <a:lum bright="10000"/>
            <a:extLst>
              <a:ext uri="{28A0092B-C50C-407E-A947-70E740481C1C}">
                <a14:useLocalDpi xmlns:a14="http://schemas.microsoft.com/office/drawing/2010/main"/>
              </a:ext>
            </a:extLst>
          </a:blip>
          <a:stretch>
            <a:fillRect/>
          </a:stretch>
        </p:blipFill>
        <p:spPr>
          <a:xfrm>
            <a:off x="4080749"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副標題 2"/>
          <p:cNvSpPr>
            <a:spLocks noGrp="1"/>
          </p:cNvSpPr>
          <p:nvPr>
            <p:ph type="subTitle" idx="1"/>
          </p:nvPr>
        </p:nvSpPr>
        <p:spPr>
          <a:xfrm>
            <a:off x="1828800" y="5143512"/>
            <a:ext cx="4743453" cy="495288"/>
          </a:xfrm>
        </p:spPr>
        <p:txBody>
          <a:bodyPr/>
          <a:lstStyle>
            <a:lvl1pPr marL="0" indent="0" algn="ctr">
              <a:buNone/>
              <a:defRPr>
                <a:solidFill>
                  <a:schemeClr val="tx1"/>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12" name="日期版面配置區 3"/>
          <p:cNvSpPr>
            <a:spLocks noGrp="1"/>
          </p:cNvSpPr>
          <p:nvPr>
            <p:ph type="dt" sz="half" idx="10"/>
          </p:nvPr>
        </p:nvSpPr>
        <p:spPr/>
        <p:txBody>
          <a:bodyPr/>
          <a:lstStyle>
            <a:lvl1pPr>
              <a:defRPr/>
            </a:lvl1pPr>
          </a:lstStyle>
          <a:p>
            <a:pPr>
              <a:defRPr/>
            </a:pPr>
            <a:fld id="{BC190A8F-3E31-407A-A038-79E706D0C51D}" type="datetime1">
              <a:rPr lang="zh-TW" altLang="en-US"/>
              <a:pPr>
                <a:defRPr/>
              </a:pPr>
              <a:t>2023/4/11</a:t>
            </a:fld>
            <a:endParaRPr lang="en-US" altLang="zh-TW" dirty="0"/>
          </a:p>
        </p:txBody>
      </p:sp>
      <p:sp>
        <p:nvSpPr>
          <p:cNvPr id="13" name="頁尾版面配置區 4"/>
          <p:cNvSpPr>
            <a:spLocks noGrp="1"/>
          </p:cNvSpPr>
          <p:nvPr>
            <p:ph type="ftr" sz="quarter" idx="11"/>
          </p:nvPr>
        </p:nvSpPr>
        <p:spPr/>
        <p:txBody>
          <a:bodyPr/>
          <a:lstStyle>
            <a:lvl1pPr>
              <a:defRPr/>
            </a:lvl1pPr>
          </a:lstStyle>
          <a:p>
            <a:pPr>
              <a:defRPr/>
            </a:pPr>
            <a:endParaRPr lang="zh-TW" altLang="en-US"/>
          </a:p>
        </p:txBody>
      </p:sp>
    </p:spTree>
    <p:extLst>
      <p:ext uri="{BB962C8B-B14F-4D97-AF65-F5344CB8AC3E}">
        <p14:creationId xmlns:p14="http://schemas.microsoft.com/office/powerpoint/2010/main" val="21741173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cxnSp>
        <p:nvCxnSpPr>
          <p:cNvPr id="4" name="直線接點 3"/>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68A9A818-C9A0-4914-B2F1-DF3A89DF6C5E}"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pic>
        <p:nvPicPr>
          <p:cNvPr id="6"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a:xfrm>
            <a:off x="3407701" y="260648"/>
            <a:ext cx="8174699" cy="720080"/>
          </a:xfrm>
        </p:spPr>
        <p:txBody>
          <a:bodyPr/>
          <a:lstStyle>
            <a:lvl1pPr>
              <a:defRPr>
                <a:latin typeface="+mj-lt"/>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0821D8D6-C126-4A1D-9C5C-A0FEC9939B7C}" type="datetime1">
              <a:rPr lang="zh-TW" altLang="en-US"/>
              <a:pPr>
                <a:defRPr/>
              </a:pPr>
              <a:t>2023/4/11</a:t>
            </a:fld>
            <a:endParaRPr lang="en-US" altLang="zh-TW"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AE543085-9E4A-45EA-9B70-CAA12DB19A11}" type="slidenum">
              <a:rPr lang="zh-TW" altLang="en-US"/>
              <a:pPr>
                <a:defRPr/>
              </a:pPr>
              <a:t>‹#›</a:t>
            </a:fld>
            <a:endParaRPr lang="en-US" altLang="zh-TW" dirty="0"/>
          </a:p>
        </p:txBody>
      </p:sp>
    </p:spTree>
    <p:extLst>
      <p:ext uri="{BB962C8B-B14F-4D97-AF65-F5344CB8AC3E}">
        <p14:creationId xmlns:p14="http://schemas.microsoft.com/office/powerpoint/2010/main" val="1134757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cxnSp>
        <p:nvCxnSpPr>
          <p:cNvPr id="4" name="直線接點 3"/>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717E324B-EC1D-408E-98C6-DA9AFD5B4E94}"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pic>
        <p:nvPicPr>
          <p:cNvPr id="6"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7" name="日期版面配置區 3"/>
          <p:cNvSpPr>
            <a:spLocks noGrp="1"/>
          </p:cNvSpPr>
          <p:nvPr>
            <p:ph type="dt" sz="half" idx="10"/>
          </p:nvPr>
        </p:nvSpPr>
        <p:spPr/>
        <p:txBody>
          <a:bodyPr/>
          <a:lstStyle>
            <a:lvl1pPr>
              <a:defRPr/>
            </a:lvl1pPr>
          </a:lstStyle>
          <a:p>
            <a:pPr>
              <a:defRPr/>
            </a:pPr>
            <a:fld id="{F203BCA4-2C89-4774-A56C-9ACE249D5F42}" type="datetime1">
              <a:rPr lang="zh-TW" altLang="en-US"/>
              <a:pPr>
                <a:defRPr/>
              </a:pPr>
              <a:t>2023/4/11</a:t>
            </a:fld>
            <a:endParaRPr lang="en-US" altLang="zh-TW"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AD337133-DCD4-4502-AA92-A9C44BD333E4}" type="slidenum">
              <a:rPr lang="zh-TW" altLang="en-US"/>
              <a:pPr>
                <a:defRPr/>
              </a:pPr>
              <a:t>‹#›</a:t>
            </a:fld>
            <a:endParaRPr lang="en-US" altLang="zh-TW" dirty="0"/>
          </a:p>
        </p:txBody>
      </p:sp>
    </p:spTree>
    <p:extLst>
      <p:ext uri="{BB962C8B-B14F-4D97-AF65-F5344CB8AC3E}">
        <p14:creationId xmlns:p14="http://schemas.microsoft.com/office/powerpoint/2010/main" val="909418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cxnSp>
        <p:nvCxnSpPr>
          <p:cNvPr id="5" name="直線接點 4"/>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6"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B305DA0A-3903-4E08-96BE-3652F4546043}"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pic>
        <p:nvPicPr>
          <p:cNvPr id="7"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p:txBody>
          <a:bodyPr/>
          <a:lstStyle>
            <a:lvl1pPr>
              <a:defRPr>
                <a:latin typeface="+mj-lt"/>
              </a:defRPr>
            </a:lvl1p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8" name="日期版面配置區 3"/>
          <p:cNvSpPr>
            <a:spLocks noGrp="1"/>
          </p:cNvSpPr>
          <p:nvPr>
            <p:ph type="dt" sz="half" idx="10"/>
          </p:nvPr>
        </p:nvSpPr>
        <p:spPr/>
        <p:txBody>
          <a:bodyPr/>
          <a:lstStyle>
            <a:lvl1pPr>
              <a:defRPr/>
            </a:lvl1pPr>
          </a:lstStyle>
          <a:p>
            <a:pPr>
              <a:defRPr/>
            </a:pPr>
            <a:fld id="{E915762D-3A28-4FD5-8C52-E4E493AC09A6}" type="datetime1">
              <a:rPr lang="zh-TW" altLang="en-US"/>
              <a:pPr>
                <a:defRPr/>
              </a:pPr>
              <a:t>2023/4/11</a:t>
            </a:fld>
            <a:endParaRPr lang="en-US" altLang="zh-TW" dirty="0"/>
          </a:p>
        </p:txBody>
      </p:sp>
      <p:sp>
        <p:nvSpPr>
          <p:cNvPr id="9" name="頁尾版面配置區 4"/>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p:cNvSpPr>
            <a:spLocks noGrp="1"/>
          </p:cNvSpPr>
          <p:nvPr>
            <p:ph type="sldNum" sz="quarter" idx="12"/>
          </p:nvPr>
        </p:nvSpPr>
        <p:spPr/>
        <p:txBody>
          <a:bodyPr/>
          <a:lstStyle>
            <a:lvl1pPr>
              <a:defRPr/>
            </a:lvl1pPr>
          </a:lstStyle>
          <a:p>
            <a:pPr>
              <a:defRPr/>
            </a:pPr>
            <a:fld id="{0A990D05-91B0-4756-803A-E39BCE785549}" type="slidenum">
              <a:rPr lang="zh-TW" altLang="en-US"/>
              <a:pPr>
                <a:defRPr/>
              </a:pPr>
              <a:t>‹#›</a:t>
            </a:fld>
            <a:endParaRPr lang="en-US" altLang="zh-TW" dirty="0"/>
          </a:p>
        </p:txBody>
      </p:sp>
    </p:spTree>
    <p:extLst>
      <p:ext uri="{BB962C8B-B14F-4D97-AF65-F5344CB8AC3E}">
        <p14:creationId xmlns:p14="http://schemas.microsoft.com/office/powerpoint/2010/main" val="2768497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cxnSp>
        <p:nvCxnSpPr>
          <p:cNvPr id="7" name="直線接點 6"/>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8"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CC43107C-7437-49EB-8A9C-BA9F1E69F617}"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pic>
        <p:nvPicPr>
          <p:cNvPr id="9"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日期版面配置區 3"/>
          <p:cNvSpPr>
            <a:spLocks noGrp="1"/>
          </p:cNvSpPr>
          <p:nvPr>
            <p:ph type="dt" sz="half" idx="10"/>
          </p:nvPr>
        </p:nvSpPr>
        <p:spPr/>
        <p:txBody>
          <a:bodyPr/>
          <a:lstStyle>
            <a:lvl1pPr>
              <a:defRPr/>
            </a:lvl1pPr>
          </a:lstStyle>
          <a:p>
            <a:pPr>
              <a:defRPr/>
            </a:pPr>
            <a:fld id="{FF79FD04-EC02-4F4B-9E52-741E27E0DF87}" type="datetime1">
              <a:rPr lang="zh-TW" altLang="en-US"/>
              <a:pPr>
                <a:defRPr/>
              </a:pPr>
              <a:t>2023/4/11</a:t>
            </a:fld>
            <a:endParaRPr lang="en-US" altLang="zh-TW" dirty="0"/>
          </a:p>
        </p:txBody>
      </p:sp>
      <p:sp>
        <p:nvSpPr>
          <p:cNvPr id="11" name="頁尾版面配置區 4"/>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p:cNvSpPr>
            <a:spLocks noGrp="1"/>
          </p:cNvSpPr>
          <p:nvPr>
            <p:ph type="sldNum" sz="quarter" idx="12"/>
          </p:nvPr>
        </p:nvSpPr>
        <p:spPr/>
        <p:txBody>
          <a:bodyPr/>
          <a:lstStyle>
            <a:lvl1pPr>
              <a:defRPr/>
            </a:lvl1pPr>
          </a:lstStyle>
          <a:p>
            <a:pPr>
              <a:defRPr/>
            </a:pPr>
            <a:fld id="{545054A0-49B1-4B6D-B46D-74C8662E8E0F}" type="slidenum">
              <a:rPr lang="zh-TW" altLang="en-US"/>
              <a:pPr>
                <a:defRPr/>
              </a:pPr>
              <a:t>‹#›</a:t>
            </a:fld>
            <a:endParaRPr lang="en-US" altLang="zh-TW" dirty="0"/>
          </a:p>
        </p:txBody>
      </p:sp>
    </p:spTree>
    <p:extLst>
      <p:ext uri="{BB962C8B-B14F-4D97-AF65-F5344CB8AC3E}">
        <p14:creationId xmlns:p14="http://schemas.microsoft.com/office/powerpoint/2010/main" val="26886672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cxnSp>
        <p:nvCxnSpPr>
          <p:cNvPr id="3" name="直線接點 2"/>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4"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46A72EC8-EF6C-4C0B-8BA6-0EC65550751B}"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pic>
        <p:nvPicPr>
          <p:cNvPr id="5"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6" name="日期版面配置區 3"/>
          <p:cNvSpPr>
            <a:spLocks noGrp="1"/>
          </p:cNvSpPr>
          <p:nvPr>
            <p:ph type="dt" sz="half" idx="10"/>
          </p:nvPr>
        </p:nvSpPr>
        <p:spPr/>
        <p:txBody>
          <a:bodyPr/>
          <a:lstStyle>
            <a:lvl1pPr>
              <a:defRPr/>
            </a:lvl1pPr>
          </a:lstStyle>
          <a:p>
            <a:pPr>
              <a:defRPr/>
            </a:pPr>
            <a:fld id="{86BEEF06-A267-4C44-8ADF-D4CBDDAF947B}" type="datetime1">
              <a:rPr lang="zh-TW" altLang="en-US"/>
              <a:pPr>
                <a:defRPr/>
              </a:pPr>
              <a:t>2023/4/11</a:t>
            </a:fld>
            <a:endParaRPr lang="en-US" altLang="zh-TW" dirty="0"/>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a:lvl1pPr>
          </a:lstStyle>
          <a:p>
            <a:pPr>
              <a:defRPr/>
            </a:pPr>
            <a:fld id="{DD588F32-CE9F-4563-9BA8-93FBF0C1DAE1}" type="slidenum">
              <a:rPr lang="zh-TW" altLang="en-US"/>
              <a:pPr>
                <a:defRPr/>
              </a:pPr>
              <a:t>‹#›</a:t>
            </a:fld>
            <a:endParaRPr lang="en-US" altLang="zh-TW" dirty="0"/>
          </a:p>
        </p:txBody>
      </p:sp>
    </p:spTree>
    <p:extLst>
      <p:ext uri="{BB962C8B-B14F-4D97-AF65-F5344CB8AC3E}">
        <p14:creationId xmlns:p14="http://schemas.microsoft.com/office/powerpoint/2010/main" val="3099332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cxnSp>
        <p:nvCxnSpPr>
          <p:cNvPr id="2" name="直線接點 1"/>
          <p:cNvCxnSpPr/>
          <p:nvPr userDrawn="1"/>
        </p:nvCxnSpPr>
        <p:spPr>
          <a:xfrm>
            <a:off x="719667" y="981075"/>
            <a:ext cx="10945284" cy="0"/>
          </a:xfrm>
          <a:prstGeom prst="line">
            <a:avLst/>
          </a:prstGeom>
        </p:spPr>
        <p:style>
          <a:lnRef idx="3">
            <a:schemeClr val="accent6"/>
          </a:lnRef>
          <a:fillRef idx="0">
            <a:schemeClr val="accent6"/>
          </a:fillRef>
          <a:effectRef idx="2">
            <a:schemeClr val="accent6"/>
          </a:effectRef>
          <a:fontRef idx="minor">
            <a:schemeClr val="tx1"/>
          </a:fontRef>
        </p:style>
      </p:cxnSp>
      <p:sp>
        <p:nvSpPr>
          <p:cNvPr id="3"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D2DDE439-D0E9-429A-851A-9F94BF9E0988}"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sp>
        <p:nvSpPr>
          <p:cNvPr id="4" name="日期版面配置區 3"/>
          <p:cNvSpPr>
            <a:spLocks noGrp="1"/>
          </p:cNvSpPr>
          <p:nvPr>
            <p:ph type="dt" sz="half" idx="10"/>
          </p:nvPr>
        </p:nvSpPr>
        <p:spPr/>
        <p:txBody>
          <a:bodyPr/>
          <a:lstStyle>
            <a:lvl1pPr>
              <a:defRPr/>
            </a:lvl1pPr>
          </a:lstStyle>
          <a:p>
            <a:pPr>
              <a:defRPr/>
            </a:pPr>
            <a:fld id="{94ECD5B7-8174-4843-8104-DB90C82A9C9C}" type="datetime1">
              <a:rPr lang="zh-TW" altLang="en-US"/>
              <a:pPr>
                <a:defRPr/>
              </a:pPr>
              <a:t>2023/4/11</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1C44C8A-2923-4FC7-B357-02F85F0C8DF2}" type="slidenum">
              <a:rPr lang="zh-TW" altLang="en-US"/>
              <a:pPr>
                <a:defRPr/>
              </a:pPr>
              <a:t>‹#›</a:t>
            </a:fld>
            <a:endParaRPr lang="en-US" altLang="zh-TW" dirty="0"/>
          </a:p>
        </p:txBody>
      </p:sp>
    </p:spTree>
    <p:extLst>
      <p:ext uri="{BB962C8B-B14F-4D97-AF65-F5344CB8AC3E}">
        <p14:creationId xmlns:p14="http://schemas.microsoft.com/office/powerpoint/2010/main" val="133892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pic>
        <p:nvPicPr>
          <p:cNvPr id="5"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6"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010A5113-54A3-4A2E-A7E8-86B992A95502}" type="slidenum">
              <a:rPr kumimoji="0" lang="en-US" altLang="zh-CN" sz="1200" smtClean="0">
                <a:solidFill>
                  <a:schemeClr val="bg1">
                    <a:lumMod val="50000"/>
                  </a:schemeClr>
                </a:solidFill>
                <a:latin typeface="+mn-lt"/>
                <a:ea typeface="SimSun" pitchFamily="2" charset="-122"/>
              </a:rPr>
              <a:pPr algn="r" eaLnBrk="1" hangingPunct="1">
                <a:defRPr/>
              </a:pPr>
              <a:t>‹#›</a:t>
            </a:fld>
            <a:endParaRPr kumimoji="0" lang="en-US" altLang="zh-CN" sz="1200" dirty="0" smtClean="0">
              <a:solidFill>
                <a:schemeClr val="bg1">
                  <a:lumMod val="50000"/>
                </a:schemeClr>
              </a:solidFill>
              <a:latin typeface="+mn-lt"/>
              <a:ea typeface="SimSun" pitchFamily="2" charset="-122"/>
            </a:endParaRPr>
          </a:p>
        </p:txBody>
      </p:sp>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7" name="日期版面配置區 3"/>
          <p:cNvSpPr>
            <a:spLocks noGrp="1"/>
          </p:cNvSpPr>
          <p:nvPr>
            <p:ph type="dt" sz="half" idx="10"/>
          </p:nvPr>
        </p:nvSpPr>
        <p:spPr/>
        <p:txBody>
          <a:bodyPr/>
          <a:lstStyle>
            <a:lvl1pPr>
              <a:defRPr/>
            </a:lvl1pPr>
          </a:lstStyle>
          <a:p>
            <a:pPr>
              <a:defRPr/>
            </a:pPr>
            <a:fld id="{AA1C6AB1-EC67-4097-9196-F617F5D470D5}" type="datetime1">
              <a:rPr lang="zh-TW" altLang="en-US"/>
              <a:pPr>
                <a:defRPr/>
              </a:pPr>
              <a:t>2023/4/11</a:t>
            </a:fld>
            <a:endParaRPr lang="en-US" altLang="zh-TW"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C114F34A-4F14-4D6D-A392-CE5B006F2219}"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pic>
        <p:nvPicPr>
          <p:cNvPr id="5"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6"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2D871B45-957E-42CE-9B1F-37736BD1778D}"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7" name="日期版面配置區 3"/>
          <p:cNvSpPr>
            <a:spLocks noGrp="1"/>
          </p:cNvSpPr>
          <p:nvPr>
            <p:ph type="dt" sz="half" idx="10"/>
          </p:nvPr>
        </p:nvSpPr>
        <p:spPr/>
        <p:txBody>
          <a:bodyPr/>
          <a:lstStyle>
            <a:lvl1pPr>
              <a:defRPr/>
            </a:lvl1pPr>
          </a:lstStyle>
          <a:p>
            <a:pPr>
              <a:defRPr/>
            </a:pPr>
            <a:fld id="{2D834761-706A-4C6F-A9B6-E677BA109BE3}" type="datetime1">
              <a:rPr lang="zh-TW" altLang="en-US"/>
              <a:pPr>
                <a:defRPr/>
              </a:pPr>
              <a:t>2023/4/11</a:t>
            </a:fld>
            <a:endParaRPr lang="en-US" altLang="zh-TW"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4909960A-FD00-4114-AB05-9E08449A8717}" type="slidenum">
              <a:rPr lang="zh-TW" altLang="en-US"/>
              <a:pPr>
                <a:defRPr/>
              </a:pPr>
              <a:t>‹#›</a:t>
            </a:fld>
            <a:endParaRPr lang="en-US" altLang="zh-TW" dirty="0"/>
          </a:p>
        </p:txBody>
      </p:sp>
    </p:spTree>
    <p:extLst>
      <p:ext uri="{BB962C8B-B14F-4D97-AF65-F5344CB8AC3E}">
        <p14:creationId xmlns:p14="http://schemas.microsoft.com/office/powerpoint/2010/main" val="5670234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63C6F6F2-69CE-43E9-897B-25A508BFCE3F}"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日期版面配置區 3"/>
          <p:cNvSpPr>
            <a:spLocks noGrp="1"/>
          </p:cNvSpPr>
          <p:nvPr>
            <p:ph type="dt" sz="half" idx="10"/>
          </p:nvPr>
        </p:nvSpPr>
        <p:spPr/>
        <p:txBody>
          <a:bodyPr/>
          <a:lstStyle>
            <a:lvl1pPr>
              <a:defRPr/>
            </a:lvl1pPr>
          </a:lstStyle>
          <a:p>
            <a:pPr>
              <a:defRPr/>
            </a:pPr>
            <a:fld id="{FA35688F-8494-4D3F-BA24-61C9FD13756B}" type="datetime1">
              <a:rPr lang="zh-TW" altLang="en-US"/>
              <a:pPr>
                <a:defRPr/>
              </a:pPr>
              <a:t>2023/4/11</a:t>
            </a:fld>
            <a:endParaRPr lang="en-US" altLang="zh-TW" dirty="0"/>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a:lvl1pPr>
          </a:lstStyle>
          <a:p>
            <a:pPr>
              <a:defRPr/>
            </a:pPr>
            <a:fld id="{C1084BE9-2607-4A52-89AB-9DBFC52B4B97}" type="slidenum">
              <a:rPr lang="zh-TW" altLang="en-US"/>
              <a:pPr>
                <a:defRPr/>
              </a:pPr>
              <a:t>‹#›</a:t>
            </a:fld>
            <a:endParaRPr lang="en-US" altLang="zh-TW" dirty="0"/>
          </a:p>
        </p:txBody>
      </p:sp>
    </p:spTree>
    <p:extLst>
      <p:ext uri="{BB962C8B-B14F-4D97-AF65-F5344CB8AC3E}">
        <p14:creationId xmlns:p14="http://schemas.microsoft.com/office/powerpoint/2010/main" val="22506834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A1EBBA9B-8D9B-4B26-8A73-2E72B451D79F}"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EA010BBA-B84A-4549-A7E4-28082DF4587C}"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8EDA31F-0700-4849-BE81-21304415D270}" type="slidenum">
              <a:rPr lang="zh-TW" altLang="en-US"/>
              <a:pPr>
                <a:defRPr/>
              </a:pPr>
              <a:t>‹#›</a:t>
            </a:fld>
            <a:endParaRPr lang="en-US" altLang="zh-TW" dirty="0"/>
          </a:p>
        </p:txBody>
      </p:sp>
    </p:spTree>
    <p:extLst>
      <p:ext uri="{BB962C8B-B14F-4D97-AF65-F5344CB8AC3E}">
        <p14:creationId xmlns:p14="http://schemas.microsoft.com/office/powerpoint/2010/main" val="7715032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9E38326D-0883-4AAA-B575-3CB634FFE1DC}"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9F681844-14A4-45D7-A69B-CD7FE7E0F45B}" type="datetime1">
              <a:rPr lang="zh-TW" altLang="en-US"/>
              <a:pPr>
                <a:defRPr/>
              </a:pPr>
              <a:t>2023/4/11</a:t>
            </a:fld>
            <a:endParaRPr lang="en-US" altLang="zh-TW"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9A999F6-37A9-4178-A53F-170E02649B50}" type="slidenum">
              <a:rPr lang="zh-TW" altLang="en-US"/>
              <a:pPr>
                <a:defRPr/>
              </a:pPr>
              <a:t>‹#›</a:t>
            </a:fld>
            <a:endParaRPr lang="en-US" altLang="zh-TW" dirty="0"/>
          </a:p>
        </p:txBody>
      </p:sp>
    </p:spTree>
    <p:extLst>
      <p:ext uri="{BB962C8B-B14F-4D97-AF65-F5344CB8AC3E}">
        <p14:creationId xmlns:p14="http://schemas.microsoft.com/office/powerpoint/2010/main" val="35187258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cxnSp>
        <p:nvCxnSpPr>
          <p:cNvPr id="3" name="直線接點 2"/>
          <p:cNvCxnSpPr/>
          <p:nvPr userDrawn="1"/>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sp>
        <p:nvSpPr>
          <p:cNvPr id="4"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03406CB3-6382-4F1A-8796-B484897A08C0}"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pic>
        <p:nvPicPr>
          <p:cNvPr id="5"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內容版面配置區 1"/>
          <p:cNvSpPr>
            <a:spLocks noGrp="1"/>
          </p:cNvSpPr>
          <p:nvPr>
            <p:ph/>
          </p:nvPr>
        </p:nvSpPr>
        <p:spPr>
          <a:xfrm>
            <a:off x="609600" y="274639"/>
            <a:ext cx="10972800" cy="5851525"/>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Rectangle 4"/>
          <p:cNvSpPr>
            <a:spLocks noGrp="1" noChangeArrowheads="1"/>
          </p:cNvSpPr>
          <p:nvPr>
            <p:ph type="dt" sz="half" idx="10"/>
          </p:nvPr>
        </p:nvSpPr>
        <p:spPr/>
        <p:txBody>
          <a:bodyPr/>
          <a:lstStyle>
            <a:lvl1pPr>
              <a:defRPr/>
            </a:lvl1pPr>
          </a:lstStyle>
          <a:p>
            <a:pPr>
              <a:defRPr/>
            </a:pPr>
            <a:fld id="{E0E76ED0-DFDF-4DD5-9D63-1B9317E6A306}" type="datetime1">
              <a:rPr lang="zh-TW" altLang="en-US"/>
              <a:pPr>
                <a:defRPr/>
              </a:pPr>
              <a:t>2023/4/11</a:t>
            </a:fld>
            <a:endParaRPr lang="en-US" altLang="zh-TW" dirty="0"/>
          </a:p>
        </p:txBody>
      </p:sp>
      <p:sp>
        <p:nvSpPr>
          <p:cNvPr id="7"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8" name="Rectangle 6"/>
          <p:cNvSpPr>
            <a:spLocks noGrp="1" noChangeArrowheads="1"/>
          </p:cNvSpPr>
          <p:nvPr>
            <p:ph type="sldNum" sz="quarter" idx="12"/>
          </p:nvPr>
        </p:nvSpPr>
        <p:spPr/>
        <p:txBody>
          <a:bodyPr/>
          <a:lstStyle>
            <a:lvl1pPr>
              <a:defRPr/>
            </a:lvl1pPr>
          </a:lstStyle>
          <a:p>
            <a:pPr>
              <a:defRPr/>
            </a:pPr>
            <a:fld id="{1C36C4E8-21AD-4A2C-B278-117AC03CD428}" type="slidenum">
              <a:rPr lang="en-US" altLang="zh-TW"/>
              <a:pPr>
                <a:defRPr/>
              </a:pPr>
              <a:t>‹#›</a:t>
            </a:fld>
            <a:endParaRPr lang="en-US" altLang="zh-TW" dirty="0"/>
          </a:p>
        </p:txBody>
      </p:sp>
    </p:spTree>
    <p:extLst>
      <p:ext uri="{BB962C8B-B14F-4D97-AF65-F5344CB8AC3E}">
        <p14:creationId xmlns:p14="http://schemas.microsoft.com/office/powerpoint/2010/main" val="20654117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1ADAF757-54C7-42D5-AB65-24DCF97023D4}" type="slidenum">
              <a:rPr kumimoji="0" lang="en-US" altLang="zh-CN" sz="1200" smtClean="0">
                <a:solidFill>
                  <a:prstClr val="white">
                    <a:lumMod val="50000"/>
                  </a:prstClr>
                </a:solidFill>
                <a:latin typeface="Calibri"/>
                <a:ea typeface="SimSun" pitchFamily="2" charset="-122"/>
              </a:rPr>
              <a:pPr algn="r" eaLnBrk="1" hangingPunct="1">
                <a:defRPr/>
              </a:pPr>
              <a:t>‹#›</a:t>
            </a:fld>
            <a:endParaRPr kumimoji="0" lang="en-US" altLang="zh-CN" sz="1200" dirty="0" smtClean="0">
              <a:solidFill>
                <a:prstClr val="white">
                  <a:lumMod val="50000"/>
                </a:prstClr>
              </a:solidFill>
              <a:latin typeface="Calibri"/>
              <a:ea typeface="SimSun" pitchFamily="2" charset="-122"/>
            </a:endParaRPr>
          </a:p>
        </p:txBody>
      </p:sp>
      <p:pic>
        <p:nvPicPr>
          <p:cNvPr id="6"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7"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8" name="頁尾版面配置區 2"/>
          <p:cNvSpPr>
            <a:spLocks noGrp="1"/>
          </p:cNvSpPr>
          <p:nvPr>
            <p:ph type="ftr" sz="quarter" idx="15"/>
          </p:nvPr>
        </p:nvSpPr>
        <p:spPr/>
        <p:txBody>
          <a:bodyPr/>
          <a:lstStyle>
            <a:lvl1pPr>
              <a:defRPr/>
            </a:lvl1pPr>
          </a:lstStyle>
          <a:p>
            <a:pPr>
              <a:defRPr/>
            </a:pPr>
            <a:endParaRPr lang="zh-TW" altLang="en-US"/>
          </a:p>
        </p:txBody>
      </p:sp>
      <p:sp>
        <p:nvSpPr>
          <p:cNvPr id="9"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extLst>
      <p:ext uri="{BB962C8B-B14F-4D97-AF65-F5344CB8AC3E}">
        <p14:creationId xmlns:p14="http://schemas.microsoft.com/office/powerpoint/2010/main" val="25652841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655300" cy="0"/>
          </a:xfrm>
          <a:prstGeom prst="line">
            <a:avLst/>
          </a:prstGeom>
        </p:spPr>
        <p:style>
          <a:lnRef idx="3">
            <a:schemeClr val="accent6"/>
          </a:lnRef>
          <a:fillRef idx="0">
            <a:schemeClr val="accent6"/>
          </a:fillRef>
          <a:effectRef idx="2">
            <a:schemeClr val="accent6"/>
          </a:effectRef>
          <a:fontRef idx="minor">
            <a:schemeClr val="tx1"/>
          </a:fontRef>
        </p:style>
      </p:cxnSp>
      <p:pic>
        <p:nvPicPr>
          <p:cNvPr id="5"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8256917"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6"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7" name="頁尾版面配置區 2"/>
          <p:cNvSpPr>
            <a:spLocks noGrp="1"/>
          </p:cNvSpPr>
          <p:nvPr>
            <p:ph type="ftr" sz="quarter" idx="15"/>
          </p:nvPr>
        </p:nvSpPr>
        <p:spPr/>
        <p:txBody>
          <a:bodyPr/>
          <a:lstStyle>
            <a:lvl1pPr>
              <a:defRPr/>
            </a:lvl1pPr>
          </a:lstStyle>
          <a:p>
            <a:pPr>
              <a:defRPr/>
            </a:pPr>
            <a:endParaRPr lang="zh-TW" altLang="en-US"/>
          </a:p>
        </p:txBody>
      </p:sp>
      <p:sp>
        <p:nvSpPr>
          <p:cNvPr id="8"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extLst>
      <p:ext uri="{BB962C8B-B14F-4D97-AF65-F5344CB8AC3E}">
        <p14:creationId xmlns:p14="http://schemas.microsoft.com/office/powerpoint/2010/main" val="32745324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36743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3311691"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extLst>
      <p:ext uri="{BB962C8B-B14F-4D97-AF65-F5344CB8AC3E}">
        <p14:creationId xmlns:p14="http://schemas.microsoft.com/office/powerpoint/2010/main" val="22826901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cxnSp>
        <p:nvCxnSpPr>
          <p:cNvPr id="4" name="直線接點 3"/>
          <p:cNvCxnSpPr/>
          <p:nvPr userDrawn="1"/>
        </p:nvCxnSpPr>
        <p:spPr>
          <a:xfrm>
            <a:off x="912285" y="981075"/>
            <a:ext cx="10847916"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文字版面配置區 17"/>
          <p:cNvSpPr>
            <a:spLocks noGrp="1"/>
          </p:cNvSpPr>
          <p:nvPr>
            <p:ph type="body" sz="quarter" idx="13"/>
          </p:nvPr>
        </p:nvSpPr>
        <p:spPr>
          <a:xfrm>
            <a:off x="910492" y="1124744"/>
            <a:ext cx="10326077" cy="4825206"/>
          </a:xfrm>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9" name="標題 18"/>
          <p:cNvSpPr>
            <a:spLocks noGrp="1"/>
          </p:cNvSpPr>
          <p:nvPr>
            <p:ph type="title"/>
          </p:nvPr>
        </p:nvSpPr>
        <p:spPr>
          <a:xfrm>
            <a:off x="911424" y="188640"/>
            <a:ext cx="7776864" cy="666888"/>
          </a:xfrm>
        </p:spPr>
        <p:txBody>
          <a:bodyPr>
            <a:noAutofit/>
          </a:bodyPr>
          <a:lstStyle>
            <a:lvl1pPr algn="l">
              <a:defRPr sz="4000">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5" name="日期版面配置區 1"/>
          <p:cNvSpPr>
            <a:spLocks noGrp="1"/>
          </p:cNvSpPr>
          <p:nvPr>
            <p:ph type="dt" sz="half" idx="14"/>
          </p:nvPr>
        </p:nvSpPr>
        <p:spPr/>
        <p:txBody>
          <a:bodyPr/>
          <a:lstStyle>
            <a:lvl1pPr>
              <a:defRPr/>
            </a:lvl1pPr>
          </a:lstStyle>
          <a:p>
            <a:pPr>
              <a:defRPr/>
            </a:pPr>
            <a:fld id="{52A7316B-1AB8-43A9-96E1-2A1B0904120B}" type="datetimeFigureOut">
              <a:rPr lang="zh-TW" altLang="en-US"/>
              <a:pPr>
                <a:defRPr/>
              </a:pPr>
              <a:t>2023/4/11</a:t>
            </a:fld>
            <a:endParaRPr lang="zh-TW" altLang="en-US"/>
          </a:p>
        </p:txBody>
      </p:sp>
      <p:sp>
        <p:nvSpPr>
          <p:cNvPr id="6" name="頁尾版面配置區 2"/>
          <p:cNvSpPr>
            <a:spLocks noGrp="1"/>
          </p:cNvSpPr>
          <p:nvPr>
            <p:ph type="ftr" sz="quarter" idx="15"/>
          </p:nvPr>
        </p:nvSpPr>
        <p:spPr/>
        <p:txBody>
          <a:bodyPr/>
          <a:lstStyle>
            <a:lvl1pPr>
              <a:defRPr/>
            </a:lvl1pPr>
          </a:lstStyle>
          <a:p>
            <a:pPr>
              <a:defRPr/>
            </a:pPr>
            <a:endParaRPr lang="zh-TW" altLang="en-US"/>
          </a:p>
        </p:txBody>
      </p:sp>
      <p:sp>
        <p:nvSpPr>
          <p:cNvPr id="7" name="投影片編號版面配置區 3"/>
          <p:cNvSpPr>
            <a:spLocks noGrp="1"/>
          </p:cNvSpPr>
          <p:nvPr>
            <p:ph type="sldNum" sz="quarter" idx="16"/>
          </p:nvPr>
        </p:nvSpPr>
        <p:spPr/>
        <p:txBody>
          <a:bodyPr/>
          <a:lstStyle>
            <a:lvl1pPr>
              <a:defRPr>
                <a:latin typeface="微軟正黑體" pitchFamily="34" charset="-120"/>
                <a:ea typeface="微軟正黑體" pitchFamily="34" charset="-120"/>
              </a:defRPr>
            </a:lvl1pPr>
          </a:lstStyle>
          <a:p>
            <a:pPr>
              <a:defRPr/>
            </a:pPr>
            <a:endParaRPr lang="zh-TW" altLang="en-US"/>
          </a:p>
        </p:txBody>
      </p:sp>
    </p:spTree>
    <p:extLst>
      <p:ext uri="{BB962C8B-B14F-4D97-AF65-F5344CB8AC3E}">
        <p14:creationId xmlns:p14="http://schemas.microsoft.com/office/powerpoint/2010/main" val="38449907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4" name="圖片 3" descr="6.組裝產品.JPG"/>
          <p:cNvPicPr preferRelativeResize="0">
            <a:picLocks/>
          </p:cNvPicPr>
          <p:nvPr userDrawn="1"/>
        </p:nvPicPr>
        <p:blipFill>
          <a:blip r:embed="rId2" cstate="email">
            <a:lum bright="10000"/>
            <a:extLst>
              <a:ext uri="{28A0092B-C50C-407E-A947-70E740481C1C}">
                <a14:useLocalDpi xmlns:a14="http://schemas.microsoft.com/office/drawing/2010/main"/>
              </a:ext>
            </a:extLst>
          </a:blip>
          <a:stretch>
            <a:fillRect/>
          </a:stretch>
        </p:blipFill>
        <p:spPr>
          <a:xfrm>
            <a:off x="8256000"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descr="1木型.JPG"/>
          <p:cNvPicPr>
            <a:picLocks noChangeAspect="1"/>
          </p:cNvPicPr>
          <p:nvPr userDrawn="1"/>
        </p:nvPicPr>
        <p:blipFill>
          <a:blip r:embed="rId3" cstate="email">
            <a:lum bright="10000"/>
            <a:extLst>
              <a:ext uri="{28A0092B-C50C-407E-A947-70E740481C1C}">
                <a14:useLocalDpi xmlns:a14="http://schemas.microsoft.com/office/drawing/2010/main"/>
              </a:ext>
            </a:extLst>
          </a:blip>
          <a:stretch>
            <a:fillRect/>
          </a:stretch>
        </p:blipFill>
        <p:spPr>
          <a:xfrm>
            <a:off x="0" y="2214554"/>
            <a:ext cx="2240000"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descr="2澆注.jpg"/>
          <p:cNvPicPr>
            <a:picLocks noChangeAspect="1"/>
          </p:cNvPicPr>
          <p:nvPr userDrawn="1"/>
        </p:nvPicPr>
        <p:blipFill>
          <a:blip r:embed="rId4" cstate="email">
            <a:lum bright="10000"/>
            <a:extLst>
              <a:ext uri="{28A0092B-C50C-407E-A947-70E740481C1C}">
                <a14:useLocalDpi xmlns:a14="http://schemas.microsoft.com/office/drawing/2010/main"/>
              </a:ext>
            </a:extLst>
          </a:blip>
          <a:stretch>
            <a:fillRect/>
          </a:stretch>
        </p:blipFill>
        <p:spPr>
          <a:xfrm>
            <a:off x="2285973" y="2214554"/>
            <a:ext cx="1943339"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p:cNvPicPr preferRelativeResize="0">
            <a:picLocks/>
          </p:cNvPicPr>
          <p:nvPr userDrawn="1"/>
        </p:nvPicPr>
        <p:blipFill>
          <a:blip r:embed="rId5" cstate="email">
            <a:lum bright="10000"/>
            <a:extLst>
              <a:ext uri="{28A0092B-C50C-407E-A947-70E740481C1C}">
                <a14:useLocalDpi xmlns:a14="http://schemas.microsoft.com/office/drawing/2010/main"/>
              </a:ext>
            </a:extLst>
          </a:blip>
          <a:stretch>
            <a:fillRect/>
          </a:stretch>
        </p:blipFill>
        <p:spPr>
          <a:xfrm>
            <a:off x="10212042" y="3562884"/>
            <a:ext cx="198000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userDrawn="1"/>
        </p:nvPicPr>
        <p:blipFill>
          <a:blip r:embed="rId6" cstate="email">
            <a:lum bright="10000"/>
            <a:extLst>
              <a:ext uri="{28A0092B-C50C-407E-A947-70E740481C1C}">
                <a14:useLocalDpi xmlns:a14="http://schemas.microsoft.com/office/drawing/2010/main"/>
              </a:ext>
            </a:extLst>
          </a:blip>
          <a:stretch>
            <a:fillRect/>
          </a:stretch>
        </p:blipFill>
        <p:spPr>
          <a:xfrm>
            <a:off x="4272000" y="2214554"/>
            <a:ext cx="2180427"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descr="5.防鏽噴塗.jpg"/>
          <p:cNvPicPr preferRelativeResize="0">
            <a:picLocks/>
          </p:cNvPicPr>
          <p:nvPr userDrawn="1"/>
        </p:nvPicPr>
        <p:blipFill>
          <a:blip r:embed="rId7" cstate="email">
            <a:lum bright="10000"/>
            <a:extLst>
              <a:ext uri="{28A0092B-C50C-407E-A947-70E740481C1C}">
                <a14:useLocalDpi xmlns:a14="http://schemas.microsoft.com/office/drawing/2010/main"/>
              </a:ext>
            </a:extLst>
          </a:blip>
          <a:stretch>
            <a:fillRect/>
          </a:stretch>
        </p:blipFill>
        <p:spPr>
          <a:xfrm>
            <a:off x="6040405" y="3562884"/>
            <a:ext cx="2151111"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字方塊 9"/>
          <p:cNvSpPr txBox="1"/>
          <p:nvPr userDrawn="1"/>
        </p:nvSpPr>
        <p:spPr>
          <a:xfrm>
            <a:off x="1" y="3716338"/>
            <a:ext cx="4229100" cy="830262"/>
          </a:xfrm>
          <a:prstGeom prst="rect">
            <a:avLst/>
          </a:prstGeom>
          <a:noFill/>
        </p:spPr>
        <p:txBody>
          <a:bodyPr>
            <a:spAutoFit/>
          </a:bodyPr>
          <a:lstStyle/>
          <a:p>
            <a:pPr fontAlgn="auto">
              <a:lnSpc>
                <a:spcPct val="150000"/>
              </a:lnSpc>
              <a:spcBef>
                <a:spcPts val="0"/>
              </a:spcBef>
              <a:spcAft>
                <a:spcPts val="0"/>
              </a:spcAft>
              <a:defRPr/>
            </a:pPr>
            <a:r>
              <a:rPr kumimoji="0" lang="zh-TW" altLang="en-US" sz="1600" b="1" dirty="0">
                <a:solidFill>
                  <a:srgbClr val="918485"/>
                </a:solidFill>
                <a:latin typeface="華康行楷體W5" pitchFamily="65" charset="-120"/>
                <a:ea typeface="華康行楷體W5"/>
              </a:rPr>
              <a:t>品質</a:t>
            </a:r>
            <a:r>
              <a:rPr kumimoji="0" lang="zh-TW" altLang="en-US" sz="1600" b="1" dirty="0">
                <a:solidFill>
                  <a:srgbClr val="918485"/>
                </a:solidFill>
                <a:latin typeface="華康行楷體W5" pitchFamily="65" charset="-120"/>
                <a:ea typeface="金梅毛碑楷" pitchFamily="49" charset="-120"/>
              </a:rPr>
              <a:t> </a:t>
            </a:r>
            <a:r>
              <a:rPr kumimoji="0" lang="en-US" altLang="zh-TW" sz="1600" b="1" dirty="0">
                <a:solidFill>
                  <a:srgbClr val="918485"/>
                </a:solidFill>
                <a:latin typeface="Calibri"/>
                <a:ea typeface="新細明體"/>
              </a:rPr>
              <a:t>Quality         </a:t>
            </a:r>
            <a:r>
              <a:rPr kumimoji="0" lang="zh-TW" altLang="en-US" sz="1600" b="1" dirty="0">
                <a:solidFill>
                  <a:srgbClr val="00B050"/>
                </a:solidFill>
                <a:latin typeface="華康行楷體W5" pitchFamily="65" charset="-120"/>
                <a:ea typeface="華康行楷體W5"/>
              </a:rPr>
              <a:t>速度</a:t>
            </a:r>
            <a:r>
              <a:rPr kumimoji="0" lang="zh-TW" altLang="en-US" sz="1600" b="1" dirty="0">
                <a:solidFill>
                  <a:srgbClr val="00B050"/>
                </a:solidFill>
                <a:latin typeface="華康行楷體W5" pitchFamily="65" charset="-120"/>
                <a:ea typeface="金梅毛碑楷" pitchFamily="49" charset="-120"/>
              </a:rPr>
              <a:t> </a:t>
            </a:r>
            <a:r>
              <a:rPr kumimoji="0" lang="en-US" altLang="zh-TW" sz="1600" b="1" dirty="0">
                <a:solidFill>
                  <a:srgbClr val="00B050"/>
                </a:solidFill>
                <a:latin typeface="Calibri"/>
                <a:ea typeface="新細明體"/>
              </a:rPr>
              <a:t>Speed </a:t>
            </a:r>
          </a:p>
          <a:p>
            <a:pPr fontAlgn="auto">
              <a:lnSpc>
                <a:spcPct val="150000"/>
              </a:lnSpc>
              <a:spcBef>
                <a:spcPts val="0"/>
              </a:spcBef>
              <a:spcAft>
                <a:spcPts val="0"/>
              </a:spcAft>
              <a:defRPr/>
            </a:pPr>
            <a:r>
              <a:rPr kumimoji="0" lang="zh-TW" altLang="en-US" sz="1600" b="1" dirty="0">
                <a:solidFill>
                  <a:srgbClr val="918485">
                    <a:lumMod val="60000"/>
                    <a:lumOff val="40000"/>
                  </a:srgbClr>
                </a:solidFill>
                <a:latin typeface="華康行楷體W5" pitchFamily="65" charset="-120"/>
                <a:ea typeface="華康行楷體W5"/>
              </a:rPr>
              <a:t>團隊 </a:t>
            </a:r>
            <a:r>
              <a:rPr kumimoji="0" lang="en-US" altLang="zh-TW" sz="1600" b="1" dirty="0">
                <a:solidFill>
                  <a:srgbClr val="918485">
                    <a:lumMod val="60000"/>
                    <a:lumOff val="40000"/>
                  </a:srgbClr>
                </a:solidFill>
                <a:latin typeface="Calibri"/>
                <a:ea typeface="新細明體"/>
              </a:rPr>
              <a:t>Team Work </a:t>
            </a:r>
            <a:r>
              <a:rPr kumimoji="0" lang="zh-TW" altLang="en-US" sz="1600" b="1" dirty="0">
                <a:solidFill>
                  <a:srgbClr val="0070C0"/>
                </a:solidFill>
                <a:latin typeface="華康行楷體W5" pitchFamily="65" charset="-120"/>
                <a:ea typeface="華康行楷體W5"/>
              </a:rPr>
              <a:t>卓越 </a:t>
            </a:r>
            <a:r>
              <a:rPr kumimoji="0" lang="en-US" altLang="zh-TW" sz="1600" b="1" dirty="0">
                <a:solidFill>
                  <a:srgbClr val="0070C0"/>
                </a:solidFill>
                <a:latin typeface="Calibri"/>
                <a:ea typeface="新細明體"/>
              </a:rPr>
              <a:t>Excellence</a:t>
            </a:r>
            <a:endParaRPr kumimoji="0" lang="zh-TW" altLang="en-US" sz="1600" b="1" dirty="0">
              <a:solidFill>
                <a:srgbClr val="0070C0"/>
              </a:solidFill>
              <a:latin typeface="Calibri"/>
              <a:ea typeface="新細明體"/>
            </a:endParaRPr>
          </a:p>
        </p:txBody>
      </p:sp>
      <p:pic>
        <p:nvPicPr>
          <p:cNvPr id="11" name="圖片 18" descr="4量測.JPG"/>
          <p:cNvPicPr preferRelativeResize="0">
            <a:picLocks/>
          </p:cNvPicPr>
          <p:nvPr userDrawn="1"/>
        </p:nvPicPr>
        <p:blipFill>
          <a:blip r:embed="rId8" cstate="email">
            <a:lum bright="10000"/>
            <a:extLst>
              <a:ext uri="{28A0092B-C50C-407E-A947-70E740481C1C}">
                <a14:useLocalDpi xmlns:a14="http://schemas.microsoft.com/office/drawing/2010/main"/>
              </a:ext>
            </a:extLst>
          </a:blip>
          <a:stretch>
            <a:fillRect/>
          </a:stretch>
        </p:blipFill>
        <p:spPr>
          <a:xfrm>
            <a:off x="4080749" y="3562884"/>
            <a:ext cx="1920000" cy="115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284884" y="6072189"/>
            <a:ext cx="954616" cy="720725"/>
          </a:xfrm>
          <a:prstGeom prst="rect">
            <a:avLst/>
          </a:prstGeom>
          <a:noFill/>
          <a:ln w="9525">
            <a:noFill/>
            <a:miter lim="800000"/>
            <a:headEnd/>
            <a:tailEnd/>
          </a:ln>
        </p:spPr>
      </p:pic>
      <p:pic>
        <p:nvPicPr>
          <p:cNvPr id="13" name="圖片 15" descr="ISO14000认证.jpg"/>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9230785" y="6072189"/>
            <a:ext cx="960967" cy="720725"/>
          </a:xfrm>
          <a:prstGeom prst="rect">
            <a:avLst/>
          </a:prstGeom>
          <a:noFill/>
          <a:ln w="9525">
            <a:noFill/>
            <a:miter lim="800000"/>
            <a:headEnd/>
            <a:tailEnd/>
          </a:ln>
        </p:spPr>
      </p:pic>
      <p:pic>
        <p:nvPicPr>
          <p:cNvPr id="14" name="圖片 16" descr="职业健康安全管理体系认证（OHSAS18001）.jpg"/>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11334751" y="6072189"/>
            <a:ext cx="795867" cy="720725"/>
          </a:xfrm>
          <a:prstGeom prst="rect">
            <a:avLst/>
          </a:prstGeom>
          <a:noFill/>
          <a:ln w="9525">
            <a:noFill/>
            <a:miter lim="800000"/>
            <a:headEnd/>
            <a:tailEnd/>
          </a:ln>
        </p:spPr>
      </p:pic>
      <p:sp>
        <p:nvSpPr>
          <p:cNvPr id="20" name="副標題 2"/>
          <p:cNvSpPr>
            <a:spLocks noGrp="1"/>
          </p:cNvSpPr>
          <p:nvPr>
            <p:ph type="subTitle" idx="1"/>
          </p:nvPr>
        </p:nvSpPr>
        <p:spPr>
          <a:xfrm>
            <a:off x="1828800" y="5143512"/>
            <a:ext cx="4743453" cy="495288"/>
          </a:xfrm>
        </p:spPr>
        <p:txBody>
          <a:bodyPr/>
          <a:lstStyle>
            <a:lvl1pPr marL="0" indent="0" algn="ctr">
              <a:buNone/>
              <a:defRPr>
                <a:solidFill>
                  <a:schemeClr val="tx1"/>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21" name="標題 1"/>
          <p:cNvSpPr>
            <a:spLocks noGrp="1"/>
          </p:cNvSpPr>
          <p:nvPr>
            <p:ph type="ctrTitle"/>
          </p:nvPr>
        </p:nvSpPr>
        <p:spPr>
          <a:xfrm>
            <a:off x="6953256" y="1000108"/>
            <a:ext cx="4419595" cy="2243152"/>
          </a:xfrm>
        </p:spPr>
        <p:txBody>
          <a:bodyPr>
            <a:noAutofit/>
          </a:bodyPr>
          <a:lstStyle>
            <a:lvl1pPr>
              <a:defRPr sz="5400" b="1">
                <a:solidFill>
                  <a:schemeClr val="accent4">
                    <a:lumMod val="50000"/>
                  </a:schemeClr>
                </a:solidFill>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15" name="日期版面配置區 3"/>
          <p:cNvSpPr>
            <a:spLocks noGrp="1"/>
          </p:cNvSpPr>
          <p:nvPr>
            <p:ph type="dt" sz="half" idx="10"/>
          </p:nvPr>
        </p:nvSpPr>
        <p:spPr/>
        <p:txBody>
          <a:bodyPr/>
          <a:lstStyle>
            <a:lvl1pPr>
              <a:defRPr/>
            </a:lvl1pPr>
          </a:lstStyle>
          <a:p>
            <a:pPr>
              <a:defRPr/>
            </a:pPr>
            <a:fld id="{A6377BDD-C608-4514-93A3-8BF439A734C5}" type="datetimeFigureOut">
              <a:rPr lang="zh-TW" altLang="en-US"/>
              <a:pPr>
                <a:defRPr/>
              </a:pPr>
              <a:t>2023/4/11</a:t>
            </a:fld>
            <a:endParaRPr lang="zh-TW" altLang="en-US"/>
          </a:p>
        </p:txBody>
      </p:sp>
      <p:sp>
        <p:nvSpPr>
          <p:cNvPr id="16" name="頁尾版面配置區 4"/>
          <p:cNvSpPr>
            <a:spLocks noGrp="1"/>
          </p:cNvSpPr>
          <p:nvPr>
            <p:ph type="ftr" sz="quarter" idx="11"/>
          </p:nvPr>
        </p:nvSpPr>
        <p:spPr/>
        <p:txBody>
          <a:bodyPr/>
          <a:lstStyle>
            <a:lvl1pPr>
              <a:defRPr/>
            </a:lvl1pPr>
          </a:lstStyle>
          <a:p>
            <a:pPr>
              <a:defRPr/>
            </a:pPr>
            <a:endParaRPr lang="zh-TW" altLang="en-US"/>
          </a:p>
        </p:txBody>
      </p:sp>
    </p:spTree>
    <p:extLst>
      <p:ext uri="{BB962C8B-B14F-4D97-AF65-F5344CB8AC3E}">
        <p14:creationId xmlns:p14="http://schemas.microsoft.com/office/powerpoint/2010/main" val="124896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投影片編號版面配置區 5"/>
          <p:cNvSpPr txBox="1">
            <a:spLocks/>
          </p:cNvSpPr>
          <p:nvPr userDrawn="1"/>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CC6679AF-D8A8-42FA-B86D-E9B55798BC55}" type="slidenum">
              <a:rPr kumimoji="0" lang="en-US" altLang="zh-CN" sz="1200" smtClean="0">
                <a:solidFill>
                  <a:schemeClr val="bg1">
                    <a:lumMod val="50000"/>
                  </a:schemeClr>
                </a:solidFill>
                <a:latin typeface="+mn-lt"/>
                <a:ea typeface="SimSun" pitchFamily="2" charset="-122"/>
              </a:rPr>
              <a:pPr algn="r" eaLnBrk="1" hangingPunct="1">
                <a:defRPr/>
              </a:pPr>
              <a:t>‹#›</a:t>
            </a:fld>
            <a:endParaRPr kumimoji="0" lang="en-US" altLang="zh-CN" sz="1200" dirty="0" smtClean="0">
              <a:solidFill>
                <a:schemeClr val="bg1">
                  <a:lumMod val="50000"/>
                </a:schemeClr>
              </a:solidFill>
              <a:latin typeface="+mn-lt"/>
              <a:ea typeface="SimSun" pitchFamily="2" charset="-122"/>
            </a:endParaRPr>
          </a:p>
        </p:txBody>
      </p:sp>
      <p:pic>
        <p:nvPicPr>
          <p:cNvPr id="6" name="Picture 13" descr="YGGET"/>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7" name="日期版面配置區 3"/>
          <p:cNvSpPr>
            <a:spLocks noGrp="1"/>
          </p:cNvSpPr>
          <p:nvPr>
            <p:ph type="dt" sz="half" idx="10"/>
          </p:nvPr>
        </p:nvSpPr>
        <p:spPr/>
        <p:txBody>
          <a:bodyPr/>
          <a:lstStyle>
            <a:lvl1pPr>
              <a:defRPr/>
            </a:lvl1pPr>
          </a:lstStyle>
          <a:p>
            <a:pPr>
              <a:defRPr/>
            </a:pPr>
            <a:fld id="{648787DB-0B4B-41C8-B5D6-FDC21E7F5719}" type="datetime1">
              <a:rPr lang="zh-TW" altLang="en-US"/>
              <a:pPr>
                <a:defRPr/>
              </a:pPr>
              <a:t>2023/4/11</a:t>
            </a:fld>
            <a:endParaRPr lang="en-US" altLang="zh-TW"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1A7A9B18-0F94-48A8-B0BD-F87C9FDFF801}"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17.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image" Target="../media/image17.png"/><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theme" Target="../theme/theme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dirty="0" smtClean="0"/>
              <a:t>按一下以編輯母片標題樣式</a:t>
            </a:r>
          </a:p>
        </p:txBody>
      </p:sp>
      <p:sp>
        <p:nvSpPr>
          <p:cNvPr id="1027"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ea typeface="新細明體" pitchFamily="18" charset="-120"/>
              </a:defRPr>
            </a:lvl1pPr>
          </a:lstStyle>
          <a:p>
            <a:pPr>
              <a:defRPr/>
            </a:pPr>
            <a:fld id="{29A2E62C-4A65-4943-9832-6EB1B181D79C}" type="datetime1">
              <a:rPr lang="zh-TW" altLang="en-US"/>
              <a:pPr>
                <a:defRPr/>
              </a:pPr>
              <a:t>2023/4/11</a:t>
            </a:fld>
            <a:endParaRPr lang="en-US" altLang="zh-TW" dirty="0"/>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ea typeface="新細明體" pitchFamily="18" charset="-120"/>
              </a:defRPr>
            </a:lvl1pPr>
          </a:lstStyle>
          <a:p>
            <a:pPr>
              <a:defRPr/>
            </a:pPr>
            <a:fld id="{1C3410BB-D687-479E-8514-B8F04F975F1B}" type="slidenum">
              <a:rPr lang="zh-TW" altLang="en-US"/>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 id="2147484749" r:id="rId12"/>
    <p:sldLayoutId id="2147484750" r:id="rId13"/>
    <p:sldLayoutId id="2147484751" r:id="rId14"/>
    <p:sldLayoutId id="2147484752" r:id="rId15"/>
    <p:sldLayoutId id="2147484808"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lumMod val="50000"/>
              <a:lumOff val="50000"/>
            </a:schemeClr>
          </a:solidFill>
          <a:latin typeface="+mj-lt"/>
          <a:ea typeface="新細明體" pitchFamily="18" charset="-120"/>
          <a:cs typeface="+mj-cs"/>
        </a:defRPr>
      </a:lvl1pPr>
      <a:lvl2pPr algn="ctr" rtl="0" eaLnBrk="0" fontAlgn="base" hangingPunct="0">
        <a:spcBef>
          <a:spcPct val="0"/>
        </a:spcBef>
        <a:spcAft>
          <a:spcPct val="0"/>
        </a:spcAft>
        <a:defRPr sz="4400">
          <a:solidFill>
            <a:schemeClr val="accent2"/>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accent2"/>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accent2"/>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accent2"/>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458"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9459"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ea typeface="新細明體" pitchFamily="18" charset="-120"/>
              </a:defRPr>
            </a:lvl1pPr>
          </a:lstStyle>
          <a:p>
            <a:pPr>
              <a:defRPr/>
            </a:pPr>
            <a:fld id="{7CC08397-2869-4322-A659-0BF0A5A88882}" type="datetime1">
              <a:rPr lang="zh-TW" altLang="en-US"/>
              <a:pPr>
                <a:defRPr/>
              </a:pPr>
              <a:t>2023/4/11</a:t>
            </a:fld>
            <a:endParaRPr lang="en-US" altLang="zh-TW" dirty="0"/>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ea typeface="新細明體" pitchFamily="18" charset="-120"/>
              </a:defRPr>
            </a:lvl1pPr>
          </a:lstStyle>
          <a:p>
            <a:pPr>
              <a:defRPr/>
            </a:pPr>
            <a:fld id="{56CBC864-530F-4BD4-A965-FE042C37057E}" type="slidenum">
              <a:rPr lang="zh-TW" altLang="en-US"/>
              <a:pPr>
                <a:defRPr/>
              </a:pPr>
              <a:t>‹#›</a:t>
            </a:fld>
            <a:endParaRPr lang="en-US" altLang="zh-TW" dirty="0"/>
          </a:p>
        </p:txBody>
      </p:sp>
      <p:cxnSp>
        <p:nvCxnSpPr>
          <p:cNvPr id="7" name="直線接點 6"/>
          <p:cNvCxnSpPr/>
          <p:nvPr/>
        </p:nvCxnSpPr>
        <p:spPr>
          <a:xfrm>
            <a:off x="624418" y="981075"/>
            <a:ext cx="11040533" cy="0"/>
          </a:xfrm>
          <a:prstGeom prst="line">
            <a:avLst/>
          </a:prstGeom>
        </p:spPr>
        <p:style>
          <a:lnRef idx="3">
            <a:schemeClr val="accent6"/>
          </a:lnRef>
          <a:fillRef idx="0">
            <a:schemeClr val="accent6"/>
          </a:fillRef>
          <a:effectRef idx="2">
            <a:schemeClr val="accent6"/>
          </a:effectRef>
          <a:fontRef idx="minor">
            <a:schemeClr val="tx1"/>
          </a:fontRef>
        </p:style>
      </p:cxnSp>
      <p:pic>
        <p:nvPicPr>
          <p:cNvPr id="19464" name="Picture 13" descr="YGGET"/>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43934" y="6237289"/>
            <a:ext cx="2230967" cy="523875"/>
          </a:xfrm>
          <a:prstGeom prst="rect">
            <a:avLst/>
          </a:prstGeom>
          <a:noFill/>
          <a:ln w="9525">
            <a:noFill/>
            <a:miter lim="800000"/>
            <a:headEnd/>
            <a:tailEnd/>
          </a:ln>
        </p:spPr>
      </p:pic>
      <p:sp>
        <p:nvSpPr>
          <p:cNvPr id="9" name="投影片編號版面配置區 5"/>
          <p:cNvSpPr txBox="1">
            <a:spLocks/>
          </p:cNvSpPr>
          <p:nvPr/>
        </p:nvSpPr>
        <p:spPr bwMode="auto">
          <a:xfrm>
            <a:off x="9167284" y="6381751"/>
            <a:ext cx="2844800" cy="365125"/>
          </a:xfrm>
          <a:prstGeom prst="rect">
            <a:avLst/>
          </a:prstGeom>
          <a:noFill/>
          <a:extLst/>
        </p:spPr>
        <p:txBody>
          <a:bodyPr anchor="b"/>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742950" indent="-28575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11430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6002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2057400" indent="-228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itchFamily="34" charset="0"/>
                <a:ea typeface="新細明體" pitchFamily="18" charset="-120"/>
                <a:cs typeface="+mn-cs"/>
              </a:defRPr>
            </a:lvl9pPr>
          </a:lstStyle>
          <a:p>
            <a:pPr algn="r" eaLnBrk="1" hangingPunct="1">
              <a:defRPr/>
            </a:pPr>
            <a:fld id="{91EA4078-AFA8-40DB-AF11-A8E1ACE412C7}" type="slidenum">
              <a:rPr kumimoji="0" lang="en-US" altLang="zh-CN" sz="1200" smtClean="0">
                <a:solidFill>
                  <a:schemeClr val="bg1">
                    <a:lumMod val="50000"/>
                  </a:schemeClr>
                </a:solidFill>
                <a:latin typeface="+mn-lt"/>
                <a:ea typeface="SimSun" pitchFamily="2" charset="-122"/>
              </a:rPr>
              <a:pPr algn="r" eaLnBrk="1" hangingPunct="1">
                <a:defRPr/>
              </a:pPr>
              <a:t>‹#›</a:t>
            </a:fld>
            <a:endParaRPr kumimoji="0" lang="en-US" altLang="zh-CN" sz="1200" dirty="0" smtClean="0">
              <a:solidFill>
                <a:schemeClr val="bg1">
                  <a:lumMod val="50000"/>
                </a:schemeClr>
              </a:solidFill>
              <a:latin typeface="+mn-lt"/>
              <a:ea typeface="SimSun" pitchFamily="2" charset="-122"/>
            </a:endParaRPr>
          </a:p>
        </p:txBody>
      </p:sp>
    </p:spTree>
  </p:cSld>
  <p:clrMap bg1="lt1" tx1="dk1" bg2="lt2" tx2="dk2" accent1="accent1" accent2="accent2" accent3="accent3" accent4="accent4" accent5="accent5" accent6="accent6" hlink="hlink" folHlink="folHlink"/>
  <p:sldLayoutIdLst>
    <p:sldLayoutId id="2147484727" r:id="rId1"/>
    <p:sldLayoutId id="2147484726" r:id="rId2"/>
    <p:sldLayoutId id="2147484725" r:id="rId3"/>
    <p:sldLayoutId id="2147484724" r:id="rId4"/>
    <p:sldLayoutId id="2147484723" r:id="rId5"/>
    <p:sldLayoutId id="2147484722" r:id="rId6"/>
    <p:sldLayoutId id="2147484721" r:id="rId7"/>
    <p:sldLayoutId id="2147484720" r:id="rId8"/>
    <p:sldLayoutId id="2147484719" r:id="rId9"/>
    <p:sldLayoutId id="2147484718" r:id="rId10"/>
    <p:sldLayoutId id="2147484717"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lumMod val="50000"/>
              <a:lumOff val="50000"/>
            </a:schemeClr>
          </a:solidFill>
          <a:latin typeface="+mj-lt"/>
          <a:ea typeface="新細明體" pitchFamily="18" charset="-120"/>
          <a:cs typeface="+mj-cs"/>
        </a:defRPr>
      </a:lvl1pPr>
      <a:lvl2pPr algn="ctr" rtl="0" eaLnBrk="0" fontAlgn="base" hangingPunct="0">
        <a:spcBef>
          <a:spcPct val="0"/>
        </a:spcBef>
        <a:spcAft>
          <a:spcPct val="0"/>
        </a:spcAft>
        <a:defRPr sz="4400">
          <a:solidFill>
            <a:srgbClr val="C00000"/>
          </a:solidFill>
          <a:latin typeface="Calibri" pitchFamily="34" charset="0"/>
          <a:ea typeface="新細明體" pitchFamily="18" charset="-120"/>
        </a:defRPr>
      </a:lvl2pPr>
      <a:lvl3pPr algn="ctr" rtl="0" eaLnBrk="0" fontAlgn="base" hangingPunct="0">
        <a:spcBef>
          <a:spcPct val="0"/>
        </a:spcBef>
        <a:spcAft>
          <a:spcPct val="0"/>
        </a:spcAft>
        <a:defRPr sz="4400">
          <a:solidFill>
            <a:srgbClr val="C00000"/>
          </a:solidFill>
          <a:latin typeface="Calibri" pitchFamily="34" charset="0"/>
          <a:ea typeface="新細明體" pitchFamily="18" charset="-120"/>
        </a:defRPr>
      </a:lvl3pPr>
      <a:lvl4pPr algn="ctr" rtl="0" eaLnBrk="0" fontAlgn="base" hangingPunct="0">
        <a:spcBef>
          <a:spcPct val="0"/>
        </a:spcBef>
        <a:spcAft>
          <a:spcPct val="0"/>
        </a:spcAft>
        <a:defRPr sz="4400">
          <a:solidFill>
            <a:srgbClr val="C00000"/>
          </a:solidFill>
          <a:latin typeface="Calibri" pitchFamily="34" charset="0"/>
          <a:ea typeface="新細明體" pitchFamily="18" charset="-120"/>
        </a:defRPr>
      </a:lvl4pPr>
      <a:lvl5pPr algn="ctr" rtl="0" eaLnBrk="0" fontAlgn="base" hangingPunct="0">
        <a:spcBef>
          <a:spcPct val="0"/>
        </a:spcBef>
        <a:spcAft>
          <a:spcPct val="0"/>
        </a:spcAft>
        <a:defRPr sz="4400">
          <a:solidFill>
            <a:srgbClr val="C00000"/>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746"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1747"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ea typeface="新細明體" pitchFamily="18" charset="-120"/>
              </a:defRPr>
            </a:lvl1pPr>
          </a:lstStyle>
          <a:p>
            <a:pPr>
              <a:defRPr/>
            </a:pPr>
            <a:fld id="{907A2A86-882A-42EA-B0FE-F4EF0FC952E6}" type="datetime1">
              <a:rPr lang="zh-TW" altLang="en-US"/>
              <a:pPr>
                <a:defRPr/>
              </a:pPr>
              <a:t>2023/4/11</a:t>
            </a:fld>
            <a:endParaRPr lang="en-US" altLang="zh-TW" dirty="0"/>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ea typeface="新細明體" pitchFamily="18" charset="-120"/>
              </a:defRPr>
            </a:lvl1pPr>
          </a:lstStyle>
          <a:p>
            <a:pPr>
              <a:defRPr/>
            </a:pPr>
            <a:fld id="{D3121447-075B-4E17-B8F8-ABC8D001593D}" type="slidenum">
              <a:rPr lang="zh-TW" altLang="en-US"/>
              <a:pPr>
                <a:defRPr/>
              </a:pPr>
              <a:t>‹#›</a:t>
            </a:fld>
            <a:endParaRPr lang="en-US" altLang="zh-TW" dirty="0"/>
          </a:p>
        </p:txBody>
      </p:sp>
      <p:pic>
        <p:nvPicPr>
          <p:cNvPr id="31751" name="Picture 13" descr="YGGET"/>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24418" y="188914"/>
            <a:ext cx="2633133" cy="6175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31" r:id="rId8"/>
    <p:sldLayoutId id="2147484730" r:id="rId9"/>
    <p:sldLayoutId id="2147484729" r:id="rId10"/>
    <p:sldLayoutId id="2147484728" r:id="rId11"/>
    <p:sldLayoutId id="2147484760" r:id="rId12"/>
    <p:sldLayoutId id="2147484761" r:id="rId13"/>
    <p:sldLayoutId id="2147484762" r:id="rId14"/>
    <p:sldLayoutId id="2147484763" r:id="rId15"/>
    <p:sldLayoutId id="2147484764" r:id="rId16"/>
    <p:sldLayoutId id="2147484765" r:id="rId17"/>
    <p:sldLayoutId id="2147484766" r:id="rId18"/>
    <p:sldLayoutId id="2147484767" r:id="rId19"/>
    <p:sldLayoutId id="2147484768" r:id="rId20"/>
    <p:sldLayoutId id="2147484769" r:id="rId21"/>
    <p:sldLayoutId id="2147484770" r:id="rId2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新細明體" pitchFamily="18"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8"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5299"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ea typeface="新細明體" pitchFamily="18" charset="-120"/>
              </a:defRPr>
            </a:lvl1pPr>
          </a:lstStyle>
          <a:p>
            <a:pPr>
              <a:defRPr/>
            </a:pPr>
            <a:fld id="{B847292D-194C-4575-9623-5706159BE25A}" type="datetime1">
              <a:rPr lang="zh-TW" altLang="en-US"/>
              <a:pPr>
                <a:defRPr/>
              </a:pPr>
              <a:t>2023/4/11</a:t>
            </a:fld>
            <a:endParaRPr lang="en-US" altLang="zh-TW" dirty="0"/>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ea typeface="新細明體" pitchFamily="18" charset="-120"/>
              </a:defRPr>
            </a:lvl1pPr>
          </a:lstStyle>
          <a:p>
            <a:pPr>
              <a:defRPr/>
            </a:pPr>
            <a:fld id="{6EF2D595-5678-4CC6-BDD3-14A756F74BC3}" type="slidenum">
              <a:rPr lang="zh-TW" altLang="en-US"/>
              <a:pPr>
                <a:defRPr/>
              </a:pPr>
              <a:t>‹#›</a:t>
            </a:fld>
            <a:endParaRPr lang="en-US" altLang="zh-TW" dirty="0"/>
          </a:p>
        </p:txBody>
      </p:sp>
      <p:pic>
        <p:nvPicPr>
          <p:cNvPr id="55303" name="Picture 13" descr="YGGET"/>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624418" y="188914"/>
            <a:ext cx="2633133" cy="6175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35" r:id="rId8"/>
    <p:sldLayoutId id="2147484734" r:id="rId9"/>
    <p:sldLayoutId id="2147484733" r:id="rId10"/>
    <p:sldLayoutId id="2147484732" r:id="rId11"/>
    <p:sldLayoutId id="2147484778" r:id="rId12"/>
    <p:sldLayoutId id="2147484779" r:id="rId13"/>
    <p:sldLayoutId id="2147484780" r:id="rId14"/>
    <p:sldLayoutId id="2147484781" r:id="rId15"/>
    <p:sldLayoutId id="2147484782" r:id="rId16"/>
    <p:sldLayoutId id="2147484783" r:id="rId17"/>
    <p:sldLayoutId id="2147484784" r:id="rId18"/>
    <p:sldLayoutId id="2147484785" r:id="rId19"/>
    <p:sldLayoutId id="2147484786" r:id="rId20"/>
    <p:sldLayoutId id="2147484787" r:id="rId21"/>
    <p:sldLayoutId id="2147484788" r:id="rId22"/>
    <p:sldLayoutId id="2147484789" r:id="rId23"/>
  </p:sldLayoutIdLst>
  <p:hf hdr="0" ftr="0" dt="0"/>
  <p:txStyles>
    <p:titleStyle>
      <a:lvl1pPr algn="ctr" rtl="0" eaLnBrk="0" fontAlgn="base" hangingPunct="0">
        <a:spcBef>
          <a:spcPct val="0"/>
        </a:spcBef>
        <a:spcAft>
          <a:spcPct val="0"/>
        </a:spcAft>
        <a:defRPr sz="4400" kern="1200">
          <a:solidFill>
            <a:schemeClr val="tx1"/>
          </a:solidFill>
          <a:latin typeface="+mj-lt"/>
          <a:ea typeface="新細明體" pitchFamily="18"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ea typeface="新細明體" pitchFamily="18" charset="-120"/>
              </a:defRPr>
            </a:lvl1pPr>
          </a:lstStyle>
          <a:p>
            <a:pPr>
              <a:defRPr/>
            </a:pPr>
            <a:fld id="{E09948A6-86C5-4A27-9281-5F7F25DCF2D4}" type="datetime1">
              <a:rPr lang="zh-TW" altLang="en-US"/>
              <a:pPr>
                <a:defRPr/>
              </a:pPr>
              <a:t>2023/4/11</a:t>
            </a:fld>
            <a:endParaRPr lang="en-US" altLang="zh-TW" dirty="0"/>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ea typeface="新細明體" pitchFamily="18" charset="-120"/>
              </a:defRPr>
            </a:lvl1pPr>
          </a:lstStyle>
          <a:p>
            <a:pPr>
              <a:defRPr/>
            </a:pPr>
            <a:fld id="{7FB08642-09BE-485A-9F43-3E5FB9208202}" type="slidenum">
              <a:rPr lang="zh-TW" altLang="en-US"/>
              <a:pPr>
                <a:defRPr/>
              </a:pPr>
              <a:t>‹#›</a:t>
            </a:fld>
            <a:endParaRPr lang="en-US" altLang="zh-TW" dirty="0"/>
          </a:p>
        </p:txBody>
      </p:sp>
    </p:spTree>
    <p:extLst>
      <p:ext uri="{BB962C8B-B14F-4D97-AF65-F5344CB8AC3E}">
        <p14:creationId xmlns:p14="http://schemas.microsoft.com/office/powerpoint/2010/main" val="1004990912"/>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 id="2147484803" r:id="rId13"/>
    <p:sldLayoutId id="2147484804" r:id="rId14"/>
    <p:sldLayoutId id="2147484805" r:id="rId15"/>
    <p:sldLayoutId id="2147484806" r:id="rId16"/>
    <p:sldLayoutId id="2147484807" r:id="rId17"/>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accent2"/>
          </a:solidFill>
          <a:latin typeface="+mj-lt"/>
          <a:ea typeface="新細明體" pitchFamily="18" charset="-120"/>
          <a:cs typeface="+mj-cs"/>
        </a:defRPr>
      </a:lvl1pPr>
      <a:lvl2pPr algn="ctr" rtl="0" eaLnBrk="0" fontAlgn="base" hangingPunct="0">
        <a:spcBef>
          <a:spcPct val="0"/>
        </a:spcBef>
        <a:spcAft>
          <a:spcPct val="0"/>
        </a:spcAft>
        <a:defRPr sz="4400">
          <a:solidFill>
            <a:schemeClr val="accent2"/>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accent2"/>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accent2"/>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accent2"/>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5.jpeg"/><Relationship Id="rId3" Type="http://schemas.openxmlformats.org/officeDocument/2006/relationships/image" Target="../media/image30.jpe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jpeg"/><Relationship Id="rId25"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32.gif"/><Relationship Id="rId15" Type="http://schemas.openxmlformats.org/officeDocument/2006/relationships/image" Target="../media/image55.png"/><Relationship Id="rId23" Type="http://schemas.openxmlformats.org/officeDocument/2006/relationships/image" Target="../media/image63.jpeg"/><Relationship Id="rId28" Type="http://schemas.openxmlformats.org/officeDocument/2006/relationships/image" Target="../media/image67.png"/><Relationship Id="rId10" Type="http://schemas.openxmlformats.org/officeDocument/2006/relationships/image" Target="../media/image50.jpeg"/><Relationship Id="rId19" Type="http://schemas.openxmlformats.org/officeDocument/2006/relationships/image" Target="../media/image59.png"/><Relationship Id="rId4" Type="http://schemas.openxmlformats.org/officeDocument/2006/relationships/image" Target="../media/image31.gif"/><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6.jpe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8.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5.png"/><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8.png"/><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webp"/><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chart" Target="../charts/chart1.xml"/><Relationship Id="rId4" Type="http://schemas.openxmlformats.org/officeDocument/2006/relationships/image" Target="../media/image99.webp"/></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7.png"/><Relationship Id="rId1" Type="http://schemas.openxmlformats.org/officeDocument/2006/relationships/slideLayout" Target="../slideLayouts/slideLayout14.xml"/><Relationship Id="rId5" Type="http://schemas.openxmlformats.org/officeDocument/2006/relationships/image" Target="../media/image109.png"/><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0.png"/><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3.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25.png"/><Relationship Id="rId4" Type="http://schemas.openxmlformats.org/officeDocument/2006/relationships/image" Target="../media/image124.jpe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29.jpeg"/></Relationships>
</file>

<file path=ppt/slides/_rels/slide38.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chart" Target="../charts/chart4.xml"/><Relationship Id="rId4" Type="http://schemas.openxmlformats.org/officeDocument/2006/relationships/chart" Target="../charts/char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2.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gif"/></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dirty="0"/>
          </a:p>
        </p:txBody>
      </p:sp>
      <p:sp>
        <p:nvSpPr>
          <p:cNvPr id="61442" name="投影片編號版面配置區 5"/>
          <p:cNvSpPr>
            <a:spLocks noGrp="1"/>
          </p:cNvSpPr>
          <p:nvPr>
            <p:ph type="sldNum" sz="quarter" idx="16"/>
          </p:nvPr>
        </p:nvSpPr>
        <p:spPr bwMode="auto">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defRPr/>
            </a:pPr>
            <a:fld id="{C43CC20C-29C7-4D80-BF0E-6386C7830DBD}" type="slidenum">
              <a:rPr kumimoji="0" lang="en-US" altLang="zh-CN" smtClean="0">
                <a:solidFill>
                  <a:schemeClr val="bg1">
                    <a:lumMod val="50000"/>
                  </a:schemeClr>
                </a:solidFill>
                <a:latin typeface="+mn-lt"/>
                <a:ea typeface="SimSun" pitchFamily="2" charset="-122"/>
              </a:rPr>
              <a:pPr eaLnBrk="1" hangingPunct="1">
                <a:defRPr/>
              </a:pPr>
              <a:t>1</a:t>
            </a:fld>
            <a:endParaRPr kumimoji="0" lang="en-US" altLang="zh-CN" dirty="0" smtClean="0">
              <a:solidFill>
                <a:schemeClr val="bg1">
                  <a:lumMod val="50000"/>
                </a:schemeClr>
              </a:solidFill>
              <a:latin typeface="+mn-lt"/>
              <a:ea typeface="SimSun" pitchFamily="2" charset="-122"/>
            </a:endParaRPr>
          </a:p>
        </p:txBody>
      </p:sp>
      <p:pic>
        <p:nvPicPr>
          <p:cNvPr id="6" name="图片 5"/>
          <p:cNvPicPr>
            <a:picLocks noChangeAspect="1"/>
          </p:cNvPicPr>
          <p:nvPr/>
        </p:nvPicPr>
        <p:blipFill rotWithShape="1">
          <a:blip r:embed="rId2" cstate="email">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rcRect l="400" r="18897" b="16001"/>
          <a:stretch/>
        </p:blipFill>
        <p:spPr>
          <a:xfrm>
            <a:off x="0" y="0"/>
            <a:ext cx="12192000" cy="4221088"/>
          </a:xfrm>
          <a:prstGeom prst="rect">
            <a:avLst/>
          </a:prstGeom>
          <a:noFill/>
          <a:effectLst>
            <a:softEdge rad="0"/>
          </a:effectLst>
        </p:spPr>
      </p:pic>
      <p:sp>
        <p:nvSpPr>
          <p:cNvPr id="9" name="矩形 8"/>
          <p:cNvSpPr/>
          <p:nvPr/>
        </p:nvSpPr>
        <p:spPr>
          <a:xfrm>
            <a:off x="0" y="2495807"/>
            <a:ext cx="12191999" cy="1781484"/>
          </a:xfrm>
          <a:prstGeom prst="rect">
            <a:avLst/>
          </a:prstGeom>
          <a:gradFill>
            <a:gsLst>
              <a:gs pos="0">
                <a:schemeClr val="accent1">
                  <a:lumMod val="6000"/>
                  <a:lumOff val="94000"/>
                  <a:alpha val="0"/>
                </a:schemeClr>
              </a:gs>
              <a:gs pos="85000">
                <a:srgbClr val="FFFFFF">
                  <a:alpha val="97000"/>
                </a:srgbClr>
              </a:gs>
              <a:gs pos="100000">
                <a:srgbClr val="FFFFFF">
                  <a:lumMod val="0"/>
                  <a:lumOff val="100000"/>
                </a:srgbClr>
              </a:gs>
              <a:gs pos="77000">
                <a:srgbClr val="FFFFFF">
                  <a:alpha val="91000"/>
                </a:srgbClr>
              </a:gs>
              <a:gs pos="49000">
                <a:srgbClr val="FFFFFF">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图片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2" name="文本框 1"/>
          <p:cNvSpPr txBox="1"/>
          <p:nvPr/>
        </p:nvSpPr>
        <p:spPr>
          <a:xfrm>
            <a:off x="4367807" y="5455905"/>
            <a:ext cx="3456384" cy="461665"/>
          </a:xfrm>
          <a:prstGeom prst="rect">
            <a:avLst/>
          </a:prstGeom>
          <a:noFill/>
        </p:spPr>
        <p:txBody>
          <a:bodyPr wrap="square" rtlCol="0">
            <a:spAutoFit/>
          </a:bodyPr>
          <a:lstStyle/>
          <a:p>
            <a:pPr algn="ctr"/>
            <a:r>
              <a:rPr kumimoji="0" lang="en-US" altLang="zh-TW" sz="2400" b="1" dirty="0" smtClean="0">
                <a:latin typeface="FangSong" panose="02010609060101010101" pitchFamily="49" charset="-122"/>
                <a:ea typeface="FangSong" panose="02010609060101010101" pitchFamily="49" charset="-122"/>
                <a:cs typeface="Verdana" pitchFamily="34" charset="0"/>
              </a:rPr>
              <a:t>2023/04</a:t>
            </a:r>
            <a:endParaRPr kumimoji="0" lang="zh-TW" altLang="en-US" sz="2400" b="1" dirty="0">
              <a:latin typeface="FangSong" panose="02010609060101010101" pitchFamily="49" charset="-122"/>
              <a:ea typeface="FangSong" panose="02010609060101010101" pitchFamily="49" charset="-122"/>
              <a:cs typeface="Verdana" pitchFamily="34" charset="0"/>
            </a:endParaRPr>
          </a:p>
        </p:txBody>
      </p:sp>
      <p:sp>
        <p:nvSpPr>
          <p:cNvPr id="8" name="TextBox 1"/>
          <p:cNvSpPr txBox="1">
            <a:spLocks noChangeArrowheads="1"/>
          </p:cNvSpPr>
          <p:nvPr/>
        </p:nvSpPr>
        <p:spPr bwMode="auto">
          <a:xfrm>
            <a:off x="1271437" y="3059733"/>
            <a:ext cx="9649123" cy="1200329"/>
          </a:xfrm>
          <a:prstGeom prst="rect">
            <a:avLst/>
          </a:prstGeom>
          <a:noFill/>
          <a:ln w="9525">
            <a:noFill/>
            <a:miter lim="800000"/>
            <a:headEnd/>
            <a:tailEnd/>
          </a:ln>
        </p:spPr>
        <p:txBody>
          <a:bodyPr wrap="square" anchor="ctr">
            <a:spAutoFit/>
          </a:bodyPr>
          <a:lstStyle/>
          <a:p>
            <a:r>
              <a:rPr kumimoji="0" lang="en-US" altLang="zh-TW" sz="7200" dirty="0" err="1">
                <a:latin typeface="Franklin Gothic Book" panose="020B0503020102020204" pitchFamily="34" charset="0"/>
                <a:cs typeface="Arial" panose="020B0604020202020204" pitchFamily="34" charset="0"/>
              </a:rPr>
              <a:t>Yeong</a:t>
            </a:r>
            <a:r>
              <a:rPr kumimoji="0" lang="en-US" altLang="zh-TW" sz="7200" dirty="0">
                <a:latin typeface="Franklin Gothic Book" panose="020B0503020102020204" pitchFamily="34" charset="0"/>
                <a:cs typeface="Arial" panose="020B0604020202020204" pitchFamily="34" charset="0"/>
              </a:rPr>
              <a:t> Guan Group </a:t>
            </a:r>
            <a:r>
              <a:rPr kumimoji="0" lang="en-US" altLang="zh-TW" sz="3600" dirty="0">
                <a:latin typeface="Franklin Gothic Book" panose="020B0503020102020204" pitchFamily="34" charset="0"/>
                <a:cs typeface="Arial" panose="020B0604020202020204" pitchFamily="34" charset="0"/>
              </a:rPr>
              <a:t>(1589 TT</a:t>
            </a:r>
            <a:r>
              <a:rPr kumimoji="0" lang="en-US" altLang="zh-TW" sz="3600" dirty="0" smtClean="0">
                <a:latin typeface="Franklin Gothic Book" panose="020B0503020102020204" pitchFamily="34" charset="0"/>
                <a:cs typeface="Arial" panose="020B0604020202020204" pitchFamily="34" charset="0"/>
              </a:rPr>
              <a:t>)</a:t>
            </a:r>
            <a:endParaRPr kumimoji="0" lang="en-US" altLang="zh-TW" sz="3600" dirty="0">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30245055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图片 7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4213" y="2124965"/>
            <a:ext cx="3937184" cy="3358373"/>
          </a:xfrm>
          <a:prstGeom prst="ellipse">
            <a:avLst/>
          </a:prstGeom>
          <a:ln>
            <a:noFill/>
          </a:ln>
          <a:effectLst>
            <a:softEdge rad="112500"/>
          </a:effectLst>
        </p:spPr>
      </p:pic>
      <p:sp>
        <p:nvSpPr>
          <p:cNvPr id="146" name="Oval 13"/>
          <p:cNvSpPr>
            <a:spLocks noChangeArrowheads="1"/>
          </p:cNvSpPr>
          <p:nvPr/>
        </p:nvSpPr>
        <p:spPr bwMode="gray">
          <a:xfrm>
            <a:off x="6954106" y="3488421"/>
            <a:ext cx="77289" cy="82324"/>
          </a:xfrm>
          <a:prstGeom prst="ellipse">
            <a:avLst/>
          </a:prstGeom>
          <a:solidFill>
            <a:schemeClr val="accent2">
              <a:lumMod val="75000"/>
            </a:schemeClr>
          </a:solidFill>
          <a:ln w="12700" algn="ctr">
            <a:solidFill>
              <a:schemeClr val="accent2">
                <a:lumMod val="75000"/>
              </a:schemeClr>
            </a:solidFill>
            <a:round/>
            <a:headEnd/>
            <a:tailEnd/>
          </a:ln>
        </p:spPr>
        <p:txBody>
          <a:bodyPr lIns="27000" tIns="27000" rIns="27000" bIns="27000" anchor="ctr" anchorCtr="1"/>
          <a:lstStyle/>
          <a:p>
            <a:pPr algn="ctr" eaLnBrk="0" hangingPunct="0"/>
            <a:endParaRPr lang="en-US" sz="1200">
              <a:latin typeface="FangSong" panose="02010609060101010101" pitchFamily="49" charset="-122"/>
              <a:ea typeface="FangSong" panose="02010609060101010101" pitchFamily="49" charset="-122"/>
            </a:endParaRPr>
          </a:p>
        </p:txBody>
      </p:sp>
      <p:sp>
        <p:nvSpPr>
          <p:cNvPr id="149" name="Oval 13"/>
          <p:cNvSpPr>
            <a:spLocks noChangeArrowheads="1"/>
          </p:cNvSpPr>
          <p:nvPr/>
        </p:nvSpPr>
        <p:spPr bwMode="gray">
          <a:xfrm>
            <a:off x="6900000" y="2825861"/>
            <a:ext cx="77289" cy="82324"/>
          </a:xfrm>
          <a:prstGeom prst="ellipse">
            <a:avLst/>
          </a:prstGeom>
          <a:solidFill>
            <a:schemeClr val="accent2">
              <a:lumMod val="75000"/>
            </a:schemeClr>
          </a:solidFill>
          <a:ln w="12700" algn="ctr">
            <a:solidFill>
              <a:schemeClr val="accent2">
                <a:lumMod val="75000"/>
              </a:schemeClr>
            </a:solidFill>
            <a:round/>
            <a:headEnd/>
            <a:tailEnd/>
          </a:ln>
        </p:spPr>
        <p:txBody>
          <a:bodyPr lIns="27000" tIns="27000" rIns="27000" bIns="27000" anchor="ctr" anchorCtr="1"/>
          <a:lstStyle/>
          <a:p>
            <a:pPr algn="ctr" eaLnBrk="0" hangingPunct="0"/>
            <a:endParaRPr lang="en-US" sz="1200">
              <a:latin typeface="FangSong" panose="02010609060101010101" pitchFamily="49" charset="-122"/>
              <a:ea typeface="FangSong" panose="02010609060101010101" pitchFamily="49" charset="-122"/>
            </a:endParaRPr>
          </a:p>
        </p:txBody>
      </p:sp>
      <p:cxnSp>
        <p:nvCxnSpPr>
          <p:cNvPr id="22" name="直線箭頭接點 21"/>
          <p:cNvCxnSpPr>
            <a:stCxn id="74" idx="1"/>
            <a:endCxn id="146" idx="7"/>
          </p:cNvCxnSpPr>
          <p:nvPr/>
        </p:nvCxnSpPr>
        <p:spPr>
          <a:xfrm flipH="1">
            <a:off x="7020075" y="3083859"/>
            <a:ext cx="923020" cy="416619"/>
          </a:xfrm>
          <a:prstGeom prst="straightConnector1">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p:cNvCxnSpPr>
            <a:stCxn id="75" idx="3"/>
          </p:cNvCxnSpPr>
          <p:nvPr/>
        </p:nvCxnSpPr>
        <p:spPr>
          <a:xfrm flipV="1">
            <a:off x="4201784" y="3034726"/>
            <a:ext cx="2790966" cy="1080683"/>
          </a:xfrm>
          <a:prstGeom prst="straightConnector1">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241" name="直線箭頭接點 52240"/>
          <p:cNvCxnSpPr>
            <a:stCxn id="2180" idx="1"/>
            <a:endCxn id="149" idx="7"/>
          </p:cNvCxnSpPr>
          <p:nvPr/>
        </p:nvCxnSpPr>
        <p:spPr>
          <a:xfrm flipH="1">
            <a:off x="6965969" y="2093635"/>
            <a:ext cx="723750" cy="744282"/>
          </a:xfrm>
          <a:prstGeom prst="straightConnector1">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246" name="直線箭頭接點 52245"/>
          <p:cNvCxnSpPr>
            <a:stCxn id="2171" idx="3"/>
            <a:endCxn id="79" idx="2"/>
          </p:cNvCxnSpPr>
          <p:nvPr/>
        </p:nvCxnSpPr>
        <p:spPr>
          <a:xfrm>
            <a:off x="4151785" y="2201063"/>
            <a:ext cx="2620925" cy="631507"/>
          </a:xfrm>
          <a:prstGeom prst="straightConnector1">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箭頭接點 125"/>
          <p:cNvCxnSpPr>
            <a:stCxn id="144" idx="3"/>
            <a:endCxn id="86" idx="3"/>
          </p:cNvCxnSpPr>
          <p:nvPr/>
        </p:nvCxnSpPr>
        <p:spPr>
          <a:xfrm flipV="1">
            <a:off x="4201786" y="3041672"/>
            <a:ext cx="2811729" cy="59598"/>
          </a:xfrm>
          <a:prstGeom prst="straightConnector1">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557213" indent="-214313" eaLnBrk="0" hangingPunct="0">
              <a:defRPr kumimoji="1">
                <a:solidFill>
                  <a:schemeClr val="tx1"/>
                </a:solidFill>
                <a:latin typeface="Arial" pitchFamily="34" charset="0"/>
                <a:ea typeface="新細明體" pitchFamily="18" charset="-120"/>
              </a:defRPr>
            </a:lvl2pPr>
            <a:lvl3pPr marL="857250" indent="-171450" eaLnBrk="0" hangingPunct="0">
              <a:defRPr kumimoji="1">
                <a:solidFill>
                  <a:schemeClr val="tx1"/>
                </a:solidFill>
                <a:latin typeface="Arial" pitchFamily="34" charset="0"/>
                <a:ea typeface="新細明體" pitchFamily="18" charset="-120"/>
              </a:defRPr>
            </a:lvl3pPr>
            <a:lvl4pPr marL="1200150" indent="-171450" eaLnBrk="0" hangingPunct="0">
              <a:defRPr kumimoji="1">
                <a:solidFill>
                  <a:schemeClr val="tx1"/>
                </a:solidFill>
                <a:latin typeface="Arial" pitchFamily="34" charset="0"/>
                <a:ea typeface="新細明體" pitchFamily="18" charset="-120"/>
              </a:defRPr>
            </a:lvl4pPr>
            <a:lvl5pPr marL="1543050" indent="-171450" eaLnBrk="0" hangingPunct="0">
              <a:defRPr kumimoji="1">
                <a:solidFill>
                  <a:schemeClr val="tx1"/>
                </a:solidFill>
                <a:latin typeface="Arial" pitchFamily="34" charset="0"/>
                <a:ea typeface="新細明體" pitchFamily="18" charset="-120"/>
              </a:defRPr>
            </a:lvl5pPr>
            <a:lvl6pPr marL="1885950" indent="-1714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228850" indent="-171450" eaLnBrk="0" fontAlgn="base" hangingPunct="0">
              <a:spcBef>
                <a:spcPct val="0"/>
              </a:spcBef>
              <a:spcAft>
                <a:spcPct val="0"/>
              </a:spcAft>
              <a:defRPr kumimoji="1">
                <a:solidFill>
                  <a:schemeClr val="tx1"/>
                </a:solidFill>
                <a:latin typeface="Arial" pitchFamily="34" charset="0"/>
                <a:ea typeface="新細明體" pitchFamily="18" charset="-120"/>
              </a:defRPr>
            </a:lvl7pPr>
            <a:lvl8pPr marL="2571750" indent="-171450" eaLnBrk="0" fontAlgn="base" hangingPunct="0">
              <a:spcBef>
                <a:spcPct val="0"/>
              </a:spcBef>
              <a:spcAft>
                <a:spcPct val="0"/>
              </a:spcAft>
              <a:defRPr kumimoji="1">
                <a:solidFill>
                  <a:schemeClr val="tx1"/>
                </a:solidFill>
                <a:latin typeface="Arial" pitchFamily="34" charset="0"/>
                <a:ea typeface="新細明體" pitchFamily="18" charset="-120"/>
              </a:defRPr>
            </a:lvl8pPr>
            <a:lvl9pPr marL="2914650" indent="-1714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10</a:t>
            </a:fld>
            <a:endParaRPr kumimoji="0" lang="en-US" altLang="zh-CN" dirty="0">
              <a:solidFill>
                <a:schemeClr val="bg1">
                  <a:lumMod val="50000"/>
                </a:schemeClr>
              </a:solidFill>
              <a:latin typeface="+mj-lt"/>
              <a:ea typeface="SimSun" pitchFamily="2" charset="-122"/>
            </a:endParaRPr>
          </a:p>
        </p:txBody>
      </p:sp>
      <p:pic>
        <p:nvPicPr>
          <p:cNvPr id="77" name="图片 7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5443485"/>
            <a:ext cx="1547664" cy="557266"/>
          </a:xfrm>
          <a:prstGeom prst="rect">
            <a:avLst/>
          </a:prstGeom>
        </p:spPr>
      </p:pic>
      <p:sp>
        <p:nvSpPr>
          <p:cNvPr id="79" name="Oval 13"/>
          <p:cNvSpPr>
            <a:spLocks noChangeArrowheads="1"/>
          </p:cNvSpPr>
          <p:nvPr/>
        </p:nvSpPr>
        <p:spPr bwMode="gray">
          <a:xfrm>
            <a:off x="6772710" y="2791407"/>
            <a:ext cx="77289" cy="82324"/>
          </a:xfrm>
          <a:prstGeom prst="ellipse">
            <a:avLst/>
          </a:prstGeom>
          <a:solidFill>
            <a:schemeClr val="accent2">
              <a:lumMod val="75000"/>
            </a:schemeClr>
          </a:solidFill>
          <a:ln w="12700" algn="ctr">
            <a:solidFill>
              <a:schemeClr val="accent2">
                <a:lumMod val="75000"/>
              </a:schemeClr>
            </a:solidFill>
            <a:round/>
            <a:headEnd/>
            <a:tailEnd/>
          </a:ln>
        </p:spPr>
        <p:txBody>
          <a:bodyPr lIns="27000" tIns="27000" rIns="27000" bIns="27000" anchor="ctr" anchorCtr="1"/>
          <a:lstStyle/>
          <a:p>
            <a:pPr algn="ctr" eaLnBrk="0" hangingPunct="0"/>
            <a:endParaRPr lang="en-US" sz="1200">
              <a:latin typeface="FangSong" panose="02010609060101010101" pitchFamily="49" charset="-122"/>
              <a:ea typeface="FangSong" panose="02010609060101010101" pitchFamily="49" charset="-122"/>
            </a:endParaRPr>
          </a:p>
        </p:txBody>
      </p:sp>
      <p:sp>
        <p:nvSpPr>
          <p:cNvPr id="86" name="Oval 13"/>
          <p:cNvSpPr>
            <a:spLocks noChangeArrowheads="1"/>
          </p:cNvSpPr>
          <p:nvPr/>
        </p:nvSpPr>
        <p:spPr bwMode="gray">
          <a:xfrm>
            <a:off x="7002196" y="2971404"/>
            <a:ext cx="77289" cy="82324"/>
          </a:xfrm>
          <a:prstGeom prst="ellipse">
            <a:avLst/>
          </a:prstGeom>
          <a:solidFill>
            <a:schemeClr val="accent2">
              <a:lumMod val="75000"/>
            </a:schemeClr>
          </a:solidFill>
          <a:ln w="12700" algn="ctr">
            <a:solidFill>
              <a:schemeClr val="accent2">
                <a:lumMod val="75000"/>
              </a:schemeClr>
            </a:solidFill>
            <a:round/>
            <a:headEnd/>
            <a:tailEnd/>
          </a:ln>
        </p:spPr>
        <p:txBody>
          <a:bodyPr lIns="27000" tIns="27000" rIns="27000" bIns="27000" anchor="ctr" anchorCtr="1"/>
          <a:lstStyle/>
          <a:p>
            <a:pPr algn="ctr" eaLnBrk="0" hangingPunct="0"/>
            <a:endParaRPr lang="en-US" sz="1200">
              <a:latin typeface="FangSong" panose="02010609060101010101" pitchFamily="49" charset="-122"/>
              <a:ea typeface="FangSong" panose="02010609060101010101" pitchFamily="49" charset="-122"/>
            </a:endParaRPr>
          </a:p>
        </p:txBody>
      </p:sp>
      <p:cxnSp>
        <p:nvCxnSpPr>
          <p:cNvPr id="91" name="直線箭頭接點 23"/>
          <p:cNvCxnSpPr/>
          <p:nvPr/>
        </p:nvCxnSpPr>
        <p:spPr>
          <a:xfrm flipV="1">
            <a:off x="4174459" y="3804153"/>
            <a:ext cx="2140144" cy="1238663"/>
          </a:xfrm>
          <a:prstGeom prst="straightConnector1">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13"/>
          <p:cNvSpPr>
            <a:spLocks noChangeArrowheads="1"/>
          </p:cNvSpPr>
          <p:nvPr/>
        </p:nvSpPr>
        <p:spPr bwMode="gray">
          <a:xfrm>
            <a:off x="6314604" y="3721827"/>
            <a:ext cx="77289" cy="82324"/>
          </a:xfrm>
          <a:prstGeom prst="ellipse">
            <a:avLst/>
          </a:prstGeom>
          <a:solidFill>
            <a:schemeClr val="accent2">
              <a:lumMod val="75000"/>
            </a:schemeClr>
          </a:solidFill>
          <a:ln w="12700" algn="ctr">
            <a:solidFill>
              <a:schemeClr val="accent2">
                <a:lumMod val="75000"/>
              </a:schemeClr>
            </a:solidFill>
            <a:round/>
            <a:headEnd/>
            <a:tailEnd/>
          </a:ln>
        </p:spPr>
        <p:txBody>
          <a:bodyPr lIns="27000" tIns="27000" rIns="27000" bIns="27000" anchor="ctr" anchorCtr="1"/>
          <a:lstStyle/>
          <a:p>
            <a:pPr algn="ctr" eaLnBrk="0" hangingPunct="0"/>
            <a:endParaRPr lang="en-US" sz="1200">
              <a:latin typeface="FangSong" panose="02010609060101010101" pitchFamily="49" charset="-122"/>
              <a:ea typeface="FangSong" panose="02010609060101010101" pitchFamily="49" charset="-122"/>
            </a:endParaRPr>
          </a:p>
        </p:txBody>
      </p:sp>
      <p:grpSp>
        <p:nvGrpSpPr>
          <p:cNvPr id="97" name="Group 94"/>
          <p:cNvGrpSpPr>
            <a:grpSpLocks/>
          </p:cNvGrpSpPr>
          <p:nvPr/>
        </p:nvGrpSpPr>
        <p:grpSpPr bwMode="auto">
          <a:xfrm>
            <a:off x="8093893" y="3458803"/>
            <a:ext cx="1934547" cy="1313211"/>
            <a:chOff x="384471" y="3834937"/>
            <a:chExt cx="2448392" cy="957136"/>
          </a:xfrm>
        </p:grpSpPr>
        <p:sp>
          <p:nvSpPr>
            <p:cNvPr id="98" name="Content Placeholder 4"/>
            <p:cNvSpPr txBox="1">
              <a:spLocks/>
            </p:cNvSpPr>
            <p:nvPr/>
          </p:nvSpPr>
          <p:spPr bwMode="gray">
            <a:xfrm>
              <a:off x="384471" y="4117775"/>
              <a:ext cx="2448392" cy="674298"/>
            </a:xfrm>
            <a:prstGeom prst="rect">
              <a:avLst/>
            </a:prstGeom>
            <a:ln w="12700">
              <a:solidFill>
                <a:srgbClr val="696863"/>
              </a:solidFill>
            </a:ln>
          </p:spPr>
          <p:txBody>
            <a:bodyPr lIns="34290"/>
            <a:lstStyle/>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Product/Service:</a:t>
              </a:r>
              <a:r>
                <a:rPr lang="zh-TW" altLang="en-US" sz="1050" kern="0" dirty="0">
                  <a:latin typeface="Franklin Gothic Book" panose="020B0503020102020204" pitchFamily="34" charset="0"/>
                  <a:ea typeface="FangSong" panose="02010609060101010101" pitchFamily="49" charset="-122"/>
                  <a:cs typeface="Arial Unicode MS" pitchFamily="34" charset="-120"/>
                </a:rPr>
                <a:t> </a:t>
              </a:r>
              <a:r>
                <a:rPr lang="en-US" altLang="zh-TW" sz="1050" kern="0" dirty="0">
                  <a:latin typeface="Franklin Gothic Book" panose="020B0503020102020204" pitchFamily="34" charset="0"/>
                  <a:ea typeface="FangSong" panose="02010609060101010101" pitchFamily="49" charset="-122"/>
                  <a:cs typeface="Arial Unicode MS" pitchFamily="34" charset="-120"/>
                </a:rPr>
                <a:t>Casting, Machining</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Employee: 800</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Plant Area: 205,000 m2</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Since 2022</a:t>
              </a:r>
            </a:p>
            <a:p>
              <a:pPr marL="136922" lvl="1" indent="-135731" defTabSz="717947" fontAlgn="auto">
                <a:spcBef>
                  <a:spcPts val="0"/>
                </a:spcBef>
                <a:spcAft>
                  <a:spcPts val="0"/>
                </a:spcAft>
                <a:buClr>
                  <a:schemeClr val="accent2"/>
                </a:buClr>
                <a:buSzPct val="70000"/>
                <a:buFont typeface="Wingdings" pitchFamily="2" charset="2"/>
                <a:buChar char="n"/>
                <a:defRPr/>
              </a:pPr>
              <a:endParaRPr lang="en-US" altLang="zh-TW" sz="788" dirty="0">
                <a:latin typeface="FangSong" panose="02010609060101010101" pitchFamily="49" charset="-122"/>
                <a:ea typeface="FangSong" panose="02010609060101010101" pitchFamily="49" charset="-122"/>
                <a:cs typeface="Arial Unicode MS" pitchFamily="34" charset="-120"/>
              </a:endParaRPr>
            </a:p>
          </p:txBody>
        </p:sp>
        <p:sp>
          <p:nvSpPr>
            <p:cNvPr id="99" name="Text Placeholder 8"/>
            <p:cNvSpPr txBox="1">
              <a:spLocks/>
            </p:cNvSpPr>
            <p:nvPr/>
          </p:nvSpPr>
          <p:spPr bwMode="gray">
            <a:xfrm>
              <a:off x="384471" y="3834937"/>
              <a:ext cx="2448392" cy="282837"/>
            </a:xfrm>
            <a:prstGeom prst="rect">
              <a:avLst/>
            </a:prstGeom>
            <a:solidFill>
              <a:srgbClr val="FF0000"/>
            </a:solidFill>
            <a:ln w="12700">
              <a:solidFill>
                <a:srgbClr val="696863"/>
              </a:solidFill>
            </a:ln>
          </p:spPr>
          <p:txBody>
            <a:bodyPr/>
            <a:lstStyle/>
            <a:p>
              <a:pPr fontAlgn="auto">
                <a:spcBef>
                  <a:spcPct val="15000"/>
                </a:spcBef>
                <a:spcAft>
                  <a:spcPct val="15000"/>
                </a:spcAft>
                <a:defRPr/>
              </a:pPr>
              <a:r>
                <a:rPr lang="en-US" altLang="zh-CN" sz="1400" b="1" kern="0" dirty="0">
                  <a:solidFill>
                    <a:schemeClr val="bg1"/>
                  </a:solidFill>
                  <a:latin typeface="Franklin Gothic Book" panose="020B0503020102020204" pitchFamily="34" charset="0"/>
                  <a:ea typeface="FangSong" panose="02010609060101010101" pitchFamily="49" charset="-122"/>
                </a:rPr>
                <a:t>Taichung Port, Taiwan</a:t>
              </a:r>
              <a:endParaRPr lang="en-US" sz="1400" b="1" kern="0" dirty="0">
                <a:solidFill>
                  <a:schemeClr val="bg1"/>
                </a:solidFill>
                <a:latin typeface="Franklin Gothic Book" panose="020B0503020102020204" pitchFamily="34" charset="0"/>
                <a:ea typeface="FangSong" panose="02010609060101010101" pitchFamily="49" charset="-122"/>
              </a:endParaRPr>
            </a:p>
          </p:txBody>
        </p:sp>
      </p:grpSp>
      <p:sp>
        <p:nvSpPr>
          <p:cNvPr id="100" name="Oval 13"/>
          <p:cNvSpPr>
            <a:spLocks noChangeArrowheads="1"/>
          </p:cNvSpPr>
          <p:nvPr/>
        </p:nvSpPr>
        <p:spPr bwMode="gray">
          <a:xfrm>
            <a:off x="6876817" y="3584946"/>
            <a:ext cx="77289" cy="82324"/>
          </a:xfrm>
          <a:prstGeom prst="ellipse">
            <a:avLst/>
          </a:prstGeom>
          <a:solidFill>
            <a:srgbClr val="FF0000"/>
          </a:solidFill>
          <a:ln w="12700" algn="ctr">
            <a:solidFill>
              <a:srgbClr val="FF0000"/>
            </a:solidFill>
            <a:round/>
            <a:headEnd/>
            <a:tailEnd/>
          </a:ln>
        </p:spPr>
        <p:txBody>
          <a:bodyPr lIns="27000" tIns="27000" rIns="27000" bIns="27000" anchor="ctr" anchorCtr="1"/>
          <a:lstStyle/>
          <a:p>
            <a:pPr algn="ctr" eaLnBrk="0" hangingPunct="0"/>
            <a:endParaRPr lang="en-US" sz="1200">
              <a:latin typeface="FangSong" panose="02010609060101010101" pitchFamily="49" charset="-122"/>
              <a:ea typeface="FangSong" panose="02010609060101010101" pitchFamily="49" charset="-122"/>
            </a:endParaRPr>
          </a:p>
        </p:txBody>
      </p:sp>
      <p:cxnSp>
        <p:nvCxnSpPr>
          <p:cNvPr id="101" name="直線箭頭接點 21"/>
          <p:cNvCxnSpPr>
            <a:stCxn id="98" idx="1"/>
            <a:endCxn id="100" idx="5"/>
          </p:cNvCxnSpPr>
          <p:nvPr/>
        </p:nvCxnSpPr>
        <p:spPr>
          <a:xfrm flipH="1" flipV="1">
            <a:off x="6942786" y="3655214"/>
            <a:ext cx="1151106" cy="65422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4" name="Group 94"/>
          <p:cNvGrpSpPr>
            <a:grpSpLocks/>
          </p:cNvGrpSpPr>
          <p:nvPr/>
        </p:nvGrpSpPr>
        <p:grpSpPr bwMode="auto">
          <a:xfrm>
            <a:off x="7518340" y="4815890"/>
            <a:ext cx="2034045" cy="1302897"/>
            <a:chOff x="384471" y="3834937"/>
            <a:chExt cx="2448392" cy="787655"/>
          </a:xfrm>
        </p:grpSpPr>
        <p:sp>
          <p:nvSpPr>
            <p:cNvPr id="105" name="Content Placeholder 4"/>
            <p:cNvSpPr txBox="1">
              <a:spLocks/>
            </p:cNvSpPr>
            <p:nvPr/>
          </p:nvSpPr>
          <p:spPr bwMode="gray">
            <a:xfrm>
              <a:off x="384471" y="4117774"/>
              <a:ext cx="2448392" cy="504818"/>
            </a:xfrm>
            <a:prstGeom prst="rect">
              <a:avLst/>
            </a:prstGeom>
            <a:ln w="12700">
              <a:solidFill>
                <a:srgbClr val="696863"/>
              </a:solidFill>
            </a:ln>
          </p:spPr>
          <p:txBody>
            <a:bodyPr lIns="34290"/>
            <a:lstStyle/>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Product/Service:</a:t>
              </a:r>
              <a:r>
                <a:rPr lang="zh-TW" altLang="en-US" sz="1050" kern="0" dirty="0">
                  <a:latin typeface="Franklin Gothic Book" panose="020B0503020102020204" pitchFamily="34" charset="0"/>
                  <a:ea typeface="FangSong" panose="02010609060101010101" pitchFamily="49" charset="-122"/>
                  <a:cs typeface="Arial Unicode MS" pitchFamily="34" charset="-120"/>
                </a:rPr>
                <a:t> </a:t>
              </a:r>
              <a:r>
                <a:rPr lang="en-US" altLang="zh-TW" sz="1050" kern="0" dirty="0">
                  <a:latin typeface="Franklin Gothic Book" panose="020B0503020102020204" pitchFamily="34" charset="0"/>
                  <a:ea typeface="FangSong" panose="02010609060101010101" pitchFamily="49" charset="-122"/>
                  <a:cs typeface="Arial Unicode MS" pitchFamily="34" charset="-120"/>
                </a:rPr>
                <a:t>Casting</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Employee: 300</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Plant Area: 968,000 m2</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Since 2024</a:t>
              </a:r>
            </a:p>
            <a:p>
              <a:pPr marL="136922" lvl="1" indent="-135731" defTabSz="717947" fontAlgn="auto">
                <a:spcBef>
                  <a:spcPts val="0"/>
                </a:spcBef>
                <a:spcAft>
                  <a:spcPts val="0"/>
                </a:spcAft>
                <a:buClr>
                  <a:schemeClr val="accent2"/>
                </a:buClr>
                <a:buSzPct val="70000"/>
                <a:buFont typeface="Wingdings" pitchFamily="2" charset="2"/>
                <a:buChar char="n"/>
                <a:defRPr/>
              </a:pPr>
              <a:endParaRPr lang="en-US" altLang="zh-TW" sz="788" dirty="0">
                <a:latin typeface="FangSong" panose="02010609060101010101" pitchFamily="49" charset="-122"/>
                <a:ea typeface="FangSong" panose="02010609060101010101" pitchFamily="49" charset="-122"/>
                <a:cs typeface="Arial Unicode MS" pitchFamily="34" charset="-120"/>
              </a:endParaRPr>
            </a:p>
          </p:txBody>
        </p:sp>
        <p:sp>
          <p:nvSpPr>
            <p:cNvPr id="106" name="Text Placeholder 8"/>
            <p:cNvSpPr txBox="1">
              <a:spLocks/>
            </p:cNvSpPr>
            <p:nvPr/>
          </p:nvSpPr>
          <p:spPr bwMode="gray">
            <a:xfrm>
              <a:off x="384471" y="3834937"/>
              <a:ext cx="2448392" cy="282837"/>
            </a:xfrm>
            <a:prstGeom prst="rect">
              <a:avLst/>
            </a:prstGeom>
            <a:solidFill>
              <a:srgbClr val="FF0000"/>
            </a:solidFill>
            <a:ln w="12700">
              <a:solidFill>
                <a:srgbClr val="696863"/>
              </a:solidFill>
            </a:ln>
          </p:spPr>
          <p:txBody>
            <a:bodyPr/>
            <a:lstStyle/>
            <a:p>
              <a:pPr fontAlgn="auto">
                <a:spcBef>
                  <a:spcPct val="15000"/>
                </a:spcBef>
                <a:spcAft>
                  <a:spcPct val="15000"/>
                </a:spcAft>
                <a:defRPr/>
              </a:pPr>
              <a:r>
                <a:rPr lang="en-US" altLang="zh-CN" sz="1400" b="1" kern="0" dirty="0" err="1">
                  <a:solidFill>
                    <a:schemeClr val="bg1"/>
                  </a:solidFill>
                  <a:latin typeface="Franklin Gothic Book" panose="020B0503020102020204" pitchFamily="34" charset="0"/>
                  <a:ea typeface="FangSong" panose="02010609060101010101" pitchFamily="49" charset="-122"/>
                </a:rPr>
                <a:t>Chonburi</a:t>
              </a:r>
              <a:r>
                <a:rPr lang="en-US" altLang="zh-CN" sz="1400" b="1" kern="0" dirty="0">
                  <a:solidFill>
                    <a:schemeClr val="bg1"/>
                  </a:solidFill>
                  <a:latin typeface="Franklin Gothic Book" panose="020B0503020102020204" pitchFamily="34" charset="0"/>
                  <a:ea typeface="FangSong" panose="02010609060101010101" pitchFamily="49" charset="-122"/>
                </a:rPr>
                <a:t> Province, Thailand</a:t>
              </a:r>
              <a:endParaRPr lang="en-US" sz="1400" b="1" kern="0" dirty="0">
                <a:solidFill>
                  <a:schemeClr val="bg1"/>
                </a:solidFill>
                <a:latin typeface="Franklin Gothic Book" panose="020B0503020102020204" pitchFamily="34" charset="0"/>
                <a:ea typeface="FangSong" panose="02010609060101010101" pitchFamily="49" charset="-122"/>
              </a:endParaRPr>
            </a:p>
          </p:txBody>
        </p:sp>
      </p:grpSp>
      <p:sp>
        <p:nvSpPr>
          <p:cNvPr id="107" name="Oval 13"/>
          <p:cNvSpPr>
            <a:spLocks noChangeArrowheads="1"/>
          </p:cNvSpPr>
          <p:nvPr/>
        </p:nvSpPr>
        <p:spPr bwMode="gray">
          <a:xfrm>
            <a:off x="5074012" y="4668910"/>
            <a:ext cx="77289" cy="82324"/>
          </a:xfrm>
          <a:prstGeom prst="ellipse">
            <a:avLst/>
          </a:prstGeom>
          <a:solidFill>
            <a:srgbClr val="FF0000"/>
          </a:solidFill>
          <a:ln w="12700" algn="ctr">
            <a:solidFill>
              <a:srgbClr val="FF0000"/>
            </a:solidFill>
            <a:round/>
            <a:headEnd/>
            <a:tailEnd/>
          </a:ln>
        </p:spPr>
        <p:txBody>
          <a:bodyPr lIns="27000" tIns="27000" rIns="27000" bIns="27000" anchor="ctr" anchorCtr="1"/>
          <a:lstStyle/>
          <a:p>
            <a:pPr algn="ctr" eaLnBrk="0" hangingPunct="0"/>
            <a:endParaRPr lang="en-US" sz="1200">
              <a:latin typeface="FangSong" panose="02010609060101010101" pitchFamily="49" charset="-122"/>
              <a:ea typeface="FangSong" panose="02010609060101010101" pitchFamily="49" charset="-122"/>
            </a:endParaRPr>
          </a:p>
        </p:txBody>
      </p:sp>
      <p:cxnSp>
        <p:nvCxnSpPr>
          <p:cNvPr id="108" name="直線箭頭接點 21"/>
          <p:cNvCxnSpPr>
            <a:stCxn id="106" idx="1"/>
          </p:cNvCxnSpPr>
          <p:nvPr/>
        </p:nvCxnSpPr>
        <p:spPr>
          <a:xfrm flipH="1" flipV="1">
            <a:off x="5142483" y="4735966"/>
            <a:ext cx="2375856" cy="31385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94"/>
          <p:cNvGrpSpPr>
            <a:grpSpLocks/>
          </p:cNvGrpSpPr>
          <p:nvPr/>
        </p:nvGrpSpPr>
        <p:grpSpPr bwMode="auto">
          <a:xfrm>
            <a:off x="2173707" y="1221505"/>
            <a:ext cx="1978077" cy="1328321"/>
            <a:chOff x="384471" y="3834937"/>
            <a:chExt cx="2448392" cy="881660"/>
          </a:xfrm>
        </p:grpSpPr>
        <p:sp>
          <p:nvSpPr>
            <p:cNvPr id="48" name="Content Placeholder 4"/>
            <p:cNvSpPr txBox="1">
              <a:spLocks/>
            </p:cNvSpPr>
            <p:nvPr/>
          </p:nvSpPr>
          <p:spPr bwMode="gray">
            <a:xfrm>
              <a:off x="384471" y="4117775"/>
              <a:ext cx="2448392" cy="598822"/>
            </a:xfrm>
            <a:prstGeom prst="rect">
              <a:avLst/>
            </a:prstGeom>
            <a:ln w="12700">
              <a:solidFill>
                <a:srgbClr val="696863"/>
              </a:solidFill>
            </a:ln>
          </p:spPr>
          <p:txBody>
            <a:bodyPr lIns="45720"/>
            <a:lstStyle/>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Product/Service</a:t>
              </a:r>
              <a:r>
                <a:rPr lang="en-US" altLang="zh-TW" sz="1050" kern="0" dirty="0">
                  <a:latin typeface="Franklin Gothic Book" panose="020B0503020102020204" pitchFamily="34" charset="0"/>
                  <a:ea typeface="FangSong" panose="02010609060101010101" pitchFamily="49" charset="-122"/>
                  <a:cs typeface="Arial Unicode MS" pitchFamily="34" charset="-128"/>
                </a:rPr>
                <a:t>:</a:t>
              </a:r>
              <a:r>
                <a:rPr lang="zh-TW" altLang="en-US" sz="1050" dirty="0">
                  <a:latin typeface="Franklin Gothic Book" panose="020B0503020102020204" pitchFamily="34" charset="0"/>
                  <a:ea typeface="FangSong" panose="02010609060101010101" pitchFamily="49" charset="-122"/>
                  <a:cs typeface="Arial Unicode MS" pitchFamily="34" charset="-120"/>
                </a:rPr>
                <a:t> </a:t>
              </a:r>
              <a:r>
                <a:rPr lang="en-US" altLang="zh-TW" sz="1050" dirty="0">
                  <a:latin typeface="Franklin Gothic Book" panose="020B0503020102020204" pitchFamily="34" charset="0"/>
                  <a:ea typeface="FangSong" panose="02010609060101010101" pitchFamily="49" charset="-122"/>
                  <a:cs typeface="Arial Unicode MS" pitchFamily="34" charset="-120"/>
                </a:rPr>
                <a:t>Casting, Machining</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Employee</a:t>
              </a:r>
              <a:r>
                <a:rPr lang="en-US" altLang="zh-TW" sz="1050" dirty="0">
                  <a:latin typeface="Franklin Gothic Book" panose="020B0503020102020204" pitchFamily="34" charset="0"/>
                  <a:ea typeface="FangSong" panose="02010609060101010101" pitchFamily="49" charset="-122"/>
                  <a:cs typeface="Arial Unicode MS" pitchFamily="34" charset="-120"/>
                </a:rPr>
                <a:t>: 806</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Plant Area</a:t>
              </a:r>
              <a:r>
                <a:rPr lang="en-US" altLang="zh-TW" sz="1050" dirty="0">
                  <a:latin typeface="Franklin Gothic Book" panose="020B0503020102020204" pitchFamily="34" charset="0"/>
                  <a:ea typeface="FangSong" panose="02010609060101010101" pitchFamily="49" charset="-122"/>
                  <a:cs typeface="Arial Unicode MS" pitchFamily="34" charset="-120"/>
                </a:rPr>
                <a:t>: 120,239</a:t>
              </a:r>
              <a:r>
                <a:rPr lang="en-US" altLang="zh-TW" sz="1050" kern="0" dirty="0">
                  <a:latin typeface="Franklin Gothic Book" panose="020B0503020102020204" pitchFamily="34" charset="0"/>
                  <a:ea typeface="FangSong" panose="02010609060101010101" pitchFamily="49" charset="-122"/>
                  <a:cs typeface="Arial Unicode MS" pitchFamily="34" charset="-128"/>
                </a:rPr>
                <a:t> m</a:t>
              </a:r>
              <a:r>
                <a:rPr lang="en-US" altLang="zh-TW" sz="1050" kern="0" baseline="30000" dirty="0">
                  <a:latin typeface="Franklin Gothic Book" panose="020B0503020102020204" pitchFamily="34" charset="0"/>
                  <a:ea typeface="FangSong" panose="02010609060101010101" pitchFamily="49" charset="-122"/>
                  <a:cs typeface="Arial Unicode MS" pitchFamily="34" charset="-128"/>
                </a:rPr>
                <a:t>2</a:t>
              </a:r>
              <a:endParaRPr lang="en-US" altLang="zh-TW" sz="1050" dirty="0">
                <a:latin typeface="Franklin Gothic Book" panose="020B0503020102020204" pitchFamily="34" charset="0"/>
                <a:ea typeface="FangSong" panose="02010609060101010101" pitchFamily="49" charset="-122"/>
                <a:cs typeface="Arial Unicode MS" pitchFamily="34" charset="-120"/>
              </a:endParaRP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Since </a:t>
              </a:r>
              <a:r>
                <a:rPr lang="en-US" altLang="zh-TW" sz="1050" dirty="0">
                  <a:latin typeface="Franklin Gothic Book" panose="020B0503020102020204" pitchFamily="34" charset="0"/>
                  <a:ea typeface="FangSong" panose="02010609060101010101" pitchFamily="49" charset="-122"/>
                  <a:cs typeface="Arial Unicode MS" pitchFamily="34" charset="-120"/>
                </a:rPr>
                <a:t>2008</a:t>
              </a:r>
            </a:p>
          </p:txBody>
        </p:sp>
        <p:sp>
          <p:nvSpPr>
            <p:cNvPr id="49" name="Text Placeholder 8"/>
            <p:cNvSpPr txBox="1">
              <a:spLocks/>
            </p:cNvSpPr>
            <p:nvPr/>
          </p:nvSpPr>
          <p:spPr bwMode="gray">
            <a:xfrm>
              <a:off x="384471" y="3834937"/>
              <a:ext cx="2448392" cy="282837"/>
            </a:xfrm>
            <a:prstGeom prst="rect">
              <a:avLst/>
            </a:prstGeom>
            <a:solidFill>
              <a:schemeClr val="accent2">
                <a:lumMod val="75000"/>
              </a:schemeClr>
            </a:solidFill>
            <a:ln w="12700">
              <a:solidFill>
                <a:srgbClr val="696863"/>
              </a:solidFill>
            </a:ln>
          </p:spPr>
          <p:txBody>
            <a:bodyPr/>
            <a:lstStyle/>
            <a:p>
              <a:pPr fontAlgn="auto">
                <a:spcBef>
                  <a:spcPct val="15000"/>
                </a:spcBef>
                <a:spcAft>
                  <a:spcPct val="15000"/>
                </a:spcAft>
                <a:defRPr/>
              </a:pPr>
              <a:r>
                <a:rPr lang="en-US" altLang="zh-TW" sz="1400" b="1" kern="0" dirty="0">
                  <a:solidFill>
                    <a:schemeClr val="bg1"/>
                  </a:solidFill>
                  <a:latin typeface="Franklin Gothic Book" panose="020B0503020102020204" pitchFamily="34" charset="0"/>
                  <a:ea typeface="FangSong" panose="02010609060101010101" pitchFamily="49" charset="-122"/>
                </a:rPr>
                <a:t>YGB </a:t>
              </a:r>
              <a:r>
                <a:rPr lang="en-US" altLang="zh-TW" sz="1400" b="1" kern="0" dirty="0" err="1">
                  <a:solidFill>
                    <a:schemeClr val="bg1"/>
                  </a:solidFill>
                  <a:latin typeface="Franklin Gothic Book" panose="020B0503020102020204" pitchFamily="34" charset="0"/>
                  <a:ea typeface="FangSong" panose="02010609060101010101" pitchFamily="49" charset="-122"/>
                </a:rPr>
                <a:t>Liyang</a:t>
              </a:r>
              <a:r>
                <a:rPr lang="en-US" altLang="zh-TW" sz="1400" b="1" kern="0" dirty="0">
                  <a:solidFill>
                    <a:schemeClr val="bg1"/>
                  </a:solidFill>
                  <a:latin typeface="Franklin Gothic Book" panose="020B0503020102020204" pitchFamily="34" charset="0"/>
                  <a:ea typeface="FangSong" panose="02010609060101010101" pitchFamily="49" charset="-122"/>
                </a:rPr>
                <a:t> </a:t>
              </a:r>
            </a:p>
          </p:txBody>
        </p:sp>
      </p:grpSp>
      <p:grpSp>
        <p:nvGrpSpPr>
          <p:cNvPr id="50" name="群組 2"/>
          <p:cNvGrpSpPr/>
          <p:nvPr/>
        </p:nvGrpSpPr>
        <p:grpSpPr>
          <a:xfrm>
            <a:off x="2289573" y="2572720"/>
            <a:ext cx="1909114" cy="1171272"/>
            <a:chOff x="6633660" y="1550503"/>
            <a:chExt cx="2335213" cy="1171272"/>
          </a:xfrm>
        </p:grpSpPr>
        <p:sp>
          <p:nvSpPr>
            <p:cNvPr id="51" name="Text Placeholder 8"/>
            <p:cNvSpPr txBox="1">
              <a:spLocks/>
            </p:cNvSpPr>
            <p:nvPr/>
          </p:nvSpPr>
          <p:spPr bwMode="gray">
            <a:xfrm>
              <a:off x="6633660" y="1550503"/>
              <a:ext cx="2335213" cy="287337"/>
            </a:xfrm>
            <a:prstGeom prst="rect">
              <a:avLst/>
            </a:prstGeom>
            <a:solidFill>
              <a:schemeClr val="accent2">
                <a:lumMod val="75000"/>
              </a:schemeClr>
            </a:solidFill>
            <a:ln w="12700">
              <a:solidFill>
                <a:srgbClr val="696863"/>
              </a:solidFill>
            </a:ln>
          </p:spPr>
          <p:txBody>
            <a:bodyPr/>
            <a:lstStyle/>
            <a:p>
              <a:pPr fontAlgn="auto">
                <a:spcBef>
                  <a:spcPct val="15000"/>
                </a:spcBef>
                <a:spcAft>
                  <a:spcPct val="15000"/>
                </a:spcAft>
                <a:defRPr/>
              </a:pPr>
              <a:r>
                <a:rPr lang="en-US" altLang="zh-TW" sz="1400" b="1" kern="0" dirty="0">
                  <a:solidFill>
                    <a:schemeClr val="bg1"/>
                  </a:solidFill>
                  <a:latin typeface="Franklin Gothic Book" panose="020B0503020102020204" pitchFamily="34" charset="0"/>
                  <a:ea typeface="FangSong" panose="02010609060101010101" pitchFamily="49" charset="-122"/>
                </a:rPr>
                <a:t>YGS Ningbo </a:t>
              </a:r>
            </a:p>
          </p:txBody>
        </p:sp>
        <p:sp>
          <p:nvSpPr>
            <p:cNvPr id="52" name="Content Placeholder 4"/>
            <p:cNvSpPr txBox="1">
              <a:spLocks/>
            </p:cNvSpPr>
            <p:nvPr/>
          </p:nvSpPr>
          <p:spPr bwMode="gray">
            <a:xfrm>
              <a:off x="6633661" y="1839567"/>
              <a:ext cx="2334441" cy="882208"/>
            </a:xfrm>
            <a:prstGeom prst="rect">
              <a:avLst/>
            </a:prstGeom>
            <a:ln w="12700">
              <a:solidFill>
                <a:srgbClr val="696863"/>
              </a:solidFill>
            </a:ln>
          </p:spPr>
          <p:txBody>
            <a:bodyPr lIns="45720"/>
            <a:lstStyle/>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Product/Service</a:t>
              </a:r>
              <a:r>
                <a:rPr lang="en-US" altLang="zh-TW" sz="1050" kern="0" dirty="0">
                  <a:latin typeface="Franklin Gothic Book" panose="020B0503020102020204" pitchFamily="34" charset="0"/>
                  <a:ea typeface="FangSong" panose="02010609060101010101" pitchFamily="49" charset="-122"/>
                  <a:cs typeface="Arial Unicode MS" pitchFamily="34" charset="-128"/>
                </a:rPr>
                <a:t>:</a:t>
              </a:r>
              <a:r>
                <a:rPr lang="zh-TW" altLang="en-US" sz="1050" dirty="0">
                  <a:latin typeface="Franklin Gothic Book" panose="020B0503020102020204" pitchFamily="34" charset="0"/>
                  <a:ea typeface="FangSong" panose="02010609060101010101" pitchFamily="49" charset="-122"/>
                  <a:cs typeface="Arial Unicode MS" pitchFamily="34" charset="-120"/>
                </a:rPr>
                <a:t> </a:t>
              </a:r>
              <a:r>
                <a:rPr lang="en-US" altLang="zh-TW" sz="1050" dirty="0">
                  <a:latin typeface="Franklin Gothic Book" panose="020B0503020102020204" pitchFamily="34" charset="0"/>
                  <a:ea typeface="FangSong" panose="02010609060101010101" pitchFamily="49" charset="-122"/>
                  <a:cs typeface="Arial Unicode MS" pitchFamily="34" charset="-120"/>
                </a:rPr>
                <a:t>Casting, Machining</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Employee: 701</a:t>
              </a:r>
              <a:r>
                <a:rPr lang="zh-TW" altLang="en-US" sz="1050" kern="0" dirty="0">
                  <a:latin typeface="Franklin Gothic Book" panose="020B0503020102020204" pitchFamily="34" charset="0"/>
                  <a:ea typeface="FangSong" panose="02010609060101010101" pitchFamily="49" charset="-122"/>
                  <a:cs typeface="Arial Unicode MS" pitchFamily="34" charset="-128"/>
                </a:rPr>
                <a:t> </a:t>
              </a:r>
              <a:endParaRPr lang="en-US" altLang="zh-TW" sz="1050" kern="0" dirty="0">
                <a:latin typeface="Franklin Gothic Book" panose="020B0503020102020204" pitchFamily="34" charset="0"/>
                <a:ea typeface="FangSong" panose="02010609060101010101" pitchFamily="49" charset="-122"/>
                <a:cs typeface="Arial Unicode MS" pitchFamily="34" charset="-128"/>
              </a:endParaRP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Plant Area: 93,072 m</a:t>
              </a:r>
              <a:r>
                <a:rPr lang="en-US" altLang="zh-TW" sz="1050" kern="0" baseline="30000" dirty="0">
                  <a:latin typeface="Franklin Gothic Book" panose="020B0503020102020204" pitchFamily="34" charset="0"/>
                  <a:ea typeface="FangSong" panose="02010609060101010101" pitchFamily="49" charset="-122"/>
                  <a:cs typeface="Arial Unicode MS" pitchFamily="34" charset="-128"/>
                </a:rPr>
                <a:t>2</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Since </a:t>
              </a:r>
              <a:r>
                <a:rPr lang="en-US" altLang="zh-TW" sz="1050" dirty="0">
                  <a:latin typeface="Franklin Gothic Book" panose="020B0503020102020204" pitchFamily="34" charset="0"/>
                  <a:ea typeface="FangSong" panose="02010609060101010101" pitchFamily="49" charset="-122"/>
                  <a:cs typeface="Arial Unicode MS" pitchFamily="34" charset="-120"/>
                </a:rPr>
                <a:t>2000</a:t>
              </a:r>
            </a:p>
          </p:txBody>
        </p:sp>
      </p:grpSp>
      <p:grpSp>
        <p:nvGrpSpPr>
          <p:cNvPr id="53" name="群組 74"/>
          <p:cNvGrpSpPr/>
          <p:nvPr/>
        </p:nvGrpSpPr>
        <p:grpSpPr>
          <a:xfrm>
            <a:off x="2289573" y="3865201"/>
            <a:ext cx="1909114" cy="1120972"/>
            <a:chOff x="6645274" y="2846647"/>
            <a:chExt cx="2335214" cy="1022244"/>
          </a:xfrm>
        </p:grpSpPr>
        <p:sp>
          <p:nvSpPr>
            <p:cNvPr id="54" name="Text Placeholder 8"/>
            <p:cNvSpPr txBox="1">
              <a:spLocks/>
            </p:cNvSpPr>
            <p:nvPr/>
          </p:nvSpPr>
          <p:spPr bwMode="gray">
            <a:xfrm>
              <a:off x="6645274" y="2846647"/>
              <a:ext cx="2335213" cy="287337"/>
            </a:xfrm>
            <a:prstGeom prst="rect">
              <a:avLst/>
            </a:prstGeom>
            <a:solidFill>
              <a:schemeClr val="accent2">
                <a:lumMod val="75000"/>
              </a:schemeClr>
            </a:solidFill>
            <a:ln w="12700">
              <a:solidFill>
                <a:srgbClr val="696863"/>
              </a:solidFill>
            </a:ln>
          </p:spPr>
          <p:txBody>
            <a:bodyPr/>
            <a:lstStyle/>
            <a:p>
              <a:pPr fontAlgn="auto">
                <a:spcBef>
                  <a:spcPct val="15000"/>
                </a:spcBef>
                <a:spcAft>
                  <a:spcPct val="15000"/>
                </a:spcAft>
                <a:defRPr/>
              </a:pPr>
              <a:r>
                <a:rPr lang="en-US" altLang="zh-TW" sz="1400" b="1" kern="0" dirty="0">
                  <a:solidFill>
                    <a:schemeClr val="bg1"/>
                  </a:solidFill>
                  <a:latin typeface="Franklin Gothic Book" panose="020B0503020102020204" pitchFamily="34" charset="0"/>
                  <a:ea typeface="FangSong" panose="02010609060101010101" pitchFamily="49" charset="-122"/>
                </a:rPr>
                <a:t>YGL Ningbo </a:t>
              </a:r>
              <a:endParaRPr lang="en-US" sz="1400" b="1" kern="0" dirty="0">
                <a:solidFill>
                  <a:schemeClr val="bg1"/>
                </a:solidFill>
                <a:latin typeface="Franklin Gothic Book" panose="020B0503020102020204" pitchFamily="34" charset="0"/>
                <a:ea typeface="FangSong" panose="02010609060101010101" pitchFamily="49" charset="-122"/>
              </a:endParaRPr>
            </a:p>
          </p:txBody>
        </p:sp>
        <p:sp>
          <p:nvSpPr>
            <p:cNvPr id="55" name="Content Placeholder 4"/>
            <p:cNvSpPr txBox="1">
              <a:spLocks/>
            </p:cNvSpPr>
            <p:nvPr/>
          </p:nvSpPr>
          <p:spPr bwMode="gray">
            <a:xfrm>
              <a:off x="6645275" y="3135711"/>
              <a:ext cx="2335213" cy="733180"/>
            </a:xfrm>
            <a:prstGeom prst="rect">
              <a:avLst/>
            </a:prstGeom>
            <a:ln w="12700">
              <a:solidFill>
                <a:srgbClr val="696863"/>
              </a:solidFill>
            </a:ln>
          </p:spPr>
          <p:txBody>
            <a:bodyPr lIns="45720"/>
            <a:lstStyle/>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Product/Service</a:t>
              </a:r>
              <a:r>
                <a:rPr lang="en-US" altLang="zh-TW" sz="1050" kern="0" dirty="0">
                  <a:latin typeface="Franklin Gothic Book" panose="020B0503020102020204" pitchFamily="34" charset="0"/>
                  <a:ea typeface="FangSong" panose="02010609060101010101" pitchFamily="49" charset="-122"/>
                  <a:cs typeface="Arial Unicode MS" pitchFamily="34" charset="-128"/>
                </a:rPr>
                <a:t>:</a:t>
              </a:r>
              <a:r>
                <a:rPr lang="zh-TW" altLang="en-US" sz="1050" dirty="0">
                  <a:latin typeface="Franklin Gothic Book" panose="020B0503020102020204" pitchFamily="34" charset="0"/>
                  <a:ea typeface="FangSong" panose="02010609060101010101" pitchFamily="49" charset="-122"/>
                  <a:cs typeface="Arial Unicode MS" pitchFamily="34" charset="-120"/>
                </a:rPr>
                <a:t> </a:t>
              </a:r>
              <a:r>
                <a:rPr lang="en-US" altLang="zh-TW" sz="1050" dirty="0">
                  <a:latin typeface="Franklin Gothic Book" panose="020B0503020102020204" pitchFamily="34" charset="0"/>
                  <a:ea typeface="FangSong" panose="02010609060101010101" pitchFamily="49" charset="-122"/>
                  <a:cs typeface="Arial Unicode MS" pitchFamily="34" charset="-120"/>
                </a:rPr>
                <a:t>Casting</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Employee: 326</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Plant Area: 27,288 m</a:t>
              </a:r>
              <a:r>
                <a:rPr lang="en-US" altLang="zh-TW" sz="1050" kern="0" baseline="30000" dirty="0">
                  <a:latin typeface="Franklin Gothic Book" panose="020B0503020102020204" pitchFamily="34" charset="0"/>
                  <a:ea typeface="FangSong" panose="02010609060101010101" pitchFamily="49" charset="-122"/>
                  <a:cs typeface="Arial Unicode MS" pitchFamily="34" charset="-128"/>
                </a:rPr>
                <a:t>2</a:t>
              </a:r>
              <a:endParaRPr lang="en-US" altLang="zh-TW" sz="1050" kern="0" dirty="0">
                <a:latin typeface="Franklin Gothic Book" panose="020B0503020102020204" pitchFamily="34" charset="0"/>
                <a:ea typeface="FangSong" panose="02010609060101010101" pitchFamily="49" charset="-122"/>
                <a:cs typeface="Arial Unicode MS" pitchFamily="34" charset="-128"/>
              </a:endParaRP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Since </a:t>
              </a:r>
              <a:r>
                <a:rPr lang="en-US" altLang="zh-TW" sz="1050" dirty="0">
                  <a:latin typeface="Franklin Gothic Book" panose="020B0503020102020204" pitchFamily="34" charset="0"/>
                  <a:ea typeface="FangSong" panose="02010609060101010101" pitchFamily="49" charset="-122"/>
                  <a:cs typeface="Arial Unicode MS" pitchFamily="34" charset="-120"/>
                </a:rPr>
                <a:t>2006</a:t>
              </a:r>
            </a:p>
          </p:txBody>
        </p:sp>
      </p:grpSp>
      <p:grpSp>
        <p:nvGrpSpPr>
          <p:cNvPr id="57" name="Group 95"/>
          <p:cNvGrpSpPr>
            <a:grpSpLocks/>
          </p:cNvGrpSpPr>
          <p:nvPr/>
        </p:nvGrpSpPr>
        <p:grpSpPr bwMode="auto">
          <a:xfrm>
            <a:off x="3346734" y="5029049"/>
            <a:ext cx="1909114" cy="1003169"/>
            <a:chOff x="384471" y="4837792"/>
            <a:chExt cx="2448392" cy="987457"/>
          </a:xfrm>
        </p:grpSpPr>
        <p:sp>
          <p:nvSpPr>
            <p:cNvPr id="58" name="Content Placeholder 4"/>
            <p:cNvSpPr txBox="1">
              <a:spLocks/>
            </p:cNvSpPr>
            <p:nvPr/>
          </p:nvSpPr>
          <p:spPr bwMode="gray">
            <a:xfrm>
              <a:off x="384471" y="5120629"/>
              <a:ext cx="2448392" cy="704620"/>
            </a:xfrm>
            <a:prstGeom prst="rect">
              <a:avLst/>
            </a:prstGeom>
            <a:ln w="12700">
              <a:solidFill>
                <a:srgbClr val="696863"/>
              </a:solidFill>
            </a:ln>
          </p:spPr>
          <p:txBody>
            <a:bodyPr lIns="45720"/>
            <a:lstStyle/>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Product/Service</a:t>
              </a:r>
              <a:r>
                <a:rPr lang="en-US" altLang="zh-TW" sz="1050" kern="0" dirty="0">
                  <a:latin typeface="Franklin Gothic Book" panose="020B0503020102020204" pitchFamily="34" charset="0"/>
                  <a:ea typeface="FangSong" panose="02010609060101010101" pitchFamily="49" charset="-122"/>
                  <a:cs typeface="Arial Unicode MS" pitchFamily="34" charset="-128"/>
                </a:rPr>
                <a:t>:</a:t>
              </a:r>
              <a:r>
                <a:rPr lang="zh-TW" altLang="en-US" sz="1050" dirty="0">
                  <a:latin typeface="Franklin Gothic Book" panose="020B0503020102020204" pitchFamily="34" charset="0"/>
                  <a:ea typeface="FangSong" panose="02010609060101010101" pitchFamily="49" charset="-122"/>
                  <a:cs typeface="Arial Unicode MS" pitchFamily="34" charset="-120"/>
                </a:rPr>
                <a:t> </a:t>
              </a:r>
              <a:r>
                <a:rPr lang="en-US" altLang="zh-TW" sz="1050" dirty="0">
                  <a:latin typeface="Franklin Gothic Book" panose="020B0503020102020204" pitchFamily="34" charset="0"/>
                  <a:ea typeface="FangSong" panose="02010609060101010101" pitchFamily="49" charset="-122"/>
                  <a:cs typeface="Arial Unicode MS" pitchFamily="34" charset="-120"/>
                </a:rPr>
                <a:t>Casting</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Employee</a:t>
              </a:r>
              <a:r>
                <a:rPr lang="en-US" altLang="zh-TW" sz="1050" dirty="0">
                  <a:latin typeface="Franklin Gothic Book" panose="020B0503020102020204" pitchFamily="34" charset="0"/>
                  <a:ea typeface="FangSong" panose="02010609060101010101" pitchFamily="49" charset="-122"/>
                  <a:cs typeface="Arial Unicode MS" pitchFamily="34" charset="-120"/>
                </a:rPr>
                <a:t>: 158</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Plant Area</a:t>
              </a:r>
              <a:r>
                <a:rPr lang="en-US" altLang="zh-TW" sz="1050" dirty="0">
                  <a:latin typeface="Franklin Gothic Book" panose="020B0503020102020204" pitchFamily="34" charset="0"/>
                  <a:ea typeface="FangSong" panose="02010609060101010101" pitchFamily="49" charset="-122"/>
                  <a:cs typeface="Arial Unicode MS" pitchFamily="34" charset="-120"/>
                </a:rPr>
                <a:t>: 15,015</a:t>
              </a:r>
              <a:r>
                <a:rPr lang="en-US" altLang="zh-TW" sz="1050" kern="0" dirty="0">
                  <a:latin typeface="Franklin Gothic Book" panose="020B0503020102020204" pitchFamily="34" charset="0"/>
                  <a:ea typeface="FangSong" panose="02010609060101010101" pitchFamily="49" charset="-122"/>
                  <a:cs typeface="Arial Unicode MS" pitchFamily="34" charset="-128"/>
                </a:rPr>
                <a:t> m</a:t>
              </a:r>
              <a:r>
                <a:rPr lang="en-US" altLang="zh-TW" sz="1050" kern="0" baseline="30000" dirty="0">
                  <a:latin typeface="Franklin Gothic Book" panose="020B0503020102020204" pitchFamily="34" charset="0"/>
                  <a:ea typeface="FangSong" panose="02010609060101010101" pitchFamily="49" charset="-122"/>
                  <a:cs typeface="Arial Unicode MS" pitchFamily="34" charset="-128"/>
                </a:rPr>
                <a:t>2</a:t>
              </a:r>
              <a:endParaRPr lang="en-US" altLang="zh-TW" sz="1050" dirty="0">
                <a:latin typeface="Franklin Gothic Book" panose="020B0503020102020204" pitchFamily="34" charset="0"/>
                <a:ea typeface="FangSong" panose="02010609060101010101" pitchFamily="49" charset="-122"/>
                <a:cs typeface="Arial Unicode MS" pitchFamily="34" charset="-120"/>
              </a:endParaRP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Since</a:t>
              </a:r>
              <a:r>
                <a:rPr lang="en-US" altLang="zh-TW" sz="1050" dirty="0">
                  <a:latin typeface="Franklin Gothic Book" panose="020B0503020102020204" pitchFamily="34" charset="0"/>
                  <a:ea typeface="FangSong" panose="02010609060101010101" pitchFamily="49" charset="-122"/>
                  <a:cs typeface="Arial Unicode MS" pitchFamily="34" charset="-120"/>
                </a:rPr>
                <a:t> 1995</a:t>
              </a:r>
            </a:p>
          </p:txBody>
        </p:sp>
        <p:sp>
          <p:nvSpPr>
            <p:cNvPr id="59" name="Text Placeholder 8"/>
            <p:cNvSpPr txBox="1">
              <a:spLocks/>
            </p:cNvSpPr>
            <p:nvPr/>
          </p:nvSpPr>
          <p:spPr bwMode="gray">
            <a:xfrm>
              <a:off x="384471" y="4837792"/>
              <a:ext cx="2448392" cy="282837"/>
            </a:xfrm>
            <a:prstGeom prst="rect">
              <a:avLst/>
            </a:prstGeom>
            <a:solidFill>
              <a:schemeClr val="accent2">
                <a:lumMod val="75000"/>
              </a:schemeClr>
            </a:solidFill>
            <a:ln w="12700">
              <a:solidFill>
                <a:srgbClr val="696863"/>
              </a:solidFill>
            </a:ln>
          </p:spPr>
          <p:txBody>
            <a:bodyPr/>
            <a:lstStyle/>
            <a:p>
              <a:pPr fontAlgn="auto">
                <a:spcBef>
                  <a:spcPct val="15000"/>
                </a:spcBef>
                <a:spcAft>
                  <a:spcPct val="15000"/>
                </a:spcAft>
                <a:defRPr/>
              </a:pPr>
              <a:r>
                <a:rPr lang="en-US" altLang="zh-TW" sz="1400" b="1" kern="0" dirty="0">
                  <a:solidFill>
                    <a:schemeClr val="bg1"/>
                  </a:solidFill>
                  <a:latin typeface="Franklin Gothic Book" panose="020B0503020102020204" pitchFamily="34" charset="0"/>
                  <a:ea typeface="FangSong" panose="02010609060101010101" pitchFamily="49" charset="-122"/>
                </a:rPr>
                <a:t>YGD Dongguan </a:t>
              </a:r>
            </a:p>
          </p:txBody>
        </p:sp>
      </p:grpSp>
      <p:grpSp>
        <p:nvGrpSpPr>
          <p:cNvPr id="60" name="Group 92"/>
          <p:cNvGrpSpPr>
            <a:grpSpLocks/>
          </p:cNvGrpSpPr>
          <p:nvPr/>
        </p:nvGrpSpPr>
        <p:grpSpPr bwMode="auto">
          <a:xfrm>
            <a:off x="7697960" y="1146922"/>
            <a:ext cx="1978077" cy="1092473"/>
            <a:chOff x="384471" y="2425549"/>
            <a:chExt cx="2448392" cy="906910"/>
          </a:xfrm>
        </p:grpSpPr>
        <p:sp>
          <p:nvSpPr>
            <p:cNvPr id="61" name="Content Placeholder 4"/>
            <p:cNvSpPr txBox="1">
              <a:spLocks/>
            </p:cNvSpPr>
            <p:nvPr/>
          </p:nvSpPr>
          <p:spPr bwMode="gray">
            <a:xfrm>
              <a:off x="384471" y="2709951"/>
              <a:ext cx="2448392" cy="622508"/>
            </a:xfrm>
            <a:prstGeom prst="rect">
              <a:avLst/>
            </a:prstGeom>
            <a:ln w="12700">
              <a:solidFill>
                <a:srgbClr val="696863"/>
              </a:solidFill>
            </a:ln>
          </p:spPr>
          <p:txBody>
            <a:bodyPr lIns="45720"/>
            <a:lstStyle/>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Product/Service</a:t>
              </a:r>
              <a:r>
                <a:rPr lang="en-US" altLang="zh-TW" sz="1050" kern="0" dirty="0">
                  <a:latin typeface="Franklin Gothic Book" panose="020B0503020102020204" pitchFamily="34" charset="0"/>
                  <a:ea typeface="FangSong" panose="02010609060101010101" pitchFamily="49" charset="-122"/>
                  <a:cs typeface="Arial Unicode MS" pitchFamily="34" charset="-128"/>
                </a:rPr>
                <a:t>:</a:t>
              </a:r>
              <a:r>
                <a:rPr lang="zh-TW" altLang="en-US" sz="1050" dirty="0">
                  <a:latin typeface="Franklin Gothic Book" panose="020B0503020102020204" pitchFamily="34" charset="0"/>
                  <a:ea typeface="FangSong" panose="02010609060101010101" pitchFamily="49" charset="-122"/>
                  <a:cs typeface="Arial Unicode MS" pitchFamily="34" charset="-120"/>
                </a:rPr>
                <a:t> </a:t>
              </a:r>
              <a:r>
                <a:rPr lang="en-US" altLang="zh-TW" sz="1050" dirty="0">
                  <a:latin typeface="Franklin Gothic Book" panose="020B0503020102020204" pitchFamily="34" charset="0"/>
                  <a:ea typeface="FangSong" panose="02010609060101010101" pitchFamily="49" charset="-122"/>
                  <a:cs typeface="Arial Unicode MS" pitchFamily="34" charset="-120"/>
                </a:rPr>
                <a:t>Casting</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Employee: 242</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Plant Area: 36,401 m</a:t>
              </a:r>
              <a:r>
                <a:rPr lang="en-US" altLang="zh-TW" sz="1050" kern="0" baseline="30000" dirty="0">
                  <a:latin typeface="Franklin Gothic Book" panose="020B0503020102020204" pitchFamily="34" charset="0"/>
                  <a:ea typeface="FangSong" panose="02010609060101010101" pitchFamily="49" charset="-122"/>
                  <a:cs typeface="Arial Unicode MS" pitchFamily="34" charset="-128"/>
                </a:rPr>
                <a:t>2</a:t>
              </a:r>
              <a:endParaRPr lang="en-US" altLang="zh-TW" sz="1050" kern="0" dirty="0">
                <a:latin typeface="Franklin Gothic Book" panose="020B0503020102020204" pitchFamily="34" charset="0"/>
                <a:ea typeface="FangSong" panose="02010609060101010101" pitchFamily="49" charset="-122"/>
                <a:cs typeface="Arial Unicode MS" pitchFamily="34" charset="-128"/>
              </a:endParaRP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Since </a:t>
              </a:r>
              <a:r>
                <a:rPr lang="en-US" altLang="zh-TW" sz="1050" dirty="0">
                  <a:latin typeface="Franklin Gothic Book" panose="020B0503020102020204" pitchFamily="34" charset="0"/>
                  <a:ea typeface="FangSong" panose="02010609060101010101" pitchFamily="49" charset="-122"/>
                  <a:cs typeface="Arial Unicode MS" pitchFamily="34" charset="-120"/>
                </a:rPr>
                <a:t>2016</a:t>
              </a:r>
            </a:p>
            <a:p>
              <a:pPr marL="182563" lvl="1" indent="-180975" defTabSz="957263" fontAlgn="auto">
                <a:spcBef>
                  <a:spcPts val="0"/>
                </a:spcBef>
                <a:spcAft>
                  <a:spcPts val="0"/>
                </a:spcAft>
                <a:buClr>
                  <a:schemeClr val="accent1"/>
                </a:buClr>
                <a:buSzPct val="70000"/>
                <a:buFont typeface="Wingdings" pitchFamily="2" charset="2"/>
                <a:buChar char="n"/>
                <a:defRPr/>
              </a:pPr>
              <a:endParaRPr lang="en-US" altLang="zh-TW" sz="1050" dirty="0">
                <a:latin typeface="FangSong" panose="02010609060101010101" pitchFamily="49" charset="-122"/>
                <a:ea typeface="FangSong" panose="02010609060101010101" pitchFamily="49" charset="-122"/>
                <a:cs typeface="Arial Unicode MS" pitchFamily="34" charset="-120"/>
              </a:endParaRPr>
            </a:p>
          </p:txBody>
        </p:sp>
        <p:sp>
          <p:nvSpPr>
            <p:cNvPr id="62" name="Text Placeholder 8"/>
            <p:cNvSpPr txBox="1">
              <a:spLocks/>
            </p:cNvSpPr>
            <p:nvPr/>
          </p:nvSpPr>
          <p:spPr bwMode="gray">
            <a:xfrm>
              <a:off x="384471" y="2425549"/>
              <a:ext cx="2448392" cy="284400"/>
            </a:xfrm>
            <a:prstGeom prst="rect">
              <a:avLst/>
            </a:prstGeom>
            <a:solidFill>
              <a:schemeClr val="accent2">
                <a:lumMod val="75000"/>
              </a:schemeClr>
            </a:solidFill>
            <a:ln w="12700">
              <a:solidFill>
                <a:srgbClr val="696863"/>
              </a:solidFill>
            </a:ln>
          </p:spPr>
          <p:txBody>
            <a:bodyPr/>
            <a:lstStyle/>
            <a:p>
              <a:pPr>
                <a:spcBef>
                  <a:spcPct val="15000"/>
                </a:spcBef>
                <a:spcAft>
                  <a:spcPct val="15000"/>
                </a:spcAft>
                <a:defRPr/>
              </a:pPr>
              <a:r>
                <a:rPr lang="en-US" altLang="zh-TW" sz="1400" b="1" kern="0" dirty="0">
                  <a:solidFill>
                    <a:schemeClr val="bg1"/>
                  </a:solidFill>
                  <a:latin typeface="Franklin Gothic Book" panose="020B0503020102020204" pitchFamily="34" charset="0"/>
                  <a:ea typeface="FangSong" panose="02010609060101010101" pitchFamily="49" charset="-122"/>
                </a:rPr>
                <a:t>YGW Jiangsu </a:t>
              </a:r>
            </a:p>
          </p:txBody>
        </p:sp>
      </p:grpSp>
      <p:grpSp>
        <p:nvGrpSpPr>
          <p:cNvPr id="66" name="Group 91"/>
          <p:cNvGrpSpPr>
            <a:grpSpLocks/>
          </p:cNvGrpSpPr>
          <p:nvPr/>
        </p:nvGrpSpPr>
        <p:grpSpPr bwMode="auto">
          <a:xfrm>
            <a:off x="7940977" y="2355454"/>
            <a:ext cx="1909114" cy="1023139"/>
            <a:chOff x="7060749" y="4989181"/>
            <a:chExt cx="2448392" cy="1007114"/>
          </a:xfrm>
        </p:grpSpPr>
        <p:sp>
          <p:nvSpPr>
            <p:cNvPr id="67" name="Text Placeholder 8"/>
            <p:cNvSpPr txBox="1">
              <a:spLocks/>
            </p:cNvSpPr>
            <p:nvPr/>
          </p:nvSpPr>
          <p:spPr bwMode="gray">
            <a:xfrm>
              <a:off x="7060749" y="4989181"/>
              <a:ext cx="2448392" cy="282837"/>
            </a:xfrm>
            <a:prstGeom prst="rect">
              <a:avLst/>
            </a:prstGeom>
            <a:solidFill>
              <a:schemeClr val="accent2">
                <a:lumMod val="75000"/>
              </a:schemeClr>
            </a:solidFill>
            <a:ln w="12700">
              <a:solidFill>
                <a:srgbClr val="696863"/>
              </a:solidFill>
            </a:ln>
          </p:spPr>
          <p:txBody>
            <a:bodyPr/>
            <a:lstStyle/>
            <a:p>
              <a:pPr fontAlgn="auto">
                <a:spcBef>
                  <a:spcPct val="15000"/>
                </a:spcBef>
                <a:spcAft>
                  <a:spcPct val="15000"/>
                </a:spcAft>
                <a:defRPr/>
              </a:pPr>
              <a:r>
                <a:rPr lang="en-US" altLang="zh-TW" sz="1400" b="1" kern="0" dirty="0">
                  <a:solidFill>
                    <a:schemeClr val="bg1"/>
                  </a:solidFill>
                  <a:latin typeface="Franklin Gothic Book" panose="020B0503020102020204" pitchFamily="34" charset="0"/>
                  <a:ea typeface="FangSong" panose="02010609060101010101" pitchFamily="49" charset="-122"/>
                </a:rPr>
                <a:t>YGA Taipei  </a:t>
              </a:r>
            </a:p>
          </p:txBody>
        </p:sp>
        <p:sp>
          <p:nvSpPr>
            <p:cNvPr id="68" name="Content Placeholder 4"/>
            <p:cNvSpPr txBox="1">
              <a:spLocks/>
            </p:cNvSpPr>
            <p:nvPr/>
          </p:nvSpPr>
          <p:spPr bwMode="gray">
            <a:xfrm>
              <a:off x="7060750" y="5272017"/>
              <a:ext cx="2448391" cy="724278"/>
            </a:xfrm>
            <a:prstGeom prst="rect">
              <a:avLst/>
            </a:prstGeom>
            <a:ln w="12700">
              <a:solidFill>
                <a:srgbClr val="696863"/>
              </a:solidFill>
            </a:ln>
          </p:spPr>
          <p:txBody>
            <a:bodyPr lIns="45720"/>
            <a:lstStyle/>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0"/>
                </a:rPr>
                <a:t>Product/Service</a:t>
              </a:r>
              <a:r>
                <a:rPr lang="en-US" altLang="zh-TW" sz="1050" kern="0" dirty="0">
                  <a:latin typeface="Franklin Gothic Book" panose="020B0503020102020204" pitchFamily="34" charset="0"/>
                  <a:ea typeface="FangSong" panose="02010609060101010101" pitchFamily="49" charset="-122"/>
                  <a:cs typeface="Arial Unicode MS" pitchFamily="34" charset="-128"/>
                </a:rPr>
                <a:t>:</a:t>
              </a:r>
              <a:r>
                <a:rPr lang="zh-TW" altLang="en-US" sz="1050" dirty="0">
                  <a:latin typeface="Franklin Gothic Book" panose="020B0503020102020204" pitchFamily="34" charset="0"/>
                  <a:ea typeface="FangSong" panose="02010609060101010101" pitchFamily="49" charset="-122"/>
                  <a:cs typeface="Arial Unicode MS" pitchFamily="34" charset="-120"/>
                </a:rPr>
                <a:t> </a:t>
              </a:r>
              <a:r>
                <a:rPr lang="en-US" altLang="zh-TW" sz="1050" dirty="0">
                  <a:latin typeface="Franklin Gothic Book" panose="020B0503020102020204" pitchFamily="34" charset="0"/>
                  <a:ea typeface="FangSong" panose="02010609060101010101" pitchFamily="49" charset="-122"/>
                  <a:cs typeface="Arial Unicode MS" pitchFamily="34" charset="-120"/>
                </a:rPr>
                <a:t>Casting</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Employee: 103</a:t>
              </a: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Plant Area: 1,829 m</a:t>
              </a:r>
              <a:r>
                <a:rPr lang="en-US" altLang="zh-TW" sz="1050" kern="0" baseline="30000" dirty="0">
                  <a:latin typeface="Franklin Gothic Book" panose="020B0503020102020204" pitchFamily="34" charset="0"/>
                  <a:ea typeface="FangSong" panose="02010609060101010101" pitchFamily="49" charset="-122"/>
                  <a:cs typeface="Arial Unicode MS" pitchFamily="34" charset="-128"/>
                </a:rPr>
                <a:t>2</a:t>
              </a:r>
              <a:endParaRPr lang="en-US" altLang="zh-TW" sz="1050" kern="0" dirty="0">
                <a:latin typeface="Franklin Gothic Book" panose="020B0503020102020204" pitchFamily="34" charset="0"/>
                <a:ea typeface="FangSong" panose="02010609060101010101" pitchFamily="49" charset="-122"/>
                <a:cs typeface="Arial Unicode MS" pitchFamily="34" charset="-128"/>
              </a:endParaRPr>
            </a:p>
            <a:p>
              <a:pPr marL="182563" lvl="1" indent="-180975" defTabSz="957263" fontAlgn="auto">
                <a:spcBef>
                  <a:spcPts val="0"/>
                </a:spcBef>
                <a:spcAft>
                  <a:spcPts val="0"/>
                </a:spcAft>
                <a:buClr>
                  <a:schemeClr val="accent2"/>
                </a:buClr>
                <a:buSzPct val="70000"/>
                <a:buFont typeface="Wingdings" pitchFamily="2" charset="2"/>
                <a:buChar char="n"/>
                <a:defRPr/>
              </a:pPr>
              <a:r>
                <a:rPr lang="en-US" altLang="zh-TW" sz="1050" kern="0" dirty="0">
                  <a:latin typeface="Franklin Gothic Book" panose="020B0503020102020204" pitchFamily="34" charset="0"/>
                  <a:ea typeface="FangSong" panose="02010609060101010101" pitchFamily="49" charset="-122"/>
                  <a:cs typeface="Arial Unicode MS" pitchFamily="34" charset="-128"/>
                </a:rPr>
                <a:t>Since </a:t>
              </a:r>
              <a:r>
                <a:rPr lang="en-US" altLang="zh-TW" sz="1050" dirty="0">
                  <a:latin typeface="Franklin Gothic Book" panose="020B0503020102020204" pitchFamily="34" charset="0"/>
                  <a:ea typeface="FangSong" panose="02010609060101010101" pitchFamily="49" charset="-122"/>
                  <a:cs typeface="Arial Unicode MS" pitchFamily="34" charset="-120"/>
                </a:rPr>
                <a:t>1971 </a:t>
              </a:r>
            </a:p>
          </p:txBody>
        </p:sp>
      </p:grpSp>
      <p:sp>
        <p:nvSpPr>
          <p:cNvPr id="80" name="Text Box 3"/>
          <p:cNvSpPr txBox="1">
            <a:spLocks noChangeArrowheads="1"/>
          </p:cNvSpPr>
          <p:nvPr/>
        </p:nvSpPr>
        <p:spPr bwMode="auto">
          <a:xfrm>
            <a:off x="1970838" y="312645"/>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TW" sz="3600" b="1" dirty="0">
                <a:latin typeface="Franklin Gothic Book" panose="020B0503020102020204" pitchFamily="34" charset="0"/>
                <a:ea typeface="FangSong" panose="02010609060101010101" pitchFamily="49" charset="-122"/>
                <a:cs typeface="Verdana" pitchFamily="34" charset="0"/>
              </a:rPr>
              <a:t>Our Production Sites</a:t>
            </a:r>
            <a:endParaRPr kumimoji="0" lang="zh-TW" altLang="en-US" sz="3600" b="1" dirty="0">
              <a:latin typeface="Franklin Gothic Book" panose="020B0503020102020204" pitchFamily="34" charset="0"/>
              <a:ea typeface="FangSong" panose="02010609060101010101" pitchFamily="49" charset="-122"/>
              <a:cs typeface="Verdana" pitchFamily="34" charset="0"/>
            </a:endParaRPr>
          </a:p>
        </p:txBody>
      </p:sp>
    </p:spTree>
    <p:extLst>
      <p:ext uri="{BB962C8B-B14F-4D97-AF65-F5344CB8AC3E}">
        <p14:creationId xmlns:p14="http://schemas.microsoft.com/office/powerpoint/2010/main" val="2363203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橢圓 8"/>
          <p:cNvSpPr>
            <a:spLocks noChangeAspect="1"/>
          </p:cNvSpPr>
          <p:nvPr/>
        </p:nvSpPr>
        <p:spPr bwMode="auto">
          <a:xfrm>
            <a:off x="2498008" y="4045934"/>
            <a:ext cx="1221728" cy="895234"/>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latin typeface="微軟正黑體" panose="020B0604030504040204" pitchFamily="34" charset="-120"/>
              <a:ea typeface="微軟正黑體" panose="020B0604030504040204" pitchFamily="34" charset="-120"/>
            </a:endParaRPr>
          </a:p>
        </p:txBody>
      </p:sp>
      <p:sp>
        <p:nvSpPr>
          <p:cNvPr id="10" name="文字方塊 9"/>
          <p:cNvSpPr txBox="1"/>
          <p:nvPr/>
        </p:nvSpPr>
        <p:spPr bwMode="auto">
          <a:xfrm>
            <a:off x="1415480" y="4994684"/>
            <a:ext cx="2581395" cy="369332"/>
          </a:xfrm>
          <a:prstGeom prst="rect">
            <a:avLst/>
          </a:prstGeom>
          <a:noFill/>
        </p:spPr>
        <p:txBody>
          <a:bodyPr wrap="square">
            <a:spAutoFit/>
          </a:bodyPr>
          <a:lstStyle/>
          <a:p>
            <a:pPr algn="ctr">
              <a:defRPr/>
            </a:pPr>
            <a:r>
              <a:rPr lang="en-US" altLang="zh-TW" dirty="0">
                <a:latin typeface="FangSong" panose="02010609060101010101" pitchFamily="49" charset="-122"/>
                <a:ea typeface="FangSong" panose="02010609060101010101" pitchFamily="49" charset="-122"/>
              </a:rPr>
              <a:t>Industrial machinery</a:t>
            </a:r>
          </a:p>
        </p:txBody>
      </p:sp>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4282" y="1305282"/>
            <a:ext cx="1295454" cy="971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16384" y="2673434"/>
            <a:ext cx="1303353" cy="97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文字方塊 12"/>
          <p:cNvSpPr txBox="1"/>
          <p:nvPr/>
        </p:nvSpPr>
        <p:spPr>
          <a:xfrm>
            <a:off x="1847529" y="2258379"/>
            <a:ext cx="2155864" cy="369332"/>
          </a:xfrm>
          <a:prstGeom prst="rect">
            <a:avLst/>
          </a:prstGeom>
          <a:noFill/>
        </p:spPr>
        <p:txBody>
          <a:bodyPr wrap="square">
            <a:spAutoFit/>
          </a:bodyPr>
          <a:lstStyle/>
          <a:p>
            <a:pPr algn="ctr">
              <a:defRPr/>
            </a:pPr>
            <a:r>
              <a:rPr lang="en-US" altLang="zh-TW" dirty="0" smtClean="0">
                <a:latin typeface="FangSong" panose="02010609060101010101" pitchFamily="49" charset="-122"/>
                <a:ea typeface="FangSong" panose="02010609060101010101" pitchFamily="49" charset="-122"/>
              </a:rPr>
              <a:t>Renewable </a:t>
            </a:r>
            <a:r>
              <a:rPr lang="en-US" altLang="zh-TW" dirty="0">
                <a:latin typeface="FangSong" panose="02010609060101010101" pitchFamily="49" charset="-122"/>
                <a:ea typeface="FangSong" panose="02010609060101010101" pitchFamily="49" charset="-122"/>
              </a:rPr>
              <a:t>energy</a:t>
            </a:r>
          </a:p>
        </p:txBody>
      </p:sp>
      <p:sp>
        <p:nvSpPr>
          <p:cNvPr id="14" name="文字方塊 13"/>
          <p:cNvSpPr txBox="1"/>
          <p:nvPr/>
        </p:nvSpPr>
        <p:spPr>
          <a:xfrm>
            <a:off x="911424" y="3626531"/>
            <a:ext cx="3085451" cy="369332"/>
          </a:xfrm>
          <a:prstGeom prst="rect">
            <a:avLst/>
          </a:prstGeom>
          <a:noFill/>
        </p:spPr>
        <p:txBody>
          <a:bodyPr wrap="square">
            <a:spAutoFit/>
          </a:bodyPr>
          <a:lstStyle/>
          <a:p>
            <a:pPr algn="ctr">
              <a:defRPr/>
            </a:pPr>
            <a:r>
              <a:rPr lang="en-US" altLang="zh-TW" dirty="0" smtClean="0">
                <a:latin typeface="FangSong" panose="02010609060101010101" pitchFamily="49" charset="-122"/>
                <a:ea typeface="FangSong" panose="02010609060101010101" pitchFamily="49" charset="-122"/>
              </a:rPr>
              <a:t>Injection </a:t>
            </a:r>
            <a:r>
              <a:rPr lang="en-US" altLang="zh-TW" dirty="0">
                <a:latin typeface="FangSong" panose="02010609060101010101" pitchFamily="49" charset="-122"/>
                <a:ea typeface="FangSong" panose="02010609060101010101" pitchFamily="49" charset="-122"/>
              </a:rPr>
              <a:t>molding machine</a:t>
            </a:r>
          </a:p>
        </p:txBody>
      </p:sp>
      <p:sp>
        <p:nvSpPr>
          <p:cNvPr id="37" name="Text Box 3"/>
          <p:cNvSpPr txBox="1">
            <a:spLocks noChangeArrowheads="1"/>
          </p:cNvSpPr>
          <p:nvPr/>
        </p:nvSpPr>
        <p:spPr bwMode="auto">
          <a:xfrm>
            <a:off x="1991545" y="26899"/>
            <a:ext cx="8208963" cy="1200329"/>
          </a:xfrm>
          <a:prstGeom prst="rect">
            <a:avLst/>
          </a:prstGeom>
          <a:noFill/>
          <a:ln w="9525">
            <a:noFill/>
            <a:miter lim="800000"/>
            <a:headEnd/>
            <a:tailEnd/>
          </a:ln>
        </p:spPr>
        <p:txBody>
          <a:bodyPr anchor="ctr">
            <a:spAutoFit/>
          </a:bodyPr>
          <a:lstStyle/>
          <a:p>
            <a:pPr algn="ctr" eaLnBrk="0" hangingPunct="0">
              <a:spcBef>
                <a:spcPct val="50000"/>
              </a:spcBef>
            </a:pPr>
            <a:r>
              <a:rPr lang="en-US" altLang="zh-CN" sz="3600" b="1" dirty="0">
                <a:latin typeface="FangSong" panose="02010609060101010101" pitchFamily="49" charset="-122"/>
                <a:ea typeface="FangSong" panose="02010609060101010101" pitchFamily="49" charset="-122"/>
                <a:cs typeface="Verdana"/>
              </a:rPr>
              <a:t>The top ten high-quality customers in the industry</a:t>
            </a:r>
            <a:endParaRPr lang="zh-TW" altLang="en-US" sz="3600" b="1" dirty="0">
              <a:latin typeface="FangSong" panose="02010609060101010101" pitchFamily="49" charset="-122"/>
              <a:ea typeface="FangSong" panose="02010609060101010101" pitchFamily="49" charset="-122"/>
              <a:cs typeface="Verdana"/>
            </a:endParaRPr>
          </a:p>
        </p:txBody>
      </p:sp>
      <p:sp>
        <p:nvSpPr>
          <p:cNvPr id="42" name="矩形 41"/>
          <p:cNvSpPr/>
          <p:nvPr/>
        </p:nvSpPr>
        <p:spPr>
          <a:xfrm>
            <a:off x="2311248" y="5546470"/>
            <a:ext cx="7848752" cy="792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a:solidFill>
                  <a:schemeClr val="tx1"/>
                </a:solidFill>
                <a:latin typeface="FangSong" panose="02010609060101010101" pitchFamily="49" charset="-122"/>
                <a:ea typeface="FangSong" panose="02010609060101010101" pitchFamily="49" charset="-122"/>
              </a:rPr>
              <a:t>The goal is to win more global high-end equipment and international first-line manufacturers, and work closely together to develop new products.</a:t>
            </a:r>
          </a:p>
        </p:txBody>
      </p:sp>
      <p:grpSp>
        <p:nvGrpSpPr>
          <p:cNvPr id="19" name="群組 18"/>
          <p:cNvGrpSpPr/>
          <p:nvPr/>
        </p:nvGrpSpPr>
        <p:grpSpPr>
          <a:xfrm>
            <a:off x="3907333" y="1273460"/>
            <a:ext cx="6012000" cy="1260000"/>
            <a:chOff x="2383333" y="1273460"/>
            <a:chExt cx="6012000" cy="1260000"/>
          </a:xfrm>
        </p:grpSpPr>
        <p:sp>
          <p:nvSpPr>
            <p:cNvPr id="15" name="矩形 14"/>
            <p:cNvSpPr/>
            <p:nvPr/>
          </p:nvSpPr>
          <p:spPr>
            <a:xfrm>
              <a:off x="2383333" y="1273460"/>
              <a:ext cx="6012000" cy="1260000"/>
            </a:xfrm>
            <a:prstGeom prst="rect">
              <a:avLst/>
            </a:prstGeom>
            <a:ln>
              <a:solidFill>
                <a:schemeClr val="bg1">
                  <a:lumMod val="85000"/>
                </a:schemeClr>
              </a:solidFill>
              <a:prstDash val="dash"/>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zh-TW" altLang="en-US"/>
            </a:p>
          </p:txBody>
        </p:sp>
        <p:pic>
          <p:nvPicPr>
            <p:cNvPr id="18" name="Picture 25" descr="200px-Nordex_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78302" y="1352414"/>
              <a:ext cx="1326758" cy="392030"/>
            </a:xfrm>
            <a:prstGeom prst="rect">
              <a:avLst/>
            </a:prstGeom>
            <a:noFill/>
            <a:ln w="9525">
              <a:noFill/>
              <a:miter lim="800000"/>
              <a:headEnd/>
              <a:tailEnd/>
            </a:ln>
          </p:spPr>
        </p:pic>
        <p:pic>
          <p:nvPicPr>
            <p:cNvPr id="35" name="Picture_x005f_x005f_x005f_x0020_1" descr="Description: cid:image007.gif@01CB6FCA.52FA3F8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0642" y="1312422"/>
              <a:ext cx="1141056" cy="51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67523" y="1819262"/>
              <a:ext cx="6477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rotWithShape="1">
            <a:blip r:embed="rId9" cstate="email">
              <a:extLst>
                <a:ext uri="{28A0092B-C50C-407E-A947-70E740481C1C}">
                  <a14:useLocalDpi xmlns:a14="http://schemas.microsoft.com/office/drawing/2010/main"/>
                </a:ext>
              </a:extLst>
            </a:blip>
            <a:srcRect t="28082" b="36411"/>
            <a:stretch/>
          </p:blipFill>
          <p:spPr>
            <a:xfrm>
              <a:off x="2483768" y="1362256"/>
              <a:ext cx="2364166" cy="410560"/>
            </a:xfrm>
            <a:prstGeom prst="rect">
              <a:avLst/>
            </a:prstGeom>
          </p:spPr>
        </p:pic>
        <p:pic>
          <p:nvPicPr>
            <p:cNvPr id="4" name="圖片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46315" y="1861612"/>
              <a:ext cx="1595626" cy="552815"/>
            </a:xfrm>
            <a:prstGeom prst="rect">
              <a:avLst/>
            </a:prstGeom>
          </p:spPr>
        </p:pic>
        <p:pic>
          <p:nvPicPr>
            <p:cNvPr id="31" name="图片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96010" y="1932586"/>
              <a:ext cx="1607344" cy="435769"/>
            </a:xfrm>
            <a:prstGeom prst="rect">
              <a:avLst/>
            </a:prstGeom>
          </p:spPr>
        </p:pic>
      </p:grpSp>
      <p:grpSp>
        <p:nvGrpSpPr>
          <p:cNvPr id="20" name="群組 19"/>
          <p:cNvGrpSpPr/>
          <p:nvPr/>
        </p:nvGrpSpPr>
        <p:grpSpPr>
          <a:xfrm>
            <a:off x="3935760" y="4041208"/>
            <a:ext cx="6012000" cy="1260000"/>
            <a:chOff x="2411760" y="3969200"/>
            <a:chExt cx="6012000" cy="1260000"/>
          </a:xfrm>
        </p:grpSpPr>
        <p:sp>
          <p:nvSpPr>
            <p:cNvPr id="17" name="矩形 16"/>
            <p:cNvSpPr/>
            <p:nvPr/>
          </p:nvSpPr>
          <p:spPr>
            <a:xfrm>
              <a:off x="2411760" y="3969200"/>
              <a:ext cx="6012000" cy="1260000"/>
            </a:xfrm>
            <a:prstGeom prst="rect">
              <a:avLst/>
            </a:prstGeom>
            <a:ln>
              <a:solidFill>
                <a:schemeClr val="bg1">
                  <a:lumMod val="85000"/>
                </a:schemeClr>
              </a:solidFill>
              <a:prstDash val="dash"/>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zh-TW" altLang="en-US"/>
            </a:p>
          </p:txBody>
        </p:sp>
        <p:pic>
          <p:nvPicPr>
            <p:cNvPr id="28"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579132" y="4037221"/>
              <a:ext cx="1781951" cy="344437"/>
            </a:xfrm>
            <a:prstGeom prst="rect">
              <a:avLst/>
            </a:prstGeom>
            <a:noFill/>
            <a:ln w="9525">
              <a:noFill/>
              <a:miter lim="800000"/>
              <a:headEnd/>
              <a:tailEnd/>
            </a:ln>
          </p:spPr>
        </p:pic>
        <p:pic>
          <p:nvPicPr>
            <p:cNvPr id="29"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212464" y="4634835"/>
              <a:ext cx="1553684" cy="543672"/>
            </a:xfrm>
            <a:prstGeom prst="rect">
              <a:avLst/>
            </a:prstGeom>
            <a:noFill/>
            <a:ln w="9525">
              <a:noFill/>
              <a:miter lim="800000"/>
              <a:headEnd/>
              <a:tailEnd/>
            </a:ln>
          </p:spPr>
        </p:pic>
        <p:pic>
          <p:nvPicPr>
            <p:cNvPr id="30"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237500" y="4074457"/>
              <a:ext cx="1116000" cy="52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圖片 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50757" y="4748279"/>
              <a:ext cx="1786743" cy="347710"/>
            </a:xfrm>
            <a:prstGeom prst="rect">
              <a:avLst/>
            </a:prstGeom>
          </p:spPr>
        </p:pic>
        <p:pic>
          <p:nvPicPr>
            <p:cNvPr id="32" name="图片 2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496454" y="4064263"/>
              <a:ext cx="1695347" cy="408423"/>
            </a:xfrm>
            <a:prstGeom prst="rect">
              <a:avLst/>
            </a:prstGeom>
          </p:spPr>
        </p:pic>
        <p:pic>
          <p:nvPicPr>
            <p:cNvPr id="33" name="Picture 56" descr="Wartsila"/>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447204" y="4390881"/>
              <a:ext cx="873570" cy="73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群組 6"/>
          <p:cNvGrpSpPr/>
          <p:nvPr/>
        </p:nvGrpSpPr>
        <p:grpSpPr>
          <a:xfrm>
            <a:off x="3919934" y="2673056"/>
            <a:ext cx="6012000" cy="1260000"/>
            <a:chOff x="2395934" y="2574514"/>
            <a:chExt cx="6012000" cy="1260000"/>
          </a:xfrm>
        </p:grpSpPr>
        <p:sp>
          <p:nvSpPr>
            <p:cNvPr id="16" name="矩形 15"/>
            <p:cNvSpPr/>
            <p:nvPr/>
          </p:nvSpPr>
          <p:spPr>
            <a:xfrm>
              <a:off x="2395934" y="2574514"/>
              <a:ext cx="6012000" cy="1260000"/>
            </a:xfrm>
            <a:prstGeom prst="rect">
              <a:avLst/>
            </a:prstGeom>
            <a:ln>
              <a:solidFill>
                <a:schemeClr val="bg1">
                  <a:lumMod val="85000"/>
                </a:schemeClr>
              </a:solidFill>
              <a:prstDash val="dash"/>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zh-TW" altLang="en-US"/>
            </a:p>
          </p:txBody>
        </p:sp>
        <p:pic>
          <p:nvPicPr>
            <p:cNvPr id="23" name="Picture 2"/>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217166" y="2667888"/>
              <a:ext cx="1535939" cy="563177"/>
            </a:xfrm>
            <a:prstGeom prst="rect">
              <a:avLst/>
            </a:prstGeom>
            <a:noFill/>
            <a:ln w="9525">
              <a:noFill/>
              <a:miter lim="800000"/>
              <a:headEnd/>
              <a:tailEnd/>
            </a:ln>
          </p:spPr>
        </p:pic>
        <p:pic>
          <p:nvPicPr>
            <p:cNvPr id="24" name="Picture 2"/>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581542" y="3214951"/>
              <a:ext cx="1743656" cy="530996"/>
            </a:xfrm>
            <a:prstGeom prst="rect">
              <a:avLst/>
            </a:prstGeom>
            <a:noFill/>
            <a:ln w="9525">
              <a:noFill/>
              <a:miter lim="800000"/>
              <a:headEnd/>
              <a:tailEnd/>
            </a:ln>
          </p:spPr>
        </p:pic>
        <p:pic>
          <p:nvPicPr>
            <p:cNvPr id="25" name="Picture 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434776" y="2708217"/>
              <a:ext cx="1851903" cy="430063"/>
            </a:xfrm>
            <a:prstGeom prst="rect">
              <a:avLst/>
            </a:prstGeom>
            <a:noFill/>
            <a:ln w="9525">
              <a:noFill/>
              <a:miter lim="800000"/>
              <a:headEnd/>
              <a:tailEnd/>
            </a:ln>
          </p:spPr>
        </p:pic>
        <p:pic>
          <p:nvPicPr>
            <p:cNvPr id="26" name="Picture 4"/>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697880" y="2682945"/>
              <a:ext cx="1663203" cy="529533"/>
            </a:xfrm>
            <a:prstGeom prst="rect">
              <a:avLst/>
            </a:prstGeom>
            <a:noFill/>
            <a:ln w="9525">
              <a:noFill/>
              <a:miter lim="800000"/>
              <a:headEnd/>
              <a:tailEnd/>
            </a:ln>
          </p:spPr>
        </p:pic>
        <p:pic>
          <p:nvPicPr>
            <p:cNvPr id="27" name="Picture 9"/>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721437" y="2650806"/>
              <a:ext cx="1008112" cy="571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8" descr="Beschreibung: http://logo.wittmann-group.com/logo/WiBaLogo.jp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592012" y="3388137"/>
              <a:ext cx="1671067" cy="29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0"/>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6639210" y="3375685"/>
              <a:ext cx="1532514" cy="34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43" name="投影片編號版面配置區 2"/>
          <p:cNvSpPr>
            <a:spLocks noGrp="1"/>
          </p:cNvSpPr>
          <p:nvPr>
            <p:ph type="sldNum" sz="quarter" idx="16"/>
          </p:nvPr>
        </p:nvSpPr>
        <p:spPr/>
        <p:txBody>
          <a:bodyPr/>
          <a:lstStyle/>
          <a:p>
            <a:pPr>
              <a:defRPr/>
            </a:pPr>
            <a:fld id="{9E01B511-A573-4DA4-855C-B932DC03D121}" type="slidenum">
              <a:rPr lang="zh-TW" altLang="en-US" smtClean="0"/>
              <a:pPr>
                <a:defRPr/>
              </a:pPr>
              <a:t>11</a:t>
            </a:fld>
            <a:endParaRPr lang="en-US" altLang="zh-TW" dirty="0"/>
          </a:p>
        </p:txBody>
      </p:sp>
      <p:pic>
        <p:nvPicPr>
          <p:cNvPr id="44" name="图片 43"/>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46" name="Picture 30" descr="C:\Users\A0397\Desktop\集团简介 2017V5-原版\schuler.jpg"/>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7265681" y="4721408"/>
            <a:ext cx="1562100" cy="47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8" descr="C:\Users\A0397\Desktop\elekta.jp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6914110" y="4169344"/>
            <a:ext cx="1130085" cy="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ile:Vestas.svg - Wikimedia Commons"/>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8226696" y="2038946"/>
            <a:ext cx="1453022" cy="2940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100" b="0" i="0" u="none" strike="noStrike" cap="none" normalizeH="0" baseline="0" smtClean="0">
                <a:ln>
                  <a:noFill/>
                </a:ln>
                <a:solidFill>
                  <a:srgbClr val="202124"/>
                </a:solidFill>
                <a:effectLst/>
                <a:latin typeface="Arial Unicode MS"/>
                <a:ea typeface="inherit"/>
              </a:rPr>
              <a:t>renewable energy</a:t>
            </a:r>
            <a:r>
              <a:rPr kumimoji="0" lang="zh-TW" altLang="zh-TW" sz="800" b="0" i="0" u="none" strike="noStrike" cap="none" normalizeH="0" baseline="0" smtClean="0">
                <a:ln>
                  <a:noFill/>
                </a:ln>
                <a:solidFill>
                  <a:schemeClr val="tx1"/>
                </a:solidFill>
                <a:effectLst/>
              </a:rPr>
              <a:t> </a:t>
            </a: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5107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p:nvPr>
        </p:nvSpPr>
        <p:spPr>
          <a:xfrm>
            <a:off x="2268612" y="237225"/>
            <a:ext cx="7776864" cy="666888"/>
          </a:xfrm>
        </p:spPr>
        <p:txBody>
          <a:bodyPr/>
          <a:lstStyle/>
          <a:p>
            <a:pPr algn="ctr">
              <a:spcBef>
                <a:spcPct val="50000"/>
              </a:spcBef>
              <a:defRPr/>
            </a:pPr>
            <a:r>
              <a:rPr kumimoji="1" lang="en-US" altLang="zh-TW" sz="3600" b="1" dirty="0">
                <a:solidFill>
                  <a:schemeClr val="tx1"/>
                </a:solidFill>
                <a:latin typeface="FangSong" panose="02010609060101010101" pitchFamily="49" charset="-122"/>
                <a:ea typeface="FangSong" panose="02010609060101010101" pitchFamily="49" charset="-122"/>
                <a:cs typeface="Verdana"/>
              </a:rPr>
              <a:t>Direct Drive Wind Turbine</a:t>
            </a:r>
            <a:endParaRPr kumimoji="1" lang="zh-TW" altLang="en-US" sz="3600" b="1" dirty="0">
              <a:solidFill>
                <a:schemeClr val="tx1"/>
              </a:solidFill>
              <a:latin typeface="FangSong" panose="02010609060101010101" pitchFamily="49" charset="-122"/>
              <a:ea typeface="FangSong" panose="02010609060101010101" pitchFamily="49" charset="-122"/>
              <a:cs typeface="Verdana"/>
            </a:endParaRPr>
          </a:p>
        </p:txBody>
      </p:sp>
      <p:sp>
        <p:nvSpPr>
          <p:cNvPr id="5"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12</a:t>
            </a:fld>
            <a:endParaRPr kumimoji="0" lang="en-US" altLang="zh-CN" dirty="0">
              <a:solidFill>
                <a:schemeClr val="bg1">
                  <a:lumMod val="50000"/>
                </a:schemeClr>
              </a:solidFill>
              <a:latin typeface="+mj-lt"/>
              <a:ea typeface="SimSun" pitchFamily="2" charset="-122"/>
            </a:endParaRPr>
          </a:p>
        </p:txBody>
      </p:sp>
      <p:grpSp>
        <p:nvGrpSpPr>
          <p:cNvPr id="3" name="群組 2"/>
          <p:cNvGrpSpPr/>
          <p:nvPr/>
        </p:nvGrpSpPr>
        <p:grpSpPr>
          <a:xfrm>
            <a:off x="4721831" y="1628800"/>
            <a:ext cx="6860569" cy="4292582"/>
            <a:chOff x="1224656" y="1616797"/>
            <a:chExt cx="6860569" cy="4292582"/>
          </a:xfrm>
        </p:grpSpPr>
        <p:sp>
          <p:nvSpPr>
            <p:cNvPr id="36" name="Rectangle 3"/>
            <p:cNvSpPr>
              <a:spLocks noChangeArrowheads="1"/>
            </p:cNvSpPr>
            <p:nvPr/>
          </p:nvSpPr>
          <p:spPr bwMode="auto">
            <a:xfrm>
              <a:off x="3728843" y="2149080"/>
              <a:ext cx="292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endParaRPr lang="zh-TW" altLang="zh-TW" sz="2400">
                <a:latin typeface="Times New Roman" panose="02020603050405020304" pitchFamily="18" charset="0"/>
                <a:ea typeface="PMingLiU" panose="02020500000000000000" pitchFamily="18" charset="-120"/>
              </a:endParaRPr>
            </a:p>
          </p:txBody>
        </p:sp>
        <p:sp>
          <p:nvSpPr>
            <p:cNvPr id="37" name="Rectangle 11"/>
            <p:cNvSpPr>
              <a:spLocks noChangeArrowheads="1"/>
            </p:cNvSpPr>
            <p:nvPr/>
          </p:nvSpPr>
          <p:spPr bwMode="auto">
            <a:xfrm>
              <a:off x="3728843" y="2149080"/>
              <a:ext cx="292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endParaRPr lang="zh-TW" altLang="zh-TW" sz="2400">
                <a:latin typeface="Times New Roman" panose="02020603050405020304" pitchFamily="18" charset="0"/>
                <a:ea typeface="PMingLiU" panose="02020500000000000000" pitchFamily="18" charset="-120"/>
              </a:endParaRPr>
            </a:p>
          </p:txBody>
        </p:sp>
        <p:pic>
          <p:nvPicPr>
            <p:cNvPr id="38" name="图片 2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4694" y="4107963"/>
              <a:ext cx="3742135" cy="18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组合 1"/>
            <p:cNvGrpSpPr>
              <a:grpSpLocks/>
            </p:cNvGrpSpPr>
            <p:nvPr/>
          </p:nvGrpSpPr>
          <p:grpSpPr bwMode="auto">
            <a:xfrm>
              <a:off x="1224656" y="1642564"/>
              <a:ext cx="1661962" cy="2465399"/>
              <a:chOff x="1677988" y="1172457"/>
              <a:chExt cx="1579935" cy="3287199"/>
            </a:xfrm>
          </p:grpSpPr>
          <p:pic>
            <p:nvPicPr>
              <p:cNvPr id="40" name="图片 2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7988" y="1172457"/>
                <a:ext cx="1515852" cy="239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直接箭头连接符 27"/>
              <p:cNvCxnSpPr/>
              <p:nvPr/>
            </p:nvCxnSpPr>
            <p:spPr>
              <a:xfrm>
                <a:off x="2555875" y="3141664"/>
                <a:ext cx="702048" cy="131799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组合 2"/>
            <p:cNvGrpSpPr>
              <a:grpSpLocks/>
            </p:cNvGrpSpPr>
            <p:nvPr/>
          </p:nvGrpSpPr>
          <p:grpSpPr bwMode="auto">
            <a:xfrm>
              <a:off x="3646627" y="1616797"/>
              <a:ext cx="1863579" cy="2658626"/>
              <a:chOff x="3518278" y="1854013"/>
              <a:chExt cx="1887537" cy="2367150"/>
            </a:xfrm>
          </p:grpSpPr>
          <p:pic>
            <p:nvPicPr>
              <p:cNvPr id="43" name="图片 2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18278" y="1854013"/>
                <a:ext cx="1887537"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直接箭头连接符 29"/>
              <p:cNvCxnSpPr/>
              <p:nvPr/>
            </p:nvCxnSpPr>
            <p:spPr>
              <a:xfrm flipH="1">
                <a:off x="3635375" y="3068638"/>
                <a:ext cx="649288" cy="115252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组合 3"/>
            <p:cNvGrpSpPr>
              <a:grpSpLocks/>
            </p:cNvGrpSpPr>
            <p:nvPr/>
          </p:nvGrpSpPr>
          <p:grpSpPr bwMode="auto">
            <a:xfrm>
              <a:off x="4188677" y="1823465"/>
              <a:ext cx="3896548" cy="3139857"/>
              <a:chOff x="4234446" y="1738188"/>
              <a:chExt cx="3505906" cy="3121273"/>
            </a:xfrm>
          </p:grpSpPr>
          <p:pic>
            <p:nvPicPr>
              <p:cNvPr id="46" name="图片 3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51215" y="1738188"/>
                <a:ext cx="1989137"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直接箭头连接符 31"/>
              <p:cNvCxnSpPr/>
              <p:nvPr/>
            </p:nvCxnSpPr>
            <p:spPr>
              <a:xfrm flipH="1">
                <a:off x="4234446" y="3309877"/>
                <a:ext cx="1850294" cy="154958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矩形 47"/>
            <p:cNvSpPr/>
            <p:nvPr/>
          </p:nvSpPr>
          <p:spPr>
            <a:xfrm>
              <a:off x="1325615" y="3053093"/>
              <a:ext cx="530915" cy="369332"/>
            </a:xfrm>
            <a:prstGeom prst="rect">
              <a:avLst/>
            </a:prstGeom>
          </p:spPr>
          <p:txBody>
            <a:bodyPr wrap="none">
              <a:spAutoFit/>
            </a:bodyPr>
            <a:lstStyle/>
            <a:p>
              <a:pPr>
                <a:buFontTx/>
                <a:buNone/>
              </a:pPr>
              <a:r>
                <a:rPr lang="en-US" altLang="zh-TW" dirty="0">
                  <a:latin typeface="標楷體" panose="03000509000000000000" pitchFamily="65" charset="-120"/>
                  <a:ea typeface="標楷體" panose="03000509000000000000" pitchFamily="65" charset="-120"/>
                </a:rPr>
                <a:t>H</a:t>
              </a:r>
              <a:r>
                <a:rPr lang="en-US" altLang="zh-TW" dirty="0" smtClean="0">
                  <a:latin typeface="標楷體" panose="03000509000000000000" pitchFamily="65" charset="-120"/>
                  <a:ea typeface="標楷體" panose="03000509000000000000" pitchFamily="65" charset="-120"/>
                </a:rPr>
                <a:t>ub</a:t>
              </a:r>
              <a:endParaRPr lang="en-US" altLang="zh-CN" dirty="0">
                <a:latin typeface="標楷體" panose="03000509000000000000" pitchFamily="65" charset="-120"/>
                <a:ea typeface="標楷體" panose="03000509000000000000" pitchFamily="65" charset="-120"/>
              </a:endParaRPr>
            </a:p>
          </p:txBody>
        </p:sp>
        <p:sp>
          <p:nvSpPr>
            <p:cNvPr id="49" name="矩形 48"/>
            <p:cNvSpPr/>
            <p:nvPr/>
          </p:nvSpPr>
          <p:spPr>
            <a:xfrm>
              <a:off x="4583821" y="2880298"/>
              <a:ext cx="1338828" cy="369332"/>
            </a:xfrm>
            <a:prstGeom prst="rect">
              <a:avLst/>
            </a:prstGeom>
          </p:spPr>
          <p:txBody>
            <a:bodyPr wrap="none">
              <a:spAutoFit/>
            </a:bodyPr>
            <a:lstStyle/>
            <a:p>
              <a:pPr>
                <a:buFontTx/>
                <a:buNone/>
              </a:pPr>
              <a:r>
                <a:rPr lang="en-US" altLang="zh-TW" dirty="0" smtClean="0">
                  <a:latin typeface="標楷體" panose="03000509000000000000" pitchFamily="65" charset="-120"/>
                  <a:ea typeface="標楷體" panose="03000509000000000000" pitchFamily="65" charset="-120"/>
                </a:rPr>
                <a:t>Fixed </a:t>
              </a:r>
              <a:r>
                <a:rPr lang="en-US" altLang="zh-TW" dirty="0">
                  <a:latin typeface="標楷體" panose="03000509000000000000" pitchFamily="65" charset="-120"/>
                  <a:ea typeface="標楷體" panose="03000509000000000000" pitchFamily="65" charset="-120"/>
                </a:rPr>
                <a:t>axis</a:t>
              </a:r>
              <a:endParaRPr lang="en-US" altLang="zh-CN" dirty="0">
                <a:latin typeface="標楷體" panose="03000509000000000000" pitchFamily="65" charset="-120"/>
                <a:ea typeface="標楷體" panose="03000509000000000000" pitchFamily="65" charset="-120"/>
              </a:endParaRPr>
            </a:p>
          </p:txBody>
        </p:sp>
        <p:sp>
          <p:nvSpPr>
            <p:cNvPr id="80" name="矩形 79"/>
            <p:cNvSpPr/>
            <p:nvPr/>
          </p:nvSpPr>
          <p:spPr>
            <a:xfrm>
              <a:off x="6804247" y="3307034"/>
              <a:ext cx="646331" cy="369332"/>
            </a:xfrm>
            <a:prstGeom prst="rect">
              <a:avLst/>
            </a:prstGeom>
          </p:spPr>
          <p:txBody>
            <a:bodyPr wrap="none">
              <a:spAutoFit/>
            </a:bodyPr>
            <a:lstStyle/>
            <a:p>
              <a:pPr>
                <a:buFontTx/>
                <a:buNone/>
              </a:pPr>
              <a:r>
                <a:rPr lang="en-US" altLang="zh-CN" dirty="0" smtClean="0">
                  <a:latin typeface="標楷體" panose="03000509000000000000" pitchFamily="65" charset="-120"/>
                  <a:ea typeface="標楷體" panose="03000509000000000000" pitchFamily="65" charset="-120"/>
                </a:rPr>
                <a:t>Base</a:t>
              </a:r>
              <a:endParaRPr lang="en-US" altLang="zh-CN" dirty="0">
                <a:latin typeface="標楷體" panose="03000509000000000000" pitchFamily="65" charset="-120"/>
                <a:ea typeface="標楷體" panose="03000509000000000000" pitchFamily="65" charset="-120"/>
              </a:endParaRPr>
            </a:p>
          </p:txBody>
        </p:sp>
      </p:grpSp>
      <p:pic>
        <p:nvPicPr>
          <p:cNvPr id="21" name="图片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22" name="图片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398" y="1628800"/>
            <a:ext cx="3528213" cy="4423174"/>
          </a:xfrm>
          <a:prstGeom prst="rect">
            <a:avLst/>
          </a:prstGeom>
          <a:effectLst>
            <a:softEdge rad="63500"/>
          </a:effectLst>
        </p:spPr>
      </p:pic>
    </p:spTree>
    <p:extLst>
      <p:ext uri="{BB962C8B-B14F-4D97-AF65-F5344CB8AC3E}">
        <p14:creationId xmlns:p14="http://schemas.microsoft.com/office/powerpoint/2010/main" val="3215368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p:nvPr>
        </p:nvSpPr>
        <p:spPr>
          <a:xfrm>
            <a:off x="2088341" y="195983"/>
            <a:ext cx="7776864" cy="666888"/>
          </a:xfrm>
        </p:spPr>
        <p:txBody>
          <a:bodyPr/>
          <a:lstStyle/>
          <a:p>
            <a:pPr algn="ctr">
              <a:spcBef>
                <a:spcPct val="50000"/>
              </a:spcBef>
              <a:defRPr/>
            </a:pPr>
            <a:r>
              <a:rPr kumimoji="1" lang="en-US" altLang="zh-TW" sz="3600" b="1" dirty="0">
                <a:solidFill>
                  <a:schemeClr val="tx1"/>
                </a:solidFill>
                <a:latin typeface="FangSong" panose="02010609060101010101" pitchFamily="49" charset="-122"/>
                <a:ea typeface="FangSong" panose="02010609060101010101" pitchFamily="49" charset="-122"/>
                <a:cs typeface="Verdana"/>
              </a:rPr>
              <a:t>Doubly-fed wind turbine</a:t>
            </a:r>
            <a:endParaRPr kumimoji="1" lang="zh-TW" altLang="en-US" sz="3600" b="1" dirty="0">
              <a:solidFill>
                <a:schemeClr val="tx1"/>
              </a:solidFill>
              <a:latin typeface="FangSong" panose="02010609060101010101" pitchFamily="49" charset="-122"/>
              <a:ea typeface="FangSong" panose="02010609060101010101" pitchFamily="49" charset="-122"/>
              <a:cs typeface="Verdana"/>
            </a:endParaRPr>
          </a:p>
        </p:txBody>
      </p:sp>
      <p:sp>
        <p:nvSpPr>
          <p:cNvPr id="5"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13</a:t>
            </a:fld>
            <a:endParaRPr kumimoji="0" lang="en-US" altLang="zh-CN" dirty="0">
              <a:solidFill>
                <a:schemeClr val="bg1">
                  <a:lumMod val="50000"/>
                </a:schemeClr>
              </a:solidFill>
              <a:latin typeface="+mj-lt"/>
              <a:ea typeface="SimSun" pitchFamily="2" charset="-122"/>
            </a:endParaRPr>
          </a:p>
        </p:txBody>
      </p:sp>
      <p:grpSp>
        <p:nvGrpSpPr>
          <p:cNvPr id="2" name="群組 1"/>
          <p:cNvGrpSpPr/>
          <p:nvPr/>
        </p:nvGrpSpPr>
        <p:grpSpPr>
          <a:xfrm>
            <a:off x="5015880" y="1276099"/>
            <a:ext cx="6940133" cy="5190211"/>
            <a:chOff x="1143636" y="1247274"/>
            <a:chExt cx="6940133" cy="5190211"/>
          </a:xfrm>
        </p:grpSpPr>
        <p:sp>
          <p:nvSpPr>
            <p:cNvPr id="7" name="Rectangle 3"/>
            <p:cNvSpPr>
              <a:spLocks noChangeArrowheads="1"/>
            </p:cNvSpPr>
            <p:nvPr/>
          </p:nvSpPr>
          <p:spPr bwMode="auto">
            <a:xfrm>
              <a:off x="4645428" y="2149080"/>
              <a:ext cx="292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endParaRPr lang="zh-TW" altLang="zh-TW" sz="2400">
                <a:latin typeface="Times New Roman" panose="02020603050405020304" pitchFamily="18" charset="0"/>
                <a:ea typeface="PMingLiU" panose="02020500000000000000" pitchFamily="18" charset="-120"/>
              </a:endParaRPr>
            </a:p>
          </p:txBody>
        </p:sp>
        <p:sp>
          <p:nvSpPr>
            <p:cNvPr id="8" name="Rectangle 11"/>
            <p:cNvSpPr>
              <a:spLocks noChangeArrowheads="1"/>
            </p:cNvSpPr>
            <p:nvPr/>
          </p:nvSpPr>
          <p:spPr bwMode="auto">
            <a:xfrm>
              <a:off x="4645428" y="2149080"/>
              <a:ext cx="292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endParaRPr lang="zh-TW" altLang="zh-TW" sz="2400">
                <a:latin typeface="Times New Roman" panose="02020603050405020304" pitchFamily="18" charset="0"/>
                <a:ea typeface="PMingLiU" panose="02020500000000000000" pitchFamily="18" charset="-120"/>
              </a:endParaRPr>
            </a:p>
          </p:txBody>
        </p:sp>
        <p:sp>
          <p:nvSpPr>
            <p:cNvPr id="9" name="圆角矩形 1"/>
            <p:cNvSpPr>
              <a:spLocks noChangeArrowheads="1"/>
            </p:cNvSpPr>
            <p:nvPr/>
          </p:nvSpPr>
          <p:spPr bwMode="auto">
            <a:xfrm>
              <a:off x="2583637" y="2950044"/>
              <a:ext cx="5472608" cy="1878402"/>
            </a:xfrm>
            <a:prstGeom prst="roundRect">
              <a:avLst>
                <a:gd name="adj" fmla="val 16667"/>
              </a:avLst>
            </a:prstGeom>
            <a:blipFill dpi="0" rotWithShape="1">
              <a:blip r:embed="rId3"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fontAlgn="ctr" hangingPunct="1">
                <a:spcBef>
                  <a:spcPct val="0"/>
                </a:spcBef>
                <a:buFontTx/>
                <a:buNone/>
              </a:pPr>
              <a:endParaRPr lang="zh-CN" altLang="en-US" sz="900">
                <a:latin typeface="Calibri" panose="020F0502020204030204" pitchFamily="34" charset="0"/>
              </a:endParaRPr>
            </a:p>
          </p:txBody>
        </p:sp>
        <p:grpSp>
          <p:nvGrpSpPr>
            <p:cNvPr id="10" name="组合 2"/>
            <p:cNvGrpSpPr>
              <a:grpSpLocks/>
            </p:cNvGrpSpPr>
            <p:nvPr/>
          </p:nvGrpSpPr>
          <p:grpSpPr bwMode="auto">
            <a:xfrm>
              <a:off x="1550205" y="1247274"/>
              <a:ext cx="2876368" cy="2457053"/>
              <a:chOff x="1685224" y="1721658"/>
              <a:chExt cx="2699451" cy="2110567"/>
            </a:xfrm>
          </p:grpSpPr>
          <p:pic>
            <p:nvPicPr>
              <p:cNvPr id="11" name="图片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85224" y="1721658"/>
                <a:ext cx="1759455" cy="125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接箭头连接符 11"/>
              <p:cNvCxnSpPr/>
              <p:nvPr/>
            </p:nvCxnSpPr>
            <p:spPr bwMode="auto">
              <a:xfrm>
                <a:off x="3260725" y="2690391"/>
                <a:ext cx="1123950" cy="114183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20"/>
              <p:cNvSpPr>
                <a:spLocks noChangeArrowheads="1"/>
              </p:cNvSpPr>
              <p:nvPr/>
            </p:nvSpPr>
            <p:spPr bwMode="auto">
              <a:xfrm>
                <a:off x="1969313" y="2902231"/>
                <a:ext cx="2339653" cy="3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buFontTx/>
                  <a:buNone/>
                </a:pPr>
                <a:r>
                  <a:rPr lang="en-US" altLang="zh-TW" sz="2000" dirty="0">
                    <a:latin typeface="標楷體" panose="03000509000000000000" pitchFamily="65" charset="-120"/>
                    <a:ea typeface="標楷體" panose="03000509000000000000" pitchFamily="65" charset="-120"/>
                  </a:rPr>
                  <a:t>Front bearing seat</a:t>
                </a:r>
                <a:endParaRPr lang="en-US" altLang="zh-CN" sz="2000" dirty="0">
                  <a:latin typeface="標楷體" panose="03000509000000000000" pitchFamily="65" charset="-120"/>
                  <a:ea typeface="標楷體" panose="03000509000000000000" pitchFamily="65" charset="-120"/>
                </a:endParaRPr>
              </a:p>
            </p:txBody>
          </p:sp>
        </p:grpSp>
        <p:grpSp>
          <p:nvGrpSpPr>
            <p:cNvPr id="14" name="组合 3"/>
            <p:cNvGrpSpPr>
              <a:grpSpLocks/>
            </p:cNvGrpSpPr>
            <p:nvPr/>
          </p:nvGrpSpPr>
          <p:grpSpPr bwMode="auto">
            <a:xfrm>
              <a:off x="4912084" y="1263036"/>
              <a:ext cx="2241497" cy="2526005"/>
              <a:chOff x="3929144" y="1604662"/>
              <a:chExt cx="2164570" cy="2190346"/>
            </a:xfrm>
          </p:grpSpPr>
          <p:pic>
            <p:nvPicPr>
              <p:cNvPr id="15" name="图片 1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23005" y="1604662"/>
                <a:ext cx="1770709" cy="119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直接箭头连接符 22"/>
              <p:cNvCxnSpPr/>
              <p:nvPr/>
            </p:nvCxnSpPr>
            <p:spPr bwMode="auto">
              <a:xfrm flipH="1">
                <a:off x="3929144" y="2610328"/>
                <a:ext cx="848329" cy="118468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组合 4"/>
            <p:cNvGrpSpPr>
              <a:grpSpLocks/>
            </p:cNvGrpSpPr>
            <p:nvPr/>
          </p:nvGrpSpPr>
          <p:grpSpPr bwMode="auto">
            <a:xfrm>
              <a:off x="1143636" y="4043346"/>
              <a:ext cx="2518524" cy="2127891"/>
              <a:chOff x="1677988" y="4432228"/>
              <a:chExt cx="2139100" cy="2376560"/>
            </a:xfrm>
          </p:grpSpPr>
          <p:pic>
            <p:nvPicPr>
              <p:cNvPr id="18" name="图片 1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77988" y="4432228"/>
                <a:ext cx="1773926" cy="237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接箭头连接符 14"/>
              <p:cNvCxnSpPr/>
              <p:nvPr/>
            </p:nvCxnSpPr>
            <p:spPr bwMode="auto">
              <a:xfrm flipV="1">
                <a:off x="3115891" y="4664896"/>
                <a:ext cx="701197" cy="3523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组合 5"/>
            <p:cNvGrpSpPr>
              <a:grpSpLocks/>
            </p:cNvGrpSpPr>
            <p:nvPr/>
          </p:nvGrpSpPr>
          <p:grpSpPr bwMode="auto">
            <a:xfrm>
              <a:off x="5019903" y="4290174"/>
              <a:ext cx="3063866" cy="1841931"/>
              <a:chOff x="4164798" y="4473284"/>
              <a:chExt cx="4084482" cy="2455640"/>
            </a:xfrm>
          </p:grpSpPr>
          <p:pic>
            <p:nvPicPr>
              <p:cNvPr id="21" name="图片 1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8135" y="4910824"/>
                <a:ext cx="2811145" cy="2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直接箭头连接符 17"/>
              <p:cNvCxnSpPr/>
              <p:nvPr/>
            </p:nvCxnSpPr>
            <p:spPr bwMode="auto">
              <a:xfrm flipH="1" flipV="1">
                <a:off x="4164798" y="4473284"/>
                <a:ext cx="1236644" cy="11699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5721951" y="2545017"/>
              <a:ext cx="2146742" cy="369332"/>
            </a:xfrm>
            <a:prstGeom prst="rect">
              <a:avLst/>
            </a:prstGeom>
          </p:spPr>
          <p:txBody>
            <a:bodyPr wrap="none">
              <a:spAutoFit/>
            </a:bodyPr>
            <a:lstStyle/>
            <a:p>
              <a:pPr>
                <a:buFontTx/>
                <a:buNone/>
              </a:pPr>
              <a:r>
                <a:rPr lang="en-US" altLang="zh-TW" dirty="0">
                  <a:latin typeface="標楷體" panose="03000509000000000000" pitchFamily="65" charset="-120"/>
                  <a:ea typeface="標楷體" panose="03000509000000000000" pitchFamily="65" charset="-120"/>
                </a:rPr>
                <a:t>Rear bearing seat</a:t>
              </a:r>
              <a:endParaRPr lang="en-US" altLang="zh-CN" dirty="0">
                <a:latin typeface="標楷體" panose="03000509000000000000" pitchFamily="65" charset="-120"/>
                <a:ea typeface="標楷體" panose="03000509000000000000" pitchFamily="65" charset="-120"/>
              </a:endParaRPr>
            </a:p>
          </p:txBody>
        </p:sp>
        <p:sp>
          <p:nvSpPr>
            <p:cNvPr id="24" name="矩形 23"/>
            <p:cNvSpPr/>
            <p:nvPr/>
          </p:nvSpPr>
          <p:spPr>
            <a:xfrm>
              <a:off x="6553507" y="6068153"/>
              <a:ext cx="646331" cy="369332"/>
            </a:xfrm>
            <a:prstGeom prst="rect">
              <a:avLst/>
            </a:prstGeom>
          </p:spPr>
          <p:txBody>
            <a:bodyPr wrap="none">
              <a:spAutoFit/>
            </a:bodyPr>
            <a:lstStyle/>
            <a:p>
              <a:pPr>
                <a:buFontTx/>
                <a:buNone/>
              </a:pPr>
              <a:r>
                <a:rPr lang="en-US" altLang="zh-CN" dirty="0" smtClean="0">
                  <a:latin typeface="標楷體" panose="03000509000000000000" pitchFamily="65" charset="-120"/>
                  <a:ea typeface="標楷體" panose="03000509000000000000" pitchFamily="65" charset="-120"/>
                </a:rPr>
                <a:t>Base</a:t>
              </a:r>
              <a:endParaRPr lang="en-US" altLang="zh-CN" dirty="0">
                <a:latin typeface="標楷體" panose="03000509000000000000" pitchFamily="65" charset="-120"/>
                <a:ea typeface="標楷體" panose="03000509000000000000" pitchFamily="65" charset="-120"/>
              </a:endParaRPr>
            </a:p>
          </p:txBody>
        </p:sp>
        <p:sp>
          <p:nvSpPr>
            <p:cNvPr id="25" name="矩形 24"/>
            <p:cNvSpPr/>
            <p:nvPr/>
          </p:nvSpPr>
          <p:spPr>
            <a:xfrm>
              <a:off x="2004007" y="5883487"/>
              <a:ext cx="530915" cy="369332"/>
            </a:xfrm>
            <a:prstGeom prst="rect">
              <a:avLst/>
            </a:prstGeom>
          </p:spPr>
          <p:txBody>
            <a:bodyPr wrap="none">
              <a:spAutoFit/>
            </a:bodyPr>
            <a:lstStyle/>
            <a:p>
              <a:pPr>
                <a:buFontTx/>
                <a:buNone/>
              </a:pPr>
              <a:r>
                <a:rPr lang="en-US" altLang="zh-TW" dirty="0" smtClean="0">
                  <a:latin typeface="標楷體" panose="03000509000000000000" pitchFamily="65" charset="-120"/>
                  <a:ea typeface="標楷體" panose="03000509000000000000" pitchFamily="65" charset="-120"/>
                </a:rPr>
                <a:t>Hub</a:t>
              </a:r>
              <a:endParaRPr lang="en-US" altLang="zh-CN" dirty="0">
                <a:latin typeface="標楷體" panose="03000509000000000000" pitchFamily="65" charset="-120"/>
                <a:ea typeface="標楷體" panose="03000509000000000000" pitchFamily="65" charset="-120"/>
              </a:endParaRPr>
            </a:p>
          </p:txBody>
        </p:sp>
      </p:grpSp>
      <p:pic>
        <p:nvPicPr>
          <p:cNvPr id="26" name="图片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27" name="Picture 2" descr="https://learnenergy.tw/upload/knowledge/images/EERC_Cartoon_1812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453" y="1283080"/>
            <a:ext cx="4851055" cy="4449356"/>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181948" y="5732436"/>
            <a:ext cx="4512464" cy="400110"/>
          </a:xfrm>
          <a:prstGeom prst="rect">
            <a:avLst/>
          </a:prstGeom>
        </p:spPr>
        <p:txBody>
          <a:bodyPr wrap="square">
            <a:spAutoFit/>
          </a:bodyPr>
          <a:lstStyle/>
          <a:p>
            <a:r>
              <a:rPr lang="zh-TW" altLang="en-US" sz="1000" dirty="0"/>
              <a:t>來</a:t>
            </a:r>
            <a:r>
              <a:rPr lang="zh-TW" altLang="en-US" sz="1000" dirty="0" smtClean="0"/>
              <a:t>源</a:t>
            </a:r>
            <a:r>
              <a:rPr lang="en-US" altLang="zh-TW" sz="1000" dirty="0" smtClean="0"/>
              <a:t>:</a:t>
            </a:r>
          </a:p>
          <a:p>
            <a:r>
              <a:rPr lang="en-US" altLang="zh-TW" sz="1000" dirty="0" smtClean="0"/>
              <a:t>https</a:t>
            </a:r>
            <a:r>
              <a:rPr lang="en-US" altLang="zh-TW" sz="1000" dirty="0"/>
              <a:t>://learnenergy.tw/index.php?inter=knowledge&amp;caid=5&amp;id=341&amp;page=9</a:t>
            </a:r>
            <a:endParaRPr lang="zh-TW" altLang="en-US" sz="1000" dirty="0"/>
          </a:p>
        </p:txBody>
      </p:sp>
    </p:spTree>
    <p:extLst>
      <p:ext uri="{BB962C8B-B14F-4D97-AF65-F5344CB8AC3E}">
        <p14:creationId xmlns:p14="http://schemas.microsoft.com/office/powerpoint/2010/main" val="3374650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1991545" y="291198"/>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zh-TW" altLang="en-US" sz="3600" b="1" dirty="0">
                <a:latin typeface="FangSong" panose="02010609060101010101" pitchFamily="49" charset="-122"/>
                <a:ea typeface="FangSong" panose="02010609060101010101" pitchFamily="49" charset="-122"/>
                <a:cs typeface="Verdana" pitchFamily="34" charset="0"/>
              </a:rPr>
              <a:t>產品應用廣泛</a:t>
            </a:r>
          </a:p>
        </p:txBody>
      </p:sp>
      <p:sp>
        <p:nvSpPr>
          <p:cNvPr id="12"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14</a:t>
            </a:fld>
            <a:endParaRPr kumimoji="0" lang="en-US" altLang="zh-CN" dirty="0">
              <a:solidFill>
                <a:schemeClr val="bg1">
                  <a:lumMod val="50000"/>
                </a:schemeClr>
              </a:solidFill>
              <a:latin typeface="+mj-lt"/>
              <a:ea typeface="SimSun" pitchFamily="2" charset="-122"/>
            </a:endParaRPr>
          </a:p>
        </p:txBody>
      </p:sp>
      <p:pic>
        <p:nvPicPr>
          <p:cNvPr id="15" name="图片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5957" y="1626623"/>
            <a:ext cx="5210930" cy="2565381"/>
          </a:xfrm>
          <a:prstGeom prst="rect">
            <a:avLst/>
          </a:prstGeom>
        </p:spPr>
      </p:pic>
      <p:pic>
        <p:nvPicPr>
          <p:cNvPr id="11" name="图片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5957" y="4224938"/>
            <a:ext cx="5193326" cy="2533189"/>
          </a:xfrm>
          <a:prstGeom prst="rect">
            <a:avLst/>
          </a:prstGeom>
        </p:spPr>
      </p:pic>
      <p:grpSp>
        <p:nvGrpSpPr>
          <p:cNvPr id="16" name="组合 15"/>
          <p:cNvGrpSpPr/>
          <p:nvPr/>
        </p:nvGrpSpPr>
        <p:grpSpPr>
          <a:xfrm>
            <a:off x="227976" y="1844824"/>
            <a:ext cx="5507888" cy="3950525"/>
            <a:chOff x="551384" y="2175235"/>
            <a:chExt cx="5256914" cy="3689062"/>
          </a:xfrm>
        </p:grpSpPr>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1384" y="2175235"/>
              <a:ext cx="5256914" cy="3689062"/>
            </a:xfrm>
            <a:prstGeom prst="rect">
              <a:avLst/>
            </a:prstGeom>
          </p:spPr>
        </p:pic>
        <p:sp>
          <p:nvSpPr>
            <p:cNvPr id="14" name="矩形 13"/>
            <p:cNvSpPr/>
            <p:nvPr/>
          </p:nvSpPr>
          <p:spPr>
            <a:xfrm>
              <a:off x="2279576" y="5557590"/>
              <a:ext cx="1662895"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字方塊 13"/>
          <p:cNvSpPr txBox="1"/>
          <p:nvPr/>
        </p:nvSpPr>
        <p:spPr>
          <a:xfrm>
            <a:off x="1367091" y="1315677"/>
            <a:ext cx="3085451" cy="369332"/>
          </a:xfrm>
          <a:prstGeom prst="rect">
            <a:avLst/>
          </a:prstGeom>
          <a:noFill/>
        </p:spPr>
        <p:txBody>
          <a:bodyPr wrap="square">
            <a:spAutoFit/>
          </a:bodyPr>
          <a:lstStyle/>
          <a:p>
            <a:pPr algn="ctr">
              <a:defRPr/>
            </a:pPr>
            <a:r>
              <a:rPr lang="en-US" altLang="zh-TW" dirty="0" smtClean="0">
                <a:latin typeface="FangSong" panose="02010609060101010101" pitchFamily="49" charset="-122"/>
                <a:ea typeface="FangSong" panose="02010609060101010101" pitchFamily="49" charset="-122"/>
              </a:rPr>
              <a:t>Injection </a:t>
            </a:r>
            <a:r>
              <a:rPr lang="en-US" altLang="zh-TW" dirty="0">
                <a:latin typeface="FangSong" panose="02010609060101010101" pitchFamily="49" charset="-122"/>
                <a:ea typeface="FangSong" panose="02010609060101010101" pitchFamily="49" charset="-122"/>
              </a:rPr>
              <a:t>molding machine</a:t>
            </a:r>
          </a:p>
        </p:txBody>
      </p:sp>
      <p:sp>
        <p:nvSpPr>
          <p:cNvPr id="18" name="文字方塊 9"/>
          <p:cNvSpPr txBox="1"/>
          <p:nvPr/>
        </p:nvSpPr>
        <p:spPr bwMode="auto">
          <a:xfrm>
            <a:off x="7446902" y="1226387"/>
            <a:ext cx="2581395" cy="369332"/>
          </a:xfrm>
          <a:prstGeom prst="rect">
            <a:avLst/>
          </a:prstGeom>
          <a:noFill/>
        </p:spPr>
        <p:txBody>
          <a:bodyPr wrap="square">
            <a:spAutoFit/>
          </a:bodyPr>
          <a:lstStyle/>
          <a:p>
            <a:pPr algn="ctr">
              <a:defRPr/>
            </a:pPr>
            <a:r>
              <a:rPr lang="en-US" altLang="zh-TW" dirty="0">
                <a:latin typeface="FangSong" panose="02010609060101010101" pitchFamily="49" charset="-122"/>
                <a:ea typeface="FangSong" panose="02010609060101010101" pitchFamily="49" charset="-122"/>
              </a:rPr>
              <a:t>Industrial machinery</a:t>
            </a:r>
          </a:p>
        </p:txBody>
      </p:sp>
    </p:spTree>
    <p:extLst>
      <p:ext uri="{BB962C8B-B14F-4D97-AF65-F5344CB8AC3E}">
        <p14:creationId xmlns:p14="http://schemas.microsoft.com/office/powerpoint/2010/main" val="4001960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5414" y="4406900"/>
            <a:ext cx="7080786" cy="966316"/>
          </a:xfrm>
        </p:spPr>
        <p:txBody>
          <a:bodyPr/>
          <a:lstStyle/>
          <a:p>
            <a:r>
              <a:rPr lang="en-US" altLang="zh-TW" dirty="0">
                <a:latin typeface="Franklin Gothic Book" panose="020B0503020102020204" pitchFamily="34" charset="0"/>
              </a:rPr>
              <a:t>Market Trends</a:t>
            </a:r>
            <a:endParaRPr lang="zh-TW" altLang="en-US" dirty="0">
              <a:latin typeface="Franklin Gothic Book" panose="020B0503020102020204" pitchFamily="34" charset="0"/>
            </a:endParaRPr>
          </a:p>
        </p:txBody>
      </p:sp>
      <p:sp>
        <p:nvSpPr>
          <p:cNvPr id="4" name="灯片编号占位符 3"/>
          <p:cNvSpPr>
            <a:spLocks noGrp="1"/>
          </p:cNvSpPr>
          <p:nvPr>
            <p:ph type="sldNum" sz="quarter" idx="12"/>
          </p:nvPr>
        </p:nvSpPr>
        <p:spPr/>
        <p:txBody>
          <a:bodyPr/>
          <a:lstStyle/>
          <a:p>
            <a:pPr>
              <a:defRPr/>
            </a:pPr>
            <a:fld id="{9E01B511-A573-4DA4-855C-B932DC03D121}" type="slidenum">
              <a:rPr lang="zh-TW" altLang="en-US" smtClean="0"/>
              <a:pPr>
                <a:defRPr/>
              </a:pPr>
              <a:t>15</a:t>
            </a:fld>
            <a:endParaRPr lang="en-US" altLang="zh-TW" dirty="0"/>
          </a:p>
        </p:txBody>
      </p:sp>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5949281"/>
            <a:ext cx="2523739" cy="908720"/>
          </a:xfrm>
          <a:prstGeom prst="rect">
            <a:avLst/>
          </a:prstGeom>
        </p:spPr>
      </p:pic>
    </p:spTree>
    <p:extLst>
      <p:ext uri="{BB962C8B-B14F-4D97-AF65-F5344CB8AC3E}">
        <p14:creationId xmlns:p14="http://schemas.microsoft.com/office/powerpoint/2010/main" val="3459735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6"/>
          </p:nvPr>
        </p:nvSpPr>
        <p:spPr/>
        <p:txBody>
          <a:bodyPr/>
          <a:lstStyle/>
          <a:p>
            <a:pPr>
              <a:defRPr/>
            </a:pPr>
            <a:fld id="{1C3410BB-D687-479E-8514-B8F04F975F1B}" type="slidenum">
              <a:rPr lang="zh-TW" altLang="en-US" smtClean="0"/>
              <a:pPr>
                <a:defRPr/>
              </a:pPr>
              <a:t>16</a:t>
            </a:fld>
            <a:endParaRPr lang="en-US" altLang="zh-TW" dirty="0"/>
          </a:p>
        </p:txBody>
      </p:sp>
      <p:sp>
        <p:nvSpPr>
          <p:cNvPr id="4" name="文本框 3"/>
          <p:cNvSpPr txBox="1"/>
          <p:nvPr/>
        </p:nvSpPr>
        <p:spPr>
          <a:xfrm>
            <a:off x="3431704" y="2276872"/>
            <a:ext cx="4896544" cy="369332"/>
          </a:xfrm>
          <a:prstGeom prst="rect">
            <a:avLst/>
          </a:prstGeom>
          <a:solidFill>
            <a:schemeClr val="bg1">
              <a:alpha val="84000"/>
            </a:schemeClr>
          </a:solidFill>
        </p:spPr>
        <p:txBody>
          <a:bodyPr wrap="square" rtlCol="0">
            <a:spAutoFit/>
          </a:bodyPr>
          <a:lstStyle/>
          <a:p>
            <a:endParaRPr lang="zh-TW" altLang="en-US" dirty="0"/>
          </a:p>
        </p:txBody>
      </p:sp>
      <p:sp>
        <p:nvSpPr>
          <p:cNvPr id="11" name="TextBox 1"/>
          <p:cNvSpPr txBox="1">
            <a:spLocks noChangeArrowheads="1"/>
          </p:cNvSpPr>
          <p:nvPr/>
        </p:nvSpPr>
        <p:spPr bwMode="auto">
          <a:xfrm>
            <a:off x="1775494" y="332656"/>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TW" sz="3600" b="1" dirty="0" smtClean="0">
                <a:latin typeface="FangSong" panose="02010609060101010101" pitchFamily="49" charset="-122"/>
                <a:ea typeface="FangSong" panose="02010609060101010101" pitchFamily="49" charset="-122"/>
                <a:cs typeface="Verdana" pitchFamily="34" charset="0"/>
              </a:rPr>
              <a:t>Global </a:t>
            </a:r>
            <a:r>
              <a:rPr kumimoji="0" lang="en-US" altLang="zh-TW" sz="3600" b="1" dirty="0">
                <a:latin typeface="FangSong" panose="02010609060101010101" pitchFamily="49" charset="-122"/>
                <a:ea typeface="FangSong" panose="02010609060101010101" pitchFamily="49" charset="-122"/>
                <a:cs typeface="Verdana" pitchFamily="34" charset="0"/>
              </a:rPr>
              <a:t>Market Trends</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sp>
        <p:nvSpPr>
          <p:cNvPr id="15" name="文本框 14"/>
          <p:cNvSpPr txBox="1"/>
          <p:nvPr/>
        </p:nvSpPr>
        <p:spPr>
          <a:xfrm>
            <a:off x="6600056" y="1430608"/>
            <a:ext cx="5328592" cy="1015663"/>
          </a:xfrm>
          <a:prstGeom prst="rect">
            <a:avLst/>
          </a:prstGeom>
          <a:noFill/>
        </p:spPr>
        <p:txBody>
          <a:bodyPr wrap="square" rtlCol="0">
            <a:spAutoFit/>
          </a:bodyPr>
          <a:lstStyle/>
          <a:p>
            <a:r>
              <a:rPr kumimoji="0" lang="en-US" altLang="zh-TW" sz="2000" b="1" dirty="0">
                <a:latin typeface="FangSong" panose="02010609060101010101" pitchFamily="49" charset="-122"/>
                <a:ea typeface="FangSong" panose="02010609060101010101" pitchFamily="49" charset="-122"/>
                <a:cs typeface="Verdana" pitchFamily="34" charset="0"/>
              </a:rPr>
              <a:t>The demand of the global wind energy market has greatly exceeded expectations and the growth rate has been astonishing</a:t>
            </a:r>
            <a:endParaRPr kumimoji="0" lang="zh-TW" altLang="en-US" sz="2000" b="1" dirty="0">
              <a:latin typeface="FangSong" panose="02010609060101010101" pitchFamily="49" charset="-122"/>
              <a:ea typeface="FangSong" panose="02010609060101010101" pitchFamily="49" charset="-122"/>
              <a:cs typeface="Verdana" pitchFamily="34" charset="0"/>
            </a:endParaRPr>
          </a:p>
        </p:txBody>
      </p:sp>
      <p:pic>
        <p:nvPicPr>
          <p:cNvPr id="16" name="图片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2" name="图片 1"/>
          <p:cNvPicPr>
            <a:picLocks noChangeAspect="1"/>
          </p:cNvPicPr>
          <p:nvPr/>
        </p:nvPicPr>
        <p:blipFill rotWithShape="1">
          <a:blip r:embed="rId3"/>
          <a:srcRect r="9243"/>
          <a:stretch/>
        </p:blipFill>
        <p:spPr>
          <a:xfrm>
            <a:off x="5935129" y="3109243"/>
            <a:ext cx="6202701" cy="3349200"/>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4"/>
          <a:stretch>
            <a:fillRect/>
          </a:stretch>
        </p:blipFill>
        <p:spPr>
          <a:xfrm>
            <a:off x="85378" y="1340768"/>
            <a:ext cx="5950256" cy="37339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40925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6"/>
          </p:nvPr>
        </p:nvSpPr>
        <p:spPr/>
        <p:txBody>
          <a:bodyPr/>
          <a:lstStyle/>
          <a:p>
            <a:pPr>
              <a:defRPr/>
            </a:pPr>
            <a:fld id="{1C3410BB-D687-479E-8514-B8F04F975F1B}" type="slidenum">
              <a:rPr lang="zh-TW" altLang="en-US" smtClean="0"/>
              <a:pPr>
                <a:defRPr/>
              </a:pPr>
              <a:t>17</a:t>
            </a:fld>
            <a:endParaRPr lang="en-US" altLang="zh-TW" dirty="0"/>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85326" y="2068227"/>
            <a:ext cx="6306674" cy="3341888"/>
          </a:xfrm>
          <a:prstGeom prst="rect">
            <a:avLst/>
          </a:prstGeom>
        </p:spPr>
      </p:pic>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10" name="TextBox 1"/>
          <p:cNvSpPr txBox="1">
            <a:spLocks noChangeArrowheads="1"/>
          </p:cNvSpPr>
          <p:nvPr/>
        </p:nvSpPr>
        <p:spPr bwMode="auto">
          <a:xfrm>
            <a:off x="2063552" y="288922"/>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TW" sz="3600" b="1" dirty="0" smtClean="0">
                <a:latin typeface="FangSong" panose="02010609060101010101" pitchFamily="49" charset="-122"/>
                <a:ea typeface="FangSong" panose="02010609060101010101" pitchFamily="49" charset="-122"/>
                <a:cs typeface="Verdana" pitchFamily="34" charset="0"/>
              </a:rPr>
              <a:t>Global </a:t>
            </a:r>
            <a:r>
              <a:rPr kumimoji="0" lang="en-US" altLang="zh-TW" sz="3600" b="1" dirty="0">
                <a:latin typeface="FangSong" panose="02010609060101010101" pitchFamily="49" charset="-122"/>
                <a:ea typeface="FangSong" panose="02010609060101010101" pitchFamily="49" charset="-122"/>
                <a:cs typeface="Verdana" pitchFamily="34" charset="0"/>
              </a:rPr>
              <a:t>Market Trends</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pic>
        <p:nvPicPr>
          <p:cNvPr id="7" name="图片 6"/>
          <p:cNvPicPr>
            <a:picLocks noChangeAspect="1"/>
          </p:cNvPicPr>
          <p:nvPr/>
        </p:nvPicPr>
        <p:blipFill>
          <a:blip r:embed="rId4"/>
          <a:stretch>
            <a:fillRect/>
          </a:stretch>
        </p:blipFill>
        <p:spPr>
          <a:xfrm>
            <a:off x="335360" y="1484784"/>
            <a:ext cx="5618928" cy="4508775"/>
          </a:xfrm>
          <a:prstGeom prst="rect">
            <a:avLst/>
          </a:prstGeom>
        </p:spPr>
      </p:pic>
    </p:spTree>
    <p:extLst>
      <p:ext uri="{BB962C8B-B14F-4D97-AF65-F5344CB8AC3E}">
        <p14:creationId xmlns:p14="http://schemas.microsoft.com/office/powerpoint/2010/main" val="2080422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72794" y="1578620"/>
            <a:ext cx="9987206" cy="5008027"/>
          </a:xfrm>
          <a:prstGeom prst="rect">
            <a:avLst/>
          </a:prstGeom>
        </p:spPr>
      </p:pic>
      <p:sp>
        <p:nvSpPr>
          <p:cNvPr id="2" name="灯片编号占位符 1"/>
          <p:cNvSpPr>
            <a:spLocks noGrp="1"/>
          </p:cNvSpPr>
          <p:nvPr>
            <p:ph type="sldNum" sz="quarter" idx="16"/>
          </p:nvPr>
        </p:nvSpPr>
        <p:spPr/>
        <p:txBody>
          <a:bodyPr/>
          <a:lstStyle/>
          <a:p>
            <a:pPr>
              <a:defRPr/>
            </a:pPr>
            <a:fld id="{D65D3AB2-22C3-474D-880C-69B369BC085A}" type="slidenum">
              <a:rPr lang="zh-TW" altLang="en-US" smtClean="0"/>
              <a:pPr>
                <a:defRPr/>
              </a:pPr>
              <a:t>18</a:t>
            </a:fld>
            <a:endParaRPr lang="en-US" altLang="zh-TW" dirty="0"/>
          </a:p>
        </p:txBody>
      </p:sp>
      <p:sp>
        <p:nvSpPr>
          <p:cNvPr id="6" name="文字方塊 8"/>
          <p:cNvSpPr txBox="1"/>
          <p:nvPr/>
        </p:nvSpPr>
        <p:spPr>
          <a:xfrm>
            <a:off x="154336" y="1243688"/>
            <a:ext cx="10945611" cy="66986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p:spPr>
        <p:txBody>
          <a:bodyPr wrap="square" rtlCol="0">
            <a:spAutoFit/>
          </a:bodyPr>
          <a:lstStyle/>
          <a:p>
            <a:pPr eaLnBrk="0" hangingPunct="0">
              <a:lnSpc>
                <a:spcPts val="2400"/>
              </a:lnSpc>
              <a:spcBef>
                <a:spcPts val="600"/>
              </a:spcBef>
              <a:buClr>
                <a:schemeClr val="accent2"/>
              </a:buClr>
              <a:buSzPct val="80000"/>
            </a:pPr>
            <a:r>
              <a:rPr lang="en-US" altLang="zh-CN" b="1" dirty="0">
                <a:latin typeface="FangSong" panose="02010609060101010101" pitchFamily="49" charset="-122"/>
                <a:ea typeface="FangSong" panose="02010609060101010101" pitchFamily="49" charset="-122"/>
                <a:cs typeface="Arial" charset="0"/>
              </a:rPr>
              <a:t>The demand for wind power in the EU will remain above 20GW annually from 2022, especially in Germany and the UK.</a:t>
            </a:r>
            <a:endParaRPr lang="en-US" altLang="zh-TW" b="1" dirty="0">
              <a:latin typeface="FangSong" panose="02010609060101010101" pitchFamily="49" charset="-122"/>
              <a:ea typeface="FangSong" panose="02010609060101010101" pitchFamily="49" charset="-122"/>
              <a:cs typeface="Arial" charset="0"/>
            </a:endParaRPr>
          </a:p>
        </p:txBody>
      </p:sp>
      <p:sp>
        <p:nvSpPr>
          <p:cNvPr id="7" name="文字方塊 8"/>
          <p:cNvSpPr txBox="1"/>
          <p:nvPr/>
        </p:nvSpPr>
        <p:spPr>
          <a:xfrm>
            <a:off x="9624392" y="1913551"/>
            <a:ext cx="2500444" cy="404681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tileRect/>
          </a:gradFill>
        </p:spPr>
        <p:txBody>
          <a:bodyPr wrap="square" rtlCol="0">
            <a:spAutoFit/>
          </a:bodyPr>
          <a:lstStyle/>
          <a:p>
            <a:pPr eaLnBrk="0" hangingPunct="0">
              <a:lnSpc>
                <a:spcPts val="2400"/>
              </a:lnSpc>
              <a:spcBef>
                <a:spcPts val="600"/>
              </a:spcBef>
              <a:buClr>
                <a:schemeClr val="accent2"/>
              </a:buClr>
              <a:buSzPct val="80000"/>
            </a:pPr>
            <a:r>
              <a:rPr lang="en-US" altLang="zh-TW" sz="1400" b="1" dirty="0">
                <a:latin typeface="FangSong" panose="02010609060101010101" pitchFamily="49" charset="-122"/>
                <a:ea typeface="FangSong" panose="02010609060101010101" pitchFamily="49" charset="-122"/>
                <a:cs typeface="Arial" charset="0"/>
              </a:rPr>
              <a:t>The Russia-Ukraine war catalyzed the EU to get rid of its energy dependence on Russia and accelerate the development of new energy sources. In addition to the spillover of Europe's supply chain demand for large castings for offshore models to Asia, the demand for large castings in Asia must be digested by itself.</a:t>
            </a:r>
          </a:p>
        </p:txBody>
      </p:sp>
      <p:sp>
        <p:nvSpPr>
          <p:cNvPr id="9" name="TextBox 1"/>
          <p:cNvSpPr txBox="1">
            <a:spLocks noChangeArrowheads="1"/>
          </p:cNvSpPr>
          <p:nvPr/>
        </p:nvSpPr>
        <p:spPr bwMode="auto">
          <a:xfrm>
            <a:off x="2013697" y="345408"/>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CN" sz="3600" b="1" dirty="0" smtClean="0">
                <a:latin typeface="FangSong" panose="02010609060101010101" pitchFamily="49" charset="-122"/>
                <a:ea typeface="FangSong" panose="02010609060101010101" pitchFamily="49" charset="-122"/>
                <a:cs typeface="Verdana" pitchFamily="34" charset="0"/>
              </a:rPr>
              <a:t>European </a:t>
            </a:r>
            <a:r>
              <a:rPr kumimoji="0" lang="en-US" altLang="zh-CN" sz="3600" b="1" dirty="0">
                <a:latin typeface="FangSong" panose="02010609060101010101" pitchFamily="49" charset="-122"/>
                <a:ea typeface="FangSong" panose="02010609060101010101" pitchFamily="49" charset="-122"/>
                <a:cs typeface="Verdana" pitchFamily="34" charset="0"/>
              </a:rPr>
              <a:t>Market Trend</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Tree>
    <p:extLst>
      <p:ext uri="{BB962C8B-B14F-4D97-AF65-F5344CB8AC3E}">
        <p14:creationId xmlns:p14="http://schemas.microsoft.com/office/powerpoint/2010/main" val="2339545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6"/>
          </p:nvPr>
        </p:nvSpPr>
        <p:spPr/>
        <p:txBody>
          <a:bodyPr/>
          <a:lstStyle/>
          <a:p>
            <a:pPr>
              <a:defRPr/>
            </a:pPr>
            <a:fld id="{1C3410BB-D687-479E-8514-B8F04F975F1B}" type="slidenum">
              <a:rPr lang="zh-TW" altLang="en-US" smtClean="0"/>
              <a:pPr>
                <a:defRPr/>
              </a:pPr>
              <a:t>19</a:t>
            </a:fld>
            <a:endParaRPr lang="en-US" altLang="zh-TW" dirty="0"/>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337" y="1114833"/>
            <a:ext cx="9119069" cy="4877051"/>
          </a:xfrm>
          <a:prstGeom prst="rect">
            <a:avLst/>
          </a:prstGeom>
        </p:spPr>
      </p:pic>
      <p:sp>
        <p:nvSpPr>
          <p:cNvPr id="7" name="TextBox 1"/>
          <p:cNvSpPr txBox="1">
            <a:spLocks noChangeArrowheads="1"/>
          </p:cNvSpPr>
          <p:nvPr/>
        </p:nvSpPr>
        <p:spPr bwMode="auto">
          <a:xfrm>
            <a:off x="2013697" y="345408"/>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zh-CN" altLang="en-US" sz="3600" b="1" dirty="0">
                <a:latin typeface="FangSong" panose="02010609060101010101" pitchFamily="49" charset="-122"/>
                <a:ea typeface="FangSong" panose="02010609060101010101" pitchFamily="49" charset="-122"/>
                <a:cs typeface="Verdana" pitchFamily="34" charset="0"/>
              </a:rPr>
              <a:t>歐盟</a:t>
            </a:r>
            <a:r>
              <a:rPr kumimoji="0" lang="zh-TW" altLang="en-US" sz="3600" b="1" dirty="0" smtClean="0">
                <a:latin typeface="FangSong" panose="02010609060101010101" pitchFamily="49" charset="-122"/>
                <a:ea typeface="FangSong" panose="02010609060101010101" pitchFamily="49" charset="-122"/>
                <a:cs typeface="Verdana" pitchFamily="34" charset="0"/>
              </a:rPr>
              <a:t>市</a:t>
            </a:r>
            <a:r>
              <a:rPr kumimoji="0" lang="zh-TW" altLang="en-US" sz="3600" b="1" dirty="0">
                <a:latin typeface="FangSong" panose="02010609060101010101" pitchFamily="49" charset="-122"/>
                <a:ea typeface="FangSong" panose="02010609060101010101" pitchFamily="49" charset="-122"/>
                <a:cs typeface="Verdana" pitchFamily="34" charset="0"/>
              </a:rPr>
              <a:t>場潛力</a:t>
            </a:r>
          </a:p>
        </p:txBody>
      </p:sp>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2" name="文本框 1"/>
          <p:cNvSpPr txBox="1"/>
          <p:nvPr/>
        </p:nvSpPr>
        <p:spPr>
          <a:xfrm>
            <a:off x="1703512" y="2894843"/>
            <a:ext cx="4608512" cy="646331"/>
          </a:xfrm>
          <a:prstGeom prst="rect">
            <a:avLst/>
          </a:prstGeom>
          <a:noFill/>
        </p:spPr>
        <p:txBody>
          <a:bodyPr wrap="square" rtlCol="0">
            <a:spAutoFit/>
          </a:bodyPr>
          <a:lstStyle/>
          <a:p>
            <a:r>
              <a:rPr lang="en-US" altLang="zh-TW" dirty="0"/>
              <a:t>Medium and long-term growth of the European market doubles</a:t>
            </a:r>
            <a:endParaRPr lang="zh-TW" altLang="en-US" dirty="0"/>
          </a:p>
        </p:txBody>
      </p:sp>
      <p:pic>
        <p:nvPicPr>
          <p:cNvPr id="8" name="图片 7"/>
          <p:cNvPicPr>
            <a:picLocks noChangeAspect="1"/>
          </p:cNvPicPr>
          <p:nvPr/>
        </p:nvPicPr>
        <p:blipFill>
          <a:blip r:embed="rId4"/>
          <a:stretch>
            <a:fillRect/>
          </a:stretch>
        </p:blipFill>
        <p:spPr>
          <a:xfrm>
            <a:off x="8616280" y="2636912"/>
            <a:ext cx="3792862" cy="2808312"/>
          </a:xfrm>
          <a:prstGeom prst="rect">
            <a:avLst/>
          </a:prstGeom>
        </p:spPr>
      </p:pic>
    </p:spTree>
    <p:extLst>
      <p:ext uri="{BB962C8B-B14F-4D97-AF65-F5344CB8AC3E}">
        <p14:creationId xmlns:p14="http://schemas.microsoft.com/office/powerpoint/2010/main" val="3103845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編號版面配置區 5"/>
          <p:cNvSpPr>
            <a:spLocks noGrp="1"/>
          </p:cNvSpPr>
          <p:nvPr>
            <p:ph type="sldNum" sz="quarter" idx="16"/>
          </p:nvPr>
        </p:nvSpPr>
        <p:spPr bwMode="auto">
          <a:xfrm>
            <a:off x="8399463" y="6381751"/>
            <a:ext cx="2133600" cy="365125"/>
          </a:xfrm>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defRPr/>
            </a:pPr>
            <a:fld id="{C43CC20C-29C7-4D80-BF0E-6386C7830DBD}" type="slidenum">
              <a:rPr kumimoji="0" lang="en-US" altLang="zh-CN" smtClean="0">
                <a:solidFill>
                  <a:schemeClr val="bg1">
                    <a:lumMod val="50000"/>
                  </a:schemeClr>
                </a:solidFill>
                <a:latin typeface="+mn-lt"/>
                <a:ea typeface="SimSun" pitchFamily="2" charset="-122"/>
              </a:rPr>
              <a:pPr eaLnBrk="1" hangingPunct="1">
                <a:defRPr/>
              </a:pPr>
              <a:t>2</a:t>
            </a:fld>
            <a:endParaRPr kumimoji="0" lang="en-US" altLang="zh-CN" dirty="0">
              <a:solidFill>
                <a:schemeClr val="bg1">
                  <a:lumMod val="50000"/>
                </a:schemeClr>
              </a:solidFill>
              <a:latin typeface="+mn-lt"/>
              <a:ea typeface="SimSun" pitchFamily="2" charset="-122"/>
            </a:endParaRPr>
          </a:p>
        </p:txBody>
      </p:sp>
      <p:sp>
        <p:nvSpPr>
          <p:cNvPr id="83971" name="文字方塊 1"/>
          <p:cNvSpPr txBox="1">
            <a:spLocks noChangeArrowheads="1"/>
          </p:cNvSpPr>
          <p:nvPr/>
        </p:nvSpPr>
        <p:spPr bwMode="auto">
          <a:xfrm>
            <a:off x="2197100" y="1301854"/>
            <a:ext cx="8066088" cy="4647426"/>
          </a:xfrm>
          <a:prstGeom prst="rect">
            <a:avLst/>
          </a:prstGeom>
          <a:noFill/>
          <a:ln w="9525">
            <a:noFill/>
            <a:miter lim="800000"/>
            <a:headEnd/>
            <a:tailEnd/>
          </a:ln>
        </p:spPr>
        <p:txBody>
          <a:bodyPr>
            <a:spAutoFit/>
          </a:bodyPr>
          <a:lstStyle/>
          <a:p>
            <a:pPr eaLnBrk="0" hangingPunct="0">
              <a:spcBef>
                <a:spcPts val="1200"/>
              </a:spcBef>
            </a:pPr>
            <a:r>
              <a:rPr lang="en-US" altLang="zh-TW" sz="1400" dirty="0">
                <a:latin typeface="Franklin Gothic Book" panose="020B0503020102020204" pitchFamily="34" charset="0"/>
              </a:rPr>
              <a:t>The information contained in this document </a:t>
            </a:r>
            <a:r>
              <a:rPr lang="en-CA" altLang="zh-TW" sz="1400" dirty="0">
                <a:latin typeface="Franklin Gothic Book" panose="020B0503020102020204" pitchFamily="34" charset="0"/>
              </a:rPr>
              <a:t>was verified by an independent third party. </a:t>
            </a:r>
            <a:r>
              <a:rPr lang="en-US" altLang="zh-TW" sz="1400" dirty="0">
                <a:latin typeface="Franklin Gothic Book" panose="020B0503020102020204" pitchFamily="34" charset="0"/>
              </a:rPr>
              <a:t>YG does is not responsible for the accuracy, fairness, and completeness of any information contained in this document. You should not assume any information in this document to be accurate, fair, nor complete. The information or opinions contained in this document is provided on a specified date, </a:t>
            </a:r>
            <a:r>
              <a:rPr lang="en-CA" altLang="zh-TW" sz="1400" dirty="0">
                <a:latin typeface="Franklin Gothic Book" panose="020B0503020102020204" pitchFamily="34" charset="0"/>
              </a:rPr>
              <a:t>which YG reserves all right to update. YG has no obligation to notify you of any updates after a specific date or any development of information in the documents. YG </a:t>
            </a:r>
            <a:r>
              <a:rPr lang="en-US" altLang="zh-TW" sz="1400" dirty="0">
                <a:latin typeface="Franklin Gothic Book" panose="020B0503020102020204" pitchFamily="34" charset="0"/>
              </a:rPr>
              <a:t>will not accept any liability for any loss resulting from the use of this document or its contents or for other reasons related to this document.</a:t>
            </a:r>
          </a:p>
          <a:p>
            <a:pPr eaLnBrk="0" hangingPunct="0">
              <a:spcBef>
                <a:spcPts val="1200"/>
              </a:spcBef>
            </a:pPr>
            <a:r>
              <a:rPr lang="en-US" altLang="zh-TW" sz="1400" dirty="0">
                <a:latin typeface="Franklin Gothic Book" panose="020B0503020102020204" pitchFamily="34" charset="0"/>
              </a:rPr>
              <a:t>This document does not constitute an offer </a:t>
            </a:r>
            <a:r>
              <a:rPr lang="en-CA" altLang="zh-TW" sz="1400" dirty="0">
                <a:latin typeface="Franklin Gothic Book" panose="020B0503020102020204" pitchFamily="34" charset="0"/>
              </a:rPr>
              <a:t>or solicitation of an offer of purchase or acquisition to sell or issue shares of YG or any of its subsidiaries or related parties in any jurisdictions, does not serve as a part an offer or incentive, nor should be interpreted as such. </a:t>
            </a:r>
            <a:r>
              <a:rPr lang="en-US" altLang="zh-TW" sz="1400" dirty="0">
                <a:latin typeface="Franklin Gothic Book" panose="020B0503020102020204" pitchFamily="34" charset="0"/>
              </a:rPr>
              <a:t>Any part thereof or distribute the facts does not constitute the basis of any contract or commitment, and should not be relied upon in respect of any contract or commitment. </a:t>
            </a:r>
          </a:p>
          <a:p>
            <a:pPr eaLnBrk="0" hangingPunct="0">
              <a:spcBef>
                <a:spcPts val="1200"/>
              </a:spcBef>
            </a:pPr>
            <a:r>
              <a:rPr lang="en-CA" altLang="zh-TW" sz="1400" dirty="0">
                <a:latin typeface="Franklin Gothic Book" panose="020B0503020102020204" pitchFamily="34" charset="0"/>
              </a:rPr>
              <a:t>Your acceptance of this document constitutes your agreement that the information contained in the document is kept strictly confidential, securities researchers should have eligibility of the securities research and follow any relevant securities laws and regulations and restrictions of the appropriate jurisdiction before publishing research results on YG.</a:t>
            </a:r>
            <a:endParaRPr lang="en-US" altLang="zh-TW" sz="1400" dirty="0">
              <a:latin typeface="Franklin Gothic Book" panose="020B0503020102020204" pitchFamily="34" charset="0"/>
            </a:endParaRPr>
          </a:p>
          <a:p>
            <a:pPr eaLnBrk="0" hangingPunct="0">
              <a:spcBef>
                <a:spcPts val="1200"/>
              </a:spcBef>
            </a:pPr>
            <a:r>
              <a:rPr lang="en-CA" altLang="zh-TW" sz="1400" dirty="0">
                <a:latin typeface="Franklin Gothic Book" panose="020B0503020102020204" pitchFamily="34" charset="0"/>
              </a:rPr>
              <a:t>This document is provided for the securities researchers for use as their research reference only. Any part of the document cannot be photocopied, copied, forwarded, or in any manner, directly or indirectly transferred to any other person or for public announcement and for any other purpose.</a:t>
            </a:r>
            <a:endParaRPr lang="en-US" altLang="zh-TW" sz="1400" dirty="0">
              <a:latin typeface="Franklin Gothic Book" panose="020B0503020102020204" pitchFamily="34" charset="0"/>
            </a:endParaRPr>
          </a:p>
        </p:txBody>
      </p:sp>
      <p:sp>
        <p:nvSpPr>
          <p:cNvPr id="5" name="TextBox 1"/>
          <p:cNvSpPr txBox="1">
            <a:spLocks noChangeArrowheads="1"/>
          </p:cNvSpPr>
          <p:nvPr/>
        </p:nvSpPr>
        <p:spPr bwMode="auto">
          <a:xfrm>
            <a:off x="2063751" y="291198"/>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TW" sz="3600" b="1" dirty="0">
                <a:latin typeface="Franklin Gothic Book" panose="020B0503020102020204" pitchFamily="34" charset="0"/>
                <a:ea typeface="FangSong" panose="02010609060101010101" pitchFamily="49" charset="-122"/>
                <a:cs typeface="Verdana" pitchFamily="34" charset="0"/>
              </a:rPr>
              <a:t>Disclaimer</a:t>
            </a:r>
            <a:endParaRPr kumimoji="0" lang="zh-TW" altLang="en-US" sz="3600" b="1" dirty="0">
              <a:latin typeface="Franklin Gothic Book" panose="020B0503020102020204" pitchFamily="34" charset="0"/>
              <a:ea typeface="FangSong" panose="02010609060101010101" pitchFamily="49" charset="-122"/>
              <a:cs typeface="Verdana" pitchFamily="34" charset="0"/>
            </a:endParaRPr>
          </a:p>
        </p:txBody>
      </p:sp>
    </p:spTree>
    <p:extLst>
      <p:ext uri="{BB962C8B-B14F-4D97-AF65-F5344CB8AC3E}">
        <p14:creationId xmlns:p14="http://schemas.microsoft.com/office/powerpoint/2010/main" val="200888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1C3410BB-D687-479E-8514-B8F04F975F1B}" type="slidenum">
              <a:rPr lang="zh-TW" altLang="en-US" smtClean="0"/>
              <a:pPr>
                <a:defRPr/>
              </a:pPr>
              <a:t>20</a:t>
            </a:fld>
            <a:endParaRPr lang="en-US" altLang="zh-TW" dirty="0"/>
          </a:p>
        </p:txBody>
      </p:sp>
      <p:grpSp>
        <p:nvGrpSpPr>
          <p:cNvPr id="5" name="组合 4"/>
          <p:cNvGrpSpPr/>
          <p:nvPr/>
        </p:nvGrpSpPr>
        <p:grpSpPr>
          <a:xfrm>
            <a:off x="2369586" y="1808820"/>
            <a:ext cx="3186354" cy="3726414"/>
            <a:chOff x="1853160" y="1412776"/>
            <a:chExt cx="4099982" cy="4772025"/>
          </a:xfrm>
        </p:grpSpPr>
        <p:pic>
          <p:nvPicPr>
            <p:cNvPr id="4" name="图片 3"/>
            <p:cNvPicPr>
              <a:picLocks noChangeAspect="1"/>
            </p:cNvPicPr>
            <p:nvPr/>
          </p:nvPicPr>
          <p:blipFill>
            <a:blip r:embed="rId2"/>
            <a:stretch>
              <a:fillRect/>
            </a:stretch>
          </p:blipFill>
          <p:spPr>
            <a:xfrm>
              <a:off x="1857392" y="1412776"/>
              <a:ext cx="4095750" cy="4772025"/>
            </a:xfrm>
            <a:prstGeom prst="rect">
              <a:avLst/>
            </a:prstGeom>
            <a:ln>
              <a:noFill/>
            </a:ln>
            <a:effectLst>
              <a:outerShdw blurRad="292100" dist="139700" dir="2700000" algn="tl" rotWithShape="0">
                <a:srgbClr val="333333">
                  <a:alpha val="65000"/>
                </a:srgbClr>
              </a:outerShdw>
            </a:effectLst>
          </p:spPr>
        </p:pic>
        <p:pic>
          <p:nvPicPr>
            <p:cNvPr id="5128" name="Picture 8"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259781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6" y="328361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3160" y="3937711"/>
              <a:ext cx="855273" cy="817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3262" y="4675824"/>
              <a:ext cx="685800" cy="685801"/>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图片 7"/>
          <p:cNvPicPr>
            <a:picLocks noChangeAspect="1"/>
          </p:cNvPicPr>
          <p:nvPr/>
        </p:nvPicPr>
        <p:blipFill>
          <a:blip r:embed="rId7"/>
          <a:stretch>
            <a:fillRect/>
          </a:stretch>
        </p:blipFill>
        <p:spPr>
          <a:xfrm>
            <a:off x="7068109" y="2238989"/>
            <a:ext cx="2976945" cy="2653439"/>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84" r="860" b="20060"/>
          <a:stretch/>
        </p:blipFill>
        <p:spPr>
          <a:xfrm>
            <a:off x="4727848" y="3251694"/>
            <a:ext cx="2934326" cy="1615019"/>
          </a:xfrm>
          <a:prstGeom prst="rect">
            <a:avLst/>
          </a:prstGeom>
          <a:ln>
            <a:noFill/>
          </a:ln>
          <a:effectLst>
            <a:outerShdw blurRad="292100" dist="139700" dir="2700000" algn="tl" rotWithShape="0">
              <a:srgbClr val="333333">
                <a:alpha val="65000"/>
              </a:srgbClr>
            </a:outerShdw>
          </a:effectLst>
        </p:spPr>
      </p:pic>
      <p:sp>
        <p:nvSpPr>
          <p:cNvPr id="13" name="文本框 12"/>
          <p:cNvSpPr txBox="1"/>
          <p:nvPr/>
        </p:nvSpPr>
        <p:spPr>
          <a:xfrm>
            <a:off x="7072385" y="4945598"/>
            <a:ext cx="3455337" cy="1754326"/>
          </a:xfrm>
          <a:prstGeom prst="rect">
            <a:avLst/>
          </a:prstGeom>
          <a:noFill/>
        </p:spPr>
        <p:txBody>
          <a:bodyPr wrap="square" rtlCol="0">
            <a:spAutoFit/>
          </a:bodyPr>
          <a:lstStyle/>
          <a:p>
            <a:r>
              <a:rPr lang="en-US" altLang="zh-TW" b="1" dirty="0"/>
              <a:t>The North Sea offshore wind farm investment plan is </a:t>
            </a:r>
            <a:r>
              <a:rPr lang="en-US" altLang="zh-TW" b="1" dirty="0" smtClean="0"/>
              <a:t>150GW</a:t>
            </a:r>
            <a:r>
              <a:rPr lang="en-US" altLang="zh-TW" b="1" dirty="0"/>
              <a:t>; and the European casting supply chain is bound to be unable to meet the demand</a:t>
            </a:r>
            <a:endParaRPr lang="zh-TW" altLang="en-US" b="1" dirty="0"/>
          </a:p>
        </p:txBody>
      </p:sp>
      <p:sp>
        <p:nvSpPr>
          <p:cNvPr id="6" name="文本框 5"/>
          <p:cNvSpPr txBox="1"/>
          <p:nvPr/>
        </p:nvSpPr>
        <p:spPr>
          <a:xfrm>
            <a:off x="2421171" y="6094141"/>
            <a:ext cx="3312368" cy="215444"/>
          </a:xfrm>
          <a:prstGeom prst="rect">
            <a:avLst/>
          </a:prstGeom>
          <a:noFill/>
        </p:spPr>
        <p:txBody>
          <a:bodyPr wrap="square" rtlCol="0">
            <a:spAutoFit/>
          </a:bodyPr>
          <a:lstStyle/>
          <a:p>
            <a:r>
              <a:rPr lang="zh-TW" altLang="en-US" sz="800" dirty="0"/>
              <a:t>來源</a:t>
            </a:r>
            <a:r>
              <a:rPr lang="en-US" altLang="zh-TW" sz="800" dirty="0"/>
              <a:t>:https://twitter.com/#</a:t>
            </a:r>
            <a:r>
              <a:rPr lang="en-US" altLang="zh-TW" sz="800" dirty="0" err="1"/>
              <a:t>NorthSeaSummit</a:t>
            </a:r>
            <a:endParaRPr lang="zh-TW" altLang="en-US" sz="800" dirty="0"/>
          </a:p>
        </p:txBody>
      </p:sp>
      <p:sp>
        <p:nvSpPr>
          <p:cNvPr id="14" name="TextBox 1"/>
          <p:cNvSpPr txBox="1">
            <a:spLocks noChangeArrowheads="1"/>
          </p:cNvSpPr>
          <p:nvPr/>
        </p:nvSpPr>
        <p:spPr bwMode="auto">
          <a:xfrm>
            <a:off x="3359696" y="451495"/>
            <a:ext cx="5616624" cy="484748"/>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lvl1pPr algn="dist" eaLnBrk="0" hangingPunct="0">
              <a:defRPr sz="3600" b="1" baseline="0">
                <a:latin typeface="標楷體" panose="03000509000000000000" pitchFamily="65" charset="-120"/>
                <a:ea typeface="標楷體" panose="03000509000000000000" pitchFamily="65" charset="-120"/>
              </a:defRPr>
            </a:lvl1pPr>
            <a:lvl2pPr algn="ctr" eaLnBrk="0" hangingPunct="0">
              <a:defRPr sz="4400">
                <a:solidFill>
                  <a:schemeClr val="accent2"/>
                </a:solidFill>
                <a:latin typeface="Calibri" pitchFamily="34" charset="0"/>
                <a:ea typeface="新細明體" pitchFamily="18" charset="-120"/>
              </a:defRPr>
            </a:lvl2pPr>
            <a:lvl3pPr algn="ctr" eaLnBrk="0" hangingPunct="0">
              <a:defRPr sz="4400">
                <a:solidFill>
                  <a:schemeClr val="accent2"/>
                </a:solidFill>
                <a:latin typeface="Calibri" pitchFamily="34" charset="0"/>
                <a:ea typeface="新細明體" pitchFamily="18" charset="-120"/>
              </a:defRPr>
            </a:lvl3pPr>
            <a:lvl4pPr algn="ctr" eaLnBrk="0" hangingPunct="0">
              <a:defRPr sz="4400">
                <a:solidFill>
                  <a:schemeClr val="accent2"/>
                </a:solidFill>
                <a:latin typeface="Calibri" pitchFamily="34" charset="0"/>
                <a:ea typeface="新細明體" pitchFamily="18" charset="-120"/>
              </a:defRPr>
            </a:lvl4pPr>
            <a:lvl5pPr algn="ctr" eaLnBrk="0" hangingPunct="0">
              <a:defRPr sz="4400">
                <a:solidFill>
                  <a:schemeClr val="accent2"/>
                </a:solidFill>
                <a:latin typeface="Calibri" pitchFamily="34" charset="0"/>
                <a:ea typeface="新細明體" pitchFamily="18" charset="-120"/>
              </a:defRPr>
            </a:lvl5pPr>
            <a:lvl6pPr marL="457200" algn="ctr" fontAlgn="base">
              <a:spcBef>
                <a:spcPct val="0"/>
              </a:spcBef>
              <a:spcAft>
                <a:spcPct val="0"/>
              </a:spcAft>
              <a:defRPr sz="4400">
                <a:latin typeface="Calibri" pitchFamily="34" charset="0"/>
                <a:ea typeface="新細明體" pitchFamily="18" charset="-120"/>
              </a:defRPr>
            </a:lvl6pPr>
            <a:lvl7pPr marL="914400" algn="ctr" fontAlgn="base">
              <a:spcBef>
                <a:spcPct val="0"/>
              </a:spcBef>
              <a:spcAft>
                <a:spcPct val="0"/>
              </a:spcAft>
              <a:defRPr sz="4400">
                <a:latin typeface="Calibri" pitchFamily="34" charset="0"/>
                <a:ea typeface="新細明體" pitchFamily="18" charset="-120"/>
              </a:defRPr>
            </a:lvl7pPr>
            <a:lvl8pPr marL="1371600" algn="ctr" fontAlgn="base">
              <a:spcBef>
                <a:spcPct val="0"/>
              </a:spcBef>
              <a:spcAft>
                <a:spcPct val="0"/>
              </a:spcAft>
              <a:defRPr sz="4400">
                <a:latin typeface="Calibri" pitchFamily="34" charset="0"/>
                <a:ea typeface="新細明體" pitchFamily="18" charset="-120"/>
              </a:defRPr>
            </a:lvl8pPr>
            <a:lvl9pPr marL="1828800" algn="ctr" fontAlgn="base">
              <a:spcBef>
                <a:spcPct val="0"/>
              </a:spcBef>
              <a:spcAft>
                <a:spcPct val="0"/>
              </a:spcAft>
              <a:defRPr sz="4400">
                <a:latin typeface="Calibri" pitchFamily="34" charset="0"/>
                <a:ea typeface="新細明體" pitchFamily="18" charset="-120"/>
              </a:defRPr>
            </a:lvl9pPr>
          </a:lstStyle>
          <a:p>
            <a:pPr algn="ctr"/>
            <a:r>
              <a:rPr lang="en-US" altLang="zh-TW" sz="2700" dirty="0"/>
              <a:t>EU market trends</a:t>
            </a:r>
            <a:endParaRPr lang="zh-TW" altLang="en-US" sz="2700" dirty="0"/>
          </a:p>
        </p:txBody>
      </p:sp>
    </p:spTree>
    <p:extLst>
      <p:ext uri="{BB962C8B-B14F-4D97-AF65-F5344CB8AC3E}">
        <p14:creationId xmlns:p14="http://schemas.microsoft.com/office/powerpoint/2010/main" val="23532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7999"/>
          </a:xfrm>
          <a:prstGeom prst="rect">
            <a:avLst/>
          </a:prstGeom>
          <a:blipFill dpi="0" rotWithShape="1">
            <a:blip r:embed="rId2">
              <a:alphaModFix amt="24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灯片编号占位符 1"/>
          <p:cNvSpPr>
            <a:spLocks noGrp="1"/>
          </p:cNvSpPr>
          <p:nvPr>
            <p:ph type="sldNum" sz="quarter" idx="12"/>
          </p:nvPr>
        </p:nvSpPr>
        <p:spPr/>
        <p:txBody>
          <a:bodyPr/>
          <a:lstStyle/>
          <a:p>
            <a:pPr>
              <a:defRPr/>
            </a:pPr>
            <a:fld id="{D65D3AB2-22C3-474D-880C-69B369BC085A}" type="slidenum">
              <a:rPr lang="zh-TW" altLang="en-US" smtClean="0"/>
              <a:pPr>
                <a:defRPr/>
              </a:pPr>
              <a:t>21</a:t>
            </a:fld>
            <a:endParaRPr lang="en-US" altLang="zh-TW" dirty="0"/>
          </a:p>
        </p:txBody>
      </p:sp>
      <p:sp>
        <p:nvSpPr>
          <p:cNvPr id="7" name="TextBox 1"/>
          <p:cNvSpPr txBox="1">
            <a:spLocks noChangeArrowheads="1"/>
          </p:cNvSpPr>
          <p:nvPr/>
        </p:nvSpPr>
        <p:spPr bwMode="auto">
          <a:xfrm>
            <a:off x="3359696" y="259834"/>
            <a:ext cx="5616624" cy="484748"/>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lvl1pPr algn="dist" eaLnBrk="0" hangingPunct="0">
              <a:defRPr sz="3600" b="1" baseline="0">
                <a:latin typeface="標楷體" panose="03000509000000000000" pitchFamily="65" charset="-120"/>
                <a:ea typeface="標楷體" panose="03000509000000000000" pitchFamily="65" charset="-120"/>
              </a:defRPr>
            </a:lvl1pPr>
            <a:lvl2pPr algn="ctr" eaLnBrk="0" hangingPunct="0">
              <a:defRPr sz="4400">
                <a:solidFill>
                  <a:schemeClr val="accent2"/>
                </a:solidFill>
                <a:latin typeface="Calibri" pitchFamily="34" charset="0"/>
                <a:ea typeface="新細明體" pitchFamily="18" charset="-120"/>
              </a:defRPr>
            </a:lvl2pPr>
            <a:lvl3pPr algn="ctr" eaLnBrk="0" hangingPunct="0">
              <a:defRPr sz="4400">
                <a:solidFill>
                  <a:schemeClr val="accent2"/>
                </a:solidFill>
                <a:latin typeface="Calibri" pitchFamily="34" charset="0"/>
                <a:ea typeface="新細明體" pitchFamily="18" charset="-120"/>
              </a:defRPr>
            </a:lvl3pPr>
            <a:lvl4pPr algn="ctr" eaLnBrk="0" hangingPunct="0">
              <a:defRPr sz="4400">
                <a:solidFill>
                  <a:schemeClr val="accent2"/>
                </a:solidFill>
                <a:latin typeface="Calibri" pitchFamily="34" charset="0"/>
                <a:ea typeface="新細明體" pitchFamily="18" charset="-120"/>
              </a:defRPr>
            </a:lvl4pPr>
            <a:lvl5pPr algn="ctr" eaLnBrk="0" hangingPunct="0">
              <a:defRPr sz="4400">
                <a:solidFill>
                  <a:schemeClr val="accent2"/>
                </a:solidFill>
                <a:latin typeface="Calibri" pitchFamily="34" charset="0"/>
                <a:ea typeface="新細明體" pitchFamily="18" charset="-120"/>
              </a:defRPr>
            </a:lvl5pPr>
            <a:lvl6pPr marL="457200" algn="ctr" fontAlgn="base">
              <a:spcBef>
                <a:spcPct val="0"/>
              </a:spcBef>
              <a:spcAft>
                <a:spcPct val="0"/>
              </a:spcAft>
              <a:defRPr sz="4400">
                <a:latin typeface="Calibri" pitchFamily="34" charset="0"/>
                <a:ea typeface="新細明體" pitchFamily="18" charset="-120"/>
              </a:defRPr>
            </a:lvl6pPr>
            <a:lvl7pPr marL="914400" algn="ctr" fontAlgn="base">
              <a:spcBef>
                <a:spcPct val="0"/>
              </a:spcBef>
              <a:spcAft>
                <a:spcPct val="0"/>
              </a:spcAft>
              <a:defRPr sz="4400">
                <a:latin typeface="Calibri" pitchFamily="34" charset="0"/>
                <a:ea typeface="新細明體" pitchFamily="18" charset="-120"/>
              </a:defRPr>
            </a:lvl7pPr>
            <a:lvl8pPr marL="1371600" algn="ctr" fontAlgn="base">
              <a:spcBef>
                <a:spcPct val="0"/>
              </a:spcBef>
              <a:spcAft>
                <a:spcPct val="0"/>
              </a:spcAft>
              <a:defRPr sz="4400">
                <a:latin typeface="Calibri" pitchFamily="34" charset="0"/>
                <a:ea typeface="新細明體" pitchFamily="18" charset="-120"/>
              </a:defRPr>
            </a:lvl8pPr>
            <a:lvl9pPr marL="1828800" algn="ctr" fontAlgn="base">
              <a:spcBef>
                <a:spcPct val="0"/>
              </a:spcBef>
              <a:spcAft>
                <a:spcPct val="0"/>
              </a:spcAft>
              <a:defRPr sz="4400">
                <a:latin typeface="Calibri" pitchFamily="34" charset="0"/>
                <a:ea typeface="新細明體" pitchFamily="18" charset="-120"/>
              </a:defRPr>
            </a:lvl9pPr>
          </a:lstStyle>
          <a:p>
            <a:pPr algn="ctr"/>
            <a:r>
              <a:rPr lang="en-US" altLang="zh-TW" sz="2700" dirty="0"/>
              <a:t>American market trends</a:t>
            </a:r>
            <a:endParaRPr lang="zh-TW" altLang="en-US" sz="2700" dirty="0"/>
          </a:p>
        </p:txBody>
      </p:sp>
      <p:pic>
        <p:nvPicPr>
          <p:cNvPr id="6" name="图片 5"/>
          <p:cNvPicPr>
            <a:picLocks noChangeAspect="1"/>
          </p:cNvPicPr>
          <p:nvPr/>
        </p:nvPicPr>
        <p:blipFill>
          <a:blip r:embed="rId3"/>
          <a:stretch>
            <a:fillRect/>
          </a:stretch>
        </p:blipFill>
        <p:spPr>
          <a:xfrm>
            <a:off x="541415" y="4192820"/>
            <a:ext cx="4701650" cy="18463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矩形 7"/>
          <p:cNvSpPr/>
          <p:nvPr/>
        </p:nvSpPr>
        <p:spPr>
          <a:xfrm>
            <a:off x="596582" y="1168154"/>
            <a:ext cx="3348372" cy="1998222"/>
          </a:xfrm>
          <a:prstGeom prst="rect">
            <a:avLst/>
          </a:prstGeom>
          <a:blipFill dpi="0" rotWithShape="1">
            <a:blip r:embed="rId4">
              <a:alphaModFix amt="90000"/>
            </a:blip>
            <a:srcRect/>
            <a:stretch>
              <a:fillRect/>
            </a:stretch>
          </a:blipFill>
          <a:ln>
            <a:no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1" name="图表 10"/>
          <p:cNvGraphicFramePr/>
          <p:nvPr>
            <p:extLst>
              <p:ext uri="{D42A27DB-BD31-4B8C-83A1-F6EECF244321}">
                <p14:modId xmlns:p14="http://schemas.microsoft.com/office/powerpoint/2010/main" val="1124446495"/>
              </p:ext>
            </p:extLst>
          </p:nvPr>
        </p:nvGraphicFramePr>
        <p:xfrm>
          <a:off x="3032621" y="1063130"/>
          <a:ext cx="6126757" cy="2957717"/>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直接箭头连接符 12"/>
          <p:cNvCxnSpPr>
            <a:stCxn id="17" idx="7"/>
          </p:cNvCxnSpPr>
          <p:nvPr/>
        </p:nvCxnSpPr>
        <p:spPr>
          <a:xfrm flipV="1">
            <a:off x="2849563" y="3042847"/>
            <a:ext cx="2427199" cy="11682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椭圆 16"/>
          <p:cNvSpPr/>
          <p:nvPr/>
        </p:nvSpPr>
        <p:spPr>
          <a:xfrm>
            <a:off x="2112010" y="4159964"/>
            <a:ext cx="864096" cy="349132"/>
          </a:xfrm>
          <a:prstGeom prst="ellips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
        <p:nvSpPr>
          <p:cNvPr id="18" name="文本框 17"/>
          <p:cNvSpPr txBox="1"/>
          <p:nvPr/>
        </p:nvSpPr>
        <p:spPr>
          <a:xfrm>
            <a:off x="5295643" y="2598815"/>
            <a:ext cx="648072" cy="369332"/>
          </a:xfrm>
          <a:prstGeom prst="rect">
            <a:avLst/>
          </a:prstGeom>
          <a:noFill/>
        </p:spPr>
        <p:txBody>
          <a:bodyPr wrap="square" rtlCol="0">
            <a:spAutoFit/>
          </a:bodyPr>
          <a:lstStyle/>
          <a:p>
            <a:r>
              <a:rPr lang="en-US" altLang="zh-TW" dirty="0" smtClean="0"/>
              <a:t>78%</a:t>
            </a:r>
            <a:endParaRPr lang="zh-TW" altLang="en-US" dirty="0"/>
          </a:p>
        </p:txBody>
      </p:sp>
      <p:sp>
        <p:nvSpPr>
          <p:cNvPr id="4" name="文本框 3"/>
          <p:cNvSpPr txBox="1"/>
          <p:nvPr/>
        </p:nvSpPr>
        <p:spPr>
          <a:xfrm>
            <a:off x="866171" y="3510321"/>
            <a:ext cx="3384180" cy="338554"/>
          </a:xfrm>
          <a:prstGeom prst="rect">
            <a:avLst/>
          </a:prstGeom>
          <a:noFill/>
        </p:spPr>
        <p:txBody>
          <a:bodyPr wrap="square" rtlCol="0">
            <a:spAutoFit/>
          </a:bodyPr>
          <a:lstStyle/>
          <a:p>
            <a:r>
              <a:rPr lang="zh-TW" altLang="en-US" sz="800" dirty="0"/>
              <a:t>來源</a:t>
            </a:r>
            <a:r>
              <a:rPr lang="en-US" altLang="zh-TW" sz="800" dirty="0"/>
              <a:t>:Biden announces new climate change actions but holds an emergency declaration in reserve (theconversation.com</a:t>
            </a:r>
            <a:endParaRPr lang="zh-TW" altLang="en-US" dirty="0"/>
          </a:p>
        </p:txBody>
      </p:sp>
      <p:pic>
        <p:nvPicPr>
          <p:cNvPr id="12" name="图片 11"/>
          <p:cNvPicPr>
            <a:picLocks noChangeAspect="1"/>
          </p:cNvPicPr>
          <p:nvPr/>
        </p:nvPicPr>
        <p:blipFill>
          <a:blip r:embed="rId6"/>
          <a:stretch>
            <a:fillRect/>
          </a:stretch>
        </p:blipFill>
        <p:spPr>
          <a:xfrm>
            <a:off x="6813660" y="3387762"/>
            <a:ext cx="4903269" cy="33924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9790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935" y="1196752"/>
            <a:ext cx="5257543" cy="5076963"/>
          </a:xfrm>
          <a:prstGeom prst="rect">
            <a:avLst/>
          </a:prstGeom>
        </p:spPr>
      </p:pic>
      <p:sp>
        <p:nvSpPr>
          <p:cNvPr id="2" name="灯片编号占位符 1"/>
          <p:cNvSpPr>
            <a:spLocks noGrp="1"/>
          </p:cNvSpPr>
          <p:nvPr>
            <p:ph type="sldNum" sz="quarter" idx="16"/>
          </p:nvPr>
        </p:nvSpPr>
        <p:spPr/>
        <p:txBody>
          <a:bodyPr/>
          <a:lstStyle/>
          <a:p>
            <a:pPr>
              <a:defRPr/>
            </a:pPr>
            <a:fld id="{D65D3AB2-22C3-474D-880C-69B369BC085A}" type="slidenum">
              <a:rPr lang="zh-TW" altLang="en-US" smtClean="0"/>
              <a:pPr>
                <a:defRPr/>
              </a:pPr>
              <a:t>22</a:t>
            </a:fld>
            <a:endParaRPr lang="en-US" altLang="zh-TW" dirty="0"/>
          </a:p>
        </p:txBody>
      </p:sp>
      <p:sp>
        <p:nvSpPr>
          <p:cNvPr id="6" name="文本框 5"/>
          <p:cNvSpPr txBox="1"/>
          <p:nvPr/>
        </p:nvSpPr>
        <p:spPr>
          <a:xfrm>
            <a:off x="6384032" y="1187691"/>
            <a:ext cx="5400600" cy="923330"/>
          </a:xfrm>
          <a:prstGeom prst="rect">
            <a:avLst/>
          </a:prstGeom>
          <a:noFill/>
        </p:spPr>
        <p:txBody>
          <a:bodyPr wrap="square" rtlCol="0">
            <a:spAutoFit/>
          </a:bodyPr>
          <a:lstStyle/>
          <a:p>
            <a:r>
              <a:rPr lang="en-US" altLang="zh-TW" b="1" dirty="0">
                <a:latin typeface="FangSong" panose="02010609060101010101" pitchFamily="49" charset="-122"/>
                <a:ea typeface="FangSong" panose="02010609060101010101" pitchFamily="49" charset="-122"/>
              </a:rPr>
              <a:t>In the forecasts of different agencies, the American market is expected to achieve </a:t>
            </a:r>
            <a:r>
              <a:rPr lang="en-US" altLang="zh-TW" b="1" dirty="0" smtClean="0">
                <a:latin typeface="FangSong" panose="02010609060101010101" pitchFamily="49" charset="-122"/>
                <a:ea typeface="FangSong" panose="02010609060101010101" pitchFamily="49" charset="-122"/>
              </a:rPr>
              <a:t>substantial</a:t>
            </a:r>
            <a:endParaRPr lang="zh-TW" altLang="en-US" b="1" dirty="0">
              <a:latin typeface="FangSong" panose="02010609060101010101" pitchFamily="49" charset="-122"/>
              <a:ea typeface="FangSong" panose="02010609060101010101" pitchFamily="49" charset="-122"/>
            </a:endParaRPr>
          </a:p>
        </p:txBody>
      </p:sp>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2248" y="2111021"/>
            <a:ext cx="6084168" cy="4574144"/>
          </a:xfrm>
          <a:prstGeom prst="rect">
            <a:avLst/>
          </a:prstGeom>
        </p:spPr>
      </p:pic>
      <p:sp>
        <p:nvSpPr>
          <p:cNvPr id="11" name="TextBox 1"/>
          <p:cNvSpPr txBox="1">
            <a:spLocks noChangeArrowheads="1"/>
          </p:cNvSpPr>
          <p:nvPr/>
        </p:nvSpPr>
        <p:spPr bwMode="auto">
          <a:xfrm>
            <a:off x="3233936" y="361032"/>
            <a:ext cx="5616624" cy="484748"/>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lvl1pPr algn="dist" eaLnBrk="0" hangingPunct="0">
              <a:defRPr sz="3600" b="1" baseline="0">
                <a:latin typeface="標楷體" panose="03000509000000000000" pitchFamily="65" charset="-120"/>
                <a:ea typeface="標楷體" panose="03000509000000000000" pitchFamily="65" charset="-120"/>
              </a:defRPr>
            </a:lvl1pPr>
            <a:lvl2pPr algn="ctr" eaLnBrk="0" hangingPunct="0">
              <a:defRPr sz="4400">
                <a:solidFill>
                  <a:schemeClr val="accent2"/>
                </a:solidFill>
                <a:latin typeface="Calibri" pitchFamily="34" charset="0"/>
                <a:ea typeface="新細明體" pitchFamily="18" charset="-120"/>
              </a:defRPr>
            </a:lvl2pPr>
            <a:lvl3pPr algn="ctr" eaLnBrk="0" hangingPunct="0">
              <a:defRPr sz="4400">
                <a:solidFill>
                  <a:schemeClr val="accent2"/>
                </a:solidFill>
                <a:latin typeface="Calibri" pitchFamily="34" charset="0"/>
                <a:ea typeface="新細明體" pitchFamily="18" charset="-120"/>
              </a:defRPr>
            </a:lvl3pPr>
            <a:lvl4pPr algn="ctr" eaLnBrk="0" hangingPunct="0">
              <a:defRPr sz="4400">
                <a:solidFill>
                  <a:schemeClr val="accent2"/>
                </a:solidFill>
                <a:latin typeface="Calibri" pitchFamily="34" charset="0"/>
                <a:ea typeface="新細明體" pitchFamily="18" charset="-120"/>
              </a:defRPr>
            </a:lvl4pPr>
            <a:lvl5pPr algn="ctr" eaLnBrk="0" hangingPunct="0">
              <a:defRPr sz="4400">
                <a:solidFill>
                  <a:schemeClr val="accent2"/>
                </a:solidFill>
                <a:latin typeface="Calibri" pitchFamily="34" charset="0"/>
                <a:ea typeface="新細明體" pitchFamily="18" charset="-120"/>
              </a:defRPr>
            </a:lvl5pPr>
            <a:lvl6pPr marL="457200" algn="ctr" fontAlgn="base">
              <a:spcBef>
                <a:spcPct val="0"/>
              </a:spcBef>
              <a:spcAft>
                <a:spcPct val="0"/>
              </a:spcAft>
              <a:defRPr sz="4400">
                <a:latin typeface="Calibri" pitchFamily="34" charset="0"/>
                <a:ea typeface="新細明體" pitchFamily="18" charset="-120"/>
              </a:defRPr>
            </a:lvl6pPr>
            <a:lvl7pPr marL="914400" algn="ctr" fontAlgn="base">
              <a:spcBef>
                <a:spcPct val="0"/>
              </a:spcBef>
              <a:spcAft>
                <a:spcPct val="0"/>
              </a:spcAft>
              <a:defRPr sz="4400">
                <a:latin typeface="Calibri" pitchFamily="34" charset="0"/>
                <a:ea typeface="新細明體" pitchFamily="18" charset="-120"/>
              </a:defRPr>
            </a:lvl7pPr>
            <a:lvl8pPr marL="1371600" algn="ctr" fontAlgn="base">
              <a:spcBef>
                <a:spcPct val="0"/>
              </a:spcBef>
              <a:spcAft>
                <a:spcPct val="0"/>
              </a:spcAft>
              <a:defRPr sz="4400">
                <a:latin typeface="Calibri" pitchFamily="34" charset="0"/>
                <a:ea typeface="新細明體" pitchFamily="18" charset="-120"/>
              </a:defRPr>
            </a:lvl8pPr>
            <a:lvl9pPr marL="1828800" algn="ctr" fontAlgn="base">
              <a:spcBef>
                <a:spcPct val="0"/>
              </a:spcBef>
              <a:spcAft>
                <a:spcPct val="0"/>
              </a:spcAft>
              <a:defRPr sz="4400">
                <a:latin typeface="Calibri" pitchFamily="34" charset="0"/>
                <a:ea typeface="新細明體" pitchFamily="18" charset="-120"/>
              </a:defRPr>
            </a:lvl9pPr>
          </a:lstStyle>
          <a:p>
            <a:pPr algn="ctr"/>
            <a:r>
              <a:rPr lang="en-US" altLang="zh-TW" sz="2700" dirty="0"/>
              <a:t>American market trends</a:t>
            </a:r>
            <a:endParaRPr lang="zh-TW" altLang="en-US" sz="2700" dirty="0"/>
          </a:p>
        </p:txBody>
      </p:sp>
    </p:spTree>
    <p:extLst>
      <p:ext uri="{BB962C8B-B14F-4D97-AF65-F5344CB8AC3E}">
        <p14:creationId xmlns:p14="http://schemas.microsoft.com/office/powerpoint/2010/main" val="1632792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6"/>
          </p:nvPr>
        </p:nvSpPr>
        <p:spPr/>
        <p:txBody>
          <a:bodyPr/>
          <a:lstStyle/>
          <a:p>
            <a:pPr>
              <a:defRPr/>
            </a:pPr>
            <a:fld id="{D65D3AB2-22C3-474D-880C-69B369BC085A}" type="slidenum">
              <a:rPr lang="zh-TW" altLang="en-US" smtClean="0"/>
              <a:pPr>
                <a:defRPr/>
              </a:pPr>
              <a:t>23</a:t>
            </a:fld>
            <a:endParaRPr lang="en-US" altLang="zh-TW" dirty="0"/>
          </a:p>
        </p:txBody>
      </p:sp>
      <p:sp>
        <p:nvSpPr>
          <p:cNvPr id="6" name="文本框 5"/>
          <p:cNvSpPr txBox="1"/>
          <p:nvPr/>
        </p:nvSpPr>
        <p:spPr>
          <a:xfrm>
            <a:off x="335360" y="1124744"/>
            <a:ext cx="5040560" cy="2062103"/>
          </a:xfrm>
          <a:prstGeom prst="rect">
            <a:avLst/>
          </a:prstGeom>
          <a:noFill/>
        </p:spPr>
        <p:txBody>
          <a:bodyPr wrap="square" rtlCol="0">
            <a:spAutoFit/>
          </a:bodyPr>
          <a:lstStyle/>
          <a:p>
            <a:r>
              <a:rPr lang="en-US" altLang="zh-TW" sz="1600" b="1" dirty="0">
                <a:latin typeface="FangSong" panose="02010609060101010101" pitchFamily="49" charset="-122"/>
                <a:ea typeface="FangSong" panose="02010609060101010101" pitchFamily="49" charset="-122"/>
              </a:rPr>
              <a:t>There are abundant offshore wind energy resources in the United States, and 56 wind farms have been planned in the east and west coasts, the Great Lakes region, the Gulf of Mexico and the Hawaiian waters;</a:t>
            </a:r>
          </a:p>
          <a:p>
            <a:endParaRPr lang="en-US" altLang="zh-TW" sz="1600" b="1" dirty="0">
              <a:latin typeface="FangSong" panose="02010609060101010101" pitchFamily="49" charset="-122"/>
              <a:ea typeface="FangSong" panose="02010609060101010101" pitchFamily="49" charset="-122"/>
            </a:endParaRPr>
          </a:p>
          <a:p>
            <a:r>
              <a:rPr lang="en-US" altLang="zh-TW" sz="1600" b="1" dirty="0">
                <a:latin typeface="FangSong" panose="02010609060101010101" pitchFamily="49" charset="-122"/>
                <a:ea typeface="FangSong" panose="02010609060101010101" pitchFamily="49" charset="-122"/>
              </a:rPr>
              <a:t>At the same time, it is expected to bring 80,000 job opportunities before 2030.</a:t>
            </a:r>
            <a:endParaRPr lang="zh-TW" altLang="en-US" sz="1600" b="1" dirty="0">
              <a:latin typeface="FangSong" panose="02010609060101010101" pitchFamily="49" charset="-122"/>
              <a:ea typeface="FangSong" panose="02010609060101010101" pitchFamily="49" charset="-122"/>
            </a:endParaRPr>
          </a:p>
        </p:txBody>
      </p:sp>
      <p:pic>
        <p:nvPicPr>
          <p:cNvPr id="10" name="图片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28" y="3310516"/>
            <a:ext cx="5616624" cy="2516344"/>
          </a:xfrm>
          <a:prstGeom prst="rect">
            <a:avLst/>
          </a:prstGeom>
        </p:spPr>
      </p:pic>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0099" y="1337120"/>
            <a:ext cx="5935002" cy="4980202"/>
          </a:xfrm>
          <a:prstGeom prst="rect">
            <a:avLst/>
          </a:prstGeom>
        </p:spPr>
      </p:pic>
      <p:pic>
        <p:nvPicPr>
          <p:cNvPr id="12" name="图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9" name="TextBox 1"/>
          <p:cNvSpPr txBox="1">
            <a:spLocks noChangeArrowheads="1"/>
          </p:cNvSpPr>
          <p:nvPr/>
        </p:nvSpPr>
        <p:spPr bwMode="auto">
          <a:xfrm>
            <a:off x="3233936" y="361032"/>
            <a:ext cx="5616624" cy="484748"/>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lvl1pPr algn="dist" eaLnBrk="0" hangingPunct="0">
              <a:defRPr sz="3600" b="1" baseline="0">
                <a:latin typeface="標楷體" panose="03000509000000000000" pitchFamily="65" charset="-120"/>
                <a:ea typeface="標楷體" panose="03000509000000000000" pitchFamily="65" charset="-120"/>
              </a:defRPr>
            </a:lvl1pPr>
            <a:lvl2pPr algn="ctr" eaLnBrk="0" hangingPunct="0">
              <a:defRPr sz="4400">
                <a:solidFill>
                  <a:schemeClr val="accent2"/>
                </a:solidFill>
                <a:latin typeface="Calibri" pitchFamily="34" charset="0"/>
                <a:ea typeface="新細明體" pitchFamily="18" charset="-120"/>
              </a:defRPr>
            </a:lvl2pPr>
            <a:lvl3pPr algn="ctr" eaLnBrk="0" hangingPunct="0">
              <a:defRPr sz="4400">
                <a:solidFill>
                  <a:schemeClr val="accent2"/>
                </a:solidFill>
                <a:latin typeface="Calibri" pitchFamily="34" charset="0"/>
                <a:ea typeface="新細明體" pitchFamily="18" charset="-120"/>
              </a:defRPr>
            </a:lvl3pPr>
            <a:lvl4pPr algn="ctr" eaLnBrk="0" hangingPunct="0">
              <a:defRPr sz="4400">
                <a:solidFill>
                  <a:schemeClr val="accent2"/>
                </a:solidFill>
                <a:latin typeface="Calibri" pitchFamily="34" charset="0"/>
                <a:ea typeface="新細明體" pitchFamily="18" charset="-120"/>
              </a:defRPr>
            </a:lvl4pPr>
            <a:lvl5pPr algn="ctr" eaLnBrk="0" hangingPunct="0">
              <a:defRPr sz="4400">
                <a:solidFill>
                  <a:schemeClr val="accent2"/>
                </a:solidFill>
                <a:latin typeface="Calibri" pitchFamily="34" charset="0"/>
                <a:ea typeface="新細明體" pitchFamily="18" charset="-120"/>
              </a:defRPr>
            </a:lvl5pPr>
            <a:lvl6pPr marL="457200" algn="ctr" fontAlgn="base">
              <a:spcBef>
                <a:spcPct val="0"/>
              </a:spcBef>
              <a:spcAft>
                <a:spcPct val="0"/>
              </a:spcAft>
              <a:defRPr sz="4400">
                <a:latin typeface="Calibri" pitchFamily="34" charset="0"/>
                <a:ea typeface="新細明體" pitchFamily="18" charset="-120"/>
              </a:defRPr>
            </a:lvl6pPr>
            <a:lvl7pPr marL="914400" algn="ctr" fontAlgn="base">
              <a:spcBef>
                <a:spcPct val="0"/>
              </a:spcBef>
              <a:spcAft>
                <a:spcPct val="0"/>
              </a:spcAft>
              <a:defRPr sz="4400">
                <a:latin typeface="Calibri" pitchFamily="34" charset="0"/>
                <a:ea typeface="新細明體" pitchFamily="18" charset="-120"/>
              </a:defRPr>
            </a:lvl7pPr>
            <a:lvl8pPr marL="1371600" algn="ctr" fontAlgn="base">
              <a:spcBef>
                <a:spcPct val="0"/>
              </a:spcBef>
              <a:spcAft>
                <a:spcPct val="0"/>
              </a:spcAft>
              <a:defRPr sz="4400">
                <a:latin typeface="Calibri" pitchFamily="34" charset="0"/>
                <a:ea typeface="新細明體" pitchFamily="18" charset="-120"/>
              </a:defRPr>
            </a:lvl8pPr>
            <a:lvl9pPr marL="1828800" algn="ctr" fontAlgn="base">
              <a:spcBef>
                <a:spcPct val="0"/>
              </a:spcBef>
              <a:spcAft>
                <a:spcPct val="0"/>
              </a:spcAft>
              <a:defRPr sz="4400">
                <a:latin typeface="Calibri" pitchFamily="34" charset="0"/>
                <a:ea typeface="新細明體" pitchFamily="18" charset="-120"/>
              </a:defRPr>
            </a:lvl9pPr>
          </a:lstStyle>
          <a:p>
            <a:pPr algn="ctr"/>
            <a:r>
              <a:rPr lang="en-US" altLang="zh-TW" sz="2700" dirty="0"/>
              <a:t>American market trends</a:t>
            </a:r>
            <a:endParaRPr lang="zh-TW" altLang="en-US" sz="2700" dirty="0"/>
          </a:p>
        </p:txBody>
      </p:sp>
    </p:spTree>
    <p:extLst>
      <p:ext uri="{BB962C8B-B14F-4D97-AF65-F5344CB8AC3E}">
        <p14:creationId xmlns:p14="http://schemas.microsoft.com/office/powerpoint/2010/main" val="13064619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2" name="灯片编号占位符 1"/>
          <p:cNvSpPr>
            <a:spLocks noGrp="1"/>
          </p:cNvSpPr>
          <p:nvPr>
            <p:ph type="sldNum" sz="quarter" idx="16"/>
          </p:nvPr>
        </p:nvSpPr>
        <p:spPr/>
        <p:txBody>
          <a:bodyPr/>
          <a:lstStyle/>
          <a:p>
            <a:pPr>
              <a:defRPr/>
            </a:pPr>
            <a:fld id="{D65D3AB2-22C3-474D-880C-69B369BC085A}" type="slidenum">
              <a:rPr lang="zh-TW" altLang="en-US" smtClean="0"/>
              <a:pPr>
                <a:defRPr/>
              </a:pPr>
              <a:t>24</a:t>
            </a:fld>
            <a:endParaRPr lang="en-US" altLang="zh-TW" dirty="0"/>
          </a:p>
        </p:txBody>
      </p:sp>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424" y="1277887"/>
            <a:ext cx="4902452" cy="5473981"/>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5300" y="1279901"/>
            <a:ext cx="3817247" cy="5493249"/>
          </a:xfrm>
          <a:prstGeom prst="rect">
            <a:avLst/>
          </a:prstGeom>
        </p:spPr>
      </p:pic>
      <p:sp>
        <p:nvSpPr>
          <p:cNvPr id="7" name="TextBox 1"/>
          <p:cNvSpPr txBox="1">
            <a:spLocks noChangeArrowheads="1"/>
          </p:cNvSpPr>
          <p:nvPr/>
        </p:nvSpPr>
        <p:spPr bwMode="auto">
          <a:xfrm>
            <a:off x="3233936" y="361032"/>
            <a:ext cx="5616624" cy="484748"/>
          </a:xfrm>
          <a:prstGeom prst="rect">
            <a:avLst/>
          </a:prstGeom>
          <a:noFill/>
          <a:ln w="9525">
            <a:noFill/>
            <a:miter lim="800000"/>
            <a:headEnd/>
            <a:tailEnd/>
          </a:ln>
        </p:spPr>
        <p:txBody>
          <a:bodyPr vert="horz" wrap="square" lIns="68580" tIns="34290" rIns="68580" bIns="34290" numCol="1" rtlCol="0" anchor="ctr" anchorCtr="0" compatLnSpc="1">
            <a:prstTxWarp prst="textNoShape">
              <a:avLst/>
            </a:prstTxWarp>
            <a:spAutoFit/>
          </a:bodyPr>
          <a:lstStyle>
            <a:lvl1pPr algn="dist" eaLnBrk="0" hangingPunct="0">
              <a:defRPr sz="3600" b="1" baseline="0">
                <a:latin typeface="標楷體" panose="03000509000000000000" pitchFamily="65" charset="-120"/>
                <a:ea typeface="標楷體" panose="03000509000000000000" pitchFamily="65" charset="-120"/>
              </a:defRPr>
            </a:lvl1pPr>
            <a:lvl2pPr algn="ctr" eaLnBrk="0" hangingPunct="0">
              <a:defRPr sz="4400">
                <a:solidFill>
                  <a:schemeClr val="accent2"/>
                </a:solidFill>
                <a:latin typeface="Calibri" pitchFamily="34" charset="0"/>
                <a:ea typeface="新細明體" pitchFamily="18" charset="-120"/>
              </a:defRPr>
            </a:lvl2pPr>
            <a:lvl3pPr algn="ctr" eaLnBrk="0" hangingPunct="0">
              <a:defRPr sz="4400">
                <a:solidFill>
                  <a:schemeClr val="accent2"/>
                </a:solidFill>
                <a:latin typeface="Calibri" pitchFamily="34" charset="0"/>
                <a:ea typeface="新細明體" pitchFamily="18" charset="-120"/>
              </a:defRPr>
            </a:lvl3pPr>
            <a:lvl4pPr algn="ctr" eaLnBrk="0" hangingPunct="0">
              <a:defRPr sz="4400">
                <a:solidFill>
                  <a:schemeClr val="accent2"/>
                </a:solidFill>
                <a:latin typeface="Calibri" pitchFamily="34" charset="0"/>
                <a:ea typeface="新細明體" pitchFamily="18" charset="-120"/>
              </a:defRPr>
            </a:lvl4pPr>
            <a:lvl5pPr algn="ctr" eaLnBrk="0" hangingPunct="0">
              <a:defRPr sz="4400">
                <a:solidFill>
                  <a:schemeClr val="accent2"/>
                </a:solidFill>
                <a:latin typeface="Calibri" pitchFamily="34" charset="0"/>
                <a:ea typeface="新細明體" pitchFamily="18" charset="-120"/>
              </a:defRPr>
            </a:lvl5pPr>
            <a:lvl6pPr marL="457200" algn="ctr" fontAlgn="base">
              <a:spcBef>
                <a:spcPct val="0"/>
              </a:spcBef>
              <a:spcAft>
                <a:spcPct val="0"/>
              </a:spcAft>
              <a:defRPr sz="4400">
                <a:latin typeface="Calibri" pitchFamily="34" charset="0"/>
                <a:ea typeface="新細明體" pitchFamily="18" charset="-120"/>
              </a:defRPr>
            </a:lvl6pPr>
            <a:lvl7pPr marL="914400" algn="ctr" fontAlgn="base">
              <a:spcBef>
                <a:spcPct val="0"/>
              </a:spcBef>
              <a:spcAft>
                <a:spcPct val="0"/>
              </a:spcAft>
              <a:defRPr sz="4400">
                <a:latin typeface="Calibri" pitchFamily="34" charset="0"/>
                <a:ea typeface="新細明體" pitchFamily="18" charset="-120"/>
              </a:defRPr>
            </a:lvl7pPr>
            <a:lvl8pPr marL="1371600" algn="ctr" fontAlgn="base">
              <a:spcBef>
                <a:spcPct val="0"/>
              </a:spcBef>
              <a:spcAft>
                <a:spcPct val="0"/>
              </a:spcAft>
              <a:defRPr sz="4400">
                <a:latin typeface="Calibri" pitchFamily="34" charset="0"/>
                <a:ea typeface="新細明體" pitchFamily="18" charset="-120"/>
              </a:defRPr>
            </a:lvl8pPr>
            <a:lvl9pPr marL="1828800" algn="ctr" fontAlgn="base">
              <a:spcBef>
                <a:spcPct val="0"/>
              </a:spcBef>
              <a:spcAft>
                <a:spcPct val="0"/>
              </a:spcAft>
              <a:defRPr sz="4400">
                <a:latin typeface="Calibri" pitchFamily="34" charset="0"/>
                <a:ea typeface="新細明體" pitchFamily="18" charset="-120"/>
              </a:defRPr>
            </a:lvl9pPr>
          </a:lstStyle>
          <a:p>
            <a:pPr algn="ctr"/>
            <a:r>
              <a:rPr lang="en-US" altLang="zh-TW" sz="2700" dirty="0"/>
              <a:t>American market trends</a:t>
            </a:r>
            <a:endParaRPr lang="zh-TW" altLang="en-US" sz="2700" dirty="0"/>
          </a:p>
        </p:txBody>
      </p:sp>
    </p:spTree>
    <p:extLst>
      <p:ext uri="{BB962C8B-B14F-4D97-AF65-F5344CB8AC3E}">
        <p14:creationId xmlns:p14="http://schemas.microsoft.com/office/powerpoint/2010/main" val="3696063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377996" y="1993687"/>
            <a:ext cx="8022260" cy="4476980"/>
          </a:xfrm>
          <a:prstGeom prst="rect">
            <a:avLst/>
          </a:prstGeom>
        </p:spPr>
      </p:pic>
      <p:sp>
        <p:nvSpPr>
          <p:cNvPr id="3" name="灯片编号占位符 2"/>
          <p:cNvSpPr>
            <a:spLocks noGrp="1"/>
          </p:cNvSpPr>
          <p:nvPr>
            <p:ph type="sldNum" sz="quarter" idx="16"/>
          </p:nvPr>
        </p:nvSpPr>
        <p:spPr/>
        <p:txBody>
          <a:bodyPr/>
          <a:lstStyle/>
          <a:p>
            <a:pPr>
              <a:defRPr/>
            </a:pPr>
            <a:fld id="{1C3410BB-D687-479E-8514-B8F04F975F1B}" type="slidenum">
              <a:rPr lang="zh-TW" altLang="en-US" smtClean="0"/>
              <a:pPr>
                <a:defRPr/>
              </a:pPr>
              <a:t>25</a:t>
            </a:fld>
            <a:endParaRPr lang="en-US" altLang="zh-TW" dirty="0"/>
          </a:p>
        </p:txBody>
      </p:sp>
      <p:sp>
        <p:nvSpPr>
          <p:cNvPr id="7" name="TextBox 1"/>
          <p:cNvSpPr txBox="1">
            <a:spLocks noChangeArrowheads="1"/>
          </p:cNvSpPr>
          <p:nvPr/>
        </p:nvSpPr>
        <p:spPr bwMode="auto">
          <a:xfrm>
            <a:off x="1775520" y="335268"/>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CN" sz="3600" b="1" dirty="0">
                <a:latin typeface="FangSong" panose="02010609060101010101" pitchFamily="49" charset="-122"/>
                <a:ea typeface="FangSong" panose="02010609060101010101" pitchFamily="49" charset="-122"/>
                <a:cs typeface="Verdana" pitchFamily="34" charset="0"/>
              </a:rPr>
              <a:t>Asian Market Highlights</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13" name="图片 12"/>
          <p:cNvPicPr>
            <a:picLocks noChangeAspect="1"/>
          </p:cNvPicPr>
          <p:nvPr/>
        </p:nvPicPr>
        <p:blipFill>
          <a:blip r:embed="rId4"/>
          <a:stretch>
            <a:fillRect/>
          </a:stretch>
        </p:blipFill>
        <p:spPr>
          <a:xfrm>
            <a:off x="2423592" y="6567467"/>
            <a:ext cx="1307164" cy="155397"/>
          </a:xfrm>
          <a:prstGeom prst="rect">
            <a:avLst/>
          </a:prstGeom>
        </p:spPr>
      </p:pic>
      <p:sp>
        <p:nvSpPr>
          <p:cNvPr id="14" name="文本框 13"/>
          <p:cNvSpPr txBox="1"/>
          <p:nvPr/>
        </p:nvSpPr>
        <p:spPr>
          <a:xfrm>
            <a:off x="695400" y="1298885"/>
            <a:ext cx="9145016" cy="400110"/>
          </a:xfrm>
          <a:prstGeom prst="rect">
            <a:avLst/>
          </a:prstGeom>
          <a:noFill/>
        </p:spPr>
        <p:txBody>
          <a:bodyPr wrap="square" rtlCol="0">
            <a:spAutoFit/>
          </a:bodyPr>
          <a:lstStyle/>
          <a:p>
            <a:r>
              <a:rPr lang="en-US" altLang="zh-TW" sz="2000" b="1" dirty="0" smtClean="0">
                <a:solidFill>
                  <a:srgbClr val="33CCCC"/>
                </a:solidFill>
                <a:latin typeface="DFKai-SB" panose="03000509000000000000" pitchFamily="65" charset="-120"/>
                <a:ea typeface="DFKai-SB" panose="03000509000000000000" pitchFamily="65" charset="-120"/>
              </a:rPr>
              <a:t>2035 </a:t>
            </a:r>
            <a:r>
              <a:rPr lang="en-US" altLang="zh-TW" sz="2000" b="1" dirty="0">
                <a:solidFill>
                  <a:srgbClr val="33CCCC"/>
                </a:solidFill>
                <a:latin typeface="DFKai-SB" panose="03000509000000000000" pitchFamily="65" charset="-120"/>
                <a:ea typeface="DFKai-SB" panose="03000509000000000000" pitchFamily="65" charset="-120"/>
              </a:rPr>
              <a:t>Offshore wind power installation plans in Asian countries</a:t>
            </a:r>
            <a:endParaRPr lang="zh-TW" altLang="en-US" sz="2000" b="1" dirty="0">
              <a:solidFill>
                <a:srgbClr val="33CCCC"/>
              </a:solidFill>
              <a:latin typeface="DFKai-SB" panose="03000509000000000000" pitchFamily="65" charset="-120"/>
              <a:ea typeface="DFKai-SB" panose="03000509000000000000" pitchFamily="65" charset="-120"/>
            </a:endParaRPr>
          </a:p>
        </p:txBody>
      </p:sp>
      <p:sp>
        <p:nvSpPr>
          <p:cNvPr id="15" name="文本框 14"/>
          <p:cNvSpPr txBox="1"/>
          <p:nvPr/>
        </p:nvSpPr>
        <p:spPr>
          <a:xfrm>
            <a:off x="8400256" y="2311693"/>
            <a:ext cx="3896706" cy="3785652"/>
          </a:xfrm>
          <a:prstGeom prst="rect">
            <a:avLst/>
          </a:prstGeom>
          <a:noFill/>
        </p:spPr>
        <p:txBody>
          <a:bodyPr wrap="square" rtlCol="0">
            <a:spAutoFit/>
          </a:bodyPr>
          <a:lstStyle/>
          <a:p>
            <a:pPr marL="285750" indent="-285750">
              <a:buFont typeface="Arial" panose="020B0604020202020204" pitchFamily="34" charset="0"/>
              <a:buChar char="•"/>
            </a:pPr>
            <a:r>
              <a:rPr lang="en-US" altLang="zh-TW" sz="2000" b="1" dirty="0">
                <a:latin typeface="DFKai-SB" panose="03000509000000000000" pitchFamily="65" charset="-120"/>
                <a:ea typeface="DFKai-SB" panose="03000509000000000000" pitchFamily="65" charset="-120"/>
              </a:rPr>
              <a:t>The scale and rapid development of offshore wind power in Asia</a:t>
            </a:r>
          </a:p>
          <a:p>
            <a:pPr marL="285750" indent="-285750">
              <a:buFont typeface="Arial" panose="020B0604020202020204" pitchFamily="34" charset="0"/>
              <a:buChar char="•"/>
            </a:pPr>
            <a:endParaRPr lang="en-US" altLang="zh-TW" sz="2000" b="1"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en-US" altLang="zh-TW" sz="2000" b="1" dirty="0">
                <a:latin typeface="DFKai-SB" panose="03000509000000000000" pitchFamily="65" charset="-120"/>
                <a:ea typeface="DFKai-SB" panose="03000509000000000000" pitchFamily="65" charset="-120"/>
              </a:rPr>
              <a:t>Technology and Supply Chain Integrity</a:t>
            </a:r>
          </a:p>
          <a:p>
            <a:pPr marL="285750" indent="-285750">
              <a:buFont typeface="Arial" panose="020B0604020202020204" pitchFamily="34" charset="0"/>
              <a:buChar char="•"/>
            </a:pPr>
            <a:endParaRPr lang="en-US" altLang="zh-TW" sz="2000" b="1"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en-US" altLang="zh-TW" sz="2000" b="1" dirty="0">
                <a:latin typeface="DFKai-SB" panose="03000509000000000000" pitchFamily="65" charset="-120"/>
                <a:ea typeface="DFKai-SB" panose="03000509000000000000" pitchFamily="65" charset="-120"/>
              </a:rPr>
              <a:t>According to the 14th Five-Year Plan, by 2030, China's annual new installed capacity will not be less than 60GW</a:t>
            </a:r>
            <a:endParaRPr lang="zh-TW" altLang="en-US" sz="2000" b="1" dirty="0">
              <a:latin typeface="DFKai-SB" panose="03000509000000000000" pitchFamily="65" charset="-120"/>
              <a:ea typeface="DFKai-SB" panose="03000509000000000000" pitchFamily="65" charset="-120"/>
            </a:endParaRPr>
          </a:p>
        </p:txBody>
      </p:sp>
      <p:pic>
        <p:nvPicPr>
          <p:cNvPr id="9" name="图片 8"/>
          <p:cNvPicPr>
            <a:picLocks noChangeAspect="1"/>
          </p:cNvPicPr>
          <p:nvPr/>
        </p:nvPicPr>
        <p:blipFill>
          <a:blip r:embed="rId5"/>
          <a:stretch>
            <a:fillRect/>
          </a:stretch>
        </p:blipFill>
        <p:spPr>
          <a:xfrm>
            <a:off x="717756" y="1896887"/>
            <a:ext cx="3865050" cy="206191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56308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6"/>
          </p:nvPr>
        </p:nvSpPr>
        <p:spPr/>
        <p:txBody>
          <a:bodyPr/>
          <a:lstStyle/>
          <a:p>
            <a:pPr>
              <a:defRPr/>
            </a:pPr>
            <a:fld id="{D65D3AB2-22C3-474D-880C-69B369BC085A}" type="slidenum">
              <a:rPr lang="zh-TW" altLang="en-US" smtClean="0"/>
              <a:pPr>
                <a:defRPr/>
              </a:pPr>
              <a:t>26</a:t>
            </a:fld>
            <a:endParaRPr lang="en-US" altLang="zh-TW" dirty="0"/>
          </a:p>
        </p:txBody>
      </p:sp>
      <p:pic>
        <p:nvPicPr>
          <p:cNvPr id="6" name="图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6080" y="1242182"/>
            <a:ext cx="4163156" cy="5479294"/>
          </a:xfrm>
          <a:prstGeom prst="rect">
            <a:avLst/>
          </a:prstGeom>
          <a:ln>
            <a:noFill/>
          </a:ln>
          <a:effectLst>
            <a:outerShdw blurRad="190500" sx="101000" sy="101000" algn="tl" rotWithShape="0">
              <a:srgbClr val="000000">
                <a:alpha val="70000"/>
              </a:srgbClr>
            </a:outerShdw>
          </a:effectLst>
        </p:spPr>
      </p:pic>
      <p:sp>
        <p:nvSpPr>
          <p:cNvPr id="8" name="TextBox 1"/>
          <p:cNvSpPr txBox="1">
            <a:spLocks noChangeArrowheads="1"/>
          </p:cNvSpPr>
          <p:nvPr/>
        </p:nvSpPr>
        <p:spPr bwMode="auto">
          <a:xfrm>
            <a:off x="1775520" y="332656"/>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CN" sz="3600" b="1" dirty="0">
                <a:latin typeface="FangSong" panose="02010609060101010101" pitchFamily="49" charset="-122"/>
                <a:ea typeface="FangSong" panose="02010609060101010101" pitchFamily="49" charset="-122"/>
                <a:cs typeface="Verdana" pitchFamily="34" charset="0"/>
              </a:rPr>
              <a:t>Taiwan Offshore Wind Power Market</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pic>
        <p:nvPicPr>
          <p:cNvPr id="11" name="图片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12" name="文字方塊 5"/>
          <p:cNvSpPr txBox="1"/>
          <p:nvPr/>
        </p:nvSpPr>
        <p:spPr>
          <a:xfrm>
            <a:off x="1037583" y="1267109"/>
            <a:ext cx="5256584" cy="2323713"/>
          </a:xfrm>
          <a:prstGeom prst="rect">
            <a:avLst/>
          </a:prstGeom>
          <a:noFill/>
        </p:spPr>
        <p:txBody>
          <a:bodyPr wrap="square" rtlCol="0">
            <a:spAutoFit/>
          </a:bodyPr>
          <a:lstStyle/>
          <a:p>
            <a:pPr marL="342900" indent="-342900" eaLnBrk="0" hangingPunct="0">
              <a:lnSpc>
                <a:spcPts val="2400"/>
              </a:lnSpc>
              <a:spcBef>
                <a:spcPts val="600"/>
              </a:spcBef>
              <a:buClr>
                <a:schemeClr val="accent2"/>
              </a:buClr>
              <a:buSzPct val="80000"/>
              <a:buFont typeface="Wingdings" panose="05000000000000000000" pitchFamily="2" charset="2"/>
              <a:buChar char=""/>
            </a:pPr>
            <a:r>
              <a:rPr lang="en-US" altLang="zh-TW" sz="1600" b="1" dirty="0">
                <a:latin typeface="FangSong" panose="02010609060101010101" pitchFamily="49" charset="-122"/>
                <a:ea typeface="FangSong" panose="02010609060101010101" pitchFamily="49" charset="-122"/>
                <a:cs typeface="Arial" charset="0"/>
              </a:rPr>
              <a:t>Block development from 2026 to 2035: It is planned to release 15GW of installed capacity, which is nearly three times that of the previous two stages. The cumulative installation capacity is 20.7GW.</a:t>
            </a:r>
          </a:p>
          <a:p>
            <a:pPr marL="342900" indent="-342900" eaLnBrk="0" hangingPunct="0">
              <a:lnSpc>
                <a:spcPts val="2400"/>
              </a:lnSpc>
              <a:spcBef>
                <a:spcPts val="600"/>
              </a:spcBef>
              <a:buClr>
                <a:schemeClr val="accent2"/>
              </a:buClr>
              <a:buSzPct val="80000"/>
              <a:buFont typeface="Wingdings" panose="05000000000000000000" pitchFamily="2" charset="2"/>
              <a:buChar char=""/>
            </a:pPr>
            <a:r>
              <a:rPr lang="en-US" altLang="zh-TW" sz="1600" b="1" dirty="0">
                <a:latin typeface="FangSong" panose="02010609060101010101" pitchFamily="49" charset="-122"/>
                <a:ea typeface="FangSong" panose="02010609060101010101" pitchFamily="49" charset="-122"/>
                <a:cs typeface="Arial" charset="0"/>
              </a:rPr>
              <a:t>Target 2025, the total installed capacity of offshore wind power will reach 5.7GW</a:t>
            </a:r>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9943" y="3545803"/>
            <a:ext cx="4560058" cy="2683920"/>
          </a:xfrm>
          <a:prstGeom prst="rect">
            <a:avLst/>
          </a:prstGeom>
          <a:ln>
            <a:noFill/>
          </a:ln>
          <a:effectLst>
            <a:outerShdw blurRad="190500" sx="101000" sy="101000" algn="tl" rotWithShape="0">
              <a:srgbClr val="000000">
                <a:alpha val="70000"/>
              </a:srgbClr>
            </a:outerShdw>
          </a:effectLst>
        </p:spPr>
      </p:pic>
    </p:spTree>
    <p:extLst>
      <p:ext uri="{BB962C8B-B14F-4D97-AF65-F5344CB8AC3E}">
        <p14:creationId xmlns:p14="http://schemas.microsoft.com/office/powerpoint/2010/main" val="3976559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6"/>
          </p:nvPr>
        </p:nvSpPr>
        <p:spPr/>
        <p:txBody>
          <a:bodyPr/>
          <a:lstStyle/>
          <a:p>
            <a:pPr>
              <a:defRPr/>
            </a:pPr>
            <a:fld id="{D65D3AB2-22C3-474D-880C-69B369BC085A}" type="slidenum">
              <a:rPr lang="zh-TW" altLang="en-US" smtClean="0"/>
              <a:pPr>
                <a:defRPr/>
              </a:pPr>
              <a:t>27</a:t>
            </a:fld>
            <a:endParaRPr lang="en-US" altLang="zh-TW" dirty="0"/>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68009" y="1196752"/>
            <a:ext cx="4378739" cy="5272208"/>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1279" y="1484784"/>
            <a:ext cx="4427984" cy="1061680"/>
          </a:xfrm>
          <a:prstGeom prst="rect">
            <a:avLst/>
          </a:prstGeom>
        </p:spPr>
      </p:pic>
      <p:sp>
        <p:nvSpPr>
          <p:cNvPr id="6" name="文本框 5"/>
          <p:cNvSpPr txBox="1"/>
          <p:nvPr/>
        </p:nvSpPr>
        <p:spPr>
          <a:xfrm>
            <a:off x="1643571" y="5445225"/>
            <a:ext cx="4516217" cy="584775"/>
          </a:xfrm>
          <a:prstGeom prst="rect">
            <a:avLst/>
          </a:prstGeom>
          <a:noFill/>
        </p:spPr>
        <p:txBody>
          <a:bodyPr wrap="square" rtlCol="0">
            <a:spAutoFit/>
          </a:bodyPr>
          <a:lstStyle/>
          <a:p>
            <a:r>
              <a:rPr lang="en-US" altLang="zh-CN" sz="1600" dirty="0">
                <a:latin typeface="FangSong" panose="02010609060101010101" pitchFamily="49" charset="-122"/>
                <a:ea typeface="FangSong" panose="02010609060101010101" pitchFamily="49" charset="-122"/>
              </a:rPr>
              <a:t>The 2030 offshore wind power target is 10GW, of which 4GW are floating projects.</a:t>
            </a:r>
            <a:endParaRPr lang="zh-CN" altLang="en-US" sz="1600" dirty="0">
              <a:latin typeface="FangSong" panose="02010609060101010101" pitchFamily="49" charset="-122"/>
              <a:ea typeface="FangSong" panose="02010609060101010101" pitchFamily="49" charset="-122"/>
            </a:endParaRPr>
          </a:p>
        </p:txBody>
      </p:sp>
      <p:sp>
        <p:nvSpPr>
          <p:cNvPr id="7" name="文本框 6"/>
          <p:cNvSpPr txBox="1"/>
          <p:nvPr/>
        </p:nvSpPr>
        <p:spPr>
          <a:xfrm>
            <a:off x="2106331" y="1213593"/>
            <a:ext cx="3528392" cy="523220"/>
          </a:xfrm>
          <a:prstGeom prst="rect">
            <a:avLst/>
          </a:prstGeom>
          <a:solidFill>
            <a:schemeClr val="bg1"/>
          </a:solidFill>
        </p:spPr>
        <p:txBody>
          <a:bodyPr wrap="square" rtlCol="0">
            <a:spAutoFit/>
          </a:bodyPr>
          <a:lstStyle/>
          <a:p>
            <a:r>
              <a:rPr lang="en-US" altLang="zh-CN" sz="1400" b="1" dirty="0">
                <a:solidFill>
                  <a:srgbClr val="05649F"/>
                </a:solidFill>
                <a:latin typeface="FangSong" panose="02010609060101010101" pitchFamily="49" charset="-122"/>
                <a:ea typeface="FangSong" panose="02010609060101010101" pitchFamily="49" charset="-122"/>
              </a:rPr>
              <a:t>Installed wind power generation and future targets</a:t>
            </a:r>
            <a:endParaRPr lang="zh-CN" altLang="en-US" sz="1400" b="1" dirty="0">
              <a:solidFill>
                <a:srgbClr val="05649F"/>
              </a:solidFill>
              <a:latin typeface="FangSong" panose="02010609060101010101" pitchFamily="49" charset="-122"/>
              <a:ea typeface="FangSong" panose="02010609060101010101" pitchFamily="49" charset="-122"/>
            </a:endParaRPr>
          </a:p>
        </p:txBody>
      </p:sp>
      <p:sp>
        <p:nvSpPr>
          <p:cNvPr id="8" name="文本框 7"/>
          <p:cNvSpPr txBox="1"/>
          <p:nvPr/>
        </p:nvSpPr>
        <p:spPr>
          <a:xfrm>
            <a:off x="1703512" y="1988841"/>
            <a:ext cx="576064" cy="538609"/>
          </a:xfrm>
          <a:prstGeom prst="rect">
            <a:avLst/>
          </a:prstGeom>
          <a:solidFill>
            <a:schemeClr val="bg1"/>
          </a:solidFill>
        </p:spPr>
        <p:txBody>
          <a:bodyPr wrap="square" lIns="0" tIns="0" rIns="0" bIns="0" rtlCol="0">
            <a:spAutoFit/>
          </a:bodyPr>
          <a:lstStyle/>
          <a:p>
            <a:pPr>
              <a:lnSpc>
                <a:spcPts val="1400"/>
              </a:lnSpc>
            </a:pPr>
            <a:r>
              <a:rPr lang="zh-CN" altLang="en-US" sz="1000" dirty="0"/>
              <a:t>陸上</a:t>
            </a:r>
            <a:endParaRPr lang="en-US" altLang="zh-CN" sz="1000" dirty="0"/>
          </a:p>
          <a:p>
            <a:pPr>
              <a:lnSpc>
                <a:spcPts val="1400"/>
              </a:lnSpc>
            </a:pPr>
            <a:r>
              <a:rPr lang="zh-CN" altLang="en-US" sz="1000" dirty="0"/>
              <a:t>離岸</a:t>
            </a:r>
            <a:endParaRPr lang="en-US" altLang="zh-CN" sz="1000" dirty="0"/>
          </a:p>
          <a:p>
            <a:pPr>
              <a:lnSpc>
                <a:spcPts val="1400"/>
              </a:lnSpc>
            </a:pPr>
            <a:r>
              <a:rPr lang="zh-CN" altLang="en-US" sz="1000" dirty="0"/>
              <a:t>總共</a:t>
            </a:r>
          </a:p>
        </p:txBody>
      </p:sp>
      <p:pic>
        <p:nvPicPr>
          <p:cNvPr id="9" name="图片 8" descr="C:\Users\A1058\Desktop\不同水深会有离岸风机安装的方式.bmp"/>
          <p:cNvPicPr/>
          <p:nvPr/>
        </p:nvPicPr>
        <p:blipFill>
          <a:blip r:embed="rId4" cstate="email">
            <a:extLst>
              <a:ext uri="{28A0092B-C50C-407E-A947-70E740481C1C}">
                <a14:useLocalDpi xmlns:a14="http://schemas.microsoft.com/office/drawing/2010/main"/>
              </a:ext>
            </a:extLst>
          </a:blip>
          <a:srcRect/>
          <a:stretch>
            <a:fillRect/>
          </a:stretch>
        </p:blipFill>
        <p:spPr bwMode="auto">
          <a:xfrm>
            <a:off x="1651791" y="2647141"/>
            <a:ext cx="4437472" cy="2582059"/>
          </a:xfrm>
          <a:prstGeom prst="rect">
            <a:avLst/>
          </a:prstGeom>
          <a:noFill/>
          <a:ln>
            <a:noFill/>
          </a:ln>
        </p:spPr>
      </p:pic>
      <p:sp>
        <p:nvSpPr>
          <p:cNvPr id="10" name="TextBox 1"/>
          <p:cNvSpPr txBox="1">
            <a:spLocks noChangeArrowheads="1"/>
          </p:cNvSpPr>
          <p:nvPr/>
        </p:nvSpPr>
        <p:spPr bwMode="auto">
          <a:xfrm>
            <a:off x="1703693" y="334396"/>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CN" sz="3600" b="1" dirty="0">
                <a:latin typeface="FangSong" panose="02010609060101010101" pitchFamily="49" charset="-122"/>
                <a:ea typeface="FangSong" panose="02010609060101010101" pitchFamily="49" charset="-122"/>
                <a:cs typeface="Verdana" pitchFamily="34" charset="0"/>
              </a:rPr>
              <a:t>Japan Wind Power Market Planning</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pic>
        <p:nvPicPr>
          <p:cNvPr id="13" name="图片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Tree>
    <p:extLst>
      <p:ext uri="{BB962C8B-B14F-4D97-AF65-F5344CB8AC3E}">
        <p14:creationId xmlns:p14="http://schemas.microsoft.com/office/powerpoint/2010/main" val="2978781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1904" y="3756161"/>
            <a:ext cx="5904656" cy="2974262"/>
          </a:xfrm>
          <a:prstGeom prst="rect">
            <a:avLst/>
          </a:prstGeom>
        </p:spPr>
      </p:pic>
      <p:sp>
        <p:nvSpPr>
          <p:cNvPr id="2" name="灯片编号占位符 1"/>
          <p:cNvSpPr>
            <a:spLocks noGrp="1"/>
          </p:cNvSpPr>
          <p:nvPr>
            <p:ph type="sldNum" sz="quarter" idx="16"/>
          </p:nvPr>
        </p:nvSpPr>
        <p:spPr/>
        <p:txBody>
          <a:bodyPr/>
          <a:lstStyle/>
          <a:p>
            <a:pPr>
              <a:defRPr/>
            </a:pPr>
            <a:fld id="{D65D3AB2-22C3-474D-880C-69B369BC085A}" type="slidenum">
              <a:rPr lang="zh-TW" altLang="en-US" smtClean="0"/>
              <a:pPr>
                <a:defRPr/>
              </a:pPr>
              <a:t>28</a:t>
            </a:fld>
            <a:endParaRPr lang="en-US" altLang="zh-TW" dirty="0"/>
          </a:p>
        </p:txBody>
      </p:sp>
      <p:sp>
        <p:nvSpPr>
          <p:cNvPr id="6" name="文字方塊 5"/>
          <p:cNvSpPr txBox="1"/>
          <p:nvPr/>
        </p:nvSpPr>
        <p:spPr>
          <a:xfrm>
            <a:off x="5004929" y="944067"/>
            <a:ext cx="6783598" cy="2785378"/>
          </a:xfrm>
          <a:prstGeom prst="rect">
            <a:avLst/>
          </a:prstGeom>
          <a:noFill/>
        </p:spPr>
        <p:txBody>
          <a:bodyPr wrap="square" rtlCol="0">
            <a:spAutoFit/>
          </a:bodyPr>
          <a:lstStyle/>
          <a:p>
            <a:pPr eaLnBrk="0" hangingPunct="0">
              <a:lnSpc>
                <a:spcPts val="2400"/>
              </a:lnSpc>
              <a:spcBef>
                <a:spcPts val="600"/>
              </a:spcBef>
              <a:buClr>
                <a:schemeClr val="accent2"/>
              </a:buClr>
              <a:buSzPct val="80000"/>
            </a:pPr>
            <a:endParaRPr lang="en-US" altLang="zh-CN" sz="2000" b="1" dirty="0">
              <a:latin typeface="FangSong" panose="02010609060101010101" pitchFamily="49" charset="-122"/>
              <a:ea typeface="FangSong" panose="02010609060101010101" pitchFamily="49" charset="-122"/>
              <a:cs typeface="Arial" charset="0"/>
            </a:endParaRPr>
          </a:p>
          <a:p>
            <a:pPr marL="342900" indent="-342900" eaLnBrk="0" hangingPunct="0">
              <a:lnSpc>
                <a:spcPts val="2400"/>
              </a:lnSpc>
              <a:spcBef>
                <a:spcPts val="600"/>
              </a:spcBef>
              <a:buClr>
                <a:schemeClr val="accent2"/>
              </a:buClr>
              <a:buSzPct val="80000"/>
              <a:buFont typeface="Wingdings" panose="05000000000000000000" pitchFamily="2" charset="2"/>
              <a:buChar char=""/>
            </a:pPr>
            <a:r>
              <a:rPr lang="en-US" altLang="zh-CN" sz="1400" b="1" dirty="0">
                <a:latin typeface="FangSong" panose="02010609060101010101" pitchFamily="49" charset="-122"/>
                <a:ea typeface="FangSong" panose="02010609060101010101" pitchFamily="49" charset="-122"/>
                <a:cs typeface="Arial" charset="0"/>
              </a:rPr>
              <a:t>According to the South Korean government’s announcement in 2021, 16.5 GW of new wind power generation capacity will be built in 2030 (of which offshore wind power will account for 12 GW)</a:t>
            </a:r>
          </a:p>
          <a:p>
            <a:pPr marL="342900" indent="-342900" eaLnBrk="0" hangingPunct="0">
              <a:lnSpc>
                <a:spcPts val="2400"/>
              </a:lnSpc>
              <a:spcBef>
                <a:spcPts val="600"/>
              </a:spcBef>
              <a:buClr>
                <a:schemeClr val="accent2"/>
              </a:buClr>
              <a:buSzPct val="80000"/>
              <a:buFont typeface="Wingdings" panose="05000000000000000000" pitchFamily="2" charset="2"/>
              <a:buChar char=""/>
            </a:pPr>
            <a:r>
              <a:rPr lang="en-US" altLang="zh-CN" sz="1400" b="1" dirty="0">
                <a:latin typeface="FangSong" panose="02010609060101010101" pitchFamily="49" charset="-122"/>
                <a:ea typeface="FangSong" panose="02010609060101010101" pitchFamily="49" charset="-122"/>
                <a:cs typeface="Arial" charset="0"/>
              </a:rPr>
              <a:t>As of 2021, South Korea currently has 87 offshore wind farm projects under construction or approved, of which five have already generated electricity.</a:t>
            </a:r>
          </a:p>
          <a:p>
            <a:pPr marL="342900" indent="-342900" eaLnBrk="0" hangingPunct="0">
              <a:lnSpc>
                <a:spcPts val="2400"/>
              </a:lnSpc>
              <a:spcBef>
                <a:spcPts val="600"/>
              </a:spcBef>
              <a:buClr>
                <a:schemeClr val="accent2"/>
              </a:buClr>
              <a:buSzPct val="80000"/>
              <a:buFont typeface="Wingdings" panose="05000000000000000000" pitchFamily="2" charset="2"/>
              <a:buChar char=""/>
            </a:pPr>
            <a:r>
              <a:rPr lang="en-US" altLang="zh-CN" sz="1400" b="1" dirty="0">
                <a:latin typeface="FangSong" panose="02010609060101010101" pitchFamily="49" charset="-122"/>
                <a:ea typeface="FangSong" panose="02010609060101010101" pitchFamily="49" charset="-122"/>
                <a:cs typeface="Arial" charset="0"/>
              </a:rPr>
              <a:t>Aim to become a top 5 offshore wind power country by 2030</a:t>
            </a:r>
            <a:endParaRPr lang="en-US" altLang="zh-TW" sz="1400" b="1" dirty="0">
              <a:latin typeface="FangSong" panose="02010609060101010101" pitchFamily="49" charset="-122"/>
              <a:ea typeface="FangSong" panose="02010609060101010101" pitchFamily="49" charset="-122"/>
              <a:cs typeface="Arial" charset="0"/>
            </a:endParaRPr>
          </a:p>
        </p:txBody>
      </p:sp>
      <p:sp>
        <p:nvSpPr>
          <p:cNvPr id="7" name="TextBox 1"/>
          <p:cNvSpPr txBox="1">
            <a:spLocks noChangeArrowheads="1"/>
          </p:cNvSpPr>
          <p:nvPr/>
        </p:nvSpPr>
        <p:spPr bwMode="auto">
          <a:xfrm>
            <a:off x="1934813" y="41636"/>
            <a:ext cx="8208963" cy="1200329"/>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CN" sz="3600" b="1" dirty="0">
                <a:latin typeface="FangSong" panose="02010609060101010101" pitchFamily="49" charset="-122"/>
                <a:ea typeface="FangSong" panose="02010609060101010101" pitchFamily="49" charset="-122"/>
                <a:cs typeface="Verdana" pitchFamily="34" charset="0"/>
              </a:rPr>
              <a:t>South Korea's Wind Power Market Vision</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424" y="1421550"/>
            <a:ext cx="4089610" cy="5308873"/>
          </a:xfrm>
          <a:prstGeom prst="rect">
            <a:avLst/>
          </a:prstGeom>
        </p:spPr>
      </p:pic>
    </p:spTree>
    <p:extLst>
      <p:ext uri="{BB962C8B-B14F-4D97-AF65-F5344CB8AC3E}">
        <p14:creationId xmlns:p14="http://schemas.microsoft.com/office/powerpoint/2010/main" val="2570814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6"/>
          </p:nvPr>
        </p:nvSpPr>
        <p:spPr/>
        <p:txBody>
          <a:bodyPr/>
          <a:lstStyle/>
          <a:p>
            <a:pPr>
              <a:defRPr/>
            </a:pPr>
            <a:fld id="{D65D3AB2-22C3-474D-880C-69B369BC085A}" type="slidenum">
              <a:rPr lang="zh-TW" altLang="en-US" smtClean="0"/>
              <a:pPr>
                <a:defRPr/>
              </a:pPr>
              <a:t>29</a:t>
            </a:fld>
            <a:endParaRPr lang="en-US" altLang="zh-TW" dirty="0"/>
          </a:p>
        </p:txBody>
      </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3472" y="1477169"/>
            <a:ext cx="10081120" cy="4624327"/>
          </a:xfrm>
          <a:prstGeom prst="rect">
            <a:avLst/>
          </a:prstGeom>
        </p:spPr>
      </p:pic>
      <p:sp>
        <p:nvSpPr>
          <p:cNvPr id="7" name="TextBox 1"/>
          <p:cNvSpPr txBox="1">
            <a:spLocks noChangeArrowheads="1"/>
          </p:cNvSpPr>
          <p:nvPr/>
        </p:nvSpPr>
        <p:spPr bwMode="auto">
          <a:xfrm>
            <a:off x="1847528" y="332656"/>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CN" sz="3600" b="1" dirty="0">
                <a:latin typeface="FangSong" panose="02010609060101010101" pitchFamily="49" charset="-122"/>
                <a:ea typeface="FangSong" panose="02010609060101010101" pitchFamily="49" charset="-122"/>
                <a:cs typeface="Verdana" pitchFamily="34" charset="0"/>
              </a:rPr>
              <a:t>Indian Wind Power Market Vision</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sp>
        <p:nvSpPr>
          <p:cNvPr id="8" name="文字方塊 5"/>
          <p:cNvSpPr txBox="1"/>
          <p:nvPr/>
        </p:nvSpPr>
        <p:spPr>
          <a:xfrm>
            <a:off x="767408" y="1628800"/>
            <a:ext cx="8712968" cy="1400383"/>
          </a:xfrm>
          <a:prstGeom prst="rect">
            <a:avLst/>
          </a:prstGeom>
          <a:noFill/>
        </p:spPr>
        <p:txBody>
          <a:bodyPr wrap="square" rtlCol="0">
            <a:spAutoFit/>
          </a:bodyPr>
          <a:lstStyle/>
          <a:p>
            <a:pPr marL="342900" indent="-342900" eaLnBrk="0" hangingPunct="0">
              <a:lnSpc>
                <a:spcPts val="2400"/>
              </a:lnSpc>
              <a:spcBef>
                <a:spcPts val="600"/>
              </a:spcBef>
              <a:buClr>
                <a:schemeClr val="accent2"/>
              </a:buClr>
              <a:buSzPct val="80000"/>
              <a:buFont typeface="Wingdings" panose="05000000000000000000" pitchFamily="2" charset="2"/>
              <a:buChar char=""/>
            </a:pPr>
            <a:r>
              <a:rPr lang="en-US" altLang="zh-TW" sz="2000" b="1" dirty="0">
                <a:latin typeface="FangSong" panose="02010609060101010101" pitchFamily="49" charset="-122"/>
                <a:ea typeface="FangSong" panose="02010609060101010101" pitchFamily="49" charset="-122"/>
                <a:cs typeface="Arial" charset="0"/>
              </a:rPr>
              <a:t>The Indian government announced that from 2022, the wind farms for bidding will be 4GW per year; from 2025, 5GW per year</a:t>
            </a:r>
          </a:p>
          <a:p>
            <a:pPr marL="342900" indent="-342900" eaLnBrk="0" hangingPunct="0">
              <a:lnSpc>
                <a:spcPts val="2400"/>
              </a:lnSpc>
              <a:spcBef>
                <a:spcPts val="600"/>
              </a:spcBef>
              <a:buClr>
                <a:schemeClr val="accent2"/>
              </a:buClr>
              <a:buSzPct val="80000"/>
              <a:buFont typeface="Wingdings" panose="05000000000000000000" pitchFamily="2" charset="2"/>
              <a:buChar char=""/>
            </a:pPr>
            <a:r>
              <a:rPr lang="en-US" altLang="zh-TW" sz="2000" b="1" dirty="0">
                <a:latin typeface="FangSong" panose="02010609060101010101" pitchFamily="49" charset="-122"/>
                <a:ea typeface="FangSong" panose="02010609060101010101" pitchFamily="49" charset="-122"/>
                <a:cs typeface="Arial" charset="0"/>
              </a:rPr>
              <a:t>Accumulated to 37 GW by 2030, of which 30GW is offshore wind power.</a:t>
            </a:r>
            <a:endParaRPr lang="en-US" altLang="zh-TW" sz="2000" b="1" dirty="0" smtClean="0">
              <a:latin typeface="PMingLiU" panose="02020500000000000000" pitchFamily="18" charset="-120"/>
              <a:ea typeface="PMingLiU" panose="02020500000000000000" pitchFamily="18" charset="-120"/>
              <a:cs typeface="Arial" charset="0"/>
            </a:endParaRPr>
          </a:p>
        </p:txBody>
      </p:sp>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Tree>
    <p:extLst>
      <p:ext uri="{BB962C8B-B14F-4D97-AF65-F5344CB8AC3E}">
        <p14:creationId xmlns:p14="http://schemas.microsoft.com/office/powerpoint/2010/main" val="222696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1"/>
          <p:cNvSpPr txBox="1">
            <a:spLocks noChangeArrowheads="1"/>
          </p:cNvSpPr>
          <p:nvPr/>
        </p:nvSpPr>
        <p:spPr bwMode="auto">
          <a:xfrm>
            <a:off x="2063751" y="291198"/>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TW" sz="3600" b="1" dirty="0">
                <a:latin typeface="Franklin Gothic Book" panose="020B0503020102020204" pitchFamily="34" charset="0"/>
                <a:ea typeface="FangSong" panose="02010609060101010101" pitchFamily="49" charset="-122"/>
                <a:cs typeface="Verdana" pitchFamily="34" charset="0"/>
              </a:rPr>
              <a:t>Outline</a:t>
            </a:r>
            <a:endParaRPr kumimoji="0" lang="zh-TW" altLang="en-US" sz="3600" b="1" dirty="0">
              <a:latin typeface="Franklin Gothic Book" panose="020B0503020102020204" pitchFamily="34" charset="0"/>
              <a:ea typeface="FangSong" panose="02010609060101010101" pitchFamily="49" charset="-122"/>
              <a:cs typeface="Verdana" pitchFamily="34" charset="0"/>
            </a:endParaRPr>
          </a:p>
        </p:txBody>
      </p:sp>
      <p:sp>
        <p:nvSpPr>
          <p:cNvPr id="3" name="投影片編號版面配置區 2"/>
          <p:cNvSpPr>
            <a:spLocks noGrp="1"/>
          </p:cNvSpPr>
          <p:nvPr>
            <p:ph type="sldNum" sz="quarter" idx="12"/>
          </p:nvPr>
        </p:nvSpPr>
        <p:spPr/>
        <p:txBody>
          <a:bodyPr/>
          <a:lstStyle/>
          <a:p>
            <a:pPr>
              <a:defRPr/>
            </a:pPr>
            <a:fld id="{9E01B511-A573-4DA4-855C-B932DC03D121}" type="slidenum">
              <a:rPr lang="zh-TW" altLang="en-US" smtClean="0"/>
              <a:pPr>
                <a:defRPr/>
              </a:pPr>
              <a:t>3</a:t>
            </a:fld>
            <a:endParaRPr lang="en-US" altLang="zh-TW" dirty="0"/>
          </a:p>
        </p:txBody>
      </p:sp>
      <p:grpSp>
        <p:nvGrpSpPr>
          <p:cNvPr id="11" name="群組 10"/>
          <p:cNvGrpSpPr/>
          <p:nvPr/>
        </p:nvGrpSpPr>
        <p:grpSpPr>
          <a:xfrm>
            <a:off x="2904662" y="3042451"/>
            <a:ext cx="720000" cy="720000"/>
            <a:chOff x="1400360" y="1412776"/>
            <a:chExt cx="1063835" cy="1037088"/>
          </a:xfrm>
        </p:grpSpPr>
        <p:sp>
          <p:nvSpPr>
            <p:cNvPr id="12" name="8-Point Star 18"/>
            <p:cNvSpPr/>
            <p:nvPr/>
          </p:nvSpPr>
          <p:spPr>
            <a:xfrm rot="20400000" flipH="1">
              <a:off x="1427107" y="1412776"/>
              <a:ext cx="1037088" cy="1037088"/>
            </a:xfrm>
            <a:custGeom>
              <a:avLst/>
              <a:gdLst/>
              <a:ahLst/>
              <a:cxnLst/>
              <a:rect l="l" t="t" r="r" b="b"/>
              <a:pathLst>
                <a:path w="3040380" h="3040380">
                  <a:moveTo>
                    <a:pt x="1520190" y="971550"/>
                  </a:moveTo>
                  <a:cubicBezTo>
                    <a:pt x="1217184" y="971550"/>
                    <a:pt x="971550" y="1217184"/>
                    <a:pt x="971550" y="1520190"/>
                  </a:cubicBezTo>
                  <a:cubicBezTo>
                    <a:pt x="971550" y="1823196"/>
                    <a:pt x="1217184" y="2068830"/>
                    <a:pt x="1520190" y="2068830"/>
                  </a:cubicBezTo>
                  <a:cubicBezTo>
                    <a:pt x="1823196" y="2068830"/>
                    <a:pt x="2068830" y="1823196"/>
                    <a:pt x="2068830" y="1520190"/>
                  </a:cubicBezTo>
                  <a:cubicBezTo>
                    <a:pt x="2068830" y="1217184"/>
                    <a:pt x="1823196" y="971550"/>
                    <a:pt x="1520190" y="971550"/>
                  </a:cubicBezTo>
                  <a:close/>
                  <a:moveTo>
                    <a:pt x="1520190" y="0"/>
                  </a:moveTo>
                  <a:cubicBezTo>
                    <a:pt x="1586792" y="0"/>
                    <a:pt x="1652393" y="4283"/>
                    <a:pt x="1716539" y="14094"/>
                  </a:cubicBezTo>
                  <a:lnTo>
                    <a:pt x="1824743" y="350145"/>
                  </a:lnTo>
                  <a:cubicBezTo>
                    <a:pt x="1933334" y="374378"/>
                    <a:pt x="2037036" y="417195"/>
                    <a:pt x="2131002" y="478094"/>
                  </a:cubicBezTo>
                  <a:lnTo>
                    <a:pt x="2446152" y="316463"/>
                  </a:lnTo>
                  <a:cubicBezTo>
                    <a:pt x="2551357" y="395501"/>
                    <a:pt x="2644879" y="489023"/>
                    <a:pt x="2723917" y="594229"/>
                  </a:cubicBezTo>
                  <a:lnTo>
                    <a:pt x="2564636" y="904796"/>
                  </a:lnTo>
                  <a:cubicBezTo>
                    <a:pt x="2569646" y="911341"/>
                    <a:pt x="2573744" y="918462"/>
                    <a:pt x="2577779" y="925640"/>
                  </a:cubicBezTo>
                  <a:cubicBezTo>
                    <a:pt x="2630072" y="1018660"/>
                    <a:pt x="2668781" y="1115626"/>
                    <a:pt x="2689512" y="1215405"/>
                  </a:cubicBezTo>
                  <a:lnTo>
                    <a:pt x="3026287" y="1323842"/>
                  </a:lnTo>
                  <a:cubicBezTo>
                    <a:pt x="3036097" y="1387988"/>
                    <a:pt x="3040380" y="1453589"/>
                    <a:pt x="3040380" y="1520190"/>
                  </a:cubicBezTo>
                  <a:cubicBezTo>
                    <a:pt x="3040380" y="1586792"/>
                    <a:pt x="3036097" y="1652393"/>
                    <a:pt x="3026287" y="1716539"/>
                  </a:cubicBezTo>
                  <a:lnTo>
                    <a:pt x="2690239" y="1824742"/>
                  </a:lnTo>
                  <a:cubicBezTo>
                    <a:pt x="2666005" y="1933335"/>
                    <a:pt x="2623188" y="2037037"/>
                    <a:pt x="2562287" y="2131005"/>
                  </a:cubicBezTo>
                  <a:lnTo>
                    <a:pt x="2723917" y="2446152"/>
                  </a:lnTo>
                  <a:cubicBezTo>
                    <a:pt x="2644879" y="2551357"/>
                    <a:pt x="2551357" y="2644879"/>
                    <a:pt x="2446151" y="2723917"/>
                  </a:cubicBezTo>
                  <a:lnTo>
                    <a:pt x="2135585" y="2564637"/>
                  </a:lnTo>
                  <a:cubicBezTo>
                    <a:pt x="2129042" y="2569647"/>
                    <a:pt x="2121921" y="2573744"/>
                    <a:pt x="2114744" y="2577779"/>
                  </a:cubicBezTo>
                  <a:cubicBezTo>
                    <a:pt x="2021723" y="2630072"/>
                    <a:pt x="1924755" y="2668781"/>
                    <a:pt x="1824976" y="2689511"/>
                  </a:cubicBezTo>
                  <a:lnTo>
                    <a:pt x="1716539" y="3026287"/>
                  </a:lnTo>
                  <a:cubicBezTo>
                    <a:pt x="1652393" y="3036097"/>
                    <a:pt x="1586792" y="3040380"/>
                    <a:pt x="1520190" y="3040380"/>
                  </a:cubicBezTo>
                  <a:cubicBezTo>
                    <a:pt x="1453589" y="3040380"/>
                    <a:pt x="1387987" y="3036097"/>
                    <a:pt x="1323841" y="3026287"/>
                  </a:cubicBezTo>
                  <a:lnTo>
                    <a:pt x="1215638" y="2690237"/>
                  </a:lnTo>
                  <a:cubicBezTo>
                    <a:pt x="1107045" y="2666005"/>
                    <a:pt x="1003344" y="2623186"/>
                    <a:pt x="909378" y="2562286"/>
                  </a:cubicBezTo>
                  <a:lnTo>
                    <a:pt x="594229" y="2723917"/>
                  </a:lnTo>
                  <a:cubicBezTo>
                    <a:pt x="489023" y="2644879"/>
                    <a:pt x="395501" y="2551357"/>
                    <a:pt x="316463" y="2446152"/>
                  </a:cubicBezTo>
                  <a:lnTo>
                    <a:pt x="475745" y="2135582"/>
                  </a:lnTo>
                  <a:cubicBezTo>
                    <a:pt x="470736" y="2129039"/>
                    <a:pt x="466639" y="2121919"/>
                    <a:pt x="462604" y="2114742"/>
                  </a:cubicBezTo>
                  <a:cubicBezTo>
                    <a:pt x="410311" y="2021723"/>
                    <a:pt x="371603" y="1924756"/>
                    <a:pt x="350872" y="1824977"/>
                  </a:cubicBezTo>
                  <a:lnTo>
                    <a:pt x="14094" y="1716539"/>
                  </a:lnTo>
                  <a:cubicBezTo>
                    <a:pt x="4283" y="1652393"/>
                    <a:pt x="0" y="1586792"/>
                    <a:pt x="0" y="1520190"/>
                  </a:cubicBezTo>
                  <a:cubicBezTo>
                    <a:pt x="0" y="1453589"/>
                    <a:pt x="4283" y="1387988"/>
                    <a:pt x="14093" y="1323841"/>
                  </a:cubicBezTo>
                  <a:lnTo>
                    <a:pt x="350147" y="1215637"/>
                  </a:lnTo>
                  <a:cubicBezTo>
                    <a:pt x="374379" y="1107046"/>
                    <a:pt x="417197" y="1003347"/>
                    <a:pt x="478096" y="909381"/>
                  </a:cubicBezTo>
                  <a:lnTo>
                    <a:pt x="316464" y="594228"/>
                  </a:lnTo>
                  <a:cubicBezTo>
                    <a:pt x="395501" y="489023"/>
                    <a:pt x="489023" y="395501"/>
                    <a:pt x="594229" y="316463"/>
                  </a:cubicBezTo>
                  <a:lnTo>
                    <a:pt x="904800" y="475746"/>
                  </a:lnTo>
                  <a:cubicBezTo>
                    <a:pt x="911343" y="470736"/>
                    <a:pt x="918463" y="466639"/>
                    <a:pt x="925641" y="462604"/>
                  </a:cubicBezTo>
                  <a:cubicBezTo>
                    <a:pt x="1018661" y="410311"/>
                    <a:pt x="1115626" y="371603"/>
                    <a:pt x="1215403" y="350873"/>
                  </a:cubicBezTo>
                  <a:lnTo>
                    <a:pt x="1323841" y="14093"/>
                  </a:lnTo>
                  <a:cubicBezTo>
                    <a:pt x="1387988" y="4283"/>
                    <a:pt x="1453589" y="0"/>
                    <a:pt x="1520190"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8-Point Star 6"/>
            <p:cNvSpPr>
              <a:spLocks noChangeAspect="1"/>
            </p:cNvSpPr>
            <p:nvPr/>
          </p:nvSpPr>
          <p:spPr>
            <a:xfrm rot="20400000" flipH="1">
              <a:off x="1446601" y="1432270"/>
              <a:ext cx="998100" cy="998100"/>
            </a:xfrm>
            <a:custGeom>
              <a:avLst/>
              <a:gdLst/>
              <a:ahLst/>
              <a:cxnLst/>
              <a:rect l="l" t="t" r="r" b="b"/>
              <a:pathLst>
                <a:path w="1874520" h="1874520">
                  <a:moveTo>
                    <a:pt x="739496" y="595923"/>
                  </a:moveTo>
                  <a:cubicBezTo>
                    <a:pt x="550981" y="705145"/>
                    <a:pt x="486701" y="946509"/>
                    <a:pt x="595923" y="1135024"/>
                  </a:cubicBezTo>
                  <a:cubicBezTo>
                    <a:pt x="705145" y="1323539"/>
                    <a:pt x="946509" y="1387819"/>
                    <a:pt x="1135024" y="1278597"/>
                  </a:cubicBezTo>
                  <a:cubicBezTo>
                    <a:pt x="1323539" y="1169375"/>
                    <a:pt x="1387819" y="928011"/>
                    <a:pt x="1278597" y="739496"/>
                  </a:cubicBezTo>
                  <a:cubicBezTo>
                    <a:pt x="1169375" y="550981"/>
                    <a:pt x="928011" y="486701"/>
                    <a:pt x="739496" y="595923"/>
                  </a:cubicBezTo>
                  <a:close/>
                  <a:moveTo>
                    <a:pt x="349309" y="212809"/>
                  </a:moveTo>
                  <a:lnTo>
                    <a:pt x="549487" y="318071"/>
                  </a:lnTo>
                  <a:cubicBezTo>
                    <a:pt x="558730" y="311181"/>
                    <a:pt x="568662" y="305287"/>
                    <a:pt x="578782" y="299598"/>
                  </a:cubicBezTo>
                  <a:cubicBezTo>
                    <a:pt x="640907" y="264673"/>
                    <a:pt x="705951" y="239798"/>
                    <a:pt x="772822" y="227822"/>
                  </a:cubicBezTo>
                  <a:lnTo>
                    <a:pt x="842125" y="4804"/>
                  </a:lnTo>
                  <a:lnTo>
                    <a:pt x="937260" y="0"/>
                  </a:lnTo>
                  <a:cubicBezTo>
                    <a:pt x="969377" y="0"/>
                    <a:pt x="1001116" y="1615"/>
                    <a:pt x="1032398" y="4804"/>
                  </a:cubicBezTo>
                  <a:lnTo>
                    <a:pt x="1101417" y="226909"/>
                  </a:lnTo>
                  <a:cubicBezTo>
                    <a:pt x="1180333" y="242653"/>
                    <a:pt x="1255615" y="273607"/>
                    <a:pt x="1322618" y="319342"/>
                  </a:cubicBezTo>
                  <a:lnTo>
                    <a:pt x="1525213" y="212810"/>
                  </a:lnTo>
                  <a:cubicBezTo>
                    <a:pt x="1578197" y="250355"/>
                    <a:pt x="1624168" y="296326"/>
                    <a:pt x="1661713" y="349310"/>
                  </a:cubicBezTo>
                  <a:lnTo>
                    <a:pt x="1556452" y="549486"/>
                  </a:lnTo>
                  <a:cubicBezTo>
                    <a:pt x="1563341" y="558729"/>
                    <a:pt x="1569235" y="568662"/>
                    <a:pt x="1574924" y="578781"/>
                  </a:cubicBezTo>
                  <a:cubicBezTo>
                    <a:pt x="1609849" y="640906"/>
                    <a:pt x="1634724" y="705951"/>
                    <a:pt x="1646701" y="772822"/>
                  </a:cubicBezTo>
                  <a:lnTo>
                    <a:pt x="1869716" y="842124"/>
                  </a:lnTo>
                  <a:lnTo>
                    <a:pt x="1874520" y="937260"/>
                  </a:lnTo>
                  <a:cubicBezTo>
                    <a:pt x="1874520" y="969377"/>
                    <a:pt x="1872905" y="1001117"/>
                    <a:pt x="1869716" y="1032399"/>
                  </a:cubicBezTo>
                  <a:lnTo>
                    <a:pt x="1647613" y="1101417"/>
                  </a:lnTo>
                  <a:cubicBezTo>
                    <a:pt x="1631869" y="1180333"/>
                    <a:pt x="1600915" y="1255615"/>
                    <a:pt x="1555180" y="1322618"/>
                  </a:cubicBezTo>
                  <a:lnTo>
                    <a:pt x="1661712" y="1525211"/>
                  </a:lnTo>
                  <a:cubicBezTo>
                    <a:pt x="1624167" y="1578195"/>
                    <a:pt x="1578196" y="1624166"/>
                    <a:pt x="1525211" y="1661712"/>
                  </a:cubicBezTo>
                  <a:lnTo>
                    <a:pt x="1325036" y="1556451"/>
                  </a:lnTo>
                  <a:cubicBezTo>
                    <a:pt x="1315793" y="1563341"/>
                    <a:pt x="1305860" y="1569235"/>
                    <a:pt x="1295741" y="1574924"/>
                  </a:cubicBezTo>
                  <a:cubicBezTo>
                    <a:pt x="1233616" y="1609849"/>
                    <a:pt x="1168571" y="1634724"/>
                    <a:pt x="1101700" y="1646700"/>
                  </a:cubicBezTo>
                  <a:lnTo>
                    <a:pt x="1032398" y="1869716"/>
                  </a:lnTo>
                  <a:lnTo>
                    <a:pt x="937260" y="1874520"/>
                  </a:lnTo>
                  <a:cubicBezTo>
                    <a:pt x="905144" y="1874520"/>
                    <a:pt x="873405" y="1872905"/>
                    <a:pt x="842124" y="1869716"/>
                  </a:cubicBezTo>
                  <a:lnTo>
                    <a:pt x="773105" y="1647612"/>
                  </a:lnTo>
                  <a:cubicBezTo>
                    <a:pt x="694189" y="1631869"/>
                    <a:pt x="618908" y="1600914"/>
                    <a:pt x="551905" y="1555180"/>
                  </a:cubicBezTo>
                  <a:lnTo>
                    <a:pt x="349310" y="1661713"/>
                  </a:lnTo>
                  <a:cubicBezTo>
                    <a:pt x="296326" y="1624168"/>
                    <a:pt x="250355" y="1578197"/>
                    <a:pt x="212810" y="1525212"/>
                  </a:cubicBezTo>
                  <a:lnTo>
                    <a:pt x="318071" y="1325035"/>
                  </a:lnTo>
                  <a:cubicBezTo>
                    <a:pt x="311181" y="1315792"/>
                    <a:pt x="305287" y="1305860"/>
                    <a:pt x="299598" y="1295740"/>
                  </a:cubicBezTo>
                  <a:cubicBezTo>
                    <a:pt x="264673" y="1233616"/>
                    <a:pt x="239799" y="1168571"/>
                    <a:pt x="227822" y="1101700"/>
                  </a:cubicBezTo>
                  <a:lnTo>
                    <a:pt x="4804" y="1032398"/>
                  </a:lnTo>
                  <a:lnTo>
                    <a:pt x="0" y="937260"/>
                  </a:lnTo>
                  <a:cubicBezTo>
                    <a:pt x="0" y="905144"/>
                    <a:pt x="1616" y="873405"/>
                    <a:pt x="4804" y="842124"/>
                  </a:cubicBezTo>
                  <a:lnTo>
                    <a:pt x="226910" y="773105"/>
                  </a:lnTo>
                  <a:cubicBezTo>
                    <a:pt x="242653" y="694189"/>
                    <a:pt x="273608" y="618908"/>
                    <a:pt x="319342" y="551905"/>
                  </a:cubicBezTo>
                  <a:lnTo>
                    <a:pt x="212809" y="349309"/>
                  </a:lnTo>
                  <a:cubicBezTo>
                    <a:pt x="250354" y="296325"/>
                    <a:pt x="296325" y="250354"/>
                    <a:pt x="349309" y="21280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8-Point Star 18"/>
            <p:cNvSpPr/>
            <p:nvPr/>
          </p:nvSpPr>
          <p:spPr>
            <a:xfrm rot="20400000" flipH="1">
              <a:off x="1400360" y="1452597"/>
              <a:ext cx="838000" cy="845576"/>
            </a:xfrm>
            <a:custGeom>
              <a:avLst/>
              <a:gdLst/>
              <a:ahLst/>
              <a:cxnLst/>
              <a:rect l="l" t="t" r="r" b="b"/>
              <a:pathLst>
                <a:path w="1793173" h="1809385">
                  <a:moveTo>
                    <a:pt x="540264" y="10286"/>
                  </a:moveTo>
                  <a:lnTo>
                    <a:pt x="683581" y="0"/>
                  </a:lnTo>
                  <a:cubicBezTo>
                    <a:pt x="732193" y="0"/>
                    <a:pt x="780076" y="3126"/>
                    <a:pt x="826897" y="10287"/>
                  </a:cubicBezTo>
                  <a:lnTo>
                    <a:pt x="905875" y="255572"/>
                  </a:lnTo>
                  <a:cubicBezTo>
                    <a:pt x="985136" y="273260"/>
                    <a:pt x="1060829" y="304512"/>
                    <a:pt x="1129415" y="348963"/>
                  </a:cubicBezTo>
                  <a:lnTo>
                    <a:pt x="1359444" y="230987"/>
                  </a:lnTo>
                  <a:cubicBezTo>
                    <a:pt x="1436234" y="288678"/>
                    <a:pt x="1504495" y="356940"/>
                    <a:pt x="1562186" y="433730"/>
                  </a:cubicBezTo>
                  <a:lnTo>
                    <a:pt x="1445926" y="660414"/>
                  </a:lnTo>
                  <a:cubicBezTo>
                    <a:pt x="1449583" y="665192"/>
                    <a:pt x="1452574" y="670389"/>
                    <a:pt x="1455519" y="675628"/>
                  </a:cubicBezTo>
                  <a:cubicBezTo>
                    <a:pt x="1493688" y="743524"/>
                    <a:pt x="1521942" y="814300"/>
                    <a:pt x="1537074" y="887129"/>
                  </a:cubicBezTo>
                  <a:lnTo>
                    <a:pt x="1782887" y="966278"/>
                  </a:lnTo>
                  <a:cubicBezTo>
                    <a:pt x="1790047" y="1013098"/>
                    <a:pt x="1793174" y="1060981"/>
                    <a:pt x="1793173" y="1109593"/>
                  </a:cubicBezTo>
                  <a:cubicBezTo>
                    <a:pt x="1793174" y="1158206"/>
                    <a:pt x="1790047" y="1206089"/>
                    <a:pt x="1782887" y="1252909"/>
                  </a:cubicBezTo>
                  <a:lnTo>
                    <a:pt x="1537604" y="1331887"/>
                  </a:lnTo>
                  <a:cubicBezTo>
                    <a:pt x="1519916" y="1411149"/>
                    <a:pt x="1488663" y="1486842"/>
                    <a:pt x="1444212" y="1555429"/>
                  </a:cubicBezTo>
                  <a:lnTo>
                    <a:pt x="1562186" y="1785457"/>
                  </a:lnTo>
                  <a:lnTo>
                    <a:pt x="1541415" y="1809385"/>
                  </a:lnTo>
                  <a:cubicBezTo>
                    <a:pt x="1282525" y="1763268"/>
                    <a:pt x="1028742" y="1654791"/>
                    <a:pt x="802157" y="1490156"/>
                  </a:cubicBezTo>
                  <a:cubicBezTo>
                    <a:pt x="965712" y="1441296"/>
                    <a:pt x="1084035" y="1289263"/>
                    <a:pt x="1084035" y="1109593"/>
                  </a:cubicBezTo>
                  <a:cubicBezTo>
                    <a:pt x="1084035" y="888428"/>
                    <a:pt x="904746" y="709138"/>
                    <a:pt x="683580" y="709138"/>
                  </a:cubicBezTo>
                  <a:cubicBezTo>
                    <a:pt x="508801" y="709138"/>
                    <a:pt x="360173" y="821108"/>
                    <a:pt x="307122" y="977792"/>
                  </a:cubicBezTo>
                  <a:cubicBezTo>
                    <a:pt x="149161" y="745008"/>
                    <a:pt x="47166" y="492202"/>
                    <a:pt x="0" y="237686"/>
                  </a:cubicBezTo>
                  <a:cubicBezTo>
                    <a:pt x="2290" y="235086"/>
                    <a:pt x="4999" y="233030"/>
                    <a:pt x="7717" y="230988"/>
                  </a:cubicBezTo>
                  <a:lnTo>
                    <a:pt x="234405" y="347249"/>
                  </a:lnTo>
                  <a:cubicBezTo>
                    <a:pt x="239180" y="343592"/>
                    <a:pt x="244378" y="340602"/>
                    <a:pt x="249617" y="337656"/>
                  </a:cubicBezTo>
                  <a:cubicBezTo>
                    <a:pt x="317512" y="299488"/>
                    <a:pt x="388287" y="271234"/>
                    <a:pt x="461115" y="256103"/>
                  </a:cubicBezTo>
                  <a:close/>
                </a:path>
              </a:pathLst>
            </a:custGeom>
            <a:gradFill flip="none" rotWithShape="1">
              <a:gsLst>
                <a:gs pos="0">
                  <a:schemeClr val="bg1">
                    <a:alpha val="10000"/>
                  </a:schemeClr>
                </a:gs>
                <a:gs pos="100000">
                  <a:schemeClr val="bg1">
                    <a:alpha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 name="群組 14"/>
          <p:cNvGrpSpPr/>
          <p:nvPr/>
        </p:nvGrpSpPr>
        <p:grpSpPr>
          <a:xfrm>
            <a:off x="2895611" y="3978555"/>
            <a:ext cx="720000" cy="720000"/>
            <a:chOff x="1400360" y="1412776"/>
            <a:chExt cx="1063835" cy="1037088"/>
          </a:xfrm>
        </p:grpSpPr>
        <p:sp>
          <p:nvSpPr>
            <p:cNvPr id="16" name="8-Point Star 18"/>
            <p:cNvSpPr/>
            <p:nvPr/>
          </p:nvSpPr>
          <p:spPr>
            <a:xfrm rot="20400000" flipH="1">
              <a:off x="1427107" y="1412776"/>
              <a:ext cx="1037088" cy="1037088"/>
            </a:xfrm>
            <a:custGeom>
              <a:avLst/>
              <a:gdLst/>
              <a:ahLst/>
              <a:cxnLst/>
              <a:rect l="l" t="t" r="r" b="b"/>
              <a:pathLst>
                <a:path w="3040380" h="3040380">
                  <a:moveTo>
                    <a:pt x="1520190" y="971550"/>
                  </a:moveTo>
                  <a:cubicBezTo>
                    <a:pt x="1217184" y="971550"/>
                    <a:pt x="971550" y="1217184"/>
                    <a:pt x="971550" y="1520190"/>
                  </a:cubicBezTo>
                  <a:cubicBezTo>
                    <a:pt x="971550" y="1823196"/>
                    <a:pt x="1217184" y="2068830"/>
                    <a:pt x="1520190" y="2068830"/>
                  </a:cubicBezTo>
                  <a:cubicBezTo>
                    <a:pt x="1823196" y="2068830"/>
                    <a:pt x="2068830" y="1823196"/>
                    <a:pt x="2068830" y="1520190"/>
                  </a:cubicBezTo>
                  <a:cubicBezTo>
                    <a:pt x="2068830" y="1217184"/>
                    <a:pt x="1823196" y="971550"/>
                    <a:pt x="1520190" y="971550"/>
                  </a:cubicBezTo>
                  <a:close/>
                  <a:moveTo>
                    <a:pt x="1520190" y="0"/>
                  </a:moveTo>
                  <a:cubicBezTo>
                    <a:pt x="1586792" y="0"/>
                    <a:pt x="1652393" y="4283"/>
                    <a:pt x="1716539" y="14094"/>
                  </a:cubicBezTo>
                  <a:lnTo>
                    <a:pt x="1824743" y="350145"/>
                  </a:lnTo>
                  <a:cubicBezTo>
                    <a:pt x="1933334" y="374378"/>
                    <a:pt x="2037036" y="417195"/>
                    <a:pt x="2131002" y="478094"/>
                  </a:cubicBezTo>
                  <a:lnTo>
                    <a:pt x="2446152" y="316463"/>
                  </a:lnTo>
                  <a:cubicBezTo>
                    <a:pt x="2551357" y="395501"/>
                    <a:pt x="2644879" y="489023"/>
                    <a:pt x="2723917" y="594229"/>
                  </a:cubicBezTo>
                  <a:lnTo>
                    <a:pt x="2564636" y="904796"/>
                  </a:lnTo>
                  <a:cubicBezTo>
                    <a:pt x="2569646" y="911341"/>
                    <a:pt x="2573744" y="918462"/>
                    <a:pt x="2577779" y="925640"/>
                  </a:cubicBezTo>
                  <a:cubicBezTo>
                    <a:pt x="2630072" y="1018660"/>
                    <a:pt x="2668781" y="1115626"/>
                    <a:pt x="2689512" y="1215405"/>
                  </a:cubicBezTo>
                  <a:lnTo>
                    <a:pt x="3026287" y="1323842"/>
                  </a:lnTo>
                  <a:cubicBezTo>
                    <a:pt x="3036097" y="1387988"/>
                    <a:pt x="3040380" y="1453589"/>
                    <a:pt x="3040380" y="1520190"/>
                  </a:cubicBezTo>
                  <a:cubicBezTo>
                    <a:pt x="3040380" y="1586792"/>
                    <a:pt x="3036097" y="1652393"/>
                    <a:pt x="3026287" y="1716539"/>
                  </a:cubicBezTo>
                  <a:lnTo>
                    <a:pt x="2690239" y="1824742"/>
                  </a:lnTo>
                  <a:cubicBezTo>
                    <a:pt x="2666005" y="1933335"/>
                    <a:pt x="2623188" y="2037037"/>
                    <a:pt x="2562287" y="2131005"/>
                  </a:cubicBezTo>
                  <a:lnTo>
                    <a:pt x="2723917" y="2446152"/>
                  </a:lnTo>
                  <a:cubicBezTo>
                    <a:pt x="2644879" y="2551357"/>
                    <a:pt x="2551357" y="2644879"/>
                    <a:pt x="2446151" y="2723917"/>
                  </a:cubicBezTo>
                  <a:lnTo>
                    <a:pt x="2135585" y="2564637"/>
                  </a:lnTo>
                  <a:cubicBezTo>
                    <a:pt x="2129042" y="2569647"/>
                    <a:pt x="2121921" y="2573744"/>
                    <a:pt x="2114744" y="2577779"/>
                  </a:cubicBezTo>
                  <a:cubicBezTo>
                    <a:pt x="2021723" y="2630072"/>
                    <a:pt x="1924755" y="2668781"/>
                    <a:pt x="1824976" y="2689511"/>
                  </a:cubicBezTo>
                  <a:lnTo>
                    <a:pt x="1716539" y="3026287"/>
                  </a:lnTo>
                  <a:cubicBezTo>
                    <a:pt x="1652393" y="3036097"/>
                    <a:pt x="1586792" y="3040380"/>
                    <a:pt x="1520190" y="3040380"/>
                  </a:cubicBezTo>
                  <a:cubicBezTo>
                    <a:pt x="1453589" y="3040380"/>
                    <a:pt x="1387987" y="3036097"/>
                    <a:pt x="1323841" y="3026287"/>
                  </a:cubicBezTo>
                  <a:lnTo>
                    <a:pt x="1215638" y="2690237"/>
                  </a:lnTo>
                  <a:cubicBezTo>
                    <a:pt x="1107045" y="2666005"/>
                    <a:pt x="1003344" y="2623186"/>
                    <a:pt x="909378" y="2562286"/>
                  </a:cubicBezTo>
                  <a:lnTo>
                    <a:pt x="594229" y="2723917"/>
                  </a:lnTo>
                  <a:cubicBezTo>
                    <a:pt x="489023" y="2644879"/>
                    <a:pt x="395501" y="2551357"/>
                    <a:pt x="316463" y="2446152"/>
                  </a:cubicBezTo>
                  <a:lnTo>
                    <a:pt x="475745" y="2135582"/>
                  </a:lnTo>
                  <a:cubicBezTo>
                    <a:pt x="470736" y="2129039"/>
                    <a:pt x="466639" y="2121919"/>
                    <a:pt x="462604" y="2114742"/>
                  </a:cubicBezTo>
                  <a:cubicBezTo>
                    <a:pt x="410311" y="2021723"/>
                    <a:pt x="371603" y="1924756"/>
                    <a:pt x="350872" y="1824977"/>
                  </a:cubicBezTo>
                  <a:lnTo>
                    <a:pt x="14094" y="1716539"/>
                  </a:lnTo>
                  <a:cubicBezTo>
                    <a:pt x="4283" y="1652393"/>
                    <a:pt x="0" y="1586792"/>
                    <a:pt x="0" y="1520190"/>
                  </a:cubicBezTo>
                  <a:cubicBezTo>
                    <a:pt x="0" y="1453589"/>
                    <a:pt x="4283" y="1387988"/>
                    <a:pt x="14093" y="1323841"/>
                  </a:cubicBezTo>
                  <a:lnTo>
                    <a:pt x="350147" y="1215637"/>
                  </a:lnTo>
                  <a:cubicBezTo>
                    <a:pt x="374379" y="1107046"/>
                    <a:pt x="417197" y="1003347"/>
                    <a:pt x="478096" y="909381"/>
                  </a:cubicBezTo>
                  <a:lnTo>
                    <a:pt x="316464" y="594228"/>
                  </a:lnTo>
                  <a:cubicBezTo>
                    <a:pt x="395501" y="489023"/>
                    <a:pt x="489023" y="395501"/>
                    <a:pt x="594229" y="316463"/>
                  </a:cubicBezTo>
                  <a:lnTo>
                    <a:pt x="904800" y="475746"/>
                  </a:lnTo>
                  <a:cubicBezTo>
                    <a:pt x="911343" y="470736"/>
                    <a:pt x="918463" y="466639"/>
                    <a:pt x="925641" y="462604"/>
                  </a:cubicBezTo>
                  <a:cubicBezTo>
                    <a:pt x="1018661" y="410311"/>
                    <a:pt x="1115626" y="371603"/>
                    <a:pt x="1215403" y="350873"/>
                  </a:cubicBezTo>
                  <a:lnTo>
                    <a:pt x="1323841" y="14093"/>
                  </a:lnTo>
                  <a:cubicBezTo>
                    <a:pt x="1387988" y="4283"/>
                    <a:pt x="1453589" y="0"/>
                    <a:pt x="1520190"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8-Point Star 6"/>
            <p:cNvSpPr>
              <a:spLocks noChangeAspect="1"/>
            </p:cNvSpPr>
            <p:nvPr/>
          </p:nvSpPr>
          <p:spPr>
            <a:xfrm rot="20400000" flipH="1">
              <a:off x="1446601" y="1432270"/>
              <a:ext cx="998100" cy="998100"/>
            </a:xfrm>
            <a:custGeom>
              <a:avLst/>
              <a:gdLst/>
              <a:ahLst/>
              <a:cxnLst/>
              <a:rect l="l" t="t" r="r" b="b"/>
              <a:pathLst>
                <a:path w="1874520" h="1874520">
                  <a:moveTo>
                    <a:pt x="739496" y="595923"/>
                  </a:moveTo>
                  <a:cubicBezTo>
                    <a:pt x="550981" y="705145"/>
                    <a:pt x="486701" y="946509"/>
                    <a:pt x="595923" y="1135024"/>
                  </a:cubicBezTo>
                  <a:cubicBezTo>
                    <a:pt x="705145" y="1323539"/>
                    <a:pt x="946509" y="1387819"/>
                    <a:pt x="1135024" y="1278597"/>
                  </a:cubicBezTo>
                  <a:cubicBezTo>
                    <a:pt x="1323539" y="1169375"/>
                    <a:pt x="1387819" y="928011"/>
                    <a:pt x="1278597" y="739496"/>
                  </a:cubicBezTo>
                  <a:cubicBezTo>
                    <a:pt x="1169375" y="550981"/>
                    <a:pt x="928011" y="486701"/>
                    <a:pt x="739496" y="595923"/>
                  </a:cubicBezTo>
                  <a:close/>
                  <a:moveTo>
                    <a:pt x="349309" y="212809"/>
                  </a:moveTo>
                  <a:lnTo>
                    <a:pt x="549487" y="318071"/>
                  </a:lnTo>
                  <a:cubicBezTo>
                    <a:pt x="558730" y="311181"/>
                    <a:pt x="568662" y="305287"/>
                    <a:pt x="578782" y="299598"/>
                  </a:cubicBezTo>
                  <a:cubicBezTo>
                    <a:pt x="640907" y="264673"/>
                    <a:pt x="705951" y="239798"/>
                    <a:pt x="772822" y="227822"/>
                  </a:cubicBezTo>
                  <a:lnTo>
                    <a:pt x="842125" y="4804"/>
                  </a:lnTo>
                  <a:lnTo>
                    <a:pt x="937260" y="0"/>
                  </a:lnTo>
                  <a:cubicBezTo>
                    <a:pt x="969377" y="0"/>
                    <a:pt x="1001116" y="1615"/>
                    <a:pt x="1032398" y="4804"/>
                  </a:cubicBezTo>
                  <a:lnTo>
                    <a:pt x="1101417" y="226909"/>
                  </a:lnTo>
                  <a:cubicBezTo>
                    <a:pt x="1180333" y="242653"/>
                    <a:pt x="1255615" y="273607"/>
                    <a:pt x="1322618" y="319342"/>
                  </a:cubicBezTo>
                  <a:lnTo>
                    <a:pt x="1525213" y="212810"/>
                  </a:lnTo>
                  <a:cubicBezTo>
                    <a:pt x="1578197" y="250355"/>
                    <a:pt x="1624168" y="296326"/>
                    <a:pt x="1661713" y="349310"/>
                  </a:cubicBezTo>
                  <a:lnTo>
                    <a:pt x="1556452" y="549486"/>
                  </a:lnTo>
                  <a:cubicBezTo>
                    <a:pt x="1563341" y="558729"/>
                    <a:pt x="1569235" y="568662"/>
                    <a:pt x="1574924" y="578781"/>
                  </a:cubicBezTo>
                  <a:cubicBezTo>
                    <a:pt x="1609849" y="640906"/>
                    <a:pt x="1634724" y="705951"/>
                    <a:pt x="1646701" y="772822"/>
                  </a:cubicBezTo>
                  <a:lnTo>
                    <a:pt x="1869716" y="842124"/>
                  </a:lnTo>
                  <a:lnTo>
                    <a:pt x="1874520" y="937260"/>
                  </a:lnTo>
                  <a:cubicBezTo>
                    <a:pt x="1874520" y="969377"/>
                    <a:pt x="1872905" y="1001117"/>
                    <a:pt x="1869716" y="1032399"/>
                  </a:cubicBezTo>
                  <a:lnTo>
                    <a:pt x="1647613" y="1101417"/>
                  </a:lnTo>
                  <a:cubicBezTo>
                    <a:pt x="1631869" y="1180333"/>
                    <a:pt x="1600915" y="1255615"/>
                    <a:pt x="1555180" y="1322618"/>
                  </a:cubicBezTo>
                  <a:lnTo>
                    <a:pt x="1661712" y="1525211"/>
                  </a:lnTo>
                  <a:cubicBezTo>
                    <a:pt x="1624167" y="1578195"/>
                    <a:pt x="1578196" y="1624166"/>
                    <a:pt x="1525211" y="1661712"/>
                  </a:cubicBezTo>
                  <a:lnTo>
                    <a:pt x="1325036" y="1556451"/>
                  </a:lnTo>
                  <a:cubicBezTo>
                    <a:pt x="1315793" y="1563341"/>
                    <a:pt x="1305860" y="1569235"/>
                    <a:pt x="1295741" y="1574924"/>
                  </a:cubicBezTo>
                  <a:cubicBezTo>
                    <a:pt x="1233616" y="1609849"/>
                    <a:pt x="1168571" y="1634724"/>
                    <a:pt x="1101700" y="1646700"/>
                  </a:cubicBezTo>
                  <a:lnTo>
                    <a:pt x="1032398" y="1869716"/>
                  </a:lnTo>
                  <a:lnTo>
                    <a:pt x="937260" y="1874520"/>
                  </a:lnTo>
                  <a:cubicBezTo>
                    <a:pt x="905144" y="1874520"/>
                    <a:pt x="873405" y="1872905"/>
                    <a:pt x="842124" y="1869716"/>
                  </a:cubicBezTo>
                  <a:lnTo>
                    <a:pt x="773105" y="1647612"/>
                  </a:lnTo>
                  <a:cubicBezTo>
                    <a:pt x="694189" y="1631869"/>
                    <a:pt x="618908" y="1600914"/>
                    <a:pt x="551905" y="1555180"/>
                  </a:cubicBezTo>
                  <a:lnTo>
                    <a:pt x="349310" y="1661713"/>
                  </a:lnTo>
                  <a:cubicBezTo>
                    <a:pt x="296326" y="1624168"/>
                    <a:pt x="250355" y="1578197"/>
                    <a:pt x="212810" y="1525212"/>
                  </a:cubicBezTo>
                  <a:lnTo>
                    <a:pt x="318071" y="1325035"/>
                  </a:lnTo>
                  <a:cubicBezTo>
                    <a:pt x="311181" y="1315792"/>
                    <a:pt x="305287" y="1305860"/>
                    <a:pt x="299598" y="1295740"/>
                  </a:cubicBezTo>
                  <a:cubicBezTo>
                    <a:pt x="264673" y="1233616"/>
                    <a:pt x="239799" y="1168571"/>
                    <a:pt x="227822" y="1101700"/>
                  </a:cubicBezTo>
                  <a:lnTo>
                    <a:pt x="4804" y="1032398"/>
                  </a:lnTo>
                  <a:lnTo>
                    <a:pt x="0" y="937260"/>
                  </a:lnTo>
                  <a:cubicBezTo>
                    <a:pt x="0" y="905144"/>
                    <a:pt x="1616" y="873405"/>
                    <a:pt x="4804" y="842124"/>
                  </a:cubicBezTo>
                  <a:lnTo>
                    <a:pt x="226910" y="773105"/>
                  </a:lnTo>
                  <a:cubicBezTo>
                    <a:pt x="242653" y="694189"/>
                    <a:pt x="273608" y="618908"/>
                    <a:pt x="319342" y="551905"/>
                  </a:cubicBezTo>
                  <a:lnTo>
                    <a:pt x="212809" y="349309"/>
                  </a:lnTo>
                  <a:cubicBezTo>
                    <a:pt x="250354" y="296325"/>
                    <a:pt x="296325" y="250354"/>
                    <a:pt x="349309" y="21280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8-Point Star 18"/>
            <p:cNvSpPr/>
            <p:nvPr/>
          </p:nvSpPr>
          <p:spPr>
            <a:xfrm rot="20400000" flipH="1">
              <a:off x="1400360" y="1452597"/>
              <a:ext cx="838000" cy="845576"/>
            </a:xfrm>
            <a:custGeom>
              <a:avLst/>
              <a:gdLst/>
              <a:ahLst/>
              <a:cxnLst/>
              <a:rect l="l" t="t" r="r" b="b"/>
              <a:pathLst>
                <a:path w="1793173" h="1809385">
                  <a:moveTo>
                    <a:pt x="540264" y="10286"/>
                  </a:moveTo>
                  <a:lnTo>
                    <a:pt x="683581" y="0"/>
                  </a:lnTo>
                  <a:cubicBezTo>
                    <a:pt x="732193" y="0"/>
                    <a:pt x="780076" y="3126"/>
                    <a:pt x="826897" y="10287"/>
                  </a:cubicBezTo>
                  <a:lnTo>
                    <a:pt x="905875" y="255572"/>
                  </a:lnTo>
                  <a:cubicBezTo>
                    <a:pt x="985136" y="273260"/>
                    <a:pt x="1060829" y="304512"/>
                    <a:pt x="1129415" y="348963"/>
                  </a:cubicBezTo>
                  <a:lnTo>
                    <a:pt x="1359444" y="230987"/>
                  </a:lnTo>
                  <a:cubicBezTo>
                    <a:pt x="1436234" y="288678"/>
                    <a:pt x="1504495" y="356940"/>
                    <a:pt x="1562186" y="433730"/>
                  </a:cubicBezTo>
                  <a:lnTo>
                    <a:pt x="1445926" y="660414"/>
                  </a:lnTo>
                  <a:cubicBezTo>
                    <a:pt x="1449583" y="665192"/>
                    <a:pt x="1452574" y="670389"/>
                    <a:pt x="1455519" y="675628"/>
                  </a:cubicBezTo>
                  <a:cubicBezTo>
                    <a:pt x="1493688" y="743524"/>
                    <a:pt x="1521942" y="814300"/>
                    <a:pt x="1537074" y="887129"/>
                  </a:cubicBezTo>
                  <a:lnTo>
                    <a:pt x="1782887" y="966278"/>
                  </a:lnTo>
                  <a:cubicBezTo>
                    <a:pt x="1790047" y="1013098"/>
                    <a:pt x="1793174" y="1060981"/>
                    <a:pt x="1793173" y="1109593"/>
                  </a:cubicBezTo>
                  <a:cubicBezTo>
                    <a:pt x="1793174" y="1158206"/>
                    <a:pt x="1790047" y="1206089"/>
                    <a:pt x="1782887" y="1252909"/>
                  </a:cubicBezTo>
                  <a:lnTo>
                    <a:pt x="1537604" y="1331887"/>
                  </a:lnTo>
                  <a:cubicBezTo>
                    <a:pt x="1519916" y="1411149"/>
                    <a:pt x="1488663" y="1486842"/>
                    <a:pt x="1444212" y="1555429"/>
                  </a:cubicBezTo>
                  <a:lnTo>
                    <a:pt x="1562186" y="1785457"/>
                  </a:lnTo>
                  <a:lnTo>
                    <a:pt x="1541415" y="1809385"/>
                  </a:lnTo>
                  <a:cubicBezTo>
                    <a:pt x="1282525" y="1763268"/>
                    <a:pt x="1028742" y="1654791"/>
                    <a:pt x="802157" y="1490156"/>
                  </a:cubicBezTo>
                  <a:cubicBezTo>
                    <a:pt x="965712" y="1441296"/>
                    <a:pt x="1084035" y="1289263"/>
                    <a:pt x="1084035" y="1109593"/>
                  </a:cubicBezTo>
                  <a:cubicBezTo>
                    <a:pt x="1084035" y="888428"/>
                    <a:pt x="904746" y="709138"/>
                    <a:pt x="683580" y="709138"/>
                  </a:cubicBezTo>
                  <a:cubicBezTo>
                    <a:pt x="508801" y="709138"/>
                    <a:pt x="360173" y="821108"/>
                    <a:pt x="307122" y="977792"/>
                  </a:cubicBezTo>
                  <a:cubicBezTo>
                    <a:pt x="149161" y="745008"/>
                    <a:pt x="47166" y="492202"/>
                    <a:pt x="0" y="237686"/>
                  </a:cubicBezTo>
                  <a:cubicBezTo>
                    <a:pt x="2290" y="235086"/>
                    <a:pt x="4999" y="233030"/>
                    <a:pt x="7717" y="230988"/>
                  </a:cubicBezTo>
                  <a:lnTo>
                    <a:pt x="234405" y="347249"/>
                  </a:lnTo>
                  <a:cubicBezTo>
                    <a:pt x="239180" y="343592"/>
                    <a:pt x="244378" y="340602"/>
                    <a:pt x="249617" y="337656"/>
                  </a:cubicBezTo>
                  <a:cubicBezTo>
                    <a:pt x="317512" y="299488"/>
                    <a:pt x="388287" y="271234"/>
                    <a:pt x="461115" y="256103"/>
                  </a:cubicBezTo>
                  <a:close/>
                </a:path>
              </a:pathLst>
            </a:custGeom>
            <a:gradFill flip="none" rotWithShape="1">
              <a:gsLst>
                <a:gs pos="0">
                  <a:schemeClr val="bg1">
                    <a:alpha val="10000"/>
                  </a:schemeClr>
                </a:gs>
                <a:gs pos="100000">
                  <a:schemeClr val="bg1">
                    <a:alpha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群組 18"/>
          <p:cNvGrpSpPr/>
          <p:nvPr/>
        </p:nvGrpSpPr>
        <p:grpSpPr>
          <a:xfrm>
            <a:off x="2948810" y="4772255"/>
            <a:ext cx="720000" cy="720000"/>
            <a:chOff x="1400360" y="1412776"/>
            <a:chExt cx="1063835" cy="1037088"/>
          </a:xfrm>
        </p:grpSpPr>
        <p:sp>
          <p:nvSpPr>
            <p:cNvPr id="20" name="8-Point Star 18"/>
            <p:cNvSpPr/>
            <p:nvPr/>
          </p:nvSpPr>
          <p:spPr>
            <a:xfrm rot="20400000" flipH="1">
              <a:off x="1427107" y="1412776"/>
              <a:ext cx="1037088" cy="1037088"/>
            </a:xfrm>
            <a:custGeom>
              <a:avLst/>
              <a:gdLst/>
              <a:ahLst/>
              <a:cxnLst/>
              <a:rect l="l" t="t" r="r" b="b"/>
              <a:pathLst>
                <a:path w="3040380" h="3040380">
                  <a:moveTo>
                    <a:pt x="1520190" y="971550"/>
                  </a:moveTo>
                  <a:cubicBezTo>
                    <a:pt x="1217184" y="971550"/>
                    <a:pt x="971550" y="1217184"/>
                    <a:pt x="971550" y="1520190"/>
                  </a:cubicBezTo>
                  <a:cubicBezTo>
                    <a:pt x="971550" y="1823196"/>
                    <a:pt x="1217184" y="2068830"/>
                    <a:pt x="1520190" y="2068830"/>
                  </a:cubicBezTo>
                  <a:cubicBezTo>
                    <a:pt x="1823196" y="2068830"/>
                    <a:pt x="2068830" y="1823196"/>
                    <a:pt x="2068830" y="1520190"/>
                  </a:cubicBezTo>
                  <a:cubicBezTo>
                    <a:pt x="2068830" y="1217184"/>
                    <a:pt x="1823196" y="971550"/>
                    <a:pt x="1520190" y="971550"/>
                  </a:cubicBezTo>
                  <a:close/>
                  <a:moveTo>
                    <a:pt x="1520190" y="0"/>
                  </a:moveTo>
                  <a:cubicBezTo>
                    <a:pt x="1586792" y="0"/>
                    <a:pt x="1652393" y="4283"/>
                    <a:pt x="1716539" y="14094"/>
                  </a:cubicBezTo>
                  <a:lnTo>
                    <a:pt x="1824743" y="350145"/>
                  </a:lnTo>
                  <a:cubicBezTo>
                    <a:pt x="1933334" y="374378"/>
                    <a:pt x="2037036" y="417195"/>
                    <a:pt x="2131002" y="478094"/>
                  </a:cubicBezTo>
                  <a:lnTo>
                    <a:pt x="2446152" y="316463"/>
                  </a:lnTo>
                  <a:cubicBezTo>
                    <a:pt x="2551357" y="395501"/>
                    <a:pt x="2644879" y="489023"/>
                    <a:pt x="2723917" y="594229"/>
                  </a:cubicBezTo>
                  <a:lnTo>
                    <a:pt x="2564636" y="904796"/>
                  </a:lnTo>
                  <a:cubicBezTo>
                    <a:pt x="2569646" y="911341"/>
                    <a:pt x="2573744" y="918462"/>
                    <a:pt x="2577779" y="925640"/>
                  </a:cubicBezTo>
                  <a:cubicBezTo>
                    <a:pt x="2630072" y="1018660"/>
                    <a:pt x="2668781" y="1115626"/>
                    <a:pt x="2689512" y="1215405"/>
                  </a:cubicBezTo>
                  <a:lnTo>
                    <a:pt x="3026287" y="1323842"/>
                  </a:lnTo>
                  <a:cubicBezTo>
                    <a:pt x="3036097" y="1387988"/>
                    <a:pt x="3040380" y="1453589"/>
                    <a:pt x="3040380" y="1520190"/>
                  </a:cubicBezTo>
                  <a:cubicBezTo>
                    <a:pt x="3040380" y="1586792"/>
                    <a:pt x="3036097" y="1652393"/>
                    <a:pt x="3026287" y="1716539"/>
                  </a:cubicBezTo>
                  <a:lnTo>
                    <a:pt x="2690239" y="1824742"/>
                  </a:lnTo>
                  <a:cubicBezTo>
                    <a:pt x="2666005" y="1933335"/>
                    <a:pt x="2623188" y="2037037"/>
                    <a:pt x="2562287" y="2131005"/>
                  </a:cubicBezTo>
                  <a:lnTo>
                    <a:pt x="2723917" y="2446152"/>
                  </a:lnTo>
                  <a:cubicBezTo>
                    <a:pt x="2644879" y="2551357"/>
                    <a:pt x="2551357" y="2644879"/>
                    <a:pt x="2446151" y="2723917"/>
                  </a:cubicBezTo>
                  <a:lnTo>
                    <a:pt x="2135585" y="2564637"/>
                  </a:lnTo>
                  <a:cubicBezTo>
                    <a:pt x="2129042" y="2569647"/>
                    <a:pt x="2121921" y="2573744"/>
                    <a:pt x="2114744" y="2577779"/>
                  </a:cubicBezTo>
                  <a:cubicBezTo>
                    <a:pt x="2021723" y="2630072"/>
                    <a:pt x="1924755" y="2668781"/>
                    <a:pt x="1824976" y="2689511"/>
                  </a:cubicBezTo>
                  <a:lnTo>
                    <a:pt x="1716539" y="3026287"/>
                  </a:lnTo>
                  <a:cubicBezTo>
                    <a:pt x="1652393" y="3036097"/>
                    <a:pt x="1586792" y="3040380"/>
                    <a:pt x="1520190" y="3040380"/>
                  </a:cubicBezTo>
                  <a:cubicBezTo>
                    <a:pt x="1453589" y="3040380"/>
                    <a:pt x="1387987" y="3036097"/>
                    <a:pt x="1323841" y="3026287"/>
                  </a:cubicBezTo>
                  <a:lnTo>
                    <a:pt x="1215638" y="2690237"/>
                  </a:lnTo>
                  <a:cubicBezTo>
                    <a:pt x="1107045" y="2666005"/>
                    <a:pt x="1003344" y="2623186"/>
                    <a:pt x="909378" y="2562286"/>
                  </a:cubicBezTo>
                  <a:lnTo>
                    <a:pt x="594229" y="2723917"/>
                  </a:lnTo>
                  <a:cubicBezTo>
                    <a:pt x="489023" y="2644879"/>
                    <a:pt x="395501" y="2551357"/>
                    <a:pt x="316463" y="2446152"/>
                  </a:cubicBezTo>
                  <a:lnTo>
                    <a:pt x="475745" y="2135582"/>
                  </a:lnTo>
                  <a:cubicBezTo>
                    <a:pt x="470736" y="2129039"/>
                    <a:pt x="466639" y="2121919"/>
                    <a:pt x="462604" y="2114742"/>
                  </a:cubicBezTo>
                  <a:cubicBezTo>
                    <a:pt x="410311" y="2021723"/>
                    <a:pt x="371603" y="1924756"/>
                    <a:pt x="350872" y="1824977"/>
                  </a:cubicBezTo>
                  <a:lnTo>
                    <a:pt x="14094" y="1716539"/>
                  </a:lnTo>
                  <a:cubicBezTo>
                    <a:pt x="4283" y="1652393"/>
                    <a:pt x="0" y="1586792"/>
                    <a:pt x="0" y="1520190"/>
                  </a:cubicBezTo>
                  <a:cubicBezTo>
                    <a:pt x="0" y="1453589"/>
                    <a:pt x="4283" y="1387988"/>
                    <a:pt x="14093" y="1323841"/>
                  </a:cubicBezTo>
                  <a:lnTo>
                    <a:pt x="350147" y="1215637"/>
                  </a:lnTo>
                  <a:cubicBezTo>
                    <a:pt x="374379" y="1107046"/>
                    <a:pt x="417197" y="1003347"/>
                    <a:pt x="478096" y="909381"/>
                  </a:cubicBezTo>
                  <a:lnTo>
                    <a:pt x="316464" y="594228"/>
                  </a:lnTo>
                  <a:cubicBezTo>
                    <a:pt x="395501" y="489023"/>
                    <a:pt x="489023" y="395501"/>
                    <a:pt x="594229" y="316463"/>
                  </a:cubicBezTo>
                  <a:lnTo>
                    <a:pt x="904800" y="475746"/>
                  </a:lnTo>
                  <a:cubicBezTo>
                    <a:pt x="911343" y="470736"/>
                    <a:pt x="918463" y="466639"/>
                    <a:pt x="925641" y="462604"/>
                  </a:cubicBezTo>
                  <a:cubicBezTo>
                    <a:pt x="1018661" y="410311"/>
                    <a:pt x="1115626" y="371603"/>
                    <a:pt x="1215403" y="350873"/>
                  </a:cubicBezTo>
                  <a:lnTo>
                    <a:pt x="1323841" y="14093"/>
                  </a:lnTo>
                  <a:cubicBezTo>
                    <a:pt x="1387988" y="4283"/>
                    <a:pt x="1453589" y="0"/>
                    <a:pt x="1520190"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8-Point Star 6"/>
            <p:cNvSpPr>
              <a:spLocks noChangeAspect="1"/>
            </p:cNvSpPr>
            <p:nvPr/>
          </p:nvSpPr>
          <p:spPr>
            <a:xfrm rot="20400000" flipH="1">
              <a:off x="1446601" y="1432270"/>
              <a:ext cx="998100" cy="998100"/>
            </a:xfrm>
            <a:custGeom>
              <a:avLst/>
              <a:gdLst/>
              <a:ahLst/>
              <a:cxnLst/>
              <a:rect l="l" t="t" r="r" b="b"/>
              <a:pathLst>
                <a:path w="1874520" h="1874520">
                  <a:moveTo>
                    <a:pt x="739496" y="595923"/>
                  </a:moveTo>
                  <a:cubicBezTo>
                    <a:pt x="550981" y="705145"/>
                    <a:pt x="486701" y="946509"/>
                    <a:pt x="595923" y="1135024"/>
                  </a:cubicBezTo>
                  <a:cubicBezTo>
                    <a:pt x="705145" y="1323539"/>
                    <a:pt x="946509" y="1387819"/>
                    <a:pt x="1135024" y="1278597"/>
                  </a:cubicBezTo>
                  <a:cubicBezTo>
                    <a:pt x="1323539" y="1169375"/>
                    <a:pt x="1387819" y="928011"/>
                    <a:pt x="1278597" y="739496"/>
                  </a:cubicBezTo>
                  <a:cubicBezTo>
                    <a:pt x="1169375" y="550981"/>
                    <a:pt x="928011" y="486701"/>
                    <a:pt x="739496" y="595923"/>
                  </a:cubicBezTo>
                  <a:close/>
                  <a:moveTo>
                    <a:pt x="349309" y="212809"/>
                  </a:moveTo>
                  <a:lnTo>
                    <a:pt x="549487" y="318071"/>
                  </a:lnTo>
                  <a:cubicBezTo>
                    <a:pt x="558730" y="311181"/>
                    <a:pt x="568662" y="305287"/>
                    <a:pt x="578782" y="299598"/>
                  </a:cubicBezTo>
                  <a:cubicBezTo>
                    <a:pt x="640907" y="264673"/>
                    <a:pt x="705951" y="239798"/>
                    <a:pt x="772822" y="227822"/>
                  </a:cubicBezTo>
                  <a:lnTo>
                    <a:pt x="842125" y="4804"/>
                  </a:lnTo>
                  <a:lnTo>
                    <a:pt x="937260" y="0"/>
                  </a:lnTo>
                  <a:cubicBezTo>
                    <a:pt x="969377" y="0"/>
                    <a:pt x="1001116" y="1615"/>
                    <a:pt x="1032398" y="4804"/>
                  </a:cubicBezTo>
                  <a:lnTo>
                    <a:pt x="1101417" y="226909"/>
                  </a:lnTo>
                  <a:cubicBezTo>
                    <a:pt x="1180333" y="242653"/>
                    <a:pt x="1255615" y="273607"/>
                    <a:pt x="1322618" y="319342"/>
                  </a:cubicBezTo>
                  <a:lnTo>
                    <a:pt x="1525213" y="212810"/>
                  </a:lnTo>
                  <a:cubicBezTo>
                    <a:pt x="1578197" y="250355"/>
                    <a:pt x="1624168" y="296326"/>
                    <a:pt x="1661713" y="349310"/>
                  </a:cubicBezTo>
                  <a:lnTo>
                    <a:pt x="1556452" y="549486"/>
                  </a:lnTo>
                  <a:cubicBezTo>
                    <a:pt x="1563341" y="558729"/>
                    <a:pt x="1569235" y="568662"/>
                    <a:pt x="1574924" y="578781"/>
                  </a:cubicBezTo>
                  <a:cubicBezTo>
                    <a:pt x="1609849" y="640906"/>
                    <a:pt x="1634724" y="705951"/>
                    <a:pt x="1646701" y="772822"/>
                  </a:cubicBezTo>
                  <a:lnTo>
                    <a:pt x="1869716" y="842124"/>
                  </a:lnTo>
                  <a:lnTo>
                    <a:pt x="1874520" y="937260"/>
                  </a:lnTo>
                  <a:cubicBezTo>
                    <a:pt x="1874520" y="969377"/>
                    <a:pt x="1872905" y="1001117"/>
                    <a:pt x="1869716" y="1032399"/>
                  </a:cubicBezTo>
                  <a:lnTo>
                    <a:pt x="1647613" y="1101417"/>
                  </a:lnTo>
                  <a:cubicBezTo>
                    <a:pt x="1631869" y="1180333"/>
                    <a:pt x="1600915" y="1255615"/>
                    <a:pt x="1555180" y="1322618"/>
                  </a:cubicBezTo>
                  <a:lnTo>
                    <a:pt x="1661712" y="1525211"/>
                  </a:lnTo>
                  <a:cubicBezTo>
                    <a:pt x="1624167" y="1578195"/>
                    <a:pt x="1578196" y="1624166"/>
                    <a:pt x="1525211" y="1661712"/>
                  </a:cubicBezTo>
                  <a:lnTo>
                    <a:pt x="1325036" y="1556451"/>
                  </a:lnTo>
                  <a:cubicBezTo>
                    <a:pt x="1315793" y="1563341"/>
                    <a:pt x="1305860" y="1569235"/>
                    <a:pt x="1295741" y="1574924"/>
                  </a:cubicBezTo>
                  <a:cubicBezTo>
                    <a:pt x="1233616" y="1609849"/>
                    <a:pt x="1168571" y="1634724"/>
                    <a:pt x="1101700" y="1646700"/>
                  </a:cubicBezTo>
                  <a:lnTo>
                    <a:pt x="1032398" y="1869716"/>
                  </a:lnTo>
                  <a:lnTo>
                    <a:pt x="937260" y="1874520"/>
                  </a:lnTo>
                  <a:cubicBezTo>
                    <a:pt x="905144" y="1874520"/>
                    <a:pt x="873405" y="1872905"/>
                    <a:pt x="842124" y="1869716"/>
                  </a:cubicBezTo>
                  <a:lnTo>
                    <a:pt x="773105" y="1647612"/>
                  </a:lnTo>
                  <a:cubicBezTo>
                    <a:pt x="694189" y="1631869"/>
                    <a:pt x="618908" y="1600914"/>
                    <a:pt x="551905" y="1555180"/>
                  </a:cubicBezTo>
                  <a:lnTo>
                    <a:pt x="349310" y="1661713"/>
                  </a:lnTo>
                  <a:cubicBezTo>
                    <a:pt x="296326" y="1624168"/>
                    <a:pt x="250355" y="1578197"/>
                    <a:pt x="212810" y="1525212"/>
                  </a:cubicBezTo>
                  <a:lnTo>
                    <a:pt x="318071" y="1325035"/>
                  </a:lnTo>
                  <a:cubicBezTo>
                    <a:pt x="311181" y="1315792"/>
                    <a:pt x="305287" y="1305860"/>
                    <a:pt x="299598" y="1295740"/>
                  </a:cubicBezTo>
                  <a:cubicBezTo>
                    <a:pt x="264673" y="1233616"/>
                    <a:pt x="239799" y="1168571"/>
                    <a:pt x="227822" y="1101700"/>
                  </a:cubicBezTo>
                  <a:lnTo>
                    <a:pt x="4804" y="1032398"/>
                  </a:lnTo>
                  <a:lnTo>
                    <a:pt x="0" y="937260"/>
                  </a:lnTo>
                  <a:cubicBezTo>
                    <a:pt x="0" y="905144"/>
                    <a:pt x="1616" y="873405"/>
                    <a:pt x="4804" y="842124"/>
                  </a:cubicBezTo>
                  <a:lnTo>
                    <a:pt x="226910" y="773105"/>
                  </a:lnTo>
                  <a:cubicBezTo>
                    <a:pt x="242653" y="694189"/>
                    <a:pt x="273608" y="618908"/>
                    <a:pt x="319342" y="551905"/>
                  </a:cubicBezTo>
                  <a:lnTo>
                    <a:pt x="212809" y="349309"/>
                  </a:lnTo>
                  <a:cubicBezTo>
                    <a:pt x="250354" y="296325"/>
                    <a:pt x="296325" y="250354"/>
                    <a:pt x="349309" y="21280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8-Point Star 18"/>
            <p:cNvSpPr/>
            <p:nvPr/>
          </p:nvSpPr>
          <p:spPr>
            <a:xfrm rot="20400000" flipH="1">
              <a:off x="1400360" y="1452597"/>
              <a:ext cx="838000" cy="845576"/>
            </a:xfrm>
            <a:custGeom>
              <a:avLst/>
              <a:gdLst/>
              <a:ahLst/>
              <a:cxnLst/>
              <a:rect l="l" t="t" r="r" b="b"/>
              <a:pathLst>
                <a:path w="1793173" h="1809385">
                  <a:moveTo>
                    <a:pt x="540264" y="10286"/>
                  </a:moveTo>
                  <a:lnTo>
                    <a:pt x="683581" y="0"/>
                  </a:lnTo>
                  <a:cubicBezTo>
                    <a:pt x="732193" y="0"/>
                    <a:pt x="780076" y="3126"/>
                    <a:pt x="826897" y="10287"/>
                  </a:cubicBezTo>
                  <a:lnTo>
                    <a:pt x="905875" y="255572"/>
                  </a:lnTo>
                  <a:cubicBezTo>
                    <a:pt x="985136" y="273260"/>
                    <a:pt x="1060829" y="304512"/>
                    <a:pt x="1129415" y="348963"/>
                  </a:cubicBezTo>
                  <a:lnTo>
                    <a:pt x="1359444" y="230987"/>
                  </a:lnTo>
                  <a:cubicBezTo>
                    <a:pt x="1436234" y="288678"/>
                    <a:pt x="1504495" y="356940"/>
                    <a:pt x="1562186" y="433730"/>
                  </a:cubicBezTo>
                  <a:lnTo>
                    <a:pt x="1445926" y="660414"/>
                  </a:lnTo>
                  <a:cubicBezTo>
                    <a:pt x="1449583" y="665192"/>
                    <a:pt x="1452574" y="670389"/>
                    <a:pt x="1455519" y="675628"/>
                  </a:cubicBezTo>
                  <a:cubicBezTo>
                    <a:pt x="1493688" y="743524"/>
                    <a:pt x="1521942" y="814300"/>
                    <a:pt x="1537074" y="887129"/>
                  </a:cubicBezTo>
                  <a:lnTo>
                    <a:pt x="1782887" y="966278"/>
                  </a:lnTo>
                  <a:cubicBezTo>
                    <a:pt x="1790047" y="1013098"/>
                    <a:pt x="1793174" y="1060981"/>
                    <a:pt x="1793173" y="1109593"/>
                  </a:cubicBezTo>
                  <a:cubicBezTo>
                    <a:pt x="1793174" y="1158206"/>
                    <a:pt x="1790047" y="1206089"/>
                    <a:pt x="1782887" y="1252909"/>
                  </a:cubicBezTo>
                  <a:lnTo>
                    <a:pt x="1537604" y="1331887"/>
                  </a:lnTo>
                  <a:cubicBezTo>
                    <a:pt x="1519916" y="1411149"/>
                    <a:pt x="1488663" y="1486842"/>
                    <a:pt x="1444212" y="1555429"/>
                  </a:cubicBezTo>
                  <a:lnTo>
                    <a:pt x="1562186" y="1785457"/>
                  </a:lnTo>
                  <a:lnTo>
                    <a:pt x="1541415" y="1809385"/>
                  </a:lnTo>
                  <a:cubicBezTo>
                    <a:pt x="1282525" y="1763268"/>
                    <a:pt x="1028742" y="1654791"/>
                    <a:pt x="802157" y="1490156"/>
                  </a:cubicBezTo>
                  <a:cubicBezTo>
                    <a:pt x="965712" y="1441296"/>
                    <a:pt x="1084035" y="1289263"/>
                    <a:pt x="1084035" y="1109593"/>
                  </a:cubicBezTo>
                  <a:cubicBezTo>
                    <a:pt x="1084035" y="888428"/>
                    <a:pt x="904746" y="709138"/>
                    <a:pt x="683580" y="709138"/>
                  </a:cubicBezTo>
                  <a:cubicBezTo>
                    <a:pt x="508801" y="709138"/>
                    <a:pt x="360173" y="821108"/>
                    <a:pt x="307122" y="977792"/>
                  </a:cubicBezTo>
                  <a:cubicBezTo>
                    <a:pt x="149161" y="745008"/>
                    <a:pt x="47166" y="492202"/>
                    <a:pt x="0" y="237686"/>
                  </a:cubicBezTo>
                  <a:cubicBezTo>
                    <a:pt x="2290" y="235086"/>
                    <a:pt x="4999" y="233030"/>
                    <a:pt x="7717" y="230988"/>
                  </a:cubicBezTo>
                  <a:lnTo>
                    <a:pt x="234405" y="347249"/>
                  </a:lnTo>
                  <a:cubicBezTo>
                    <a:pt x="239180" y="343592"/>
                    <a:pt x="244378" y="340602"/>
                    <a:pt x="249617" y="337656"/>
                  </a:cubicBezTo>
                  <a:cubicBezTo>
                    <a:pt x="317512" y="299488"/>
                    <a:pt x="388287" y="271234"/>
                    <a:pt x="461115" y="256103"/>
                  </a:cubicBezTo>
                  <a:close/>
                </a:path>
              </a:pathLst>
            </a:custGeom>
            <a:gradFill flip="none" rotWithShape="1">
              <a:gsLst>
                <a:gs pos="0">
                  <a:schemeClr val="bg1">
                    <a:alpha val="10000"/>
                  </a:schemeClr>
                </a:gs>
                <a:gs pos="100000">
                  <a:schemeClr val="bg1">
                    <a:alpha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五邊形 27"/>
          <p:cNvSpPr/>
          <p:nvPr/>
        </p:nvSpPr>
        <p:spPr>
          <a:xfrm>
            <a:off x="3753945" y="3042451"/>
            <a:ext cx="5473381" cy="720000"/>
          </a:xfrm>
          <a:prstGeom prst="homePlate">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tx1"/>
                </a:solidFill>
                <a:latin typeface="Franklin Gothic Book" panose="020B0503020102020204" pitchFamily="34" charset="0"/>
                <a:ea typeface="FangSong" panose="02010609060101010101" pitchFamily="49" charset="-122"/>
              </a:rPr>
              <a:t>Section Two: </a:t>
            </a:r>
            <a:r>
              <a:rPr lang="zh-TW" altLang="en-US" sz="2400" b="1" dirty="0">
                <a:solidFill>
                  <a:schemeClr val="tx1"/>
                </a:solidFill>
                <a:latin typeface="Franklin Gothic Book" panose="020B0503020102020204" pitchFamily="34" charset="0"/>
                <a:ea typeface="FangSong" panose="02010609060101010101" pitchFamily="49" charset="-122"/>
              </a:rPr>
              <a:t>營運目標</a:t>
            </a:r>
          </a:p>
        </p:txBody>
      </p:sp>
      <p:sp>
        <p:nvSpPr>
          <p:cNvPr id="29" name="五邊形 28"/>
          <p:cNvSpPr/>
          <p:nvPr/>
        </p:nvSpPr>
        <p:spPr>
          <a:xfrm>
            <a:off x="3753945" y="3906547"/>
            <a:ext cx="5473381" cy="720000"/>
          </a:xfrm>
          <a:prstGeom prst="homePlate">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tx1"/>
                </a:solidFill>
                <a:latin typeface="Franklin Gothic Book" panose="020B0503020102020204" pitchFamily="34" charset="0"/>
                <a:ea typeface="FangSong" panose="02010609060101010101" pitchFamily="49" charset="-122"/>
              </a:rPr>
              <a:t>Section Three: </a:t>
            </a:r>
            <a:r>
              <a:rPr lang="zh-TW" altLang="en-US" sz="2400" b="1" dirty="0">
                <a:solidFill>
                  <a:schemeClr val="tx1"/>
                </a:solidFill>
                <a:latin typeface="Franklin Gothic Book" panose="020B0503020102020204" pitchFamily="34" charset="0"/>
                <a:ea typeface="FangSong" panose="02010609060101010101" pitchFamily="49" charset="-122"/>
              </a:rPr>
              <a:t>永冠簡介</a:t>
            </a:r>
          </a:p>
        </p:txBody>
      </p:sp>
      <p:sp>
        <p:nvSpPr>
          <p:cNvPr id="30" name="五邊形 29"/>
          <p:cNvSpPr/>
          <p:nvPr/>
        </p:nvSpPr>
        <p:spPr>
          <a:xfrm>
            <a:off x="3741020" y="4739163"/>
            <a:ext cx="5473381" cy="720000"/>
          </a:xfrm>
          <a:prstGeom prst="homePlate">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tx1"/>
                </a:solidFill>
                <a:latin typeface="Franklin Gothic Book" panose="020B0503020102020204" pitchFamily="34" charset="0"/>
                <a:ea typeface="FangSong" panose="02010609060101010101" pitchFamily="49" charset="-122"/>
              </a:rPr>
              <a:t>Section Four: </a:t>
            </a:r>
            <a:r>
              <a:rPr lang="zh-TW" altLang="en-US" sz="2400" b="1" dirty="0">
                <a:solidFill>
                  <a:schemeClr val="tx1"/>
                </a:solidFill>
                <a:latin typeface="Franklin Gothic Book" panose="020B0503020102020204" pitchFamily="34" charset="0"/>
                <a:ea typeface="FangSong" panose="02010609060101010101" pitchFamily="49" charset="-122"/>
              </a:rPr>
              <a:t>財務表現</a:t>
            </a:r>
          </a:p>
        </p:txBody>
      </p:sp>
      <p:sp>
        <p:nvSpPr>
          <p:cNvPr id="33" name="五邊形 32"/>
          <p:cNvSpPr/>
          <p:nvPr/>
        </p:nvSpPr>
        <p:spPr>
          <a:xfrm>
            <a:off x="3742008" y="3066574"/>
            <a:ext cx="5473381" cy="720000"/>
          </a:xfrm>
          <a:prstGeom prst="homePlat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smtClean="0">
                <a:solidFill>
                  <a:schemeClr val="tx1"/>
                </a:solidFill>
                <a:latin typeface="Franklin Gothic Book" panose="020B0503020102020204" pitchFamily="34" charset="0"/>
                <a:ea typeface="FangSong" panose="02010609060101010101" pitchFamily="49" charset="-122"/>
              </a:rPr>
              <a:t>            2. </a:t>
            </a:r>
            <a:r>
              <a:rPr lang="en-US" altLang="zh-TW" sz="2400" b="1" dirty="0">
                <a:solidFill>
                  <a:schemeClr val="tx1"/>
                </a:solidFill>
                <a:latin typeface="Franklin Gothic Book" panose="020B0503020102020204" pitchFamily="34" charset="0"/>
                <a:ea typeface="FangSong" panose="02010609060101010101" pitchFamily="49" charset="-122"/>
              </a:rPr>
              <a:t>Market Trends</a:t>
            </a:r>
            <a:endParaRPr lang="zh-TW" altLang="en-US" sz="2400" b="1" dirty="0">
              <a:solidFill>
                <a:schemeClr val="tx1"/>
              </a:solidFill>
              <a:latin typeface="Franklin Gothic Book" panose="020B0503020102020204" pitchFamily="34" charset="0"/>
              <a:ea typeface="FangSong" panose="02010609060101010101" pitchFamily="49" charset="-122"/>
            </a:endParaRPr>
          </a:p>
        </p:txBody>
      </p:sp>
      <p:sp>
        <p:nvSpPr>
          <p:cNvPr id="34" name="五邊形 33"/>
          <p:cNvSpPr/>
          <p:nvPr/>
        </p:nvSpPr>
        <p:spPr>
          <a:xfrm>
            <a:off x="3742008" y="3930670"/>
            <a:ext cx="5473381" cy="720000"/>
          </a:xfrm>
          <a:prstGeom prst="homePlat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smtClean="0">
                <a:solidFill>
                  <a:schemeClr val="tx1"/>
                </a:solidFill>
                <a:latin typeface="Franklin Gothic Book" panose="020B0503020102020204" pitchFamily="34" charset="0"/>
                <a:ea typeface="FangSong" panose="02010609060101010101" pitchFamily="49" charset="-122"/>
              </a:rPr>
              <a:t>            3. </a:t>
            </a:r>
            <a:r>
              <a:rPr lang="en-US" altLang="zh-TW" sz="2400" b="1" dirty="0">
                <a:solidFill>
                  <a:schemeClr val="tx1"/>
                </a:solidFill>
                <a:latin typeface="Franklin Gothic Book" panose="020B0503020102020204" pitchFamily="34" charset="0"/>
                <a:ea typeface="FangSong" panose="02010609060101010101" pitchFamily="49" charset="-122"/>
              </a:rPr>
              <a:t>Development Strategy</a:t>
            </a:r>
            <a:endParaRPr lang="zh-TW" altLang="en-US" sz="2400" b="1" dirty="0">
              <a:solidFill>
                <a:schemeClr val="tx1"/>
              </a:solidFill>
              <a:latin typeface="Franklin Gothic Book" panose="020B0503020102020204" pitchFamily="34" charset="0"/>
              <a:ea typeface="FangSong" panose="02010609060101010101" pitchFamily="49" charset="-122"/>
            </a:endParaRPr>
          </a:p>
        </p:txBody>
      </p:sp>
      <p:sp>
        <p:nvSpPr>
          <p:cNvPr id="35" name="五邊形 34"/>
          <p:cNvSpPr/>
          <p:nvPr/>
        </p:nvSpPr>
        <p:spPr>
          <a:xfrm>
            <a:off x="3770774" y="4724370"/>
            <a:ext cx="5473381" cy="720000"/>
          </a:xfrm>
          <a:prstGeom prst="homePlat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smtClean="0">
                <a:solidFill>
                  <a:schemeClr val="tx1"/>
                </a:solidFill>
                <a:latin typeface="Franklin Gothic Book" panose="020B0503020102020204" pitchFamily="34" charset="0"/>
                <a:ea typeface="FangSong" panose="02010609060101010101" pitchFamily="49" charset="-122"/>
              </a:rPr>
              <a:t>            4.</a:t>
            </a:r>
            <a:r>
              <a:rPr lang="zh-TW" altLang="en-US" sz="2400" b="1" dirty="0" smtClean="0">
                <a:solidFill>
                  <a:schemeClr val="tx1"/>
                </a:solidFill>
                <a:latin typeface="Franklin Gothic Book" panose="020B0503020102020204" pitchFamily="34" charset="0"/>
                <a:ea typeface="FangSong" panose="02010609060101010101" pitchFamily="49" charset="-122"/>
              </a:rPr>
              <a:t> </a:t>
            </a:r>
            <a:r>
              <a:rPr lang="en-US" altLang="zh-TW" sz="2400" b="1" dirty="0">
                <a:solidFill>
                  <a:schemeClr val="tx1"/>
                </a:solidFill>
                <a:latin typeface="Franklin Gothic Book" panose="020B0503020102020204" pitchFamily="34" charset="0"/>
                <a:ea typeface="FangSong" panose="02010609060101010101" pitchFamily="49" charset="-122"/>
              </a:rPr>
              <a:t>Detailed Financial Figures</a:t>
            </a:r>
            <a:endParaRPr lang="zh-TW" altLang="en-US" sz="2400" b="1" dirty="0">
              <a:solidFill>
                <a:schemeClr val="tx1"/>
              </a:solidFill>
              <a:latin typeface="Franklin Gothic Book" panose="020B0503020102020204" pitchFamily="34" charset="0"/>
              <a:ea typeface="FangSong" panose="02010609060101010101" pitchFamily="49" charset="-122"/>
            </a:endParaRPr>
          </a:p>
        </p:txBody>
      </p:sp>
      <p:grpSp>
        <p:nvGrpSpPr>
          <p:cNvPr id="31" name="群組 8"/>
          <p:cNvGrpSpPr/>
          <p:nvPr/>
        </p:nvGrpSpPr>
        <p:grpSpPr>
          <a:xfrm>
            <a:off x="2937071" y="2201574"/>
            <a:ext cx="720000" cy="720000"/>
            <a:chOff x="1400360" y="1412776"/>
            <a:chExt cx="1063835" cy="1037088"/>
          </a:xfrm>
        </p:grpSpPr>
        <p:sp>
          <p:nvSpPr>
            <p:cNvPr id="36" name="8-Point Star 18"/>
            <p:cNvSpPr/>
            <p:nvPr/>
          </p:nvSpPr>
          <p:spPr>
            <a:xfrm rot="20400000" flipH="1">
              <a:off x="1427107" y="1412776"/>
              <a:ext cx="1037088" cy="1037088"/>
            </a:xfrm>
            <a:custGeom>
              <a:avLst/>
              <a:gdLst/>
              <a:ahLst/>
              <a:cxnLst/>
              <a:rect l="l" t="t" r="r" b="b"/>
              <a:pathLst>
                <a:path w="3040380" h="3040380">
                  <a:moveTo>
                    <a:pt x="1520190" y="971550"/>
                  </a:moveTo>
                  <a:cubicBezTo>
                    <a:pt x="1217184" y="971550"/>
                    <a:pt x="971550" y="1217184"/>
                    <a:pt x="971550" y="1520190"/>
                  </a:cubicBezTo>
                  <a:cubicBezTo>
                    <a:pt x="971550" y="1823196"/>
                    <a:pt x="1217184" y="2068830"/>
                    <a:pt x="1520190" y="2068830"/>
                  </a:cubicBezTo>
                  <a:cubicBezTo>
                    <a:pt x="1823196" y="2068830"/>
                    <a:pt x="2068830" y="1823196"/>
                    <a:pt x="2068830" y="1520190"/>
                  </a:cubicBezTo>
                  <a:cubicBezTo>
                    <a:pt x="2068830" y="1217184"/>
                    <a:pt x="1823196" y="971550"/>
                    <a:pt x="1520190" y="971550"/>
                  </a:cubicBezTo>
                  <a:close/>
                  <a:moveTo>
                    <a:pt x="1520190" y="0"/>
                  </a:moveTo>
                  <a:cubicBezTo>
                    <a:pt x="1586792" y="0"/>
                    <a:pt x="1652393" y="4283"/>
                    <a:pt x="1716539" y="14094"/>
                  </a:cubicBezTo>
                  <a:lnTo>
                    <a:pt x="1824743" y="350145"/>
                  </a:lnTo>
                  <a:cubicBezTo>
                    <a:pt x="1933334" y="374378"/>
                    <a:pt x="2037036" y="417195"/>
                    <a:pt x="2131002" y="478094"/>
                  </a:cubicBezTo>
                  <a:lnTo>
                    <a:pt x="2446152" y="316463"/>
                  </a:lnTo>
                  <a:cubicBezTo>
                    <a:pt x="2551357" y="395501"/>
                    <a:pt x="2644879" y="489023"/>
                    <a:pt x="2723917" y="594229"/>
                  </a:cubicBezTo>
                  <a:lnTo>
                    <a:pt x="2564636" y="904796"/>
                  </a:lnTo>
                  <a:cubicBezTo>
                    <a:pt x="2569646" y="911341"/>
                    <a:pt x="2573744" y="918462"/>
                    <a:pt x="2577779" y="925640"/>
                  </a:cubicBezTo>
                  <a:cubicBezTo>
                    <a:pt x="2630072" y="1018660"/>
                    <a:pt x="2668781" y="1115626"/>
                    <a:pt x="2689512" y="1215405"/>
                  </a:cubicBezTo>
                  <a:lnTo>
                    <a:pt x="3026287" y="1323842"/>
                  </a:lnTo>
                  <a:cubicBezTo>
                    <a:pt x="3036097" y="1387988"/>
                    <a:pt x="3040380" y="1453589"/>
                    <a:pt x="3040380" y="1520190"/>
                  </a:cubicBezTo>
                  <a:cubicBezTo>
                    <a:pt x="3040380" y="1586792"/>
                    <a:pt x="3036097" y="1652393"/>
                    <a:pt x="3026287" y="1716539"/>
                  </a:cubicBezTo>
                  <a:lnTo>
                    <a:pt x="2690239" y="1824742"/>
                  </a:lnTo>
                  <a:cubicBezTo>
                    <a:pt x="2666005" y="1933335"/>
                    <a:pt x="2623188" y="2037037"/>
                    <a:pt x="2562287" y="2131005"/>
                  </a:cubicBezTo>
                  <a:lnTo>
                    <a:pt x="2723917" y="2446152"/>
                  </a:lnTo>
                  <a:cubicBezTo>
                    <a:pt x="2644879" y="2551357"/>
                    <a:pt x="2551357" y="2644879"/>
                    <a:pt x="2446151" y="2723917"/>
                  </a:cubicBezTo>
                  <a:lnTo>
                    <a:pt x="2135585" y="2564637"/>
                  </a:lnTo>
                  <a:cubicBezTo>
                    <a:pt x="2129042" y="2569647"/>
                    <a:pt x="2121921" y="2573744"/>
                    <a:pt x="2114744" y="2577779"/>
                  </a:cubicBezTo>
                  <a:cubicBezTo>
                    <a:pt x="2021723" y="2630072"/>
                    <a:pt x="1924755" y="2668781"/>
                    <a:pt x="1824976" y="2689511"/>
                  </a:cubicBezTo>
                  <a:lnTo>
                    <a:pt x="1716539" y="3026287"/>
                  </a:lnTo>
                  <a:cubicBezTo>
                    <a:pt x="1652393" y="3036097"/>
                    <a:pt x="1586792" y="3040380"/>
                    <a:pt x="1520190" y="3040380"/>
                  </a:cubicBezTo>
                  <a:cubicBezTo>
                    <a:pt x="1453589" y="3040380"/>
                    <a:pt x="1387987" y="3036097"/>
                    <a:pt x="1323841" y="3026287"/>
                  </a:cubicBezTo>
                  <a:lnTo>
                    <a:pt x="1215638" y="2690237"/>
                  </a:lnTo>
                  <a:cubicBezTo>
                    <a:pt x="1107045" y="2666005"/>
                    <a:pt x="1003344" y="2623186"/>
                    <a:pt x="909378" y="2562286"/>
                  </a:cubicBezTo>
                  <a:lnTo>
                    <a:pt x="594229" y="2723917"/>
                  </a:lnTo>
                  <a:cubicBezTo>
                    <a:pt x="489023" y="2644879"/>
                    <a:pt x="395501" y="2551357"/>
                    <a:pt x="316463" y="2446152"/>
                  </a:cubicBezTo>
                  <a:lnTo>
                    <a:pt x="475745" y="2135582"/>
                  </a:lnTo>
                  <a:cubicBezTo>
                    <a:pt x="470736" y="2129039"/>
                    <a:pt x="466639" y="2121919"/>
                    <a:pt x="462604" y="2114742"/>
                  </a:cubicBezTo>
                  <a:cubicBezTo>
                    <a:pt x="410311" y="2021723"/>
                    <a:pt x="371603" y="1924756"/>
                    <a:pt x="350872" y="1824977"/>
                  </a:cubicBezTo>
                  <a:lnTo>
                    <a:pt x="14094" y="1716539"/>
                  </a:lnTo>
                  <a:cubicBezTo>
                    <a:pt x="4283" y="1652393"/>
                    <a:pt x="0" y="1586792"/>
                    <a:pt x="0" y="1520190"/>
                  </a:cubicBezTo>
                  <a:cubicBezTo>
                    <a:pt x="0" y="1453589"/>
                    <a:pt x="4283" y="1387988"/>
                    <a:pt x="14093" y="1323841"/>
                  </a:cubicBezTo>
                  <a:lnTo>
                    <a:pt x="350147" y="1215637"/>
                  </a:lnTo>
                  <a:cubicBezTo>
                    <a:pt x="374379" y="1107046"/>
                    <a:pt x="417197" y="1003347"/>
                    <a:pt x="478096" y="909381"/>
                  </a:cubicBezTo>
                  <a:lnTo>
                    <a:pt x="316464" y="594228"/>
                  </a:lnTo>
                  <a:cubicBezTo>
                    <a:pt x="395501" y="489023"/>
                    <a:pt x="489023" y="395501"/>
                    <a:pt x="594229" y="316463"/>
                  </a:cubicBezTo>
                  <a:lnTo>
                    <a:pt x="904800" y="475746"/>
                  </a:lnTo>
                  <a:cubicBezTo>
                    <a:pt x="911343" y="470736"/>
                    <a:pt x="918463" y="466639"/>
                    <a:pt x="925641" y="462604"/>
                  </a:cubicBezTo>
                  <a:cubicBezTo>
                    <a:pt x="1018661" y="410311"/>
                    <a:pt x="1115626" y="371603"/>
                    <a:pt x="1215403" y="350873"/>
                  </a:cubicBezTo>
                  <a:lnTo>
                    <a:pt x="1323841" y="14093"/>
                  </a:lnTo>
                  <a:cubicBezTo>
                    <a:pt x="1387988" y="4283"/>
                    <a:pt x="1453589" y="0"/>
                    <a:pt x="1520190"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8-Point Star 6"/>
            <p:cNvSpPr>
              <a:spLocks noChangeAspect="1"/>
            </p:cNvSpPr>
            <p:nvPr/>
          </p:nvSpPr>
          <p:spPr>
            <a:xfrm rot="20400000" flipH="1">
              <a:off x="1446601" y="1432270"/>
              <a:ext cx="998100" cy="998100"/>
            </a:xfrm>
            <a:custGeom>
              <a:avLst/>
              <a:gdLst/>
              <a:ahLst/>
              <a:cxnLst/>
              <a:rect l="l" t="t" r="r" b="b"/>
              <a:pathLst>
                <a:path w="1874520" h="1874520">
                  <a:moveTo>
                    <a:pt x="739496" y="595923"/>
                  </a:moveTo>
                  <a:cubicBezTo>
                    <a:pt x="550981" y="705145"/>
                    <a:pt x="486701" y="946509"/>
                    <a:pt x="595923" y="1135024"/>
                  </a:cubicBezTo>
                  <a:cubicBezTo>
                    <a:pt x="705145" y="1323539"/>
                    <a:pt x="946509" y="1387819"/>
                    <a:pt x="1135024" y="1278597"/>
                  </a:cubicBezTo>
                  <a:cubicBezTo>
                    <a:pt x="1323539" y="1169375"/>
                    <a:pt x="1387819" y="928011"/>
                    <a:pt x="1278597" y="739496"/>
                  </a:cubicBezTo>
                  <a:cubicBezTo>
                    <a:pt x="1169375" y="550981"/>
                    <a:pt x="928011" y="486701"/>
                    <a:pt x="739496" y="595923"/>
                  </a:cubicBezTo>
                  <a:close/>
                  <a:moveTo>
                    <a:pt x="349309" y="212809"/>
                  </a:moveTo>
                  <a:lnTo>
                    <a:pt x="549487" y="318071"/>
                  </a:lnTo>
                  <a:cubicBezTo>
                    <a:pt x="558730" y="311181"/>
                    <a:pt x="568662" y="305287"/>
                    <a:pt x="578782" y="299598"/>
                  </a:cubicBezTo>
                  <a:cubicBezTo>
                    <a:pt x="640907" y="264673"/>
                    <a:pt x="705951" y="239798"/>
                    <a:pt x="772822" y="227822"/>
                  </a:cubicBezTo>
                  <a:lnTo>
                    <a:pt x="842125" y="4804"/>
                  </a:lnTo>
                  <a:lnTo>
                    <a:pt x="937260" y="0"/>
                  </a:lnTo>
                  <a:cubicBezTo>
                    <a:pt x="969377" y="0"/>
                    <a:pt x="1001116" y="1615"/>
                    <a:pt x="1032398" y="4804"/>
                  </a:cubicBezTo>
                  <a:lnTo>
                    <a:pt x="1101417" y="226909"/>
                  </a:lnTo>
                  <a:cubicBezTo>
                    <a:pt x="1180333" y="242653"/>
                    <a:pt x="1255615" y="273607"/>
                    <a:pt x="1322618" y="319342"/>
                  </a:cubicBezTo>
                  <a:lnTo>
                    <a:pt x="1525213" y="212810"/>
                  </a:lnTo>
                  <a:cubicBezTo>
                    <a:pt x="1578197" y="250355"/>
                    <a:pt x="1624168" y="296326"/>
                    <a:pt x="1661713" y="349310"/>
                  </a:cubicBezTo>
                  <a:lnTo>
                    <a:pt x="1556452" y="549486"/>
                  </a:lnTo>
                  <a:cubicBezTo>
                    <a:pt x="1563341" y="558729"/>
                    <a:pt x="1569235" y="568662"/>
                    <a:pt x="1574924" y="578781"/>
                  </a:cubicBezTo>
                  <a:cubicBezTo>
                    <a:pt x="1609849" y="640906"/>
                    <a:pt x="1634724" y="705951"/>
                    <a:pt x="1646701" y="772822"/>
                  </a:cubicBezTo>
                  <a:lnTo>
                    <a:pt x="1869716" y="842124"/>
                  </a:lnTo>
                  <a:lnTo>
                    <a:pt x="1874520" y="937260"/>
                  </a:lnTo>
                  <a:cubicBezTo>
                    <a:pt x="1874520" y="969377"/>
                    <a:pt x="1872905" y="1001117"/>
                    <a:pt x="1869716" y="1032399"/>
                  </a:cubicBezTo>
                  <a:lnTo>
                    <a:pt x="1647613" y="1101417"/>
                  </a:lnTo>
                  <a:cubicBezTo>
                    <a:pt x="1631869" y="1180333"/>
                    <a:pt x="1600915" y="1255615"/>
                    <a:pt x="1555180" y="1322618"/>
                  </a:cubicBezTo>
                  <a:lnTo>
                    <a:pt x="1661712" y="1525211"/>
                  </a:lnTo>
                  <a:cubicBezTo>
                    <a:pt x="1624167" y="1578195"/>
                    <a:pt x="1578196" y="1624166"/>
                    <a:pt x="1525211" y="1661712"/>
                  </a:cubicBezTo>
                  <a:lnTo>
                    <a:pt x="1325036" y="1556451"/>
                  </a:lnTo>
                  <a:cubicBezTo>
                    <a:pt x="1315793" y="1563341"/>
                    <a:pt x="1305860" y="1569235"/>
                    <a:pt x="1295741" y="1574924"/>
                  </a:cubicBezTo>
                  <a:cubicBezTo>
                    <a:pt x="1233616" y="1609849"/>
                    <a:pt x="1168571" y="1634724"/>
                    <a:pt x="1101700" y="1646700"/>
                  </a:cubicBezTo>
                  <a:lnTo>
                    <a:pt x="1032398" y="1869716"/>
                  </a:lnTo>
                  <a:lnTo>
                    <a:pt x="937260" y="1874520"/>
                  </a:lnTo>
                  <a:cubicBezTo>
                    <a:pt x="905144" y="1874520"/>
                    <a:pt x="873405" y="1872905"/>
                    <a:pt x="842124" y="1869716"/>
                  </a:cubicBezTo>
                  <a:lnTo>
                    <a:pt x="773105" y="1647612"/>
                  </a:lnTo>
                  <a:cubicBezTo>
                    <a:pt x="694189" y="1631869"/>
                    <a:pt x="618908" y="1600914"/>
                    <a:pt x="551905" y="1555180"/>
                  </a:cubicBezTo>
                  <a:lnTo>
                    <a:pt x="349310" y="1661713"/>
                  </a:lnTo>
                  <a:cubicBezTo>
                    <a:pt x="296326" y="1624168"/>
                    <a:pt x="250355" y="1578197"/>
                    <a:pt x="212810" y="1525212"/>
                  </a:cubicBezTo>
                  <a:lnTo>
                    <a:pt x="318071" y="1325035"/>
                  </a:lnTo>
                  <a:cubicBezTo>
                    <a:pt x="311181" y="1315792"/>
                    <a:pt x="305287" y="1305860"/>
                    <a:pt x="299598" y="1295740"/>
                  </a:cubicBezTo>
                  <a:cubicBezTo>
                    <a:pt x="264673" y="1233616"/>
                    <a:pt x="239799" y="1168571"/>
                    <a:pt x="227822" y="1101700"/>
                  </a:cubicBezTo>
                  <a:lnTo>
                    <a:pt x="4804" y="1032398"/>
                  </a:lnTo>
                  <a:lnTo>
                    <a:pt x="0" y="937260"/>
                  </a:lnTo>
                  <a:cubicBezTo>
                    <a:pt x="0" y="905144"/>
                    <a:pt x="1616" y="873405"/>
                    <a:pt x="4804" y="842124"/>
                  </a:cubicBezTo>
                  <a:lnTo>
                    <a:pt x="226910" y="773105"/>
                  </a:lnTo>
                  <a:cubicBezTo>
                    <a:pt x="242653" y="694189"/>
                    <a:pt x="273608" y="618908"/>
                    <a:pt x="319342" y="551905"/>
                  </a:cubicBezTo>
                  <a:lnTo>
                    <a:pt x="212809" y="349309"/>
                  </a:lnTo>
                  <a:cubicBezTo>
                    <a:pt x="250354" y="296325"/>
                    <a:pt x="296325" y="250354"/>
                    <a:pt x="349309" y="21280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8-Point Star 18"/>
            <p:cNvSpPr/>
            <p:nvPr/>
          </p:nvSpPr>
          <p:spPr>
            <a:xfrm rot="20400000" flipH="1">
              <a:off x="1400360" y="1452597"/>
              <a:ext cx="838000" cy="845576"/>
            </a:xfrm>
            <a:custGeom>
              <a:avLst/>
              <a:gdLst/>
              <a:ahLst/>
              <a:cxnLst/>
              <a:rect l="l" t="t" r="r" b="b"/>
              <a:pathLst>
                <a:path w="1793173" h="1809385">
                  <a:moveTo>
                    <a:pt x="540264" y="10286"/>
                  </a:moveTo>
                  <a:lnTo>
                    <a:pt x="683581" y="0"/>
                  </a:lnTo>
                  <a:cubicBezTo>
                    <a:pt x="732193" y="0"/>
                    <a:pt x="780076" y="3126"/>
                    <a:pt x="826897" y="10287"/>
                  </a:cubicBezTo>
                  <a:lnTo>
                    <a:pt x="905875" y="255572"/>
                  </a:lnTo>
                  <a:cubicBezTo>
                    <a:pt x="985136" y="273260"/>
                    <a:pt x="1060829" y="304512"/>
                    <a:pt x="1129415" y="348963"/>
                  </a:cubicBezTo>
                  <a:lnTo>
                    <a:pt x="1359444" y="230987"/>
                  </a:lnTo>
                  <a:cubicBezTo>
                    <a:pt x="1436234" y="288678"/>
                    <a:pt x="1504495" y="356940"/>
                    <a:pt x="1562186" y="433730"/>
                  </a:cubicBezTo>
                  <a:lnTo>
                    <a:pt x="1445926" y="660414"/>
                  </a:lnTo>
                  <a:cubicBezTo>
                    <a:pt x="1449583" y="665192"/>
                    <a:pt x="1452574" y="670389"/>
                    <a:pt x="1455519" y="675628"/>
                  </a:cubicBezTo>
                  <a:cubicBezTo>
                    <a:pt x="1493688" y="743524"/>
                    <a:pt x="1521942" y="814300"/>
                    <a:pt x="1537074" y="887129"/>
                  </a:cubicBezTo>
                  <a:lnTo>
                    <a:pt x="1782887" y="966278"/>
                  </a:lnTo>
                  <a:cubicBezTo>
                    <a:pt x="1790047" y="1013098"/>
                    <a:pt x="1793174" y="1060981"/>
                    <a:pt x="1793173" y="1109593"/>
                  </a:cubicBezTo>
                  <a:cubicBezTo>
                    <a:pt x="1793174" y="1158206"/>
                    <a:pt x="1790047" y="1206089"/>
                    <a:pt x="1782887" y="1252909"/>
                  </a:cubicBezTo>
                  <a:lnTo>
                    <a:pt x="1537604" y="1331887"/>
                  </a:lnTo>
                  <a:cubicBezTo>
                    <a:pt x="1519916" y="1411149"/>
                    <a:pt x="1488663" y="1486842"/>
                    <a:pt x="1444212" y="1555429"/>
                  </a:cubicBezTo>
                  <a:lnTo>
                    <a:pt x="1562186" y="1785457"/>
                  </a:lnTo>
                  <a:lnTo>
                    <a:pt x="1541415" y="1809385"/>
                  </a:lnTo>
                  <a:cubicBezTo>
                    <a:pt x="1282525" y="1763268"/>
                    <a:pt x="1028742" y="1654791"/>
                    <a:pt x="802157" y="1490156"/>
                  </a:cubicBezTo>
                  <a:cubicBezTo>
                    <a:pt x="965712" y="1441296"/>
                    <a:pt x="1084035" y="1289263"/>
                    <a:pt x="1084035" y="1109593"/>
                  </a:cubicBezTo>
                  <a:cubicBezTo>
                    <a:pt x="1084035" y="888428"/>
                    <a:pt x="904746" y="709138"/>
                    <a:pt x="683580" y="709138"/>
                  </a:cubicBezTo>
                  <a:cubicBezTo>
                    <a:pt x="508801" y="709138"/>
                    <a:pt x="360173" y="821108"/>
                    <a:pt x="307122" y="977792"/>
                  </a:cubicBezTo>
                  <a:cubicBezTo>
                    <a:pt x="149161" y="745008"/>
                    <a:pt x="47166" y="492202"/>
                    <a:pt x="0" y="237686"/>
                  </a:cubicBezTo>
                  <a:cubicBezTo>
                    <a:pt x="2290" y="235086"/>
                    <a:pt x="4999" y="233030"/>
                    <a:pt x="7717" y="230988"/>
                  </a:cubicBezTo>
                  <a:lnTo>
                    <a:pt x="234405" y="347249"/>
                  </a:lnTo>
                  <a:cubicBezTo>
                    <a:pt x="239180" y="343592"/>
                    <a:pt x="244378" y="340602"/>
                    <a:pt x="249617" y="337656"/>
                  </a:cubicBezTo>
                  <a:cubicBezTo>
                    <a:pt x="317512" y="299488"/>
                    <a:pt x="388287" y="271234"/>
                    <a:pt x="461115" y="256103"/>
                  </a:cubicBezTo>
                  <a:close/>
                </a:path>
              </a:pathLst>
            </a:custGeom>
            <a:gradFill flip="none" rotWithShape="1">
              <a:gsLst>
                <a:gs pos="0">
                  <a:schemeClr val="bg1">
                    <a:alpha val="10000"/>
                  </a:schemeClr>
                </a:gs>
                <a:gs pos="100000">
                  <a:schemeClr val="bg1">
                    <a:alpha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9" name="五邊形 9"/>
          <p:cNvSpPr/>
          <p:nvPr/>
        </p:nvSpPr>
        <p:spPr>
          <a:xfrm>
            <a:off x="3801579" y="2289054"/>
            <a:ext cx="5473381" cy="720000"/>
          </a:xfrm>
          <a:prstGeom prst="homePlate">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tx1"/>
                </a:solidFill>
                <a:latin typeface="Franklin Gothic Book" panose="020B0503020102020204" pitchFamily="34" charset="0"/>
                <a:ea typeface="FangSong" panose="02010609060101010101" pitchFamily="49" charset="-122"/>
              </a:rPr>
              <a:t>Section One: </a:t>
            </a:r>
            <a:r>
              <a:rPr lang="zh-TW" altLang="en-US" sz="2400" b="1" dirty="0">
                <a:solidFill>
                  <a:schemeClr val="tx1"/>
                </a:solidFill>
                <a:latin typeface="Franklin Gothic Book" panose="020B0503020102020204" pitchFamily="34" charset="0"/>
                <a:ea typeface="FangSong" panose="02010609060101010101" pitchFamily="49" charset="-122"/>
              </a:rPr>
              <a:t>公司策略</a:t>
            </a:r>
            <a:r>
              <a:rPr lang="en-US" altLang="zh-TW" sz="2400" b="1" dirty="0">
                <a:solidFill>
                  <a:schemeClr val="tx1"/>
                </a:solidFill>
                <a:latin typeface="Franklin Gothic Book" panose="020B0503020102020204" pitchFamily="34" charset="0"/>
                <a:ea typeface="FangSong" panose="02010609060101010101" pitchFamily="49" charset="-122"/>
              </a:rPr>
              <a:t> </a:t>
            </a:r>
            <a:endParaRPr lang="zh-TW" altLang="en-US" sz="2400" b="1" dirty="0">
              <a:solidFill>
                <a:schemeClr val="tx1"/>
              </a:solidFill>
              <a:latin typeface="Franklin Gothic Book" panose="020B0503020102020204" pitchFamily="34" charset="0"/>
              <a:ea typeface="FangSong" panose="02010609060101010101" pitchFamily="49" charset="-122"/>
            </a:endParaRPr>
          </a:p>
        </p:txBody>
      </p:sp>
      <p:sp>
        <p:nvSpPr>
          <p:cNvPr id="40" name="五邊形 31"/>
          <p:cNvSpPr/>
          <p:nvPr/>
        </p:nvSpPr>
        <p:spPr>
          <a:xfrm>
            <a:off x="3791745" y="2297705"/>
            <a:ext cx="5473381" cy="720000"/>
          </a:xfrm>
          <a:prstGeom prst="homePlat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tx1"/>
                </a:solidFill>
                <a:latin typeface="Franklin Gothic Book" panose="020B0503020102020204" pitchFamily="34" charset="0"/>
                <a:ea typeface="FangSong" panose="02010609060101010101" pitchFamily="49" charset="-122"/>
              </a:rPr>
              <a:t>1. Yeong Guan </a:t>
            </a:r>
            <a:r>
              <a:rPr lang="en-US" altLang="zh-TW" sz="2400" b="1" dirty="0" smtClean="0">
                <a:solidFill>
                  <a:schemeClr val="tx1"/>
                </a:solidFill>
                <a:latin typeface="Franklin Gothic Book" panose="020B0503020102020204" pitchFamily="34" charset="0"/>
                <a:ea typeface="FangSong" panose="02010609060101010101" pitchFamily="49" charset="-122"/>
              </a:rPr>
              <a:t>Overview </a:t>
            </a:r>
            <a:r>
              <a:rPr lang="en-US" altLang="zh-TW" sz="2400" b="1" dirty="0">
                <a:solidFill>
                  <a:schemeClr val="tx1"/>
                </a:solidFill>
                <a:latin typeface="Franklin Gothic Book" panose="020B0503020102020204" pitchFamily="34" charset="0"/>
                <a:ea typeface="FangSong" panose="02010609060101010101" pitchFamily="49" charset="-122"/>
              </a:rPr>
              <a:t>&amp; </a:t>
            </a:r>
            <a:r>
              <a:rPr lang="en-US" altLang="zh-TW" sz="2400" b="1" dirty="0" smtClean="0">
                <a:solidFill>
                  <a:schemeClr val="tx1"/>
                </a:solidFill>
                <a:latin typeface="Franklin Gothic Book" panose="020B0503020102020204" pitchFamily="34" charset="0"/>
                <a:ea typeface="FangSong" panose="02010609060101010101" pitchFamily="49" charset="-122"/>
              </a:rPr>
              <a:t>Development </a:t>
            </a:r>
            <a:r>
              <a:rPr lang="en-US" altLang="zh-TW" sz="2400" b="1" dirty="0">
                <a:solidFill>
                  <a:schemeClr val="tx1"/>
                </a:solidFill>
                <a:latin typeface="Franklin Gothic Book" panose="020B0503020102020204" pitchFamily="34" charset="0"/>
                <a:ea typeface="FangSong" panose="02010609060101010101" pitchFamily="49" charset="-122"/>
              </a:rPr>
              <a:t>plan</a:t>
            </a:r>
            <a:endParaRPr lang="zh-TW" altLang="en-US" sz="2400" b="1" dirty="0">
              <a:solidFill>
                <a:schemeClr val="tx1"/>
              </a:solidFill>
              <a:latin typeface="Franklin Gothic Book" panose="020B0503020102020204" pitchFamily="34" charset="0"/>
              <a:ea typeface="FangSong" panose="02010609060101010101" pitchFamily="49" charset="-122"/>
            </a:endParaRPr>
          </a:p>
        </p:txBody>
      </p:sp>
    </p:spTree>
    <p:extLst>
      <p:ext uri="{BB962C8B-B14F-4D97-AF65-F5344CB8AC3E}">
        <p14:creationId xmlns:p14="http://schemas.microsoft.com/office/powerpoint/2010/main" val="1816354694"/>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2" name="灯片编号占位符 1"/>
          <p:cNvSpPr>
            <a:spLocks noGrp="1"/>
          </p:cNvSpPr>
          <p:nvPr>
            <p:ph type="sldNum" sz="quarter" idx="16"/>
          </p:nvPr>
        </p:nvSpPr>
        <p:spPr/>
        <p:txBody>
          <a:bodyPr/>
          <a:lstStyle/>
          <a:p>
            <a:pPr>
              <a:defRPr/>
            </a:pPr>
            <a:fld id="{D65D3AB2-22C3-474D-880C-69B369BC085A}" type="slidenum">
              <a:rPr lang="zh-TW" altLang="en-US" smtClean="0"/>
              <a:pPr>
                <a:defRPr/>
              </a:pPr>
              <a:t>30</a:t>
            </a:fld>
            <a:endParaRPr lang="en-US" altLang="zh-TW" dirty="0"/>
          </a:p>
        </p:txBody>
      </p:sp>
      <p:sp>
        <p:nvSpPr>
          <p:cNvPr id="12" name="TextBox 1"/>
          <p:cNvSpPr txBox="1">
            <a:spLocks noChangeArrowheads="1"/>
          </p:cNvSpPr>
          <p:nvPr/>
        </p:nvSpPr>
        <p:spPr bwMode="auto">
          <a:xfrm>
            <a:off x="1847528" y="55657"/>
            <a:ext cx="8208963" cy="1200329"/>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TW" sz="3600" b="1" dirty="0">
                <a:latin typeface="FangSong" panose="02010609060101010101" pitchFamily="49" charset="-122"/>
                <a:ea typeface="FangSong" panose="02010609060101010101" pitchFamily="49" charset="-122"/>
                <a:cs typeface="Verdana" pitchFamily="34" charset="0"/>
              </a:rPr>
              <a:t>Anticipated market demand conversion orders</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graphicFrame>
        <p:nvGraphicFramePr>
          <p:cNvPr id="13" name="图表 12"/>
          <p:cNvGraphicFramePr/>
          <p:nvPr>
            <p:extLst>
              <p:ext uri="{D42A27DB-BD31-4B8C-83A1-F6EECF244321}">
                <p14:modId xmlns:p14="http://schemas.microsoft.com/office/powerpoint/2010/main" val="2474123568"/>
              </p:ext>
            </p:extLst>
          </p:nvPr>
        </p:nvGraphicFramePr>
        <p:xfrm>
          <a:off x="0" y="1628800"/>
          <a:ext cx="7128792" cy="4221501"/>
        </p:xfrm>
        <a:graphic>
          <a:graphicData uri="http://schemas.openxmlformats.org/drawingml/2006/chart">
            <c:chart xmlns:c="http://schemas.openxmlformats.org/drawingml/2006/chart" xmlns:r="http://schemas.openxmlformats.org/officeDocument/2006/relationships" r:id="rId3"/>
          </a:graphicData>
        </a:graphic>
      </p:graphicFrame>
      <p:sp>
        <p:nvSpPr>
          <p:cNvPr id="14" name="文本框 13"/>
          <p:cNvSpPr txBox="1"/>
          <p:nvPr/>
        </p:nvSpPr>
        <p:spPr>
          <a:xfrm>
            <a:off x="7248128" y="1619347"/>
            <a:ext cx="4536504" cy="5078313"/>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solidFill>
                  <a:srgbClr val="0070C0"/>
                </a:solidFill>
              </a:rPr>
              <a:t>Large-scale foundries around the world's ports and offshore wind power – rare</a:t>
            </a:r>
          </a:p>
          <a:p>
            <a:pPr marL="285750" indent="-285750">
              <a:buFont typeface="Arial" panose="020B0604020202020204" pitchFamily="34" charset="0"/>
              <a:buChar char="•"/>
            </a:pPr>
            <a:endParaRPr lang="en-US" altLang="zh-TW" dirty="0">
              <a:solidFill>
                <a:srgbClr val="0070C0"/>
              </a:solidFill>
            </a:endParaRPr>
          </a:p>
          <a:p>
            <a:pPr marL="285750" indent="-285750">
              <a:buFont typeface="Arial" panose="020B0604020202020204" pitchFamily="34" charset="0"/>
              <a:buChar char="•"/>
            </a:pPr>
            <a:r>
              <a:rPr lang="en-US" altLang="zh-TW" dirty="0">
                <a:solidFill>
                  <a:srgbClr val="0070C0"/>
                </a:solidFill>
              </a:rPr>
              <a:t>About 1.5GW = 20,000 tons of orders</a:t>
            </a:r>
          </a:p>
          <a:p>
            <a:pPr marL="285750" indent="-285750">
              <a:buFont typeface="Arial" panose="020B0604020202020204" pitchFamily="34" charset="0"/>
              <a:buChar char="•"/>
            </a:pPr>
            <a:endParaRPr lang="en-US" altLang="zh-TW" dirty="0">
              <a:solidFill>
                <a:srgbClr val="0070C0"/>
              </a:solidFill>
            </a:endParaRPr>
          </a:p>
          <a:p>
            <a:pPr marL="285750" indent="-285750">
              <a:buFont typeface="Arial" panose="020B0604020202020204" pitchFamily="34" charset="0"/>
              <a:buChar char="•"/>
            </a:pPr>
            <a:r>
              <a:rPr lang="en-US" altLang="zh-TW" dirty="0">
                <a:solidFill>
                  <a:srgbClr val="0070C0"/>
                </a:solidFill>
              </a:rPr>
              <a:t>The United States has a 25% tariff condition for China</a:t>
            </a:r>
          </a:p>
          <a:p>
            <a:pPr marL="285750" indent="-285750">
              <a:buFont typeface="Arial" panose="020B0604020202020204" pitchFamily="34" charset="0"/>
              <a:buChar char="•"/>
            </a:pPr>
            <a:endParaRPr lang="en-US" altLang="zh-TW" dirty="0">
              <a:solidFill>
                <a:srgbClr val="0070C0"/>
              </a:solidFill>
            </a:endParaRPr>
          </a:p>
          <a:p>
            <a:pPr marL="285750" indent="-285750">
              <a:buFont typeface="Arial" panose="020B0604020202020204" pitchFamily="34" charset="0"/>
              <a:buChar char="•"/>
            </a:pPr>
            <a:r>
              <a:rPr lang="en-US" altLang="zh-TW" dirty="0">
                <a:solidFill>
                  <a:srgbClr val="0070C0"/>
                </a:solidFill>
              </a:rPr>
              <a:t>The only manufacturer of domestically produced castings for wind power in Taiwan</a:t>
            </a:r>
          </a:p>
          <a:p>
            <a:pPr marL="285750" indent="-285750">
              <a:buFont typeface="Arial" panose="020B0604020202020204" pitchFamily="34" charset="0"/>
              <a:buChar char="•"/>
            </a:pPr>
            <a:endParaRPr lang="en-US" altLang="zh-TW" dirty="0">
              <a:solidFill>
                <a:srgbClr val="0070C0"/>
              </a:solidFill>
            </a:endParaRPr>
          </a:p>
          <a:p>
            <a:pPr marL="285750" indent="-285750">
              <a:buFont typeface="Arial" panose="020B0604020202020204" pitchFamily="34" charset="0"/>
              <a:buChar char="•"/>
            </a:pPr>
            <a:r>
              <a:rPr lang="en-US" altLang="zh-TW" dirty="0">
                <a:solidFill>
                  <a:srgbClr val="0070C0"/>
                </a:solidFill>
              </a:rPr>
              <a:t>Price &amp; gross profit are higher than onshore wind power</a:t>
            </a:r>
          </a:p>
          <a:p>
            <a:endParaRPr lang="en-US" altLang="zh-TW" dirty="0" smtClean="0">
              <a:solidFill>
                <a:srgbClr val="0070C0"/>
              </a:solidFill>
            </a:endParaRPr>
          </a:p>
          <a:p>
            <a:endParaRPr lang="en-US" altLang="zh-TW" dirty="0" smtClean="0">
              <a:solidFill>
                <a:srgbClr val="0070C0"/>
              </a:solidFill>
            </a:endParaRPr>
          </a:p>
          <a:p>
            <a:endParaRPr lang="zh-TW" altLang="en-US" dirty="0"/>
          </a:p>
        </p:txBody>
      </p:sp>
    </p:spTree>
    <p:extLst>
      <p:ext uri="{BB962C8B-B14F-4D97-AF65-F5344CB8AC3E}">
        <p14:creationId xmlns:p14="http://schemas.microsoft.com/office/powerpoint/2010/main" val="3141674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11" name="图片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759" y="1453476"/>
            <a:ext cx="4333674" cy="2254865"/>
          </a:xfrm>
          <a:prstGeom prst="rect">
            <a:avLst/>
          </a:prstGeom>
        </p:spPr>
      </p:pic>
      <p:sp>
        <p:nvSpPr>
          <p:cNvPr id="2" name="灯片编号占位符 1"/>
          <p:cNvSpPr>
            <a:spLocks noGrp="1"/>
          </p:cNvSpPr>
          <p:nvPr>
            <p:ph type="sldNum" sz="quarter" idx="16"/>
          </p:nvPr>
        </p:nvSpPr>
        <p:spPr/>
        <p:txBody>
          <a:bodyPr/>
          <a:lstStyle/>
          <a:p>
            <a:pPr>
              <a:defRPr/>
            </a:pPr>
            <a:fld id="{D65D3AB2-22C3-474D-880C-69B369BC085A}" type="slidenum">
              <a:rPr lang="zh-TW" altLang="en-US" smtClean="0"/>
              <a:pPr>
                <a:defRPr/>
              </a:pPr>
              <a:t>31</a:t>
            </a:fld>
            <a:endParaRPr lang="en-US" altLang="zh-TW" dirty="0"/>
          </a:p>
        </p:txBody>
      </p:sp>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84232" y="4149080"/>
            <a:ext cx="2708160" cy="203112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2976" y="4177818"/>
            <a:ext cx="2754985" cy="200238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图片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0" y="4149080"/>
            <a:ext cx="3033193" cy="200238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2" name="TextBox 1"/>
          <p:cNvSpPr txBox="1">
            <a:spLocks noChangeArrowheads="1"/>
          </p:cNvSpPr>
          <p:nvPr/>
        </p:nvSpPr>
        <p:spPr bwMode="auto">
          <a:xfrm>
            <a:off x="1847528" y="332656"/>
            <a:ext cx="8208963" cy="646331"/>
          </a:xfrm>
          <a:prstGeom prst="rect">
            <a:avLst/>
          </a:prstGeom>
          <a:noFill/>
          <a:ln w="9525">
            <a:noFill/>
            <a:miter lim="800000"/>
            <a:headEnd/>
            <a:tailEnd/>
          </a:ln>
        </p:spPr>
        <p:txBody>
          <a:bodyPr anchor="ctr">
            <a:spAutoFit/>
          </a:bodyPr>
          <a:lstStyle/>
          <a:p>
            <a:pPr algn="ctr" eaLnBrk="0" hangingPunct="0">
              <a:spcBef>
                <a:spcPct val="50000"/>
              </a:spcBef>
            </a:pPr>
            <a:r>
              <a:rPr kumimoji="0" lang="zh-CN" altLang="en-US" sz="3600" b="1" dirty="0" smtClean="0">
                <a:latin typeface="FangSong" panose="02010609060101010101" pitchFamily="49" charset="-122"/>
                <a:ea typeface="FangSong" panose="02010609060101010101" pitchFamily="49" charset="-122"/>
                <a:cs typeface="Verdana" pitchFamily="34" charset="0"/>
              </a:rPr>
              <a:t>新能源汽車市場願景</a:t>
            </a:r>
            <a:endParaRPr kumimoji="0" lang="zh-TW" altLang="en-US" sz="3600" b="1" dirty="0">
              <a:latin typeface="FangSong" panose="02010609060101010101" pitchFamily="49" charset="-122"/>
              <a:ea typeface="FangSong" panose="02010609060101010101" pitchFamily="49" charset="-122"/>
              <a:cs typeface="Verdana" pitchFamily="34" charset="0"/>
            </a:endParaRPr>
          </a:p>
        </p:txBody>
      </p:sp>
      <p:pic>
        <p:nvPicPr>
          <p:cNvPr id="5" name="图片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07433" y="1158361"/>
            <a:ext cx="6323428" cy="2902644"/>
          </a:xfrm>
          <a:prstGeom prst="rect">
            <a:avLst/>
          </a:prstGeom>
        </p:spPr>
      </p:pic>
    </p:spTree>
    <p:extLst>
      <p:ext uri="{BB962C8B-B14F-4D97-AF65-F5344CB8AC3E}">
        <p14:creationId xmlns:p14="http://schemas.microsoft.com/office/powerpoint/2010/main" val="1597495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5414" y="4406900"/>
            <a:ext cx="7080786" cy="1398364"/>
          </a:xfrm>
        </p:spPr>
        <p:txBody>
          <a:bodyPr/>
          <a:lstStyle/>
          <a:p>
            <a:r>
              <a:rPr lang="zh-CN" altLang="en-US" dirty="0">
                <a:latin typeface="Franklin Gothic Book" panose="020B0503020102020204" pitchFamily="34" charset="0"/>
              </a:rPr>
              <a:t>新產能投資 </a:t>
            </a:r>
            <a:r>
              <a:rPr lang="en-US" altLang="zh-CN" dirty="0">
                <a:latin typeface="Franklin Gothic Book" panose="020B0503020102020204" pitchFamily="34" charset="0"/>
              </a:rPr>
              <a:t>&amp; </a:t>
            </a:r>
            <a:r>
              <a:rPr lang="zh-CN" altLang="en-US" dirty="0">
                <a:latin typeface="Franklin Gothic Book" panose="020B0503020102020204" pitchFamily="34" charset="0"/>
              </a:rPr>
              <a:t>發展願</a:t>
            </a:r>
            <a:r>
              <a:rPr lang="zh-CN" altLang="en-US" dirty="0" smtClean="0">
                <a:latin typeface="Franklin Gothic Book" panose="020B0503020102020204" pitchFamily="34" charset="0"/>
              </a:rPr>
              <a:t>景</a:t>
            </a:r>
            <a:endParaRPr lang="zh-TW" altLang="en-US" dirty="0">
              <a:latin typeface="Franklin Gothic Book" panose="020B0503020102020204" pitchFamily="34" charset="0"/>
            </a:endParaRPr>
          </a:p>
        </p:txBody>
      </p:sp>
      <p:sp>
        <p:nvSpPr>
          <p:cNvPr id="4" name="灯片编号占位符 3"/>
          <p:cNvSpPr>
            <a:spLocks noGrp="1"/>
          </p:cNvSpPr>
          <p:nvPr>
            <p:ph type="sldNum" sz="quarter" idx="12"/>
          </p:nvPr>
        </p:nvSpPr>
        <p:spPr/>
        <p:txBody>
          <a:bodyPr/>
          <a:lstStyle/>
          <a:p>
            <a:pPr>
              <a:defRPr/>
            </a:pPr>
            <a:fld id="{9E01B511-A573-4DA4-855C-B932DC03D121}" type="slidenum">
              <a:rPr lang="zh-TW" altLang="en-US" smtClean="0"/>
              <a:pPr>
                <a:defRPr/>
              </a:pPr>
              <a:t>32</a:t>
            </a:fld>
            <a:endParaRPr lang="en-US" altLang="zh-TW" dirty="0"/>
          </a:p>
        </p:txBody>
      </p:sp>
      <p:pic>
        <p:nvPicPr>
          <p:cNvPr id="5"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49281"/>
            <a:ext cx="2523739" cy="908720"/>
          </a:xfrm>
          <a:prstGeom prst="rect">
            <a:avLst/>
          </a:prstGeom>
        </p:spPr>
      </p:pic>
    </p:spTree>
    <p:extLst>
      <p:ext uri="{BB962C8B-B14F-4D97-AF65-F5344CB8AC3E}">
        <p14:creationId xmlns:p14="http://schemas.microsoft.com/office/powerpoint/2010/main" val="3047520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94">
            <a:extLst>
              <a:ext uri="{FF2B5EF4-FFF2-40B4-BE49-F238E27FC236}">
                <a16:creationId xmlns:a16="http://schemas.microsoft.com/office/drawing/2014/main" id="{CBFA35EC-1A2A-D747-B7DF-48B8D63124A3}"/>
              </a:ext>
            </a:extLst>
          </p:cNvPr>
          <p:cNvSpPr>
            <a:spLocks noChangeArrowheads="1"/>
          </p:cNvSpPr>
          <p:nvPr/>
        </p:nvSpPr>
        <p:spPr bwMode="auto">
          <a:xfrm>
            <a:off x="4018511" y="524038"/>
            <a:ext cx="4104456" cy="500137"/>
          </a:xfrm>
          <a:prstGeom prst="rect">
            <a:avLst/>
          </a:prstGeom>
          <a:noFill/>
          <a:ln w="9525">
            <a:noFill/>
            <a:miter lim="800000"/>
            <a:headEnd/>
            <a:tailEnd/>
          </a:ln>
          <a:extLst/>
        </p:spPr>
        <p:txBody>
          <a:bodyPr vert="horz" wrap="square" lIns="68580" tIns="34290" rIns="68580" bIns="34290" numCol="1" rtlCol="0" anchor="ctr" anchorCtr="0" compatLnSpc="1">
            <a:prstTxWarp prst="textNoShape">
              <a:avLst/>
            </a:prstTxWarp>
            <a:spAutoFit/>
          </a:bodyPr>
          <a:lstStyle/>
          <a:p>
            <a:pPr fontAlgn="auto">
              <a:spcBef>
                <a:spcPct val="15000"/>
              </a:spcBef>
              <a:spcAft>
                <a:spcPct val="15000"/>
              </a:spcAft>
              <a:defRPr/>
            </a:pPr>
            <a:r>
              <a:rPr lang="en-US" altLang="zh-CN" sz="2800" b="1" kern="0" dirty="0">
                <a:latin typeface="Franklin Gothic Book" panose="020B0503020102020204" pitchFamily="34" charset="0"/>
                <a:ea typeface="FangSong" panose="02010609060101010101" pitchFamily="49" charset="-122"/>
              </a:rPr>
              <a:t>Taichung Foundry State</a:t>
            </a:r>
            <a:endParaRPr lang="en-US" altLang="zh-TW" sz="2800" b="1" kern="0" dirty="0">
              <a:latin typeface="Franklin Gothic Book" panose="020B0503020102020204" pitchFamily="34" charset="0"/>
              <a:ea typeface="FangSong" panose="02010609060101010101" pitchFamily="49" charset="-122"/>
            </a:endParaRPr>
          </a:p>
        </p:txBody>
      </p:sp>
      <p:sp>
        <p:nvSpPr>
          <p:cNvPr id="2" name="投影片編號版面配置區 1"/>
          <p:cNvSpPr>
            <a:spLocks noGrp="1"/>
          </p:cNvSpPr>
          <p:nvPr>
            <p:ph type="sldNum" sz="quarter" idx="16"/>
          </p:nvPr>
        </p:nvSpPr>
        <p:spPr/>
        <p:txBody>
          <a:bodyPr/>
          <a:lstStyle/>
          <a:p>
            <a:pPr>
              <a:defRPr/>
            </a:pPr>
            <a:fld id="{9E01B511-A573-4DA4-855C-B932DC03D121}" type="slidenum">
              <a:rPr lang="zh-TW" altLang="en-US" smtClean="0"/>
              <a:pPr>
                <a:defRPr/>
              </a:pPr>
              <a:t>33</a:t>
            </a:fld>
            <a:endParaRPr lang="en-US" altLang="zh-TW" dirty="0"/>
          </a:p>
        </p:txBody>
      </p:sp>
      <p:sp>
        <p:nvSpPr>
          <p:cNvPr id="7" name="文字方塊 9">
            <a:extLst>
              <a:ext uri="{FF2B5EF4-FFF2-40B4-BE49-F238E27FC236}">
                <a16:creationId xmlns:a16="http://schemas.microsoft.com/office/drawing/2014/main" id="{8DF20E32-9BA5-C64B-86A8-2D6ED997DBF5}"/>
              </a:ext>
            </a:extLst>
          </p:cNvPr>
          <p:cNvSpPr txBox="1"/>
          <p:nvPr/>
        </p:nvSpPr>
        <p:spPr>
          <a:xfrm>
            <a:off x="1615244" y="2519022"/>
            <a:ext cx="4696780" cy="3118803"/>
          </a:xfrm>
          <a:prstGeom prst="rect">
            <a:avLst/>
          </a:prstGeom>
          <a:solidFill>
            <a:schemeClr val="bg1"/>
          </a:solidFill>
        </p:spPr>
        <p:txBody>
          <a:bodyPr wrap="square" rtlCol="0">
            <a:spAutoFit/>
          </a:bodyPr>
          <a:lstStyle/>
          <a:p>
            <a:pPr marL="257175" lvl="1" indent="-257175" eaLnBrk="0" hangingPunct="0">
              <a:lnSpc>
                <a:spcPts val="1350"/>
              </a:lnSpc>
              <a:spcBef>
                <a:spcPts val="450"/>
              </a:spcBef>
              <a:buClr>
                <a:schemeClr val="accent2"/>
              </a:buClr>
              <a:buSzPct val="80000"/>
              <a:buFont typeface="Wingdings" panose="05000000000000000000" pitchFamily="2" charset="2"/>
              <a:buChar char=""/>
            </a:pPr>
            <a:r>
              <a:rPr lang="en-US" altLang="zh-CN" dirty="0" smtClean="0">
                <a:latin typeface="FangSong" panose="02010609060101010101" pitchFamily="49" charset="-122"/>
                <a:ea typeface="FangSong" panose="02010609060101010101" pitchFamily="49" charset="-122"/>
                <a:cs typeface="Arial" charset="0"/>
              </a:rPr>
              <a:t>Schedule</a:t>
            </a:r>
            <a:r>
              <a:rPr lang="zh-CN" altLang="en-US" dirty="0" smtClean="0">
                <a:latin typeface="Franklin Gothic Book" panose="020B0503020102020204"/>
                <a:ea typeface="FangSong" panose="02010609060101010101" pitchFamily="49" charset="-122"/>
                <a:cs typeface="Verdana"/>
              </a:rPr>
              <a:t>：</a:t>
            </a:r>
            <a:r>
              <a:rPr lang="en-US" altLang="zh-TW" dirty="0" smtClean="0">
                <a:latin typeface="Franklin Gothic Book" panose="020B0503020102020204"/>
                <a:ea typeface="FangSong" panose="02010609060101010101" pitchFamily="49" charset="-122"/>
                <a:cs typeface="Verdana"/>
              </a:rPr>
              <a:t> </a:t>
            </a:r>
            <a:r>
              <a:rPr lang="en-US" altLang="zh-TW" dirty="0" smtClean="0">
                <a:latin typeface="FangSong" panose="02010609060101010101" pitchFamily="49" charset="-122"/>
                <a:ea typeface="FangSong" panose="02010609060101010101" pitchFamily="49" charset="-122"/>
                <a:cs typeface="Arial" charset="0"/>
              </a:rPr>
              <a:t>2020</a:t>
            </a:r>
            <a:r>
              <a:rPr lang="zh-CN" altLang="en-US" dirty="0">
                <a:latin typeface="FangSong" panose="02010609060101010101" pitchFamily="49" charset="-122"/>
                <a:ea typeface="FangSong" panose="02010609060101010101" pitchFamily="49" charset="-122"/>
                <a:cs typeface="Arial" charset="0"/>
              </a:rPr>
              <a:t> </a:t>
            </a:r>
            <a:r>
              <a:rPr lang="en-US" altLang="zh-CN" dirty="0" smtClean="0">
                <a:latin typeface="FangSong" panose="02010609060101010101" pitchFamily="49" charset="-122"/>
                <a:ea typeface="FangSong" panose="02010609060101010101" pitchFamily="49" charset="-122"/>
                <a:cs typeface="Arial" charset="0"/>
              </a:rPr>
              <a:t>ground breaking</a:t>
            </a:r>
            <a:r>
              <a:rPr lang="zh-CN" altLang="en-US" dirty="0" smtClean="0">
                <a:latin typeface="FangSong" panose="02010609060101010101" pitchFamily="49" charset="-122"/>
                <a:ea typeface="FangSong" panose="02010609060101010101" pitchFamily="49" charset="-122"/>
                <a:cs typeface="Arial" charset="0"/>
              </a:rPr>
              <a:t>，</a:t>
            </a:r>
            <a:r>
              <a:rPr lang="en-US" altLang="zh-CN" dirty="0" smtClean="0">
                <a:latin typeface="FangSong" panose="02010609060101010101" pitchFamily="49" charset="-122"/>
                <a:ea typeface="FangSong" panose="02010609060101010101" pitchFamily="49" charset="-122"/>
                <a:cs typeface="Arial" charset="0"/>
              </a:rPr>
              <a:t>2023 2Q go into operation</a:t>
            </a:r>
          </a:p>
          <a:p>
            <a:pPr marL="0" lvl="1" eaLnBrk="0" hangingPunct="0">
              <a:lnSpc>
                <a:spcPts val="1350"/>
              </a:lnSpc>
              <a:spcBef>
                <a:spcPts val="450"/>
              </a:spcBef>
              <a:buClr>
                <a:schemeClr val="accent2"/>
              </a:buClr>
              <a:buSzPct val="80000"/>
            </a:pPr>
            <a:endParaRPr lang="en-US" altLang="zh-TW" dirty="0">
              <a:latin typeface="FangSong" panose="02010609060101010101" pitchFamily="49" charset="-122"/>
              <a:ea typeface="FangSong" panose="02010609060101010101" pitchFamily="49" charset="-122"/>
              <a:cs typeface="Arial" charset="0"/>
            </a:endParaRPr>
          </a:p>
          <a:p>
            <a:pPr marL="257175" lvl="1" indent="-257175" eaLnBrk="0" hangingPunct="0">
              <a:lnSpc>
                <a:spcPts val="1350"/>
              </a:lnSpc>
              <a:spcBef>
                <a:spcPts val="450"/>
              </a:spcBef>
              <a:buClr>
                <a:schemeClr val="accent2"/>
              </a:buClr>
              <a:buSzPct val="80000"/>
              <a:buFont typeface="Wingdings" panose="05000000000000000000" pitchFamily="2" charset="2"/>
              <a:buChar char=""/>
            </a:pPr>
            <a:r>
              <a:rPr lang="en-US" altLang="zh-TW" dirty="0" smtClean="0">
                <a:latin typeface="FangSong" panose="02010609060101010101" pitchFamily="49" charset="-122"/>
                <a:ea typeface="FangSong" panose="02010609060101010101" pitchFamily="49" charset="-122"/>
                <a:cs typeface="Arial" charset="0"/>
              </a:rPr>
              <a:t>Max capacity</a:t>
            </a:r>
            <a:r>
              <a:rPr lang="zh-TW" altLang="en-US" dirty="0" smtClean="0">
                <a:latin typeface="FangSong" panose="02010609060101010101" pitchFamily="49" charset="-122"/>
                <a:ea typeface="FangSong" panose="02010609060101010101" pitchFamily="49" charset="-122"/>
                <a:cs typeface="Arial" charset="0"/>
              </a:rPr>
              <a:t>：</a:t>
            </a:r>
            <a:r>
              <a:rPr lang="en-US" altLang="zh-TW" b="1" u="sng" dirty="0" smtClean="0">
                <a:solidFill>
                  <a:srgbClr val="C00000"/>
                </a:solidFill>
                <a:latin typeface="FangSong" panose="02010609060101010101" pitchFamily="49" charset="-122"/>
                <a:ea typeface="FangSong" panose="02010609060101010101" pitchFamily="49" charset="-122"/>
                <a:cs typeface="Arial" charset="0"/>
              </a:rPr>
              <a:t>100k tons/year</a:t>
            </a:r>
            <a:endParaRPr lang="en-US" altLang="zh-TW" dirty="0">
              <a:latin typeface="FangSong" panose="02010609060101010101" pitchFamily="49" charset="-122"/>
              <a:ea typeface="FangSong" panose="02010609060101010101" pitchFamily="49" charset="-122"/>
              <a:cs typeface="Arial" charset="0"/>
            </a:endParaRPr>
          </a:p>
          <a:p>
            <a:pPr marL="0" lvl="1" eaLnBrk="0" hangingPunct="0">
              <a:lnSpc>
                <a:spcPts val="1350"/>
              </a:lnSpc>
              <a:spcBef>
                <a:spcPts val="450"/>
              </a:spcBef>
              <a:buClr>
                <a:schemeClr val="accent2"/>
              </a:buClr>
              <a:buSzPct val="80000"/>
            </a:pPr>
            <a:r>
              <a:rPr lang="en-US" altLang="zh-CN" dirty="0">
                <a:latin typeface="FangSong" panose="02010609060101010101" pitchFamily="49" charset="-122"/>
                <a:ea typeface="FangSong" panose="02010609060101010101" pitchFamily="49" charset="-122"/>
                <a:cs typeface="Arial" charset="0"/>
              </a:rPr>
              <a:t>    </a:t>
            </a:r>
            <a:r>
              <a:rPr lang="en-US" altLang="zh-CN" dirty="0" smtClean="0">
                <a:latin typeface="FangSong" panose="02010609060101010101" pitchFamily="49" charset="-122"/>
                <a:ea typeface="FangSong" panose="02010609060101010101" pitchFamily="49" charset="-122"/>
                <a:cs typeface="Arial" charset="0"/>
              </a:rPr>
              <a:t>renewable energy industry </a:t>
            </a:r>
            <a:r>
              <a:rPr lang="en-US" altLang="zh-TW" dirty="0" smtClean="0">
                <a:latin typeface="FangSong" panose="02010609060101010101" pitchFamily="49" charset="-122"/>
                <a:ea typeface="FangSong" panose="02010609060101010101" pitchFamily="49" charset="-122"/>
                <a:cs typeface="Arial" charset="0"/>
              </a:rPr>
              <a:t>60%</a:t>
            </a:r>
            <a:r>
              <a:rPr lang="zh-CN" altLang="en-US" dirty="0" smtClean="0">
                <a:latin typeface="FangSong" panose="02010609060101010101" pitchFamily="49" charset="-122"/>
                <a:ea typeface="FangSong" panose="02010609060101010101" pitchFamily="49" charset="-122"/>
                <a:cs typeface="Arial" charset="0"/>
              </a:rPr>
              <a:t>，   </a:t>
            </a:r>
            <a:endParaRPr lang="en-US" altLang="zh-CN" dirty="0" smtClean="0">
              <a:latin typeface="FangSong" panose="02010609060101010101" pitchFamily="49" charset="-122"/>
              <a:ea typeface="FangSong" panose="02010609060101010101" pitchFamily="49" charset="-122"/>
              <a:cs typeface="Arial" charset="0"/>
            </a:endParaRPr>
          </a:p>
          <a:p>
            <a:pPr marL="0" lvl="1" eaLnBrk="0" hangingPunct="0">
              <a:lnSpc>
                <a:spcPts val="1350"/>
              </a:lnSpc>
              <a:spcBef>
                <a:spcPts val="450"/>
              </a:spcBef>
              <a:buClr>
                <a:schemeClr val="accent2"/>
              </a:buClr>
              <a:buSzPct val="80000"/>
            </a:pPr>
            <a:r>
              <a:rPr lang="en-US" altLang="zh-CN" dirty="0">
                <a:latin typeface="FangSong" panose="02010609060101010101" pitchFamily="49" charset="-122"/>
                <a:ea typeface="FangSong" panose="02010609060101010101" pitchFamily="49" charset="-122"/>
                <a:cs typeface="Arial" charset="0"/>
              </a:rPr>
              <a:t> </a:t>
            </a:r>
            <a:r>
              <a:rPr lang="en-US" altLang="zh-CN" dirty="0" smtClean="0">
                <a:latin typeface="FangSong" panose="02010609060101010101" pitchFamily="49" charset="-122"/>
                <a:ea typeface="FangSong" panose="02010609060101010101" pitchFamily="49" charset="-122"/>
                <a:cs typeface="Arial" charset="0"/>
              </a:rPr>
              <a:t>   plastic injection and industrial  </a:t>
            </a:r>
          </a:p>
          <a:p>
            <a:pPr marL="0" lvl="1" eaLnBrk="0" hangingPunct="0">
              <a:lnSpc>
                <a:spcPts val="1350"/>
              </a:lnSpc>
              <a:spcBef>
                <a:spcPts val="450"/>
              </a:spcBef>
              <a:buClr>
                <a:schemeClr val="accent2"/>
              </a:buClr>
              <a:buSzPct val="80000"/>
            </a:pPr>
            <a:r>
              <a:rPr lang="en-US" altLang="zh-CN" dirty="0">
                <a:latin typeface="FangSong" panose="02010609060101010101" pitchFamily="49" charset="-122"/>
                <a:ea typeface="FangSong" panose="02010609060101010101" pitchFamily="49" charset="-122"/>
                <a:cs typeface="Arial" charset="0"/>
              </a:rPr>
              <a:t> </a:t>
            </a:r>
            <a:r>
              <a:rPr lang="en-US" altLang="zh-CN" dirty="0" smtClean="0">
                <a:latin typeface="FangSong" panose="02010609060101010101" pitchFamily="49" charset="-122"/>
                <a:ea typeface="FangSong" panose="02010609060101010101" pitchFamily="49" charset="-122"/>
                <a:cs typeface="Arial" charset="0"/>
              </a:rPr>
              <a:t>   machinery 40</a:t>
            </a:r>
            <a:r>
              <a:rPr lang="en-US" altLang="zh-CN" dirty="0">
                <a:latin typeface="FangSong" panose="02010609060101010101" pitchFamily="49" charset="-122"/>
                <a:ea typeface="FangSong" panose="02010609060101010101" pitchFamily="49" charset="-122"/>
                <a:cs typeface="Arial" charset="0"/>
              </a:rPr>
              <a:t>%</a:t>
            </a:r>
            <a:endParaRPr lang="en-US" altLang="zh-TW" dirty="0">
              <a:latin typeface="FangSong" panose="02010609060101010101" pitchFamily="49" charset="-122"/>
              <a:ea typeface="FangSong" panose="02010609060101010101" pitchFamily="49" charset="-122"/>
              <a:cs typeface="Arial" charset="0"/>
            </a:endParaRPr>
          </a:p>
          <a:p>
            <a:pPr marL="257175" lvl="1" indent="-257175" eaLnBrk="0" hangingPunct="0">
              <a:lnSpc>
                <a:spcPts val="1350"/>
              </a:lnSpc>
              <a:spcBef>
                <a:spcPts val="450"/>
              </a:spcBef>
              <a:buClr>
                <a:schemeClr val="accent2"/>
              </a:buClr>
              <a:buSzPct val="80000"/>
              <a:buFont typeface="Wingdings" panose="05000000000000000000" pitchFamily="2" charset="2"/>
              <a:buChar char=""/>
            </a:pPr>
            <a:r>
              <a:rPr lang="en-US" altLang="zh-TW" dirty="0" smtClean="0">
                <a:latin typeface="FangSong" panose="02010609060101010101" pitchFamily="49" charset="-122"/>
                <a:ea typeface="FangSong" panose="02010609060101010101" pitchFamily="49" charset="-122"/>
                <a:cs typeface="Arial" charset="0"/>
              </a:rPr>
              <a:t>Advantage</a:t>
            </a:r>
            <a:r>
              <a:rPr lang="zh-CN" altLang="en-US" dirty="0" smtClean="0">
                <a:latin typeface="FangSong" panose="02010609060101010101" pitchFamily="49" charset="-122"/>
                <a:ea typeface="FangSong" panose="02010609060101010101" pitchFamily="49" charset="-122"/>
                <a:cs typeface="Arial" charset="0"/>
              </a:rPr>
              <a:t>：</a:t>
            </a:r>
            <a:endParaRPr lang="en-US" altLang="zh-TW" dirty="0">
              <a:latin typeface="FangSong" panose="02010609060101010101" pitchFamily="49" charset="-122"/>
              <a:ea typeface="FangSong" panose="02010609060101010101" pitchFamily="49" charset="-122"/>
              <a:cs typeface="Arial" charset="0"/>
            </a:endParaRPr>
          </a:p>
          <a:p>
            <a:pPr marL="600075" lvl="1" indent="-257175" eaLnBrk="0" hangingPunct="0">
              <a:lnSpc>
                <a:spcPts val="1350"/>
              </a:lnSpc>
              <a:spcBef>
                <a:spcPts val="225"/>
              </a:spcBef>
              <a:buClr>
                <a:schemeClr val="accent2"/>
              </a:buClr>
              <a:buSzPct val="50000"/>
              <a:buFont typeface="Wingdings" panose="05000000000000000000" pitchFamily="2" charset="2"/>
              <a:buChar char="l"/>
            </a:pPr>
            <a:r>
              <a:rPr lang="en-US" altLang="zh-TW" dirty="0" smtClean="0">
                <a:latin typeface="FangSong" panose="02010609060101010101" pitchFamily="49" charset="-122"/>
                <a:ea typeface="FangSong" panose="02010609060101010101" pitchFamily="49" charset="-122"/>
                <a:cs typeface="Arial" charset="0"/>
              </a:rPr>
              <a:t>Next to Siemens </a:t>
            </a:r>
            <a:r>
              <a:rPr lang="en-US" altLang="zh-TW" dirty="0" err="1" smtClean="0">
                <a:latin typeface="FangSong" panose="02010609060101010101" pitchFamily="49" charset="-122"/>
                <a:ea typeface="FangSong" panose="02010609060101010101" pitchFamily="49" charset="-122"/>
                <a:cs typeface="Arial" charset="0"/>
              </a:rPr>
              <a:t>Gamesa</a:t>
            </a:r>
            <a:r>
              <a:rPr lang="en-US" altLang="zh-TW" dirty="0" smtClean="0">
                <a:latin typeface="FangSong" panose="02010609060101010101" pitchFamily="49" charset="-122"/>
                <a:ea typeface="FangSong" panose="02010609060101010101" pitchFamily="49" charset="-122"/>
                <a:cs typeface="Arial" charset="0"/>
              </a:rPr>
              <a:t> &amp; </a:t>
            </a:r>
            <a:r>
              <a:rPr lang="en-US" altLang="zh-TW" dirty="0" err="1" smtClean="0">
                <a:latin typeface="FangSong" panose="02010609060101010101" pitchFamily="49" charset="-122"/>
                <a:ea typeface="FangSong" panose="02010609060101010101" pitchFamily="49" charset="-122"/>
                <a:cs typeface="Arial" charset="0"/>
              </a:rPr>
              <a:t>Vestas</a:t>
            </a:r>
            <a:endParaRPr lang="zh-TW" altLang="en-US" dirty="0">
              <a:latin typeface="FangSong" panose="02010609060101010101" pitchFamily="49" charset="-122"/>
              <a:ea typeface="FangSong" panose="02010609060101010101" pitchFamily="49" charset="-122"/>
              <a:cs typeface="Arial" charset="0"/>
            </a:endParaRPr>
          </a:p>
          <a:p>
            <a:pPr marL="600075" lvl="1" indent="-257175" eaLnBrk="0" hangingPunct="0">
              <a:lnSpc>
                <a:spcPts val="1350"/>
              </a:lnSpc>
              <a:spcBef>
                <a:spcPts val="225"/>
              </a:spcBef>
              <a:buClr>
                <a:schemeClr val="accent2"/>
              </a:buClr>
              <a:buSzPct val="50000"/>
              <a:buFont typeface="Wingdings" panose="05000000000000000000" pitchFamily="2" charset="2"/>
              <a:buChar char="l"/>
            </a:pPr>
            <a:r>
              <a:rPr lang="en-US" altLang="zh-TW" dirty="0">
                <a:latin typeface="FangSong" panose="02010609060101010101" pitchFamily="49" charset="-122"/>
                <a:ea typeface="FangSong" panose="02010609060101010101" pitchFamily="49" charset="-122"/>
                <a:cs typeface="Arial" charset="0"/>
              </a:rPr>
              <a:t>L</a:t>
            </a:r>
            <a:r>
              <a:rPr lang="en-US" altLang="zh-TW" dirty="0" smtClean="0">
                <a:latin typeface="FangSong" panose="02010609060101010101" pitchFamily="49" charset="-122"/>
                <a:ea typeface="FangSong" panose="02010609060101010101" pitchFamily="49" charset="-122"/>
                <a:cs typeface="Arial" charset="0"/>
              </a:rPr>
              <a:t>ocalization policy</a:t>
            </a:r>
          </a:p>
          <a:p>
            <a:pPr marL="600075" lvl="1" indent="-257175" eaLnBrk="0" hangingPunct="0">
              <a:lnSpc>
                <a:spcPts val="1350"/>
              </a:lnSpc>
              <a:spcBef>
                <a:spcPts val="225"/>
              </a:spcBef>
              <a:buClr>
                <a:schemeClr val="accent2"/>
              </a:buClr>
              <a:buSzPct val="50000"/>
              <a:buFont typeface="Wingdings" panose="05000000000000000000" pitchFamily="2" charset="2"/>
              <a:buChar char="l"/>
            </a:pPr>
            <a:r>
              <a:rPr lang="en-US" altLang="zh-TW" dirty="0" smtClean="0">
                <a:latin typeface="FangSong" panose="02010609060101010101" pitchFamily="49" charset="-122"/>
                <a:ea typeface="FangSong" panose="02010609060101010101" pitchFamily="49" charset="-122"/>
                <a:cs typeface="Arial" charset="0"/>
              </a:rPr>
              <a:t>Located in port reduce logistic cost</a:t>
            </a:r>
            <a:endParaRPr lang="en-US" altLang="zh-TW" dirty="0">
              <a:latin typeface="FangSong" panose="02010609060101010101" pitchFamily="49" charset="-122"/>
              <a:ea typeface="FangSong" panose="02010609060101010101" pitchFamily="49" charset="-122"/>
              <a:cs typeface="Arial" charset="0"/>
            </a:endParaRPr>
          </a:p>
          <a:p>
            <a:pPr marL="600075" lvl="1" indent="-257175" eaLnBrk="0" hangingPunct="0">
              <a:lnSpc>
                <a:spcPts val="1350"/>
              </a:lnSpc>
              <a:spcBef>
                <a:spcPts val="225"/>
              </a:spcBef>
              <a:buClr>
                <a:schemeClr val="accent2"/>
              </a:buClr>
              <a:buSzPct val="50000"/>
              <a:buFont typeface="Wingdings" panose="05000000000000000000" pitchFamily="2" charset="2"/>
              <a:buChar char="l"/>
            </a:pPr>
            <a:r>
              <a:rPr lang="en-US" altLang="zh-TW" dirty="0" smtClean="0">
                <a:latin typeface="FangSong" panose="02010609060101010101" pitchFamily="49" charset="-122"/>
                <a:ea typeface="FangSong" panose="02010609060101010101" pitchFamily="49" charset="-122"/>
                <a:cs typeface="Arial" charset="0"/>
              </a:rPr>
              <a:t>Government support</a:t>
            </a:r>
          </a:p>
          <a:p>
            <a:pPr marL="600075" lvl="1" indent="-257175" eaLnBrk="0" hangingPunct="0">
              <a:lnSpc>
                <a:spcPts val="1350"/>
              </a:lnSpc>
              <a:spcBef>
                <a:spcPts val="225"/>
              </a:spcBef>
              <a:buClr>
                <a:schemeClr val="accent2"/>
              </a:buClr>
              <a:buSzPct val="50000"/>
              <a:buFont typeface="Wingdings" panose="05000000000000000000" pitchFamily="2" charset="2"/>
              <a:buChar char="l"/>
            </a:pPr>
            <a:r>
              <a:rPr lang="en-US" altLang="zh-TW" dirty="0">
                <a:latin typeface="FangSong" panose="02010609060101010101" pitchFamily="49" charset="-122"/>
                <a:ea typeface="FangSong" panose="02010609060101010101" pitchFamily="49" charset="-122"/>
                <a:cs typeface="Arial" charset="0"/>
              </a:rPr>
              <a:t>Avoid trade frictions</a:t>
            </a:r>
          </a:p>
        </p:txBody>
      </p:sp>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2024" y="2510899"/>
            <a:ext cx="4289308" cy="2859539"/>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矩形 9">
            <a:extLst>
              <a:ext uri="{FF2B5EF4-FFF2-40B4-BE49-F238E27FC236}">
                <a16:creationId xmlns:a16="http://schemas.microsoft.com/office/drawing/2014/main" id="{5D69987E-1497-1E4A-9E5E-07FF7FCCC736}"/>
              </a:ext>
            </a:extLst>
          </p:cNvPr>
          <p:cNvSpPr/>
          <p:nvPr/>
        </p:nvSpPr>
        <p:spPr>
          <a:xfrm>
            <a:off x="5303912" y="5684596"/>
            <a:ext cx="4590510" cy="956236"/>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500" dirty="0">
                <a:solidFill>
                  <a:schemeClr val="tx1"/>
                </a:solidFill>
                <a:latin typeface="標楷體" panose="03000509000000000000" pitchFamily="65" charset="-120"/>
                <a:ea typeface="標楷體" panose="03000509000000000000" pitchFamily="65" charset="-120"/>
              </a:rPr>
              <a:t>Already signed a contract with Siemens, Taichung foundry will provide 30K</a:t>
            </a:r>
            <a:r>
              <a:rPr lang="zh-TW" altLang="en-US" sz="1500" dirty="0">
                <a:solidFill>
                  <a:schemeClr val="tx1"/>
                </a:solidFill>
                <a:latin typeface="標楷體" panose="03000509000000000000" pitchFamily="65" charset="-120"/>
                <a:ea typeface="標楷體" panose="03000509000000000000" pitchFamily="65" charset="-120"/>
              </a:rPr>
              <a:t> </a:t>
            </a:r>
            <a:r>
              <a:rPr lang="en-US" altLang="zh-TW" sz="1500" dirty="0">
                <a:solidFill>
                  <a:schemeClr val="tx1"/>
                </a:solidFill>
                <a:latin typeface="標楷體" panose="03000509000000000000" pitchFamily="65" charset="-120"/>
                <a:ea typeface="標楷體" panose="03000509000000000000" pitchFamily="65" charset="-120"/>
              </a:rPr>
              <a:t>tons/year for Taiwan market &amp; 50K tons/year for global market. </a:t>
            </a:r>
            <a:endParaRPr lang="zh-TW" altLang="zh-TW" sz="1500" dirty="0">
              <a:solidFill>
                <a:schemeClr val="tx1"/>
              </a:solidFill>
              <a:latin typeface="標楷體" panose="03000509000000000000" pitchFamily="65" charset="-120"/>
              <a:ea typeface="標楷體" panose="03000509000000000000" pitchFamily="65" charset="-120"/>
            </a:endParaRPr>
          </a:p>
        </p:txBody>
      </p:sp>
      <p:graphicFrame>
        <p:nvGraphicFramePr>
          <p:cNvPr id="11" name="图示 10"/>
          <p:cNvGraphicFramePr/>
          <p:nvPr>
            <p:extLst>
              <p:ext uri="{D42A27DB-BD31-4B8C-83A1-F6EECF244321}">
                <p14:modId xmlns:p14="http://schemas.microsoft.com/office/powerpoint/2010/main" val="3170803028"/>
              </p:ext>
            </p:extLst>
          </p:nvPr>
        </p:nvGraphicFramePr>
        <p:xfrm>
          <a:off x="1415480" y="1235143"/>
          <a:ext cx="9073008" cy="969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图片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03512" y="5661248"/>
            <a:ext cx="1547664" cy="557266"/>
          </a:xfrm>
          <a:prstGeom prst="rect">
            <a:avLst/>
          </a:prstGeom>
        </p:spPr>
      </p:pic>
    </p:spTree>
    <p:extLst>
      <p:ext uri="{BB962C8B-B14F-4D97-AF65-F5344CB8AC3E}">
        <p14:creationId xmlns:p14="http://schemas.microsoft.com/office/powerpoint/2010/main" val="279833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1"/>
          <p:cNvSpPr txBox="1">
            <a:spLocks noChangeArrowheads="1"/>
          </p:cNvSpPr>
          <p:nvPr/>
        </p:nvSpPr>
        <p:spPr bwMode="auto">
          <a:xfrm>
            <a:off x="983432" y="14199"/>
            <a:ext cx="10598968" cy="1200329"/>
          </a:xfrm>
          <a:prstGeom prst="rect">
            <a:avLst/>
          </a:prstGeom>
          <a:noFill/>
          <a:ln w="9525">
            <a:noFill/>
            <a:miter lim="800000"/>
            <a:headEnd/>
            <a:tailEnd/>
          </a:ln>
        </p:spPr>
        <p:txBody>
          <a:bodyPr wrap="square" anchor="ctr">
            <a:spAutoFit/>
          </a:bodyPr>
          <a:lstStyle/>
          <a:p>
            <a:pPr algn="ctr" eaLnBrk="0" hangingPunct="0">
              <a:spcBef>
                <a:spcPct val="50000"/>
              </a:spcBef>
            </a:pPr>
            <a:r>
              <a:rPr kumimoji="0" lang="en-US" altLang="zh-CN" sz="3600" b="1" dirty="0">
                <a:latin typeface="FangSong" panose="02010609060101010101" pitchFamily="49" charset="-122"/>
                <a:ea typeface="FangSong" panose="02010609060101010101" pitchFamily="49" charset="-122"/>
                <a:cs typeface="Verdana" pitchFamily="34" charset="0"/>
              </a:rPr>
              <a:t>With the No. 1 market share, Siemens </a:t>
            </a:r>
            <a:r>
              <a:rPr kumimoji="0" lang="en-US" altLang="zh-CN" sz="3600" b="1" dirty="0" err="1">
                <a:latin typeface="FangSong" panose="02010609060101010101" pitchFamily="49" charset="-122"/>
                <a:ea typeface="FangSong" panose="02010609060101010101" pitchFamily="49" charset="-122"/>
                <a:cs typeface="Verdana" pitchFamily="34" charset="0"/>
              </a:rPr>
              <a:t>Gamesa</a:t>
            </a:r>
            <a:r>
              <a:rPr kumimoji="0" lang="en-US" altLang="zh-CN" sz="3600" b="1" dirty="0">
                <a:latin typeface="FangSong" panose="02010609060101010101" pitchFamily="49" charset="-122"/>
                <a:ea typeface="FangSong" panose="02010609060101010101" pitchFamily="49" charset="-122"/>
                <a:cs typeface="Verdana" pitchFamily="34" charset="0"/>
              </a:rPr>
              <a:t> settled in Taichung Po</a:t>
            </a:r>
            <a:endParaRPr kumimoji="0" lang="zh-CN" altLang="en-US" sz="3600" b="1" dirty="0">
              <a:latin typeface="FangSong" panose="02010609060101010101" pitchFamily="49" charset="-122"/>
              <a:ea typeface="FangSong" panose="02010609060101010101" pitchFamily="49" charset="-122"/>
              <a:cs typeface="Verdana" pitchFamily="34" charset="0"/>
            </a:endParaRPr>
          </a:p>
        </p:txBody>
      </p:sp>
      <p:sp>
        <p:nvSpPr>
          <p:cNvPr id="8"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34</a:t>
            </a:fld>
            <a:endParaRPr kumimoji="0" lang="en-US" altLang="zh-CN" dirty="0">
              <a:solidFill>
                <a:schemeClr val="bg1">
                  <a:lumMod val="50000"/>
                </a:schemeClr>
              </a:solidFill>
              <a:latin typeface="+mj-lt"/>
              <a:ea typeface="SimSun" pitchFamily="2" charset="-122"/>
            </a:endParaRPr>
          </a:p>
        </p:txBody>
      </p:sp>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pic>
        <p:nvPicPr>
          <p:cNvPr id="2" name="图片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15880" y="1281158"/>
            <a:ext cx="6984777" cy="4763443"/>
          </a:xfrm>
          <a:prstGeom prst="rect">
            <a:avLst/>
          </a:prstGeom>
        </p:spPr>
      </p:pic>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9" y="1708203"/>
            <a:ext cx="4967720" cy="3909351"/>
          </a:xfrm>
          <a:prstGeom prst="rect">
            <a:avLst/>
          </a:prstGeom>
        </p:spPr>
      </p:pic>
    </p:spTree>
    <p:extLst>
      <p:ext uri="{BB962C8B-B14F-4D97-AF65-F5344CB8AC3E}">
        <p14:creationId xmlns:p14="http://schemas.microsoft.com/office/powerpoint/2010/main" val="6056247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4" name="灯片编号占位符 3"/>
          <p:cNvSpPr>
            <a:spLocks noGrp="1"/>
          </p:cNvSpPr>
          <p:nvPr>
            <p:ph type="sldNum" sz="quarter" idx="16"/>
          </p:nvPr>
        </p:nvSpPr>
        <p:spPr>
          <a:xfrm>
            <a:off x="8616280" y="6321866"/>
            <a:ext cx="2844800" cy="365125"/>
          </a:xfrm>
        </p:spPr>
        <p:txBody>
          <a:bodyPr/>
          <a:lstStyle/>
          <a:p>
            <a:pPr>
              <a:defRPr/>
            </a:pPr>
            <a:r>
              <a:rPr lang="en-US" altLang="zh-TW" dirty="0" smtClean="0"/>
              <a:t>37</a:t>
            </a:r>
          </a:p>
        </p:txBody>
      </p:sp>
      <p:sp>
        <p:nvSpPr>
          <p:cNvPr id="6" name="TextBox 1"/>
          <p:cNvSpPr txBox="1">
            <a:spLocks noChangeArrowheads="1"/>
          </p:cNvSpPr>
          <p:nvPr/>
        </p:nvSpPr>
        <p:spPr bwMode="auto">
          <a:xfrm>
            <a:off x="2063751" y="14199"/>
            <a:ext cx="8208963" cy="1200329"/>
          </a:xfrm>
          <a:prstGeom prst="rect">
            <a:avLst/>
          </a:prstGeom>
          <a:noFill/>
          <a:ln w="9525">
            <a:noFill/>
            <a:miter lim="800000"/>
            <a:headEnd/>
            <a:tailEnd/>
          </a:ln>
        </p:spPr>
        <p:txBody>
          <a:bodyPr anchor="ctr">
            <a:spAutoFit/>
          </a:bodyPr>
          <a:lstStyle/>
          <a:p>
            <a:pPr algn="ctr" eaLnBrk="0" hangingPunct="0">
              <a:spcBef>
                <a:spcPct val="50000"/>
              </a:spcBef>
            </a:pPr>
            <a:r>
              <a:rPr kumimoji="0" lang="en-US" altLang="zh-CN" sz="3600" b="1" dirty="0">
                <a:latin typeface="FangSong" panose="02010609060101010101" pitchFamily="49" charset="-122"/>
                <a:ea typeface="FangSong" panose="02010609060101010101" pitchFamily="49" charset="-122"/>
                <a:cs typeface="Verdana" pitchFamily="34" charset="0"/>
              </a:rPr>
              <a:t>Market share No. 1 Siemens </a:t>
            </a:r>
            <a:r>
              <a:rPr kumimoji="0" lang="en-US" altLang="zh-CN" sz="3600" b="1" dirty="0" err="1">
                <a:latin typeface="FangSong" panose="02010609060101010101" pitchFamily="49" charset="-122"/>
                <a:ea typeface="FangSong" panose="02010609060101010101" pitchFamily="49" charset="-122"/>
                <a:cs typeface="Verdana" pitchFamily="34" charset="0"/>
              </a:rPr>
              <a:t>Gamesa</a:t>
            </a:r>
            <a:r>
              <a:rPr kumimoji="0" lang="en-US" altLang="zh-CN" sz="3600" b="1" dirty="0">
                <a:latin typeface="FangSong" panose="02010609060101010101" pitchFamily="49" charset="-122"/>
                <a:ea typeface="FangSong" panose="02010609060101010101" pitchFamily="49" charset="-122"/>
                <a:cs typeface="Verdana" pitchFamily="34" charset="0"/>
              </a:rPr>
              <a:t> looks to the world</a:t>
            </a:r>
            <a:endParaRPr kumimoji="0" lang="zh-CN" altLang="en-US" sz="3600" b="1" dirty="0">
              <a:latin typeface="FangSong" panose="02010609060101010101" pitchFamily="49" charset="-122"/>
              <a:ea typeface="FangSong" panose="02010609060101010101" pitchFamily="49" charset="-122"/>
              <a:cs typeface="Verdana" pitchFamily="34" charset="0"/>
            </a:endParaRPr>
          </a:p>
        </p:txBody>
      </p:sp>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408" y="1200001"/>
            <a:ext cx="8568952" cy="5053107"/>
          </a:xfrm>
          <a:prstGeom prst="rect">
            <a:avLst/>
          </a:prstGeom>
        </p:spPr>
      </p:pic>
      <p:sp>
        <p:nvSpPr>
          <p:cNvPr id="8" name="文本框 7"/>
          <p:cNvSpPr txBox="1"/>
          <p:nvPr/>
        </p:nvSpPr>
        <p:spPr>
          <a:xfrm>
            <a:off x="9408368" y="2708920"/>
            <a:ext cx="2597537" cy="2585323"/>
          </a:xfrm>
          <a:prstGeom prst="rect">
            <a:avLst/>
          </a:prstGeom>
          <a:noFill/>
        </p:spPr>
        <p:txBody>
          <a:bodyPr wrap="square" rtlCol="0">
            <a:spAutoFit/>
          </a:bodyPr>
          <a:lstStyle/>
          <a:p>
            <a:r>
              <a:rPr lang="en-US" altLang="zh-TW" b="1" dirty="0">
                <a:latin typeface="FangSong" panose="02010609060101010101" pitchFamily="49" charset="-122"/>
                <a:ea typeface="FangSong" panose="02010609060101010101" pitchFamily="49" charset="-122"/>
              </a:rPr>
              <a:t>Siemens is in the leading position in fan technology (traditional/medium-speed/direct/floating) that has reached the stage of commercial transformation</a:t>
            </a:r>
            <a:endParaRPr lang="zh-TW" altLang="en-US" b="1" dirty="0">
              <a:latin typeface="FangSong" panose="02010609060101010101" pitchFamily="49" charset="-122"/>
              <a:ea typeface="FangSong" panose="02010609060101010101" pitchFamily="49" charset="-122"/>
            </a:endParaRPr>
          </a:p>
        </p:txBody>
      </p:sp>
      <p:sp>
        <p:nvSpPr>
          <p:cNvPr id="2" name="椭圆 1"/>
          <p:cNvSpPr/>
          <p:nvPr/>
        </p:nvSpPr>
        <p:spPr>
          <a:xfrm>
            <a:off x="7320136" y="1988840"/>
            <a:ext cx="115212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114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94">
            <a:extLst>
              <a:ext uri="{FF2B5EF4-FFF2-40B4-BE49-F238E27FC236}">
                <a16:creationId xmlns:a16="http://schemas.microsoft.com/office/drawing/2014/main" id="{CBFA35EC-1A2A-D747-B7DF-48B8D63124A3}"/>
              </a:ext>
            </a:extLst>
          </p:cNvPr>
          <p:cNvSpPr>
            <a:spLocks noChangeArrowheads="1"/>
          </p:cNvSpPr>
          <p:nvPr/>
        </p:nvSpPr>
        <p:spPr bwMode="auto">
          <a:xfrm>
            <a:off x="2351584" y="324001"/>
            <a:ext cx="7488832" cy="646331"/>
          </a:xfrm>
          <a:prstGeom prst="rect">
            <a:avLst/>
          </a:prstGeom>
          <a:noFill/>
          <a:ln w="9525">
            <a:noFill/>
            <a:miter lim="800000"/>
            <a:headEnd/>
            <a:tailEnd/>
          </a:ln>
          <a:extLst/>
        </p:spPr>
        <p:txBody>
          <a:bodyPr vert="horz" wrap="square" lIns="91440" tIns="45720" rIns="91440" bIns="45720" numCol="1" rtlCol="0" anchor="ctr" anchorCtr="0" compatLnSpc="1">
            <a:prstTxWarp prst="textNoShape">
              <a:avLst/>
            </a:prstTxWarp>
            <a:spAutoFit/>
          </a:bodyPr>
          <a:lstStyle/>
          <a:p>
            <a:pPr algn="ctr" eaLnBrk="0" hangingPunct="0">
              <a:spcBef>
                <a:spcPct val="50000"/>
              </a:spcBef>
            </a:pPr>
            <a:r>
              <a:rPr lang="zh-CN" altLang="en-US" sz="3600" b="1" dirty="0">
                <a:latin typeface="FangSong" panose="02010609060101010101" pitchFamily="49" charset="-122"/>
                <a:ea typeface="FangSong" panose="02010609060101010101" pitchFamily="49" charset="-122"/>
                <a:cs typeface="Verdana"/>
              </a:rPr>
              <a:t>泰國厰投資案</a:t>
            </a:r>
            <a:endParaRPr lang="zh-TW" altLang="en-US" sz="3600" b="1" dirty="0">
              <a:latin typeface="FangSong" panose="02010609060101010101" pitchFamily="49" charset="-122"/>
              <a:ea typeface="FangSong" panose="02010609060101010101" pitchFamily="49" charset="-122"/>
              <a:cs typeface="Verdana"/>
            </a:endParaRPr>
          </a:p>
        </p:txBody>
      </p:sp>
      <p:sp>
        <p:nvSpPr>
          <p:cNvPr id="2" name="投影片編號版面配置區 1"/>
          <p:cNvSpPr>
            <a:spLocks noGrp="1"/>
          </p:cNvSpPr>
          <p:nvPr>
            <p:ph type="sldNum" sz="quarter" idx="16"/>
          </p:nvPr>
        </p:nvSpPr>
        <p:spPr/>
        <p:txBody>
          <a:bodyPr/>
          <a:lstStyle/>
          <a:p>
            <a:pPr>
              <a:defRPr/>
            </a:pPr>
            <a:fld id="{9E01B511-A573-4DA4-855C-B932DC03D121}" type="slidenum">
              <a:rPr lang="zh-TW" altLang="en-US" smtClean="0"/>
              <a:pPr>
                <a:defRPr/>
              </a:pPr>
              <a:t>36</a:t>
            </a:fld>
            <a:endParaRPr lang="en-US" altLang="zh-TW" dirty="0"/>
          </a:p>
        </p:txBody>
      </p:sp>
      <p:grpSp>
        <p:nvGrpSpPr>
          <p:cNvPr id="3" name="组合 2"/>
          <p:cNvGrpSpPr/>
          <p:nvPr/>
        </p:nvGrpSpPr>
        <p:grpSpPr>
          <a:xfrm>
            <a:off x="4445981" y="1248232"/>
            <a:ext cx="7537432" cy="5040560"/>
            <a:chOff x="1061605" y="1006554"/>
            <a:chExt cx="7537432" cy="5040560"/>
          </a:xfrm>
        </p:grpSpPr>
        <p:pic>
          <p:nvPicPr>
            <p:cNvPr id="14" name="图片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1605" y="1006554"/>
              <a:ext cx="7537432" cy="5040560"/>
            </a:xfrm>
            <a:prstGeom prst="rect">
              <a:avLst/>
            </a:prstGeom>
            <a:ln>
              <a:noFill/>
            </a:ln>
            <a:effectLst>
              <a:outerShdw blurRad="292100" dist="139700" dir="2700000" algn="tl" rotWithShape="0">
                <a:srgbClr val="333333">
                  <a:alpha val="65000"/>
                </a:srgbClr>
              </a:outerShdw>
            </a:effectLst>
          </p:spPr>
        </p:pic>
        <p:sp>
          <p:nvSpPr>
            <p:cNvPr id="15" name="文本框 14"/>
            <p:cNvSpPr txBox="1"/>
            <p:nvPr/>
          </p:nvSpPr>
          <p:spPr>
            <a:xfrm>
              <a:off x="5741972" y="1006554"/>
              <a:ext cx="2811801" cy="923330"/>
            </a:xfrm>
            <a:prstGeom prst="rect">
              <a:avLst/>
            </a:prstGeom>
            <a:solidFill>
              <a:srgbClr val="4D5B45"/>
            </a:solidFill>
          </p:spPr>
          <p:txBody>
            <a:bodyPr wrap="square" rtlCol="0">
              <a:spAutoFit/>
            </a:bodyPr>
            <a:lstStyle/>
            <a:p>
              <a:r>
                <a:rPr lang="zh-CN" altLang="en-US" dirty="0" smtClean="0">
                  <a:solidFill>
                    <a:schemeClr val="bg1"/>
                  </a:solidFill>
                </a:rPr>
                <a:t>距離曼谷國際機場</a:t>
              </a:r>
              <a:r>
                <a:rPr lang="en-US" altLang="zh-CN" dirty="0" smtClean="0">
                  <a:solidFill>
                    <a:schemeClr val="bg1"/>
                  </a:solidFill>
                </a:rPr>
                <a:t>91 km</a:t>
              </a:r>
              <a:endParaRPr lang="en-US" altLang="zh-CN" dirty="0">
                <a:solidFill>
                  <a:schemeClr val="bg1"/>
                </a:solidFill>
              </a:endParaRPr>
            </a:p>
            <a:p>
              <a:r>
                <a:rPr lang="zh-CN" altLang="en-US" dirty="0" smtClean="0">
                  <a:solidFill>
                    <a:schemeClr val="bg1"/>
                  </a:solidFill>
                </a:rPr>
                <a:t>距離林查班港口</a:t>
              </a:r>
              <a:r>
                <a:rPr lang="en-US" altLang="zh-CN" dirty="0" smtClean="0">
                  <a:solidFill>
                    <a:schemeClr val="bg1"/>
                  </a:solidFill>
                </a:rPr>
                <a:t>40 km</a:t>
              </a:r>
              <a:endParaRPr lang="en-US" altLang="zh-CN" dirty="0">
                <a:solidFill>
                  <a:schemeClr val="bg1"/>
                </a:solidFill>
              </a:endParaRPr>
            </a:p>
            <a:p>
              <a:r>
                <a:rPr lang="zh-CN" altLang="en-US" dirty="0" smtClean="0">
                  <a:solidFill>
                    <a:schemeClr val="bg1"/>
                  </a:solidFill>
                </a:rPr>
                <a:t>距離芭堤雅</a:t>
              </a:r>
              <a:r>
                <a:rPr lang="en-US" altLang="zh-CN" dirty="0" smtClean="0">
                  <a:solidFill>
                    <a:schemeClr val="bg1"/>
                  </a:solidFill>
                </a:rPr>
                <a:t>60 km</a:t>
              </a:r>
              <a:endParaRPr lang="zh-CN" altLang="en-US" dirty="0">
                <a:solidFill>
                  <a:schemeClr val="bg1"/>
                </a:solidFill>
              </a:endParaRPr>
            </a:p>
          </p:txBody>
        </p:sp>
      </p:grpSp>
      <p:sp>
        <p:nvSpPr>
          <p:cNvPr id="11" name="AutoShape 10">
            <a:extLst>
              <a:ext uri="{FF2B5EF4-FFF2-40B4-BE49-F238E27FC236}">
                <a16:creationId xmlns:a16="http://schemas.microsoft.com/office/drawing/2014/main" id="{9E3BAAF4-816B-6E4D-A79A-1A907840DDCE}"/>
              </a:ext>
            </a:extLst>
          </p:cNvPr>
          <p:cNvSpPr>
            <a:spLocks noChangeArrowheads="1"/>
          </p:cNvSpPr>
          <p:nvPr/>
        </p:nvSpPr>
        <p:spPr bwMode="auto">
          <a:xfrm>
            <a:off x="335360" y="1988840"/>
            <a:ext cx="3931288" cy="3222722"/>
          </a:xfrm>
          <a:prstGeom prst="roundRect">
            <a:avLst>
              <a:gd name="adj" fmla="val 0"/>
            </a:avLst>
          </a:prstGeom>
          <a:blipFill dpi="0" rotWithShape="1">
            <a:blip r:embed="rId4" cstate="email">
              <a:extLst>
                <a:ext uri="{28A0092B-C50C-407E-A947-70E740481C1C}">
                  <a14:useLocalDpi xmlns:a14="http://schemas.microsoft.com/office/drawing/2010/main"/>
                </a:ext>
              </a:extLst>
            </a:blip>
            <a:srcRect/>
            <a:stretch>
              <a:fillRect/>
            </a:stretch>
          </a:blipFill>
          <a:ln w="9525" algn="ctr">
            <a:solidFill>
              <a:srgbClr val="FF9900"/>
            </a:solidFill>
            <a:round/>
            <a:headEnd/>
            <a:tailEnd/>
          </a:ln>
          <a:effectLst>
            <a:outerShdw dist="35921" dir="2700000" algn="ctr" rotWithShape="0">
              <a:schemeClr val="bg2"/>
            </a:outerShdw>
          </a:effectLst>
          <a:scene3d>
            <a:camera prst="orthographicFront"/>
            <a:lightRig rig="threePt" dir="t"/>
          </a:scene3d>
          <a:sp3d>
            <a:bevelT w="152400" h="50800" prst="softRound"/>
          </a:sp3d>
          <a:extLst/>
        </p:spPr>
        <p:txBody>
          <a:bodyPr wrap="none" anchor="ctr"/>
          <a:lstStyle>
            <a:lvl1pPr algn="l" eaLnBrk="0" fontAlgn="base" hangingPunct="0">
              <a:spcBef>
                <a:spcPct val="20000"/>
              </a:spcBef>
              <a:buChar char="•"/>
              <a:defRPr sz="3200">
                <a:solidFill>
                  <a:schemeClr val="tx1"/>
                </a:solidFill>
                <a:latin typeface="Arial" pitchFamily="34" charset="0"/>
                <a:ea typeface="宋体" pitchFamily="2" charset="-122"/>
              </a:defRPr>
            </a:lvl1pPr>
            <a:lvl2pPr marL="742950" indent="-285750" algn="l" eaLnBrk="0" fontAlgn="base" hangingPunct="0">
              <a:spcBef>
                <a:spcPct val="20000"/>
              </a:spcBef>
              <a:buChar char="–"/>
              <a:defRPr sz="2800">
                <a:solidFill>
                  <a:schemeClr val="tx1"/>
                </a:solidFill>
                <a:latin typeface="Arial" pitchFamily="34" charset="0"/>
                <a:ea typeface="宋体" pitchFamily="2" charset="-122"/>
              </a:defRPr>
            </a:lvl2pPr>
            <a:lvl3pPr marL="1143000" indent="-228600" algn="l" eaLnBrk="0" fontAlgn="base" hangingPunct="0">
              <a:spcBef>
                <a:spcPct val="20000"/>
              </a:spcBef>
              <a:buChar char="•"/>
              <a:defRPr sz="2400">
                <a:solidFill>
                  <a:schemeClr val="tx1"/>
                </a:solidFill>
                <a:latin typeface="Arial" pitchFamily="34" charset="0"/>
                <a:ea typeface="宋体" pitchFamily="2" charset="-122"/>
              </a:defRPr>
            </a:lvl3pPr>
            <a:lvl4pPr marL="1600200" indent="-228600" algn="l" eaLnBrk="0" fontAlgn="base" hangingPunct="0">
              <a:spcBef>
                <a:spcPct val="20000"/>
              </a:spcBef>
              <a:buChar char="–"/>
              <a:defRPr sz="2000">
                <a:solidFill>
                  <a:schemeClr val="tx1"/>
                </a:solidFill>
                <a:latin typeface="Arial" pitchFamily="34" charset="0"/>
                <a:ea typeface="宋体" pitchFamily="2" charset="-122"/>
              </a:defRPr>
            </a:lvl4pPr>
            <a:lvl5pPr marL="2057400" indent="-228600" algn="l" eaLnBrk="0" fontAlgn="base"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fontAlgn="ctr" hangingPunct="1">
              <a:spcBef>
                <a:spcPct val="0"/>
              </a:spcBef>
              <a:buFontTx/>
              <a:buNone/>
              <a:defRPr/>
            </a:pPr>
            <a:endParaRPr lang="zh-CN" altLang="en-US" sz="1200" b="0">
              <a:latin typeface="Calibri" pitchFamily="34" charset="0"/>
            </a:endParaRPr>
          </a:p>
        </p:txBody>
      </p:sp>
      <p:sp>
        <p:nvSpPr>
          <p:cNvPr id="13" name="Rectangle 11">
            <a:extLst>
              <a:ext uri="{FF2B5EF4-FFF2-40B4-BE49-F238E27FC236}">
                <a16:creationId xmlns:a16="http://schemas.microsoft.com/office/drawing/2014/main" id="{554F29E6-0BCA-F643-A66E-3B42A87035B4}"/>
              </a:ext>
            </a:extLst>
          </p:cNvPr>
          <p:cNvSpPr>
            <a:spLocks noChangeArrowheads="1"/>
          </p:cNvSpPr>
          <p:nvPr/>
        </p:nvSpPr>
        <p:spPr bwMode="auto">
          <a:xfrm>
            <a:off x="353943" y="2011433"/>
            <a:ext cx="1466889" cy="528067"/>
          </a:xfrm>
          <a:prstGeom prst="rect">
            <a:avLst/>
          </a:prstGeom>
          <a:noFill/>
          <a:ln w="2222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fontAlgn="ctr" hangingPunct="1">
              <a:spcBef>
                <a:spcPct val="0"/>
              </a:spcBef>
              <a:buFontTx/>
              <a:buNone/>
            </a:pPr>
            <a:r>
              <a:rPr lang="zh-TW" altLang="en-US" sz="1400" dirty="0">
                <a:solidFill>
                  <a:schemeClr val="bg1"/>
                </a:solidFill>
                <a:latin typeface="STKaiti" panose="02010600040101010101" pitchFamily="2" charset="-122"/>
                <a:ea typeface="STKaiti" panose="02010600040101010101" pitchFamily="2" charset="-122"/>
              </a:rPr>
              <a:t>總佔地面積</a:t>
            </a:r>
            <a:r>
              <a:rPr lang="zh-CN" altLang="en-US" sz="1400" dirty="0">
                <a:solidFill>
                  <a:schemeClr val="bg1"/>
                </a:solidFill>
                <a:latin typeface="STKaiti" panose="02010600040101010101" pitchFamily="2" charset="-122"/>
                <a:ea typeface="STKaiti" panose="02010600040101010101" pitchFamily="2" charset="-122"/>
              </a:rPr>
              <a:t> </a:t>
            </a:r>
          </a:p>
          <a:p>
            <a:pPr algn="ctr" eaLnBrk="1" fontAlgn="ctr" hangingPunct="1">
              <a:spcBef>
                <a:spcPct val="0"/>
              </a:spcBef>
              <a:buFontTx/>
              <a:buNone/>
            </a:pPr>
            <a:r>
              <a:rPr lang="en-US" altLang="zh-CN" sz="1400" dirty="0">
                <a:solidFill>
                  <a:schemeClr val="bg1"/>
                </a:solidFill>
                <a:latin typeface="STKaiti" panose="02010600040101010101" pitchFamily="2" charset="-122"/>
                <a:ea typeface="STKaiti" panose="02010600040101010101" pitchFamily="2" charset="-122"/>
              </a:rPr>
              <a:t>9</a:t>
            </a:r>
            <a:r>
              <a:rPr lang="en-US" altLang="zh-TW" sz="1400" dirty="0">
                <a:solidFill>
                  <a:schemeClr val="bg1"/>
                </a:solidFill>
                <a:latin typeface="STKaiti" panose="02010600040101010101" pitchFamily="2" charset="-122"/>
                <a:ea typeface="STKaiti" panose="02010600040101010101" pitchFamily="2" charset="-122"/>
              </a:rPr>
              <a:t>68</a:t>
            </a:r>
            <a:r>
              <a:rPr lang="en-US" altLang="zh-CN" sz="1400" dirty="0">
                <a:solidFill>
                  <a:schemeClr val="bg1"/>
                </a:solidFill>
                <a:latin typeface="STKaiti" panose="02010600040101010101" pitchFamily="2" charset="-122"/>
                <a:ea typeface="STKaiti" panose="02010600040101010101" pitchFamily="2" charset="-122"/>
              </a:rPr>
              <a:t>,000</a:t>
            </a:r>
            <a:r>
              <a:rPr lang="zh-CN" altLang="en-US" sz="1400" dirty="0">
                <a:solidFill>
                  <a:schemeClr val="bg1"/>
                </a:solidFill>
                <a:latin typeface="STKaiti" panose="02010600040101010101" pitchFamily="2" charset="-122"/>
                <a:ea typeface="STKaiti" panose="02010600040101010101" pitchFamily="2" charset="-122"/>
              </a:rPr>
              <a:t>平方米</a:t>
            </a:r>
          </a:p>
        </p:txBody>
      </p:sp>
      <p:pic>
        <p:nvPicPr>
          <p:cNvPr id="16" name="图片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Tree>
    <p:extLst>
      <p:ext uri="{BB962C8B-B14F-4D97-AF65-F5344CB8AC3E}">
        <p14:creationId xmlns:p14="http://schemas.microsoft.com/office/powerpoint/2010/main" val="36150207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94">
            <a:extLst>
              <a:ext uri="{FF2B5EF4-FFF2-40B4-BE49-F238E27FC236}">
                <a16:creationId xmlns:a16="http://schemas.microsoft.com/office/drawing/2014/main" id="{CBFA35EC-1A2A-D747-B7DF-48B8D63124A3}"/>
              </a:ext>
            </a:extLst>
          </p:cNvPr>
          <p:cNvSpPr>
            <a:spLocks noChangeArrowheads="1"/>
          </p:cNvSpPr>
          <p:nvPr/>
        </p:nvSpPr>
        <p:spPr bwMode="auto">
          <a:xfrm>
            <a:off x="3359696" y="514161"/>
            <a:ext cx="5616624" cy="484748"/>
          </a:xfrm>
          <a:prstGeom prst="rect">
            <a:avLst/>
          </a:prstGeom>
          <a:noFill/>
          <a:ln w="9525">
            <a:noFill/>
            <a:miter lim="800000"/>
            <a:headEnd/>
            <a:tailEnd/>
          </a:ln>
          <a:extLst/>
        </p:spPr>
        <p:txBody>
          <a:bodyPr vert="horz" wrap="square" lIns="68580" tIns="34290" rIns="68580" bIns="34290" numCol="1" rtlCol="0" anchor="ctr" anchorCtr="0" compatLnSpc="1">
            <a:prstTxWarp prst="textNoShape">
              <a:avLst/>
            </a:prstTxWarp>
            <a:spAutoFit/>
          </a:bodyPr>
          <a:lstStyle/>
          <a:p>
            <a:pPr algn="ctr" eaLnBrk="0" hangingPunct="0">
              <a:spcBef>
                <a:spcPct val="50000"/>
              </a:spcBef>
            </a:pPr>
            <a:r>
              <a:rPr lang="en-US" altLang="zh-CN" sz="2700" b="1" dirty="0">
                <a:latin typeface="FangSong" panose="02010609060101010101" pitchFamily="49" charset="-122"/>
                <a:ea typeface="FangSong" panose="02010609060101010101" pitchFamily="49" charset="-122"/>
                <a:cs typeface="Verdana"/>
              </a:rPr>
              <a:t>Thailand Foundry</a:t>
            </a:r>
            <a:endParaRPr lang="zh-TW" altLang="en-US" sz="2700" b="1" dirty="0">
              <a:latin typeface="FangSong" panose="02010609060101010101" pitchFamily="49" charset="-122"/>
              <a:ea typeface="FangSong" panose="02010609060101010101" pitchFamily="49" charset="-122"/>
              <a:cs typeface="Verdana"/>
            </a:endParaRPr>
          </a:p>
        </p:txBody>
      </p:sp>
      <p:sp>
        <p:nvSpPr>
          <p:cNvPr id="2" name="投影片編號版面配置區 1"/>
          <p:cNvSpPr>
            <a:spLocks noGrp="1"/>
          </p:cNvSpPr>
          <p:nvPr>
            <p:ph type="sldNum" sz="quarter" idx="16"/>
          </p:nvPr>
        </p:nvSpPr>
        <p:spPr/>
        <p:txBody>
          <a:bodyPr/>
          <a:lstStyle/>
          <a:p>
            <a:pPr>
              <a:defRPr/>
            </a:pPr>
            <a:fld id="{9E01B511-A573-4DA4-855C-B932DC03D121}" type="slidenum">
              <a:rPr lang="zh-TW" altLang="en-US" smtClean="0"/>
              <a:pPr>
                <a:defRPr/>
              </a:pPr>
              <a:t>37</a:t>
            </a:fld>
            <a:endParaRPr lang="en-US" altLang="zh-TW" dirty="0"/>
          </a:p>
        </p:txBody>
      </p:sp>
      <p:sp>
        <p:nvSpPr>
          <p:cNvPr id="7" name="文字方塊 9">
            <a:extLst>
              <a:ext uri="{FF2B5EF4-FFF2-40B4-BE49-F238E27FC236}">
                <a16:creationId xmlns:a16="http://schemas.microsoft.com/office/drawing/2014/main" id="{8DF20E32-9BA5-C64B-86A8-2D6ED997DBF5}"/>
              </a:ext>
            </a:extLst>
          </p:cNvPr>
          <p:cNvSpPr txBox="1"/>
          <p:nvPr/>
        </p:nvSpPr>
        <p:spPr>
          <a:xfrm>
            <a:off x="2207568" y="2070927"/>
            <a:ext cx="3456384" cy="4657685"/>
          </a:xfrm>
          <a:prstGeom prst="rect">
            <a:avLst/>
          </a:prstGeom>
          <a:solidFill>
            <a:schemeClr val="bg1"/>
          </a:solidFill>
        </p:spPr>
        <p:txBody>
          <a:bodyPr wrap="square" rtlCol="0">
            <a:spAutoFit/>
          </a:bodyPr>
          <a:lstStyle/>
          <a:p>
            <a:pPr marL="257175" lvl="1" indent="-257175" eaLnBrk="0" hangingPunct="0">
              <a:lnSpc>
                <a:spcPts val="1800"/>
              </a:lnSpc>
              <a:spcBef>
                <a:spcPts val="450"/>
              </a:spcBef>
              <a:buClr>
                <a:srgbClr val="49819D"/>
              </a:buClr>
              <a:buSzPct val="80000"/>
              <a:buFont typeface="Wingdings" panose="05000000000000000000" pitchFamily="2" charset="2"/>
              <a:buChar char=""/>
            </a:pPr>
            <a:r>
              <a:rPr lang="en-US" altLang="zh-TW" dirty="0" smtClean="0">
                <a:latin typeface="FangSong" panose="02010609060101010101" pitchFamily="49" charset="-122"/>
                <a:ea typeface="FangSong" panose="02010609060101010101" pitchFamily="49" charset="-122"/>
                <a:cs typeface="Arial" charset="0"/>
              </a:rPr>
              <a:t>Schedule</a:t>
            </a:r>
            <a:r>
              <a:rPr lang="zh-TW" altLang="en-US" dirty="0" smtClean="0">
                <a:latin typeface="FangSong" panose="02010609060101010101" pitchFamily="49" charset="-122"/>
                <a:ea typeface="FangSong" panose="02010609060101010101" pitchFamily="49" charset="-122"/>
                <a:cs typeface="Arial" charset="0"/>
              </a:rPr>
              <a:t>：</a:t>
            </a:r>
            <a:r>
              <a:rPr lang="en-US" altLang="zh-CN" dirty="0" smtClean="0">
                <a:latin typeface="FangSong" panose="02010609060101010101" pitchFamily="49" charset="-122"/>
                <a:ea typeface="FangSong" panose="02010609060101010101" pitchFamily="49" charset="-122"/>
                <a:cs typeface="Arial" charset="0"/>
              </a:rPr>
              <a:t>2022</a:t>
            </a:r>
            <a:r>
              <a:rPr lang="zh-CN" altLang="en-US" dirty="0">
                <a:latin typeface="FangSong" panose="02010609060101010101" pitchFamily="49" charset="-122"/>
                <a:ea typeface="FangSong" panose="02010609060101010101" pitchFamily="49" charset="-122"/>
                <a:cs typeface="Arial" charset="0"/>
              </a:rPr>
              <a:t> </a:t>
            </a:r>
            <a:r>
              <a:rPr lang="en-US" altLang="zh-CN" dirty="0" smtClean="0">
                <a:latin typeface="FangSong" panose="02010609060101010101" pitchFamily="49" charset="-122"/>
                <a:ea typeface="FangSong" panose="02010609060101010101" pitchFamily="49" charset="-122"/>
                <a:cs typeface="Arial" charset="0"/>
              </a:rPr>
              <a:t>August ground breaking</a:t>
            </a:r>
            <a:r>
              <a:rPr lang="zh-CN" altLang="en-US" dirty="0" smtClean="0">
                <a:latin typeface="FangSong" panose="02010609060101010101" pitchFamily="49" charset="-122"/>
                <a:ea typeface="FangSong" panose="02010609060101010101" pitchFamily="49" charset="-122"/>
                <a:cs typeface="Arial" charset="0"/>
              </a:rPr>
              <a:t>，</a:t>
            </a:r>
            <a:r>
              <a:rPr lang="en-US" altLang="zh-CN" dirty="0" smtClean="0">
                <a:latin typeface="FangSong" panose="02010609060101010101" pitchFamily="49" charset="-122"/>
                <a:ea typeface="FangSong" panose="02010609060101010101" pitchFamily="49" charset="-122"/>
                <a:cs typeface="Arial" charset="0"/>
              </a:rPr>
              <a:t>2024</a:t>
            </a:r>
            <a:r>
              <a:rPr lang="zh-CN" altLang="en-US" dirty="0">
                <a:latin typeface="FangSong" panose="02010609060101010101" pitchFamily="49" charset="-122"/>
                <a:ea typeface="FangSong" panose="02010609060101010101" pitchFamily="49" charset="-122"/>
                <a:cs typeface="Arial" charset="0"/>
              </a:rPr>
              <a:t> </a:t>
            </a:r>
            <a:r>
              <a:rPr lang="en-US" altLang="zh-CN" dirty="0" smtClean="0">
                <a:latin typeface="FangSong" panose="02010609060101010101" pitchFamily="49" charset="-122"/>
                <a:ea typeface="FangSong" panose="02010609060101010101" pitchFamily="49" charset="-122"/>
                <a:cs typeface="Arial" charset="0"/>
              </a:rPr>
              <a:t>go into operation</a:t>
            </a:r>
          </a:p>
          <a:p>
            <a:pPr marL="0" lvl="1" eaLnBrk="0" hangingPunct="0">
              <a:lnSpc>
                <a:spcPts val="1800"/>
              </a:lnSpc>
              <a:spcBef>
                <a:spcPts val="450"/>
              </a:spcBef>
              <a:buClr>
                <a:srgbClr val="49819D"/>
              </a:buClr>
              <a:buSzPct val="80000"/>
            </a:pPr>
            <a:endParaRPr lang="en-US" altLang="zh-CN" dirty="0">
              <a:latin typeface="FangSong" panose="02010609060101010101" pitchFamily="49" charset="-122"/>
              <a:ea typeface="FangSong" panose="02010609060101010101" pitchFamily="49" charset="-122"/>
              <a:cs typeface="Arial" charset="0"/>
            </a:endParaRPr>
          </a:p>
          <a:p>
            <a:pPr marL="257175" indent="-257175" eaLnBrk="0" hangingPunct="0">
              <a:lnSpc>
                <a:spcPts val="1800"/>
              </a:lnSpc>
              <a:spcBef>
                <a:spcPts val="450"/>
              </a:spcBef>
              <a:buClr>
                <a:srgbClr val="49819D"/>
              </a:buClr>
              <a:buSzPct val="80000"/>
              <a:buFont typeface="Wingdings" panose="05000000000000000000" pitchFamily="2" charset="2"/>
              <a:buChar char=""/>
            </a:pPr>
            <a:r>
              <a:rPr lang="en-US" altLang="zh-TW" dirty="0" smtClean="0">
                <a:latin typeface="FangSong" panose="02010609060101010101" pitchFamily="49" charset="-122"/>
                <a:ea typeface="FangSong" panose="02010609060101010101" pitchFamily="49" charset="-122"/>
                <a:cs typeface="Arial" charset="0"/>
              </a:rPr>
              <a:t>Capacity</a:t>
            </a:r>
            <a:r>
              <a:rPr lang="zh-TW" altLang="en-US" dirty="0" smtClean="0">
                <a:latin typeface="FangSong" panose="02010609060101010101" pitchFamily="49" charset="-122"/>
                <a:ea typeface="FangSong" panose="02010609060101010101" pitchFamily="49" charset="-122"/>
                <a:cs typeface="Arial" charset="0"/>
              </a:rPr>
              <a:t>：</a:t>
            </a:r>
            <a:r>
              <a:rPr lang="en-US" altLang="zh-TW" b="1" u="sng" dirty="0" smtClean="0">
                <a:solidFill>
                  <a:srgbClr val="C00000"/>
                </a:solidFill>
                <a:latin typeface="FangSong" panose="02010609060101010101" pitchFamily="49" charset="-122"/>
                <a:ea typeface="FangSong" panose="02010609060101010101" pitchFamily="49" charset="-122"/>
                <a:cs typeface="Arial" charset="0"/>
              </a:rPr>
              <a:t>80k</a:t>
            </a:r>
            <a:r>
              <a:rPr lang="zh-CN" altLang="en-US" b="1" u="sng" dirty="0">
                <a:solidFill>
                  <a:srgbClr val="C00000"/>
                </a:solidFill>
                <a:latin typeface="FangSong" panose="02010609060101010101" pitchFamily="49" charset="-122"/>
                <a:ea typeface="FangSong" panose="02010609060101010101" pitchFamily="49" charset="-122"/>
                <a:cs typeface="Arial" charset="0"/>
              </a:rPr>
              <a:t> </a:t>
            </a:r>
            <a:r>
              <a:rPr lang="en-US" altLang="zh-CN" b="1" u="sng" dirty="0" smtClean="0">
                <a:solidFill>
                  <a:srgbClr val="C00000"/>
                </a:solidFill>
                <a:latin typeface="FangSong" panose="02010609060101010101" pitchFamily="49" charset="-122"/>
                <a:ea typeface="FangSong" panose="02010609060101010101" pitchFamily="49" charset="-122"/>
                <a:cs typeface="Arial" charset="0"/>
              </a:rPr>
              <a:t>tons/</a:t>
            </a:r>
            <a:r>
              <a:rPr lang="zh-CN" altLang="en-US" b="1" u="sng" dirty="0">
                <a:solidFill>
                  <a:srgbClr val="C00000"/>
                </a:solidFill>
                <a:latin typeface="FangSong" panose="02010609060101010101" pitchFamily="49" charset="-122"/>
                <a:ea typeface="FangSong" panose="02010609060101010101" pitchFamily="49" charset="-122"/>
                <a:cs typeface="Arial" charset="0"/>
              </a:rPr>
              <a:t> </a:t>
            </a:r>
            <a:r>
              <a:rPr lang="en-US" altLang="zh-CN" b="1" u="sng" dirty="0" smtClean="0">
                <a:solidFill>
                  <a:srgbClr val="C00000"/>
                </a:solidFill>
                <a:latin typeface="FangSong" panose="02010609060101010101" pitchFamily="49" charset="-122"/>
                <a:ea typeface="FangSong" panose="02010609060101010101" pitchFamily="49" charset="-122"/>
                <a:cs typeface="Arial" charset="0"/>
              </a:rPr>
              <a:t>year</a:t>
            </a:r>
            <a:r>
              <a:rPr lang="zh-TW" altLang="en-US" dirty="0" smtClean="0">
                <a:latin typeface="FangSong" panose="02010609060101010101" pitchFamily="49" charset="-122"/>
                <a:ea typeface="FangSong" panose="02010609060101010101" pitchFamily="49" charset="-122"/>
                <a:cs typeface="Arial" charset="0"/>
              </a:rPr>
              <a:t>，</a:t>
            </a:r>
            <a:r>
              <a:rPr lang="en-US" altLang="zh-TW" dirty="0" smtClean="0">
                <a:latin typeface="FangSong" panose="02010609060101010101" pitchFamily="49" charset="-122"/>
                <a:ea typeface="FangSong" panose="02010609060101010101" pitchFamily="49" charset="-122"/>
                <a:cs typeface="Arial" charset="0"/>
              </a:rPr>
              <a:t>Renewable industry</a:t>
            </a:r>
            <a:r>
              <a:rPr lang="zh-CN" altLang="en-US" dirty="0" smtClean="0">
                <a:latin typeface="FangSong" panose="02010609060101010101" pitchFamily="49" charset="-122"/>
                <a:ea typeface="FangSong" panose="02010609060101010101" pitchFamily="49" charset="-122"/>
                <a:cs typeface="Arial" charset="0"/>
              </a:rPr>
              <a:t>（</a:t>
            </a:r>
            <a:r>
              <a:rPr lang="en-US" altLang="zh-CN" dirty="0" smtClean="0">
                <a:latin typeface="FangSong" panose="02010609060101010101" pitchFamily="49" charset="-122"/>
                <a:ea typeface="FangSong" panose="02010609060101010101" pitchFamily="49" charset="-122"/>
                <a:cs typeface="Arial" charset="0"/>
              </a:rPr>
              <a:t>onshore wind power</a:t>
            </a:r>
            <a:r>
              <a:rPr lang="zh-CN" altLang="en-US" dirty="0" smtClean="0">
                <a:latin typeface="FangSong" panose="02010609060101010101" pitchFamily="49" charset="-122"/>
                <a:ea typeface="FangSong" panose="02010609060101010101" pitchFamily="49" charset="-122"/>
                <a:cs typeface="Arial" charset="0"/>
              </a:rPr>
              <a:t>），</a:t>
            </a:r>
            <a:r>
              <a:rPr lang="en-US" altLang="zh-CN" dirty="0">
                <a:latin typeface="FangSong" panose="02010609060101010101" pitchFamily="49" charset="-122"/>
                <a:ea typeface="FangSong" panose="02010609060101010101" pitchFamily="49" charset="-122"/>
                <a:cs typeface="Arial" charset="0"/>
              </a:rPr>
              <a:t> Injection molding </a:t>
            </a:r>
            <a:r>
              <a:rPr lang="en-US" altLang="zh-CN" dirty="0" smtClean="0">
                <a:latin typeface="FangSong" panose="02010609060101010101" pitchFamily="49" charset="-122"/>
                <a:ea typeface="FangSong" panose="02010609060101010101" pitchFamily="49" charset="-122"/>
                <a:cs typeface="Arial" charset="0"/>
              </a:rPr>
              <a:t>machine </a:t>
            </a:r>
            <a:r>
              <a:rPr lang="en-US" altLang="zh-TW" dirty="0">
                <a:latin typeface="FangSong" panose="02010609060101010101" pitchFamily="49" charset="-122"/>
                <a:ea typeface="FangSong" panose="02010609060101010101" pitchFamily="49" charset="-122"/>
                <a:cs typeface="Arial" charset="0"/>
              </a:rPr>
              <a:t>&amp; industrial machinery</a:t>
            </a:r>
            <a:endParaRPr lang="en-US" altLang="zh-CN" dirty="0" smtClean="0">
              <a:latin typeface="FangSong" panose="02010609060101010101" pitchFamily="49" charset="-122"/>
              <a:ea typeface="FangSong" panose="02010609060101010101" pitchFamily="49" charset="-122"/>
              <a:cs typeface="Arial" charset="0"/>
            </a:endParaRPr>
          </a:p>
          <a:p>
            <a:pPr eaLnBrk="0" hangingPunct="0">
              <a:lnSpc>
                <a:spcPts val="1800"/>
              </a:lnSpc>
              <a:spcBef>
                <a:spcPts val="450"/>
              </a:spcBef>
              <a:buClr>
                <a:srgbClr val="49819D"/>
              </a:buClr>
              <a:buSzPct val="80000"/>
            </a:pPr>
            <a:endParaRPr lang="en-US" altLang="zh-CN" dirty="0">
              <a:latin typeface="FangSong" panose="02010609060101010101" pitchFamily="49" charset="-122"/>
              <a:ea typeface="FangSong" panose="02010609060101010101" pitchFamily="49" charset="-122"/>
              <a:cs typeface="Arial" charset="0"/>
            </a:endParaRPr>
          </a:p>
          <a:p>
            <a:pPr marL="257175" indent="-257175" eaLnBrk="0" hangingPunct="0">
              <a:lnSpc>
                <a:spcPts val="1800"/>
              </a:lnSpc>
              <a:spcBef>
                <a:spcPts val="450"/>
              </a:spcBef>
              <a:buClr>
                <a:srgbClr val="49819D"/>
              </a:buClr>
              <a:buSzPct val="80000"/>
              <a:buFont typeface="Wingdings" panose="05000000000000000000" pitchFamily="2" charset="2"/>
              <a:buChar char=""/>
            </a:pPr>
            <a:r>
              <a:rPr lang="en-US" altLang="zh-CN" dirty="0" smtClean="0">
                <a:latin typeface="FangSong" panose="02010609060101010101" pitchFamily="49" charset="-122"/>
                <a:ea typeface="FangSong" panose="02010609060101010101" pitchFamily="49" charset="-122"/>
                <a:cs typeface="Arial" charset="0"/>
              </a:rPr>
              <a:t>Advantage</a:t>
            </a:r>
          </a:p>
          <a:p>
            <a:pPr marL="600075" lvl="1" indent="-257175" eaLnBrk="0" hangingPunct="0">
              <a:lnSpc>
                <a:spcPts val="1350"/>
              </a:lnSpc>
              <a:spcBef>
                <a:spcPts val="225"/>
              </a:spcBef>
              <a:buClr>
                <a:schemeClr val="accent2"/>
              </a:buClr>
              <a:buSzPct val="50000"/>
              <a:buFont typeface="Wingdings" panose="05000000000000000000" pitchFamily="2" charset="2"/>
              <a:buChar char="l"/>
            </a:pPr>
            <a:r>
              <a:rPr lang="en-US" altLang="zh-TW" dirty="0" smtClean="0">
                <a:latin typeface="FangSong" panose="02010609060101010101" pitchFamily="49" charset="-122"/>
                <a:ea typeface="FangSong" panose="02010609060101010101" pitchFamily="49" charset="-122"/>
                <a:cs typeface="Arial" charset="0"/>
              </a:rPr>
              <a:t>968,000 square meters</a:t>
            </a:r>
          </a:p>
          <a:p>
            <a:pPr marL="600075" lvl="1" indent="-257175" eaLnBrk="0" hangingPunct="0">
              <a:lnSpc>
                <a:spcPts val="1350"/>
              </a:lnSpc>
              <a:spcBef>
                <a:spcPts val="225"/>
              </a:spcBef>
              <a:buClr>
                <a:schemeClr val="accent2"/>
              </a:buClr>
              <a:buSzPct val="50000"/>
              <a:buFont typeface="Wingdings" panose="05000000000000000000" pitchFamily="2" charset="2"/>
              <a:buChar char="l"/>
            </a:pPr>
            <a:r>
              <a:rPr lang="en-US" altLang="zh-TW" dirty="0" smtClean="0">
                <a:latin typeface="FangSong" panose="02010609060101010101" pitchFamily="49" charset="-122"/>
                <a:ea typeface="FangSong" panose="02010609060101010101" pitchFamily="49" charset="-122"/>
                <a:cs typeface="Arial" charset="0"/>
              </a:rPr>
              <a:t>8 years tax-free;5 years 50% off for tax</a:t>
            </a:r>
            <a:endParaRPr lang="en-US" altLang="zh-TW" dirty="0">
              <a:latin typeface="FangSong" panose="02010609060101010101" pitchFamily="49" charset="-122"/>
              <a:ea typeface="FangSong" panose="02010609060101010101" pitchFamily="49" charset="-122"/>
              <a:cs typeface="Arial" charset="0"/>
            </a:endParaRPr>
          </a:p>
          <a:p>
            <a:pPr marL="600075" lvl="1" indent="-257175" eaLnBrk="0" hangingPunct="0">
              <a:lnSpc>
                <a:spcPts val="1350"/>
              </a:lnSpc>
              <a:spcBef>
                <a:spcPts val="225"/>
              </a:spcBef>
              <a:buClr>
                <a:schemeClr val="accent2"/>
              </a:buClr>
              <a:buSzPct val="50000"/>
              <a:buFont typeface="Wingdings" panose="05000000000000000000" pitchFamily="2" charset="2"/>
              <a:buChar char="l"/>
            </a:pPr>
            <a:r>
              <a:rPr lang="en-US" altLang="zh-TW" dirty="0" smtClean="0">
                <a:latin typeface="FangSong" panose="02010609060101010101" pitchFamily="49" charset="-122"/>
                <a:ea typeface="FangSong" panose="02010609060101010101" pitchFamily="49" charset="-122"/>
                <a:cs typeface="Arial" charset="0"/>
              </a:rPr>
              <a:t>ASEAN huge market </a:t>
            </a:r>
          </a:p>
          <a:p>
            <a:pPr marL="342900" lvl="1" eaLnBrk="0" hangingPunct="0">
              <a:lnSpc>
                <a:spcPts val="1350"/>
              </a:lnSpc>
              <a:spcBef>
                <a:spcPts val="225"/>
              </a:spcBef>
              <a:buClr>
                <a:schemeClr val="accent2"/>
              </a:buClr>
              <a:buSzPct val="50000"/>
            </a:pPr>
            <a:r>
              <a:rPr lang="en-US" altLang="zh-TW" dirty="0">
                <a:latin typeface="FangSong" panose="02010609060101010101" pitchFamily="49" charset="-122"/>
                <a:ea typeface="FangSong" panose="02010609060101010101" pitchFamily="49" charset="-122"/>
                <a:cs typeface="Arial" charset="0"/>
              </a:rPr>
              <a:t> </a:t>
            </a:r>
            <a:r>
              <a:rPr lang="en-US" altLang="zh-TW" dirty="0" smtClean="0">
                <a:latin typeface="FangSong" panose="02010609060101010101" pitchFamily="49" charset="-122"/>
                <a:ea typeface="FangSong" panose="02010609060101010101" pitchFamily="49" charset="-122"/>
                <a:cs typeface="Arial" charset="0"/>
              </a:rPr>
              <a:t> (</a:t>
            </a:r>
            <a:r>
              <a:rPr lang="en-US" altLang="zh-TW" dirty="0">
                <a:latin typeface="FangSong" panose="02010609060101010101" pitchFamily="49" charset="-122"/>
                <a:ea typeface="FangSong" panose="02010609060101010101" pitchFamily="49" charset="-122"/>
                <a:cs typeface="Arial" charset="0"/>
              </a:rPr>
              <a:t>major appliance </a:t>
            </a:r>
            <a:r>
              <a:rPr lang="zh-TW" altLang="en-US" dirty="0" smtClean="0">
                <a:latin typeface="FangSong" panose="02010609060101010101" pitchFamily="49" charset="-122"/>
                <a:ea typeface="FangSong" panose="02010609060101010101" pitchFamily="49" charset="-122"/>
                <a:cs typeface="Arial" charset="0"/>
              </a:rPr>
              <a:t>、</a:t>
            </a:r>
            <a:r>
              <a:rPr lang="en-US" altLang="zh-TW" dirty="0">
                <a:latin typeface="FangSong" panose="02010609060101010101" pitchFamily="49" charset="-122"/>
                <a:ea typeface="FangSong" panose="02010609060101010101" pitchFamily="49" charset="-122"/>
                <a:cs typeface="Arial" charset="0"/>
              </a:rPr>
              <a:t> automotive industry)</a:t>
            </a:r>
          </a:p>
          <a:p>
            <a:pPr marL="342900" lvl="1" eaLnBrk="0" hangingPunct="0">
              <a:lnSpc>
                <a:spcPts val="1350"/>
              </a:lnSpc>
              <a:spcBef>
                <a:spcPts val="225"/>
              </a:spcBef>
              <a:buClr>
                <a:schemeClr val="accent2"/>
              </a:buClr>
              <a:buSzPct val="50000"/>
            </a:pPr>
            <a:endParaRPr lang="en-US" altLang="zh-TW" sz="1200" dirty="0">
              <a:latin typeface="FangSong" panose="02010609060101010101" pitchFamily="49" charset="-122"/>
              <a:ea typeface="FangSong" panose="02010609060101010101" pitchFamily="49" charset="-122"/>
              <a:cs typeface="Arial" charset="0"/>
            </a:endParaRPr>
          </a:p>
          <a:p>
            <a:pPr marL="600075" lvl="1" indent="-257175" eaLnBrk="0" hangingPunct="0">
              <a:lnSpc>
                <a:spcPts val="1350"/>
              </a:lnSpc>
              <a:spcBef>
                <a:spcPts val="225"/>
              </a:spcBef>
              <a:buClr>
                <a:schemeClr val="accent2"/>
              </a:buClr>
              <a:buSzPct val="50000"/>
              <a:buFont typeface="Wingdings" panose="05000000000000000000" pitchFamily="2" charset="2"/>
              <a:buChar char="l"/>
            </a:pPr>
            <a:r>
              <a:rPr lang="en-US" altLang="zh-TW" dirty="0">
                <a:latin typeface="FangSong" panose="02010609060101010101" pitchFamily="49" charset="-122"/>
                <a:ea typeface="FangSong" panose="02010609060101010101" pitchFamily="49" charset="-122"/>
                <a:cs typeface="Arial" charset="0"/>
              </a:rPr>
              <a:t>Abundant human resources </a:t>
            </a:r>
            <a:r>
              <a:rPr lang="en-US" altLang="zh-TW" dirty="0" smtClean="0">
                <a:latin typeface="FangSong" panose="02010609060101010101" pitchFamily="49" charset="-122"/>
                <a:ea typeface="FangSong" panose="02010609060101010101" pitchFamily="49" charset="-122"/>
                <a:cs typeface="Arial" charset="0"/>
              </a:rPr>
              <a:t>&amp; </a:t>
            </a:r>
            <a:r>
              <a:rPr lang="en-US" altLang="zh-TW" dirty="0">
                <a:latin typeface="FangSong" panose="02010609060101010101" pitchFamily="49" charset="-122"/>
                <a:ea typeface="FangSong" panose="02010609060101010101" pitchFamily="49" charset="-122"/>
                <a:cs typeface="Arial" charset="0"/>
              </a:rPr>
              <a:t>low cost</a:t>
            </a:r>
            <a:endParaRPr lang="zh-TW" altLang="en-US" dirty="0">
              <a:latin typeface="FangSong" panose="02010609060101010101" pitchFamily="49" charset="-122"/>
              <a:ea typeface="FangSong" panose="02010609060101010101" pitchFamily="49" charset="-122"/>
              <a:cs typeface="Arial" charset="0"/>
            </a:endParaRPr>
          </a:p>
        </p:txBody>
      </p:sp>
      <p:graphicFrame>
        <p:nvGraphicFramePr>
          <p:cNvPr id="8" name="图示 7"/>
          <p:cNvGraphicFramePr/>
          <p:nvPr>
            <p:extLst/>
          </p:nvPr>
        </p:nvGraphicFramePr>
        <p:xfrm>
          <a:off x="1775520" y="1287324"/>
          <a:ext cx="8892480" cy="629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图片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24192" y="5940513"/>
            <a:ext cx="1547664" cy="557266"/>
          </a:xfrm>
          <a:prstGeom prst="rect">
            <a:avLst/>
          </a:prstGeom>
        </p:spPr>
      </p:pic>
      <p:pic>
        <p:nvPicPr>
          <p:cNvPr id="9" name="图片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95467" y="2645943"/>
            <a:ext cx="4561706" cy="2565459"/>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sx="102000" sy="1020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14733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a:srcRect t="5050"/>
          <a:stretch/>
        </p:blipFill>
        <p:spPr>
          <a:xfrm>
            <a:off x="5951984" y="3157966"/>
            <a:ext cx="5937555" cy="3563510"/>
          </a:xfrm>
          <a:prstGeom prst="rect">
            <a:avLst/>
          </a:prstGeom>
        </p:spPr>
      </p:pic>
      <p:sp>
        <p:nvSpPr>
          <p:cNvPr id="2" name="文本占位符 1"/>
          <p:cNvSpPr>
            <a:spLocks noGrp="1"/>
          </p:cNvSpPr>
          <p:nvPr>
            <p:ph type="body" sz="quarter" idx="13"/>
          </p:nvPr>
        </p:nvSpPr>
        <p:spPr>
          <a:xfrm>
            <a:off x="335360" y="1182272"/>
            <a:ext cx="11103024" cy="1552283"/>
          </a:xfrm>
        </p:spPr>
        <p:txBody>
          <a:bodyPr/>
          <a:lstStyle/>
          <a:p>
            <a:r>
              <a:rPr kumimoji="1" lang="en-US" altLang="zh-TW" sz="1800" dirty="0">
                <a:latin typeface="FangSong" panose="02010609060101010101" pitchFamily="49" charset="-122"/>
                <a:ea typeface="FangSong" panose="02010609060101010101" pitchFamily="49" charset="-122"/>
                <a:cs typeface="Arial" charset="0"/>
              </a:rPr>
              <a:t>Central enterprise/</a:t>
            </a:r>
            <a:r>
              <a:rPr kumimoji="1" lang="en-US" altLang="zh-TW" sz="1800" dirty="0" err="1">
                <a:latin typeface="FangSong" panose="02010609060101010101" pitchFamily="49" charset="-122"/>
                <a:ea typeface="FangSong" panose="02010609060101010101" pitchFamily="49" charset="-122"/>
                <a:cs typeface="Arial" charset="0"/>
              </a:rPr>
              <a:t>Goldwind</a:t>
            </a:r>
            <a:r>
              <a:rPr kumimoji="1" lang="en-US" altLang="zh-TW" sz="1800" dirty="0">
                <a:latin typeface="FangSong" panose="02010609060101010101" pitchFamily="49" charset="-122"/>
                <a:ea typeface="FangSong" panose="02010609060101010101" pitchFamily="49" charset="-122"/>
                <a:cs typeface="Arial" charset="0"/>
              </a:rPr>
              <a:t>/</a:t>
            </a:r>
            <a:r>
              <a:rPr kumimoji="1" lang="en-US" altLang="zh-TW" sz="1800" dirty="0" err="1">
                <a:latin typeface="FangSong" panose="02010609060101010101" pitchFamily="49" charset="-122"/>
                <a:ea typeface="FangSong" panose="02010609060101010101" pitchFamily="49" charset="-122"/>
                <a:cs typeface="Arial" charset="0"/>
              </a:rPr>
              <a:t>Yongguan</a:t>
            </a:r>
            <a:r>
              <a:rPr kumimoji="1" lang="en-US" altLang="zh-TW" sz="1800" dirty="0">
                <a:latin typeface="FangSong" panose="02010609060101010101" pitchFamily="49" charset="-122"/>
                <a:ea typeface="FangSong" panose="02010609060101010101" pitchFamily="49" charset="-122"/>
                <a:cs typeface="Arial" charset="0"/>
              </a:rPr>
              <a:t> joint development (equipment base/wind field)</a:t>
            </a:r>
          </a:p>
          <a:p>
            <a:r>
              <a:rPr kumimoji="1" lang="en-US" altLang="zh-TW" sz="1800" dirty="0">
                <a:latin typeface="FangSong" panose="02010609060101010101" pitchFamily="49" charset="-122"/>
                <a:ea typeface="FangSong" panose="02010609060101010101" pitchFamily="49" charset="-122"/>
                <a:cs typeface="Arial" charset="0"/>
              </a:rPr>
              <a:t>At present, 600MW franchise has been obtained</a:t>
            </a:r>
          </a:p>
          <a:p>
            <a:r>
              <a:rPr kumimoji="1" lang="en-US" altLang="zh-TW" sz="1800" dirty="0">
                <a:latin typeface="FangSong" panose="02010609060101010101" pitchFamily="49" charset="-122"/>
                <a:ea typeface="FangSong" panose="02010609060101010101" pitchFamily="49" charset="-122"/>
                <a:cs typeface="Arial" charset="0"/>
              </a:rPr>
              <a:t>Northwest wind farm development (</a:t>
            </a:r>
            <a:r>
              <a:rPr kumimoji="1" lang="en-US" altLang="zh-TW" sz="1800" dirty="0" err="1">
                <a:latin typeface="FangSong" panose="02010609060101010101" pitchFamily="49" charset="-122"/>
                <a:ea typeface="FangSong" panose="02010609060101010101" pitchFamily="49" charset="-122"/>
                <a:cs typeface="Arial" charset="0"/>
              </a:rPr>
              <a:t>Jiuquan</a:t>
            </a:r>
            <a:r>
              <a:rPr kumimoji="1" lang="en-US" altLang="zh-TW" sz="1800" dirty="0">
                <a:latin typeface="FangSong" panose="02010609060101010101" pitchFamily="49" charset="-122"/>
                <a:ea typeface="FangSong" panose="02010609060101010101" pitchFamily="49" charset="-122"/>
                <a:cs typeface="Arial" charset="0"/>
              </a:rPr>
              <a:t> wind farm estimated total generating capacity is about 80GW)</a:t>
            </a:r>
          </a:p>
          <a:p>
            <a:r>
              <a:rPr kumimoji="1" lang="en-US" altLang="zh-TW" sz="1800" dirty="0">
                <a:latin typeface="FangSong" panose="02010609060101010101" pitchFamily="49" charset="-122"/>
                <a:ea typeface="FangSong" panose="02010609060101010101" pitchFamily="49" charset="-122"/>
                <a:cs typeface="Arial" charset="0"/>
              </a:rPr>
              <a:t>In line with China's One Belt One Road policy, radiating Central Asia/Middle East</a:t>
            </a:r>
            <a:endParaRPr kumimoji="1" lang="en-US" altLang="zh-TW" sz="2400" dirty="0" smtClean="0">
              <a:latin typeface="Franklin Gothic Book" panose="020B0503020102020204" pitchFamily="34" charset="0"/>
              <a:ea typeface="FangSong" panose="02010609060101010101" pitchFamily="49" charset="-122"/>
            </a:endParaRPr>
          </a:p>
          <a:p>
            <a:pPr marL="0" indent="0">
              <a:buNone/>
            </a:pPr>
            <a:endParaRPr kumimoji="1" lang="zh-TW" altLang="en-US" dirty="0">
              <a:latin typeface="Franklin Gothic Book" panose="020B0503020102020204" pitchFamily="34" charset="0"/>
              <a:ea typeface="FangSong" panose="02010609060101010101" pitchFamily="49" charset="-122"/>
            </a:endParaRPr>
          </a:p>
        </p:txBody>
      </p:sp>
      <p:sp>
        <p:nvSpPr>
          <p:cNvPr id="4" name="灯片编号占位符 3"/>
          <p:cNvSpPr>
            <a:spLocks noGrp="1"/>
          </p:cNvSpPr>
          <p:nvPr>
            <p:ph type="sldNum" sz="quarter" idx="16"/>
          </p:nvPr>
        </p:nvSpPr>
        <p:spPr/>
        <p:txBody>
          <a:bodyPr/>
          <a:lstStyle/>
          <a:p>
            <a:pPr>
              <a:defRPr/>
            </a:pPr>
            <a:r>
              <a:rPr lang="en-US" altLang="zh-TW" dirty="0" smtClean="0"/>
              <a:t>41</a:t>
            </a:r>
          </a:p>
        </p:txBody>
      </p:sp>
      <p:sp>
        <p:nvSpPr>
          <p:cNvPr id="7" name="Rectangle 194">
            <a:extLst>
              <a:ext uri="{FF2B5EF4-FFF2-40B4-BE49-F238E27FC236}">
                <a16:creationId xmlns:a16="http://schemas.microsoft.com/office/drawing/2014/main" id="{CBFA35EC-1A2A-D747-B7DF-48B8D63124A3}"/>
              </a:ext>
            </a:extLst>
          </p:cNvPr>
          <p:cNvSpPr>
            <a:spLocks noChangeArrowheads="1"/>
          </p:cNvSpPr>
          <p:nvPr/>
        </p:nvSpPr>
        <p:spPr bwMode="auto">
          <a:xfrm>
            <a:off x="2135560" y="47002"/>
            <a:ext cx="8784976" cy="1200329"/>
          </a:xfrm>
          <a:prstGeom prst="rect">
            <a:avLst/>
          </a:prstGeom>
          <a:noFill/>
          <a:ln w="9525">
            <a:noFill/>
            <a:miter lim="800000"/>
            <a:headEnd/>
            <a:tailEnd/>
          </a:ln>
          <a:extLst/>
        </p:spPr>
        <p:txBody>
          <a:bodyPr vert="horz" wrap="square" lIns="91440" tIns="45720" rIns="91440" bIns="45720" numCol="1" rtlCol="0" anchor="ctr" anchorCtr="0" compatLnSpc="1">
            <a:prstTxWarp prst="textNoShape">
              <a:avLst/>
            </a:prstTxWarp>
            <a:spAutoFit/>
          </a:bodyPr>
          <a:lstStyle/>
          <a:p>
            <a:pPr algn="ctr" eaLnBrk="0" hangingPunct="0">
              <a:spcBef>
                <a:spcPct val="50000"/>
              </a:spcBef>
            </a:pPr>
            <a:r>
              <a:rPr lang="en-US" altLang="zh-TW" sz="3600" b="1" dirty="0">
                <a:latin typeface="FangSong" panose="02010609060101010101" pitchFamily="49" charset="-122"/>
                <a:ea typeface="FangSong" panose="02010609060101010101" pitchFamily="49" charset="-122"/>
                <a:cs typeface="Verdana"/>
              </a:rPr>
              <a:t>Cooperation case of </a:t>
            </a:r>
            <a:r>
              <a:rPr lang="en-US" altLang="zh-TW" sz="3600" b="1" dirty="0" err="1">
                <a:latin typeface="FangSong" panose="02010609060101010101" pitchFamily="49" charset="-122"/>
                <a:ea typeface="FangSong" panose="02010609060101010101" pitchFamily="49" charset="-122"/>
                <a:cs typeface="Verdana"/>
              </a:rPr>
              <a:t>Jiuquan</a:t>
            </a:r>
            <a:r>
              <a:rPr lang="en-US" altLang="zh-TW" sz="3600" b="1" dirty="0">
                <a:latin typeface="FangSong" panose="02010609060101010101" pitchFamily="49" charset="-122"/>
                <a:ea typeface="FangSong" panose="02010609060101010101" pitchFamily="49" charset="-122"/>
                <a:cs typeface="Verdana"/>
              </a:rPr>
              <a:t> First Heavy Industry Wind Power Group</a:t>
            </a:r>
            <a:endParaRPr lang="zh-TW" altLang="en-US" sz="3600" b="1" dirty="0">
              <a:latin typeface="FangSong" panose="02010609060101010101" pitchFamily="49" charset="-122"/>
              <a:ea typeface="FangSong" panose="02010609060101010101" pitchFamily="49" charset="-122"/>
              <a:cs typeface="Verdana"/>
            </a:endParaRPr>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38768" r="42425"/>
          <a:stretch/>
        </p:blipFill>
        <p:spPr>
          <a:xfrm>
            <a:off x="140990" y="3557265"/>
            <a:ext cx="5282529" cy="3321973"/>
          </a:xfrm>
          <a:prstGeom prst="ellipse">
            <a:avLst/>
          </a:prstGeom>
          <a:ln>
            <a:noFill/>
          </a:ln>
          <a:effectLst>
            <a:softEdge rad="112500"/>
          </a:effectLst>
        </p:spPr>
      </p:pic>
      <p:sp>
        <p:nvSpPr>
          <p:cNvPr id="10" name="上弧形箭头 9"/>
          <p:cNvSpPr/>
          <p:nvPr/>
        </p:nvSpPr>
        <p:spPr>
          <a:xfrm flipH="1">
            <a:off x="2502070" y="3001977"/>
            <a:ext cx="6207382" cy="1729512"/>
          </a:xfrm>
          <a:prstGeom prst="curvedDownArrow">
            <a:avLst>
              <a:gd name="adj1" fmla="val 25000"/>
              <a:gd name="adj2" fmla="val 35784"/>
              <a:gd name="adj3" fmla="val 29270"/>
            </a:avLst>
          </a:prstGeom>
          <a:solidFill>
            <a:srgbClr val="FF0066">
              <a:alpha val="3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上弧形箭头 10"/>
          <p:cNvSpPr/>
          <p:nvPr/>
        </p:nvSpPr>
        <p:spPr>
          <a:xfrm rot="10533333" flipV="1">
            <a:off x="577446" y="3002879"/>
            <a:ext cx="7093157" cy="1674367"/>
          </a:xfrm>
          <a:prstGeom prst="curvedDownArrow">
            <a:avLst>
              <a:gd name="adj1" fmla="val 25000"/>
              <a:gd name="adj2" fmla="val 50000"/>
              <a:gd name="adj3" fmla="val 50063"/>
            </a:avLst>
          </a:prstGeom>
          <a:solidFill>
            <a:srgbClr val="FF0066">
              <a:alpha val="33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文本框 11"/>
          <p:cNvSpPr txBox="1"/>
          <p:nvPr/>
        </p:nvSpPr>
        <p:spPr>
          <a:xfrm>
            <a:off x="9480376" y="6475255"/>
            <a:ext cx="1015001" cy="246221"/>
          </a:xfrm>
          <a:prstGeom prst="rect">
            <a:avLst/>
          </a:prstGeom>
          <a:noFill/>
        </p:spPr>
        <p:txBody>
          <a:bodyPr wrap="square" rtlCol="0">
            <a:spAutoFit/>
          </a:bodyPr>
          <a:lstStyle/>
          <a:p>
            <a:r>
              <a:rPr lang="zh-TW" altLang="en-US" sz="1000" dirty="0" smtClean="0"/>
              <a:t>來源</a:t>
            </a:r>
            <a:r>
              <a:rPr lang="en-US" altLang="zh-TW" sz="1000" dirty="0" smtClean="0"/>
              <a:t>:</a:t>
            </a:r>
            <a:r>
              <a:rPr lang="zh-TW" altLang="en-US" sz="1000" dirty="0" smtClean="0"/>
              <a:t>維基百科</a:t>
            </a:r>
            <a:endParaRPr lang="zh-TW" altLang="en-US" sz="1000" dirty="0"/>
          </a:p>
        </p:txBody>
      </p:sp>
    </p:spTree>
    <p:extLst>
      <p:ext uri="{BB962C8B-B14F-4D97-AF65-F5344CB8AC3E}">
        <p14:creationId xmlns:p14="http://schemas.microsoft.com/office/powerpoint/2010/main" val="299459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63552" y="4365104"/>
            <a:ext cx="5112568" cy="822300"/>
          </a:xfrm>
        </p:spPr>
        <p:txBody>
          <a:bodyPr/>
          <a:lstStyle/>
          <a:p>
            <a:pPr algn="ctr"/>
            <a:r>
              <a:rPr lang="en-US" altLang="zh-CN" sz="2800" cap="none" dirty="0">
                <a:latin typeface="Franklin Gothic Book" panose="020B0503020102020204" pitchFamily="34" charset="0"/>
              </a:rPr>
              <a:t>Detailed Financial Figures</a:t>
            </a:r>
            <a:endParaRPr lang="zh-TW" altLang="en-US" sz="2800" cap="none" dirty="0">
              <a:latin typeface="Franklin Gothic Book" panose="020B0503020102020204" pitchFamily="34" charset="0"/>
            </a:endParaRPr>
          </a:p>
        </p:txBody>
      </p:sp>
      <p:sp>
        <p:nvSpPr>
          <p:cNvPr id="4" name="投影片編號版面配置區 3"/>
          <p:cNvSpPr>
            <a:spLocks noGrp="1"/>
          </p:cNvSpPr>
          <p:nvPr>
            <p:ph type="sldNum" sz="quarter" idx="12"/>
          </p:nvPr>
        </p:nvSpPr>
        <p:spPr>
          <a:xfrm>
            <a:off x="8077200" y="6356351"/>
            <a:ext cx="2133600" cy="365125"/>
          </a:xfrm>
        </p:spPr>
        <p:txBody>
          <a:bodyPr/>
          <a:lstStyle/>
          <a:p>
            <a:pPr>
              <a:defRPr/>
            </a:pPr>
            <a:fld id="{96C058AF-6539-4E1A-8076-F951F1E5159F}" type="slidenum">
              <a:rPr lang="zh-TW" altLang="en-US" smtClean="0"/>
              <a:pPr>
                <a:defRPr/>
              </a:pPr>
              <a:t>39</a:t>
            </a:fld>
            <a:endParaRPr lang="en-US" altLang="zh-TW" dirty="0"/>
          </a:p>
        </p:txBody>
      </p:sp>
    </p:spTree>
    <p:extLst>
      <p:ext uri="{BB962C8B-B14F-4D97-AF65-F5344CB8AC3E}">
        <p14:creationId xmlns:p14="http://schemas.microsoft.com/office/powerpoint/2010/main" val="1036052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5414" y="4406900"/>
            <a:ext cx="5928658" cy="1398364"/>
          </a:xfrm>
        </p:spPr>
        <p:txBody>
          <a:bodyPr/>
          <a:lstStyle/>
          <a:p>
            <a:pPr algn="ctr"/>
            <a:r>
              <a:rPr lang="en-US" altLang="zh-TW" dirty="0" err="1">
                <a:latin typeface="Franklin Gothic Book" panose="020B0503020102020204" pitchFamily="34" charset="0"/>
              </a:rPr>
              <a:t>Yeong</a:t>
            </a:r>
            <a:r>
              <a:rPr lang="en-US" altLang="zh-TW" dirty="0">
                <a:latin typeface="Franklin Gothic Book" panose="020B0503020102020204" pitchFamily="34" charset="0"/>
              </a:rPr>
              <a:t> Guan Overview &amp; Development plan</a:t>
            </a:r>
            <a:endParaRPr lang="zh-TW" altLang="en-US" dirty="0">
              <a:latin typeface="Franklin Gothic Book" panose="020B0503020102020204" pitchFamily="34" charset="0"/>
            </a:endParaRPr>
          </a:p>
        </p:txBody>
      </p:sp>
      <p:sp>
        <p:nvSpPr>
          <p:cNvPr id="4" name="灯片编号占位符 3"/>
          <p:cNvSpPr>
            <a:spLocks noGrp="1"/>
          </p:cNvSpPr>
          <p:nvPr>
            <p:ph type="sldNum" sz="quarter" idx="12"/>
          </p:nvPr>
        </p:nvSpPr>
        <p:spPr/>
        <p:txBody>
          <a:bodyPr/>
          <a:lstStyle/>
          <a:p>
            <a:pPr>
              <a:defRPr/>
            </a:pPr>
            <a:fld id="{9E01B511-A573-4DA4-855C-B932DC03D121}" type="slidenum">
              <a:rPr lang="zh-TW" altLang="en-US" smtClean="0"/>
              <a:pPr>
                <a:defRPr/>
              </a:pPr>
              <a:t>4</a:t>
            </a:fld>
            <a:endParaRPr lang="en-US" altLang="zh-TW" dirty="0"/>
          </a:p>
        </p:txBody>
      </p:sp>
      <p:pic>
        <p:nvPicPr>
          <p:cNvPr id="5"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959413"/>
            <a:ext cx="2495600" cy="898588"/>
          </a:xfrm>
          <a:prstGeom prst="rect">
            <a:avLst/>
          </a:prstGeom>
        </p:spPr>
      </p:pic>
    </p:spTree>
    <p:extLst>
      <p:ext uri="{BB962C8B-B14F-4D97-AF65-F5344CB8AC3E}">
        <p14:creationId xmlns:p14="http://schemas.microsoft.com/office/powerpoint/2010/main" val="36804636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7" name="標題 1"/>
          <p:cNvSpPr>
            <a:spLocks noGrp="1"/>
          </p:cNvSpPr>
          <p:nvPr>
            <p:ph type="title"/>
          </p:nvPr>
        </p:nvSpPr>
        <p:spPr>
          <a:xfrm>
            <a:off x="3359696" y="450570"/>
            <a:ext cx="7776864" cy="646331"/>
          </a:xfrm>
        </p:spPr>
        <p:txBody>
          <a:bodyPr>
            <a:spAutoFit/>
          </a:bodyPr>
          <a:lstStyle/>
          <a:p>
            <a:pPr>
              <a:spcBef>
                <a:spcPct val="50000"/>
              </a:spcBef>
            </a:pPr>
            <a:r>
              <a:rPr kumimoji="1" lang="en-US" altLang="zh-CN" sz="3600" b="1" dirty="0">
                <a:solidFill>
                  <a:schemeClr val="tx1"/>
                </a:solidFill>
                <a:latin typeface="Franklin Gothic Book" panose="020B0503020102020204" pitchFamily="34" charset="0"/>
                <a:ea typeface="FangSong" panose="02010609060101010101" pitchFamily="49" charset="-122"/>
                <a:cs typeface="Verdana"/>
              </a:rPr>
              <a:t>Historical Income Statement</a:t>
            </a:r>
            <a:endParaRPr kumimoji="1" lang="zh-TW" altLang="en-US" sz="3600" b="1" dirty="0">
              <a:solidFill>
                <a:schemeClr val="tx1"/>
              </a:solidFill>
              <a:latin typeface="Franklin Gothic Book" panose="020B0503020102020204" pitchFamily="34" charset="0"/>
              <a:ea typeface="FangSong" panose="02010609060101010101" pitchFamily="49" charset="-122"/>
              <a:cs typeface="Verdana"/>
            </a:endParaRPr>
          </a:p>
        </p:txBody>
      </p:sp>
      <p:sp>
        <p:nvSpPr>
          <p:cNvPr id="6"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40</a:t>
            </a:fld>
            <a:endParaRPr kumimoji="0" lang="en-US" altLang="zh-CN" dirty="0">
              <a:solidFill>
                <a:schemeClr val="bg1">
                  <a:lumMod val="50000"/>
                </a:schemeClr>
              </a:solidFill>
              <a:latin typeface="+mj-lt"/>
              <a:ea typeface="SimSun" pitchFamily="2" charset="-122"/>
            </a:endParaRPr>
          </a:p>
        </p:txBody>
      </p:sp>
      <p:pic>
        <p:nvPicPr>
          <p:cNvPr id="7" name="图片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graphicFrame>
        <p:nvGraphicFramePr>
          <p:cNvPr id="8" name="表格 7">
            <a:extLst>
              <a:ext uri="{FF2B5EF4-FFF2-40B4-BE49-F238E27FC236}">
                <a16:creationId xmlns:a16="http://schemas.microsoft.com/office/drawing/2014/main" id="{EE409729-AD6A-436C-B3D2-F57D9728AB7B}"/>
              </a:ext>
            </a:extLst>
          </p:cNvPr>
          <p:cNvGraphicFramePr>
            <a:graphicFrameLocks noGrp="1"/>
          </p:cNvGraphicFramePr>
          <p:nvPr>
            <p:extLst>
              <p:ext uri="{D42A27DB-BD31-4B8C-83A1-F6EECF244321}">
                <p14:modId xmlns:p14="http://schemas.microsoft.com/office/powerpoint/2010/main" val="1032264423"/>
              </p:ext>
            </p:extLst>
          </p:nvPr>
        </p:nvGraphicFramePr>
        <p:xfrm>
          <a:off x="2279576" y="1289920"/>
          <a:ext cx="8352928" cy="5163415"/>
        </p:xfrm>
        <a:graphic>
          <a:graphicData uri="http://schemas.openxmlformats.org/drawingml/2006/table">
            <a:tbl>
              <a:tblPr/>
              <a:tblGrid>
                <a:gridCol w="1906141">
                  <a:extLst>
                    <a:ext uri="{9D8B030D-6E8A-4147-A177-3AD203B41FA5}">
                      <a16:colId xmlns:a16="http://schemas.microsoft.com/office/drawing/2014/main" val="2447516102"/>
                    </a:ext>
                  </a:extLst>
                </a:gridCol>
                <a:gridCol w="759358">
                  <a:extLst>
                    <a:ext uri="{9D8B030D-6E8A-4147-A177-3AD203B41FA5}">
                      <a16:colId xmlns:a16="http://schemas.microsoft.com/office/drawing/2014/main" val="1126983028"/>
                    </a:ext>
                  </a:extLst>
                </a:gridCol>
                <a:gridCol w="759358">
                  <a:extLst>
                    <a:ext uri="{9D8B030D-6E8A-4147-A177-3AD203B41FA5}">
                      <a16:colId xmlns:a16="http://schemas.microsoft.com/office/drawing/2014/main" val="1685842118"/>
                    </a:ext>
                  </a:extLst>
                </a:gridCol>
                <a:gridCol w="759358">
                  <a:extLst>
                    <a:ext uri="{9D8B030D-6E8A-4147-A177-3AD203B41FA5}">
                      <a16:colId xmlns:a16="http://schemas.microsoft.com/office/drawing/2014/main" val="273068659"/>
                    </a:ext>
                  </a:extLst>
                </a:gridCol>
                <a:gridCol w="759358">
                  <a:extLst>
                    <a:ext uri="{9D8B030D-6E8A-4147-A177-3AD203B41FA5}">
                      <a16:colId xmlns:a16="http://schemas.microsoft.com/office/drawing/2014/main" val="2685210312"/>
                    </a:ext>
                  </a:extLst>
                </a:gridCol>
                <a:gridCol w="758655">
                  <a:extLst>
                    <a:ext uri="{9D8B030D-6E8A-4147-A177-3AD203B41FA5}">
                      <a16:colId xmlns:a16="http://schemas.microsoft.com/office/drawing/2014/main" val="863610130"/>
                    </a:ext>
                  </a:extLst>
                </a:gridCol>
                <a:gridCol w="884036">
                  <a:extLst>
                    <a:ext uri="{9D8B030D-6E8A-4147-A177-3AD203B41FA5}">
                      <a16:colId xmlns:a16="http://schemas.microsoft.com/office/drawing/2014/main" val="2788254508"/>
                    </a:ext>
                  </a:extLst>
                </a:gridCol>
                <a:gridCol w="883332">
                  <a:extLst>
                    <a:ext uri="{9D8B030D-6E8A-4147-A177-3AD203B41FA5}">
                      <a16:colId xmlns:a16="http://schemas.microsoft.com/office/drawing/2014/main" val="3280968740"/>
                    </a:ext>
                  </a:extLst>
                </a:gridCol>
                <a:gridCol w="883332">
                  <a:extLst>
                    <a:ext uri="{9D8B030D-6E8A-4147-A177-3AD203B41FA5}">
                      <a16:colId xmlns:a16="http://schemas.microsoft.com/office/drawing/2014/main" val="351325365"/>
                    </a:ext>
                  </a:extLst>
                </a:gridCol>
              </a:tblGrid>
              <a:tr h="368085">
                <a:tc rowSpan="2">
                  <a:txBody>
                    <a:bodyPr/>
                    <a:lstStyle/>
                    <a:p>
                      <a:pPr algn="ctr" fontAlgn="ctr"/>
                      <a:r>
                        <a:rPr lang="en-US" altLang="zh-TW" sz="1400" b="1" i="0" u="none" strike="noStrike" dirty="0" smtClean="0">
                          <a:solidFill>
                            <a:schemeClr val="bg1"/>
                          </a:solidFill>
                          <a:effectLst/>
                          <a:latin typeface="Franklin Gothic Book" panose="020B0503020102020204" pitchFamily="34" charset="0"/>
                          <a:ea typeface="FangSong" panose="02010609060101010101" pitchFamily="49" charset="-122"/>
                        </a:rPr>
                        <a:t>NT$ Million</a:t>
                      </a:r>
                      <a:endParaRPr lang="en-US" altLang="zh-TW" sz="1400" b="1" i="0" u="none" strike="noStrike" dirty="0">
                        <a:solidFill>
                          <a:schemeClr val="bg1"/>
                        </a:solidFill>
                        <a:effectLst/>
                        <a:latin typeface="Franklin Gothic Book" panose="020B0503020102020204" pitchFamily="34" charset="0"/>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rowSpan="2">
                  <a:txBody>
                    <a:bodyPr/>
                    <a:lstStyle/>
                    <a:p>
                      <a:pPr algn="ctr" rtl="0" fontAlgn="ctr"/>
                      <a:r>
                        <a:rPr lang="en-US" altLang="zh-TW" sz="1400" b="1" i="0" u="none" strike="noStrike" dirty="0" smtClean="0">
                          <a:solidFill>
                            <a:srgbClr val="FFFFFF"/>
                          </a:solidFill>
                          <a:effectLst/>
                          <a:latin typeface="Franklin Gothic Book" panose="020B0503020102020204"/>
                          <a:ea typeface="FangSong" panose="02010609060101010101" pitchFamily="49" charset="-122"/>
                        </a:rPr>
                        <a:t>2019</a:t>
                      </a: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rowSpan="2">
                  <a:txBody>
                    <a:bodyPr/>
                    <a:lstStyle/>
                    <a:p>
                      <a:pPr algn="ctr" rtl="0" fontAlgn="ctr"/>
                      <a:r>
                        <a:rPr lang="en-US" altLang="zh-TW" sz="1400" b="1" i="0" u="none" strike="noStrike" dirty="0" smtClean="0">
                          <a:solidFill>
                            <a:srgbClr val="FFFFFF"/>
                          </a:solidFill>
                          <a:effectLst/>
                          <a:latin typeface="Franklin Gothic Book" panose="020B0503020102020204"/>
                          <a:ea typeface="FangSong" panose="02010609060101010101" pitchFamily="49" charset="-122"/>
                        </a:rPr>
                        <a:t>2020</a:t>
                      </a: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rowSpan="2">
                  <a:txBody>
                    <a:bodyPr/>
                    <a:lstStyle/>
                    <a:p>
                      <a:pPr algn="ctr" rtl="0" fontAlgn="ctr"/>
                      <a:r>
                        <a:rPr lang="en-US" altLang="zh-TW" sz="1400" b="1" i="0" u="none" strike="noStrike" dirty="0" smtClean="0">
                          <a:solidFill>
                            <a:srgbClr val="FFFFFF"/>
                          </a:solidFill>
                          <a:effectLst/>
                          <a:latin typeface="Franklin Gothic Book" panose="020B0503020102020204"/>
                          <a:ea typeface="FangSong" panose="02010609060101010101" pitchFamily="49" charset="-122"/>
                        </a:rPr>
                        <a:t>2021</a:t>
                      </a: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rowSpan="2">
                  <a:txBody>
                    <a:bodyPr/>
                    <a:lstStyle/>
                    <a:p>
                      <a:pPr algn="ctr" rtl="0" fontAlgn="ctr"/>
                      <a:r>
                        <a:rPr lang="en-US" altLang="zh-TW" sz="1400" b="1" i="0" u="none" strike="noStrike" dirty="0" smtClean="0">
                          <a:solidFill>
                            <a:srgbClr val="FFFFFF"/>
                          </a:solidFill>
                          <a:effectLst/>
                          <a:latin typeface="Franklin Gothic Book" panose="020B0503020102020204"/>
                          <a:ea typeface="FangSong" panose="02010609060101010101" pitchFamily="49" charset="-122"/>
                        </a:rPr>
                        <a:t>2022</a:t>
                      </a: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rgbClr val="FFFFFF"/>
                          </a:solidFill>
                          <a:effectLst/>
                          <a:latin typeface="Franklin Gothic Book" panose="020B0503020102020204"/>
                          <a:ea typeface="FangSong" panose="02010609060101010101" pitchFamily="49" charset="-122"/>
                        </a:rPr>
                        <a:t>YoY(%)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h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h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49819D"/>
                    </a:solidFill>
                  </a:tcPr>
                </a:tc>
                <a:tc h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49819D"/>
                    </a:solidFill>
                  </a:tcPr>
                </a:tc>
                <a:extLst>
                  <a:ext uri="{0D108BD9-81ED-4DB2-BD59-A6C34878D82A}">
                    <a16:rowId xmlns:a16="http://schemas.microsoft.com/office/drawing/2014/main" val="851220758"/>
                  </a:ext>
                </a:extLst>
              </a:tr>
              <a:tr h="736170">
                <a:tc vMerge="1">
                  <a:txBody>
                    <a:bodyPr/>
                    <a:lstStyle/>
                    <a:p>
                      <a:pPr algn="ctr" rtl="0" fontAlgn="ctr"/>
                      <a:endParaRPr lang="zh-TW" altLang="en-US" sz="1400" b="1" i="0" u="none" strike="noStrike" dirty="0">
                        <a:solidFill>
                          <a:srgbClr val="FFFFFF"/>
                        </a:solidFill>
                        <a:effectLst/>
                        <a:latin typeface="FangSong" panose="02010609060101010101" pitchFamily="49" charset="-122"/>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v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tc>
                <a:tc v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v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v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a:txBody>
                    <a:bodyPr/>
                    <a:lstStyle/>
                    <a:p>
                      <a:pPr algn="ctr" rtl="0" fontAlgn="ctr"/>
                      <a:r>
                        <a:rPr lang="en-US" sz="1300" b="1" i="0" u="none" strike="noStrike" dirty="0" smtClean="0">
                          <a:solidFill>
                            <a:srgbClr val="FFFFFF"/>
                          </a:solidFill>
                          <a:effectLst/>
                          <a:latin typeface="Franklin Gothic Book" panose="020B0503020102020204"/>
                          <a:ea typeface="FangSong" panose="02010609060101010101" pitchFamily="49" charset="-122"/>
                        </a:rPr>
                        <a:t>2019</a:t>
                      </a:r>
                      <a:endParaRPr lang="en-US"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a:txBody>
                    <a:bodyPr/>
                    <a:lstStyle/>
                    <a:p>
                      <a:pPr algn="ctr" rtl="0" fontAlgn="ctr"/>
                      <a:r>
                        <a:rPr lang="en-US" sz="1300" b="1" i="0" u="none" strike="noStrike" dirty="0" smtClean="0">
                          <a:solidFill>
                            <a:srgbClr val="FFFFFF"/>
                          </a:solidFill>
                          <a:effectLst/>
                          <a:latin typeface="Franklin Gothic Book" panose="020B0503020102020204"/>
                          <a:ea typeface="FangSong" panose="02010609060101010101" pitchFamily="49" charset="-122"/>
                        </a:rPr>
                        <a:t>2020</a:t>
                      </a:r>
                      <a:endParaRPr lang="en-US"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49819D"/>
                    </a:solidFill>
                  </a:tcPr>
                </a:tc>
                <a:tc>
                  <a:txBody>
                    <a:bodyPr/>
                    <a:lstStyle/>
                    <a:p>
                      <a:pPr algn="ctr" rtl="0" fontAlgn="ctr"/>
                      <a:r>
                        <a:rPr lang="en-US" sz="1300" b="1" i="0" u="none" strike="noStrike" dirty="0" smtClean="0">
                          <a:solidFill>
                            <a:srgbClr val="FFFFFF"/>
                          </a:solidFill>
                          <a:effectLst/>
                          <a:latin typeface="Franklin Gothic Book" panose="020B0503020102020204"/>
                          <a:ea typeface="FangSong" panose="02010609060101010101" pitchFamily="49" charset="-122"/>
                        </a:rPr>
                        <a:t>2021</a:t>
                      </a:r>
                      <a:endParaRPr lang="en-US"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tc>
                  <a:txBody>
                    <a:bodyPr/>
                    <a:lstStyle/>
                    <a:p>
                      <a:pPr algn="ctr" rtl="0" fontAlgn="ctr"/>
                      <a:r>
                        <a:rPr lang="en-US" sz="1300" b="1" i="0" u="none" strike="noStrike" dirty="0" smtClean="0">
                          <a:solidFill>
                            <a:srgbClr val="FFFFFF"/>
                          </a:solidFill>
                          <a:effectLst/>
                          <a:latin typeface="Franklin Gothic Book" panose="020B0503020102020204"/>
                          <a:ea typeface="FangSong" panose="02010609060101010101" pitchFamily="49" charset="-122"/>
                        </a:rPr>
                        <a:t>2022</a:t>
                      </a:r>
                      <a:endParaRPr lang="en-US"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9819D"/>
                    </a:solidFill>
                  </a:tcPr>
                </a:tc>
                <a:extLst>
                  <a:ext uri="{0D108BD9-81ED-4DB2-BD59-A6C34878D82A}">
                    <a16:rowId xmlns:a16="http://schemas.microsoft.com/office/drawing/2014/main" val="2111204159"/>
                  </a:ext>
                </a:extLst>
              </a:tr>
              <a:tr h="378310">
                <a:tc>
                  <a:txBody>
                    <a:bodyPr/>
                    <a:lstStyle/>
                    <a:p>
                      <a:pPr algn="l" fontAlgn="b"/>
                      <a:r>
                        <a:rPr lang="en-GB" sz="1400" b="0" i="0" u="none" strike="noStrike" dirty="0">
                          <a:solidFill>
                            <a:srgbClr val="000000"/>
                          </a:solidFill>
                          <a:effectLst/>
                          <a:latin typeface="Franklin Gothic Book" panose="020B0503020102020204" pitchFamily="34" charset="0"/>
                        </a:rPr>
                        <a:t>Sales Revenue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7,900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8,184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8,948</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9,384</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27.5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3.6</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9.3</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9EDF0"/>
                    </a:solidFill>
                  </a:tcPr>
                </a:tc>
                <a:tc>
                  <a:txBody>
                    <a:bodyPr/>
                    <a:lstStyle/>
                    <a:p>
                      <a:pPr algn="ctr" rtl="0" fontAlgn="b"/>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4.9</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9EDF0"/>
                    </a:solidFill>
                  </a:tcPr>
                </a:tc>
                <a:extLst>
                  <a:ext uri="{0D108BD9-81ED-4DB2-BD59-A6C34878D82A}">
                    <a16:rowId xmlns:a16="http://schemas.microsoft.com/office/drawing/2014/main" val="3927201636"/>
                  </a:ext>
                </a:extLst>
              </a:tr>
              <a:tr h="368085">
                <a:tc>
                  <a:txBody>
                    <a:bodyPr/>
                    <a:lstStyle/>
                    <a:p>
                      <a:pPr algn="l" fontAlgn="b"/>
                      <a:r>
                        <a:rPr lang="en-GB" sz="1400" b="0" i="0" u="none" strike="noStrike" dirty="0">
                          <a:solidFill>
                            <a:srgbClr val="000000"/>
                          </a:solidFill>
                          <a:effectLst/>
                          <a:latin typeface="Franklin Gothic Book" panose="020B0503020102020204" pitchFamily="34" charset="0"/>
                        </a:rPr>
                        <a:t>Gross Profit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1,371</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1,790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1,770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1,344</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65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30.6</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-1.1</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tc>
                  <a:txBody>
                    <a:bodyPr/>
                    <a:lstStyle/>
                    <a:p>
                      <a:pPr algn="ctr" rtl="0" fontAlgn="b"/>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-24</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extLst>
                  <a:ext uri="{0D108BD9-81ED-4DB2-BD59-A6C34878D82A}">
                    <a16:rowId xmlns:a16="http://schemas.microsoft.com/office/drawing/2014/main" val="4139298720"/>
                  </a:ext>
                </a:extLst>
              </a:tr>
              <a:tr h="368085">
                <a:tc>
                  <a:txBody>
                    <a:bodyPr/>
                    <a:lstStyle/>
                    <a:p>
                      <a:pPr algn="l" fontAlgn="b"/>
                      <a:r>
                        <a:rPr lang="en-GB" sz="1400" b="0" i="0" u="none" strike="noStrike" dirty="0">
                          <a:solidFill>
                            <a:srgbClr val="000000"/>
                          </a:solidFill>
                          <a:effectLst/>
                          <a:latin typeface="Franklin Gothic Book" panose="020B0503020102020204" pitchFamily="34" charset="0"/>
                        </a:rPr>
                        <a:t>Operating Profit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212</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545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316</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98</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-186.5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-157.1</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-42</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tc>
                  <a:txBody>
                    <a:bodyPr/>
                    <a:lstStyle/>
                    <a:p>
                      <a:pPr algn="ctr" rtl="0" fontAlgn="b"/>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-69</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extLst>
                  <a:ext uri="{0D108BD9-81ED-4DB2-BD59-A6C34878D82A}">
                    <a16:rowId xmlns:a16="http://schemas.microsoft.com/office/drawing/2014/main" val="1263861553"/>
                  </a:ext>
                </a:extLst>
              </a:tr>
              <a:tr h="368085">
                <a:tc>
                  <a:txBody>
                    <a:bodyPr/>
                    <a:lstStyle/>
                    <a:p>
                      <a:pPr algn="l" fontAlgn="b"/>
                      <a:r>
                        <a:rPr lang="en-GB" sz="1400" b="0" i="0" u="none" strike="noStrike" dirty="0">
                          <a:solidFill>
                            <a:srgbClr val="000000"/>
                          </a:solidFill>
                          <a:effectLst/>
                          <a:latin typeface="Franklin Gothic Book" panose="020B0503020102020204" pitchFamily="34" charset="0"/>
                        </a:rPr>
                        <a:t>Income before Tax</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221</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624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321</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-314</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-195.3</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-182.4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-48.6</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tc>
                  <a:txBody>
                    <a:bodyPr/>
                    <a:lstStyle/>
                    <a:p>
                      <a:pPr algn="ctr" rtl="0" fontAlgn="b"/>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-198</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extLst>
                  <a:ext uri="{0D108BD9-81ED-4DB2-BD59-A6C34878D82A}">
                    <a16:rowId xmlns:a16="http://schemas.microsoft.com/office/drawing/2014/main" val="3205422349"/>
                  </a:ext>
                </a:extLst>
              </a:tr>
              <a:tr h="368085">
                <a:tc>
                  <a:txBody>
                    <a:bodyPr/>
                    <a:lstStyle/>
                    <a:p>
                      <a:pPr algn="l" fontAlgn="b"/>
                      <a:r>
                        <a:rPr lang="en-GB" sz="1400" b="0" i="0" u="none" strike="noStrike" dirty="0">
                          <a:solidFill>
                            <a:srgbClr val="000000"/>
                          </a:solidFill>
                          <a:effectLst/>
                          <a:latin typeface="Franklin Gothic Book" panose="020B0503020102020204" pitchFamily="34" charset="0"/>
                        </a:rPr>
                        <a:t>Net </a:t>
                      </a:r>
                      <a:r>
                        <a:rPr lang="en-GB" sz="1400" b="0" i="0" u="none" strike="noStrike" dirty="0" smtClean="0">
                          <a:solidFill>
                            <a:srgbClr val="000000"/>
                          </a:solidFill>
                          <a:effectLst/>
                          <a:latin typeface="Franklin Gothic Book" panose="020B0503020102020204" pitchFamily="34" charset="0"/>
                        </a:rPr>
                        <a:t>Income</a:t>
                      </a:r>
                      <a:endParaRPr lang="en-GB" sz="1400" b="0" i="0" u="none" strike="noStrike" dirty="0">
                        <a:solidFill>
                          <a:srgbClr val="000000"/>
                        </a:solidFill>
                        <a:effectLst/>
                        <a:latin typeface="Franklin Gothic Book" panose="020B05030201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164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517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214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-444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-159.9</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-215.2</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-58.6</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tc>
                  <a:txBody>
                    <a:bodyPr/>
                    <a:lstStyle/>
                    <a:p>
                      <a:pPr algn="ctr" rtl="0" fontAlgn="b"/>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-307</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extLst>
                  <a:ext uri="{0D108BD9-81ED-4DB2-BD59-A6C34878D82A}">
                    <a16:rowId xmlns:a16="http://schemas.microsoft.com/office/drawing/2014/main" val="1970890231"/>
                  </a:ext>
                </a:extLst>
              </a:tr>
              <a:tr h="368085">
                <a:tc>
                  <a:txBody>
                    <a:bodyPr/>
                    <a:lstStyle/>
                    <a:p>
                      <a:pPr algn="l" fontAlgn="b"/>
                      <a:r>
                        <a:rPr lang="en-GB" altLang="zh-CN" sz="1400" b="0" i="0" u="none" strike="noStrike" dirty="0" smtClean="0">
                          <a:solidFill>
                            <a:srgbClr val="000000"/>
                          </a:solidFill>
                          <a:effectLst/>
                          <a:latin typeface="Franklin Gothic Book" panose="020B0503020102020204" pitchFamily="34" charset="0"/>
                        </a:rPr>
                        <a:t>EPS (NT$)</a:t>
                      </a:r>
                      <a:endParaRPr lang="en-GB" altLang="zh-CN" sz="1400" b="0" i="0" u="none" strike="noStrike" dirty="0">
                        <a:solidFill>
                          <a:srgbClr val="000000"/>
                        </a:solidFill>
                        <a:effectLst/>
                        <a:latin typeface="Franklin Gothic Book" panose="020B0503020102020204" pitchFamily="34"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1.54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4.81</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1.95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-3.96</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-162.1</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-212.3</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-59.5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tc>
                  <a:txBody>
                    <a:bodyPr/>
                    <a:lstStyle/>
                    <a:p>
                      <a:pPr algn="ctr" rtl="0" fontAlgn="b"/>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-303</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DF0"/>
                    </a:solidFill>
                  </a:tcPr>
                </a:tc>
                <a:extLst>
                  <a:ext uri="{0D108BD9-81ED-4DB2-BD59-A6C34878D82A}">
                    <a16:rowId xmlns:a16="http://schemas.microsoft.com/office/drawing/2014/main" val="1904465080"/>
                  </a:ext>
                </a:extLst>
              </a:tr>
              <a:tr h="3680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b="1" dirty="0" smtClean="0">
                          <a:solidFill>
                            <a:schemeClr val="tx1"/>
                          </a:solidFill>
                          <a:latin typeface="Franklin Gothic Book" panose="020B0503020102020204" pitchFamily="34" charset="0"/>
                          <a:ea typeface="FangSong" panose="02010609060101010101" pitchFamily="49" charset="-122"/>
                        </a:rPr>
                        <a:t>Key</a:t>
                      </a:r>
                      <a:r>
                        <a:rPr lang="en-US" altLang="zh-TW" sz="1200" b="1" baseline="0" dirty="0" smtClean="0">
                          <a:solidFill>
                            <a:schemeClr val="tx1"/>
                          </a:solidFill>
                          <a:latin typeface="Franklin Gothic Book" panose="020B0503020102020204" pitchFamily="34" charset="0"/>
                          <a:ea typeface="FangSong" panose="02010609060101010101" pitchFamily="49" charset="-122"/>
                        </a:rPr>
                        <a:t> financial ratio</a:t>
                      </a:r>
                      <a:r>
                        <a:rPr lang="zh-TW" altLang="en-US" sz="1200" b="1" dirty="0" smtClean="0">
                          <a:solidFill>
                            <a:schemeClr val="tx1"/>
                          </a:solidFill>
                          <a:latin typeface="Franklin Gothic Book" panose="020B0503020102020204" pitchFamily="34" charset="0"/>
                          <a:ea typeface="FangSong" panose="02010609060101010101" pitchFamily="49" charset="-122"/>
                        </a:rPr>
                        <a:t> </a:t>
                      </a:r>
                      <a:r>
                        <a:rPr lang="en-US" altLang="zh-TW" sz="1200" b="1" dirty="0" smtClean="0">
                          <a:solidFill>
                            <a:schemeClr val="tx1"/>
                          </a:solidFill>
                          <a:latin typeface="Franklin Gothic Book" panose="020B0503020102020204" pitchFamily="34" charset="0"/>
                          <a:ea typeface="FangSong" panose="02010609060101010101" pitchFamily="49" charset="-122"/>
                        </a:rPr>
                        <a:t>(%)</a:t>
                      </a:r>
                      <a:endParaRPr lang="zh-TW" altLang="en-US" sz="1200" b="1" dirty="0">
                        <a:solidFill>
                          <a:schemeClr val="tx1"/>
                        </a:solidFill>
                        <a:latin typeface="Franklin Gothic Book" panose="020B0503020102020204" pitchFamily="34" charset="0"/>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r>
                        <a:rPr lang="zh-CN" altLang="en-US" sz="1400" b="1" i="0" u="none" strike="noStrike" kern="1200" dirty="0">
                          <a:solidFill>
                            <a:srgbClr val="000000"/>
                          </a:solidFill>
                          <a:effectLst/>
                          <a:latin typeface="Franklin Gothic Book" panose="020B0503020102020204"/>
                          <a:ea typeface="FangSong" panose="02010609060101010101" pitchFamily="49" charset="-122"/>
                          <a:cs typeface="+mn-cs"/>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fontAlgn="b" latinLnBrk="0" hangingPunct="1"/>
                      <a:r>
                        <a:rPr lang="zh-CN" altLang="en-US" sz="1400" b="1" i="0" u="none" strike="noStrike" kern="1200" dirty="0">
                          <a:solidFill>
                            <a:srgbClr val="000000"/>
                          </a:solidFill>
                          <a:effectLst/>
                          <a:latin typeface="Franklin Gothic Book" panose="020B0503020102020204"/>
                          <a:ea typeface="FangSong" panose="02010609060101010101" pitchFamily="49" charset="-122"/>
                          <a:cs typeface="+mn-cs"/>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fontAlgn="b" latinLnBrk="0" hangingPunct="1"/>
                      <a:r>
                        <a:rPr lang="zh-CN" altLang="en-US" sz="1400" b="1" i="0" u="none" strike="noStrike" kern="1200">
                          <a:solidFill>
                            <a:srgbClr val="000000"/>
                          </a:solidFill>
                          <a:effectLst/>
                          <a:latin typeface="Franklin Gothic Book" panose="020B0503020102020204"/>
                          <a:ea typeface="FangSong" panose="02010609060101010101" pitchFamily="49" charset="-122"/>
                          <a:cs typeface="+mn-cs"/>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fontAlgn="b" latinLnBrk="0" hangingPunct="1"/>
                      <a:r>
                        <a:rPr lang="zh-CN" altLang="en-US" sz="1400" b="1" i="0" u="none" strike="noStrike" kern="1200" dirty="0">
                          <a:solidFill>
                            <a:srgbClr val="000000"/>
                          </a:solidFill>
                          <a:effectLst/>
                          <a:latin typeface="Franklin Gothic Book" panose="020B0503020102020204"/>
                          <a:ea typeface="FangSong" panose="02010609060101010101" pitchFamily="49" charset="-122"/>
                          <a:cs typeface="+mn-cs"/>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endParaRPr lang="zh-TW" altLang="en-US" sz="1400" b="1" i="0" u="none" strike="noStrike" dirty="0">
                        <a:solidFill>
                          <a:srgbClr val="000000"/>
                        </a:solidFill>
                        <a:effectLst/>
                        <a:latin typeface="FangSong" panose="02010609060101010101" pitchFamily="49" charset="-122"/>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endParaRPr lang="zh-TW" altLang="en-US" sz="1400" b="1" i="0" u="none" strike="noStrike" dirty="0">
                        <a:solidFill>
                          <a:srgbClr val="000000"/>
                        </a:solidFill>
                        <a:effectLst/>
                        <a:latin typeface="FangSong" panose="02010609060101010101" pitchFamily="49" charset="-122"/>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ctr"/>
                      <a:endParaRPr lang="zh-TW" altLang="en-US" sz="1400" b="1" i="0" u="none" strike="noStrike" dirty="0">
                        <a:solidFill>
                          <a:srgbClr val="000000"/>
                        </a:solidFill>
                        <a:effectLst/>
                        <a:latin typeface="FangSong" panose="02010609060101010101" pitchFamily="49" charset="-122"/>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ctr"/>
                      <a:endParaRPr lang="zh-TW" altLang="en-US" sz="1400" b="1" i="0" u="none" strike="noStrike" dirty="0">
                        <a:solidFill>
                          <a:srgbClr val="000000"/>
                        </a:solidFill>
                        <a:effectLst/>
                        <a:latin typeface="FangSong" panose="02010609060101010101" pitchFamily="49" charset="-122"/>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969485871"/>
                  </a:ext>
                </a:extLst>
              </a:tr>
              <a:tr h="368085">
                <a:tc>
                  <a:txBody>
                    <a:bodyPr/>
                    <a:lstStyle/>
                    <a:p>
                      <a:pPr algn="l" fontAlgn="b"/>
                      <a:r>
                        <a:rPr lang="en-GB" sz="1400" b="0" i="0" u="none" strike="noStrike" dirty="0">
                          <a:solidFill>
                            <a:srgbClr val="000000"/>
                          </a:solidFill>
                          <a:effectLst/>
                          <a:latin typeface="Franklin Gothic Book" panose="020B0503020102020204" pitchFamily="34" charset="0"/>
                        </a:rPr>
                        <a:t>Gross Margin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18</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22</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20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14</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extLst>
                  <a:ext uri="{0D108BD9-81ED-4DB2-BD59-A6C34878D82A}">
                    <a16:rowId xmlns:a16="http://schemas.microsoft.com/office/drawing/2014/main" val="2771253322"/>
                  </a:ext>
                </a:extLst>
              </a:tr>
              <a:tr h="368085">
                <a:tc>
                  <a:txBody>
                    <a:bodyPr/>
                    <a:lstStyle/>
                    <a:p>
                      <a:pPr algn="l" fontAlgn="b"/>
                      <a:r>
                        <a:rPr lang="en-GB" sz="1400" b="0" i="0" u="none" strike="noStrike" dirty="0">
                          <a:solidFill>
                            <a:srgbClr val="000000"/>
                          </a:solidFill>
                          <a:effectLst/>
                          <a:latin typeface="Franklin Gothic Book" panose="020B0503020102020204" pitchFamily="34" charset="0"/>
                        </a:rPr>
                        <a:t>Operating Margin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3</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6</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3</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1</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extLst>
                  <a:ext uri="{0D108BD9-81ED-4DB2-BD59-A6C34878D82A}">
                    <a16:rowId xmlns:a16="http://schemas.microsoft.com/office/drawing/2014/main" val="1718267880"/>
                  </a:ext>
                </a:extLst>
              </a:tr>
              <a:tr h="368085">
                <a:tc>
                  <a:txBody>
                    <a:bodyPr/>
                    <a:lstStyle/>
                    <a:p>
                      <a:pPr algn="l" fontAlgn="b"/>
                      <a:r>
                        <a:rPr lang="en-GB" sz="1400" b="0" i="0" u="none" strike="noStrike" dirty="0">
                          <a:solidFill>
                            <a:srgbClr val="000000"/>
                          </a:solidFill>
                          <a:effectLst/>
                          <a:latin typeface="Franklin Gothic Book" panose="020B0503020102020204" pitchFamily="34" charset="0"/>
                        </a:rPr>
                        <a:t>Net Margin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2</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6</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2</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-5</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extLst>
                  <a:ext uri="{0D108BD9-81ED-4DB2-BD59-A6C34878D82A}">
                    <a16:rowId xmlns:a16="http://schemas.microsoft.com/office/drawing/2014/main" val="2697203506"/>
                  </a:ext>
                </a:extLst>
              </a:tr>
              <a:tr h="368085">
                <a:tc>
                  <a:txBody>
                    <a:bodyPr/>
                    <a:lstStyle/>
                    <a:p>
                      <a:pPr algn="l" fontAlgn="b"/>
                      <a:r>
                        <a:rPr lang="en-GB" sz="1400" b="0" i="0" u="none" strike="noStrike" dirty="0" smtClean="0">
                          <a:solidFill>
                            <a:srgbClr val="000000"/>
                          </a:solidFill>
                          <a:effectLst/>
                          <a:latin typeface="Franklin Gothic Book" panose="020B0503020102020204" pitchFamily="34" charset="0"/>
                        </a:rPr>
                        <a:t>OPEX </a:t>
                      </a:r>
                      <a:r>
                        <a:rPr lang="en-GB" sz="1400" b="0" i="0" u="none" strike="noStrike" dirty="0">
                          <a:solidFill>
                            <a:srgbClr val="000000"/>
                          </a:solidFill>
                          <a:effectLst/>
                          <a:latin typeface="Franklin Gothic Book" panose="020B0503020102020204" pitchFamily="34" charset="0"/>
                        </a:rPr>
                        <a:t>ratio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a:solidFill>
                            <a:srgbClr val="000000"/>
                          </a:solidFill>
                          <a:effectLst/>
                          <a:latin typeface="Franklin Gothic Book" panose="020B0503020102020204"/>
                          <a:ea typeface="FangSong" panose="02010609060101010101" pitchFamily="49" charset="-122"/>
                          <a:cs typeface="+mn-cs"/>
                        </a:rPr>
                        <a:t>16</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rPr>
                        <a:t>17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marL="0" algn="ctr" defTabSz="914400" rtl="0" eaLnBrk="1" fontAlgn="b" latinLnBrk="0" hangingPunct="1"/>
                      <a:r>
                        <a:rPr lang="en-US" altLang="zh-CN" sz="1400" b="1" i="0" u="none" strike="noStrike" kern="1200" dirty="0" smtClean="0">
                          <a:solidFill>
                            <a:srgbClr val="000000"/>
                          </a:solidFill>
                          <a:effectLst/>
                          <a:latin typeface="Franklin Gothic Book" panose="020B0503020102020204"/>
                          <a:ea typeface="FangSong" panose="02010609060101010101" pitchFamily="49" charset="-122"/>
                          <a:cs typeface="+mn-cs"/>
                        </a:rPr>
                        <a:t>13</a:t>
                      </a:r>
                      <a:endParaRPr lang="en-US" altLang="zh-CN" sz="1400" b="1" i="0" u="none" strike="noStrike" kern="1200" dirty="0">
                        <a:solidFill>
                          <a:srgbClr val="000000"/>
                        </a:solidFill>
                        <a:effectLst/>
                        <a:latin typeface="Franklin Gothic Book" panose="020B0503020102020204"/>
                        <a:ea typeface="FangSong" panose="02010609060101010101" pitchFamily="49" charset="-122"/>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0"/>
                    </a:solid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b"/>
                      <a:endParaRPr lang="en-US" altLang="zh-TW" sz="1400" b="1" i="0" u="none" strike="noStrike" dirty="0">
                        <a:solidFill>
                          <a:srgbClr val="000000"/>
                        </a:solidFill>
                        <a:effectLst/>
                        <a:latin typeface="Franklin Gothic Book" panose="020B0503020102020204"/>
                        <a:ea typeface="FangSong" panose="02010609060101010101" pitchFamily="49" charset="-122"/>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noFill/>
                  </a:tcPr>
                </a:tc>
                <a:extLst>
                  <a:ext uri="{0D108BD9-81ED-4DB2-BD59-A6C34878D82A}">
                    <a16:rowId xmlns:a16="http://schemas.microsoft.com/office/drawing/2014/main" val="1289796646"/>
                  </a:ext>
                </a:extLst>
              </a:tr>
            </a:tbl>
          </a:graphicData>
        </a:graphic>
      </p:graphicFrame>
    </p:spTree>
    <p:extLst>
      <p:ext uri="{BB962C8B-B14F-4D97-AF65-F5344CB8AC3E}">
        <p14:creationId xmlns:p14="http://schemas.microsoft.com/office/powerpoint/2010/main" val="34890508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7" name="標題 1"/>
          <p:cNvSpPr>
            <a:spLocks noGrp="1"/>
          </p:cNvSpPr>
          <p:nvPr>
            <p:ph type="title"/>
          </p:nvPr>
        </p:nvSpPr>
        <p:spPr>
          <a:xfrm>
            <a:off x="2135560" y="312079"/>
            <a:ext cx="7776864" cy="666888"/>
          </a:xfrm>
        </p:spPr>
        <p:txBody>
          <a:bodyPr>
            <a:spAutoFit/>
          </a:bodyPr>
          <a:lstStyle/>
          <a:p>
            <a:pPr algn="ctr">
              <a:spcBef>
                <a:spcPct val="50000"/>
              </a:spcBef>
              <a:defRPr/>
            </a:pPr>
            <a:r>
              <a:rPr kumimoji="1" lang="en-US" altLang="zh-CN" sz="3600" b="1" dirty="0">
                <a:solidFill>
                  <a:schemeClr val="tx1"/>
                </a:solidFill>
                <a:latin typeface="Franklin Gothic Book" panose="020B0503020102020204" pitchFamily="34" charset="0"/>
                <a:ea typeface="FangSong" panose="02010609060101010101" pitchFamily="49" charset="-122"/>
                <a:cs typeface="Verdana"/>
              </a:rPr>
              <a:t>Historical Balance Sheet</a:t>
            </a:r>
            <a:endParaRPr kumimoji="1" lang="zh-TW" altLang="en-US" sz="3600" b="1" dirty="0">
              <a:solidFill>
                <a:schemeClr val="tx1"/>
              </a:solidFill>
              <a:latin typeface="FangSong" panose="02010609060101010101" pitchFamily="49" charset="-122"/>
              <a:ea typeface="FangSong" panose="02010609060101010101" pitchFamily="49" charset="-122"/>
              <a:cs typeface="Verdana"/>
            </a:endParaRPr>
          </a:p>
        </p:txBody>
      </p:sp>
      <p:sp>
        <p:nvSpPr>
          <p:cNvPr id="10"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41</a:t>
            </a:fld>
            <a:endParaRPr kumimoji="0" lang="en-US" altLang="zh-CN" dirty="0">
              <a:solidFill>
                <a:schemeClr val="bg1">
                  <a:lumMod val="50000"/>
                </a:schemeClr>
              </a:solidFill>
              <a:latin typeface="+mj-lt"/>
              <a:ea typeface="SimSun" pitchFamily="2" charset="-122"/>
            </a:endParaRPr>
          </a:p>
        </p:txBody>
      </p:sp>
      <p:sp>
        <p:nvSpPr>
          <p:cNvPr id="9" name="文字方塊 8"/>
          <p:cNvSpPr txBox="1"/>
          <p:nvPr/>
        </p:nvSpPr>
        <p:spPr>
          <a:xfrm>
            <a:off x="3657059" y="6310662"/>
            <a:ext cx="5112568" cy="276999"/>
          </a:xfrm>
          <a:prstGeom prst="rect">
            <a:avLst/>
          </a:prstGeom>
          <a:noFill/>
        </p:spPr>
        <p:txBody>
          <a:bodyPr wrap="square" rtlCol="0">
            <a:spAutoFit/>
          </a:bodyPr>
          <a:lstStyle/>
          <a:p>
            <a:r>
              <a:rPr lang="en-US" altLang="zh-TW" sz="1200" dirty="0">
                <a:latin typeface="FangSong" panose="02010609060101010101" pitchFamily="49" charset="-122"/>
                <a:ea typeface="FangSong" panose="02010609060101010101" pitchFamily="49" charset="-122"/>
              </a:rPr>
              <a:t>*</a:t>
            </a:r>
            <a:r>
              <a:rPr lang="zh-TW" altLang="en-US" sz="1200" dirty="0">
                <a:solidFill>
                  <a:srgbClr val="000000"/>
                </a:solidFill>
                <a:latin typeface="FangSong" panose="02010609060101010101" pitchFamily="49" charset="-122"/>
                <a:ea typeface="FangSong" panose="02010609060101010101" pitchFamily="49" charset="-122"/>
              </a:rPr>
              <a:t>股東權益報酬率</a:t>
            </a:r>
            <a:r>
              <a:rPr lang="zh-TW" altLang="en-US" sz="1200" dirty="0">
                <a:latin typeface="FangSong" panose="02010609060101010101" pitchFamily="49" charset="-122"/>
                <a:ea typeface="FangSong" panose="02010609060101010101" pitchFamily="49" charset="-122"/>
              </a:rPr>
              <a:t>：</a:t>
            </a:r>
            <a:r>
              <a:rPr lang="zh-TW" altLang="en-US" sz="1200" dirty="0">
                <a:solidFill>
                  <a:srgbClr val="000000"/>
                </a:solidFill>
                <a:latin typeface="FangSong" panose="02010609060101010101" pitchFamily="49" charset="-122"/>
                <a:ea typeface="FangSong" panose="02010609060101010101" pitchFamily="49" charset="-122"/>
              </a:rPr>
              <a:t>母公司淨利</a:t>
            </a:r>
            <a:r>
              <a:rPr lang="en-US" altLang="zh-TW" sz="1200" dirty="0">
                <a:latin typeface="FangSong" panose="02010609060101010101" pitchFamily="49" charset="-122"/>
                <a:ea typeface="FangSong" panose="02010609060101010101" pitchFamily="49" charset="-122"/>
              </a:rPr>
              <a:t>/ </a:t>
            </a:r>
            <a:r>
              <a:rPr lang="zh-TW" altLang="en-US" sz="1200" dirty="0">
                <a:latin typeface="FangSong" panose="02010609060101010101" pitchFamily="49" charset="-122"/>
                <a:ea typeface="FangSong" panose="02010609060101010101" pitchFamily="49" charset="-122"/>
              </a:rPr>
              <a:t>平均普通股股東權益</a:t>
            </a:r>
            <a:r>
              <a:rPr lang="en-US" altLang="zh-TW" sz="1200" dirty="0">
                <a:latin typeface="FangSong" panose="02010609060101010101" pitchFamily="49" charset="-122"/>
                <a:ea typeface="FangSong" panose="02010609060101010101" pitchFamily="49" charset="-122"/>
              </a:rPr>
              <a:t> </a:t>
            </a:r>
          </a:p>
        </p:txBody>
      </p:sp>
      <p:pic>
        <p:nvPicPr>
          <p:cNvPr id="11" name="图片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graphicFrame>
        <p:nvGraphicFramePr>
          <p:cNvPr id="8" name="表格 7">
            <a:extLst>
              <a:ext uri="{FF2B5EF4-FFF2-40B4-BE49-F238E27FC236}">
                <a16:creationId xmlns:a16="http://schemas.microsoft.com/office/drawing/2014/main" id="{74B4EF5B-5C53-45F5-BE15-3271E06D0E5C}"/>
              </a:ext>
            </a:extLst>
          </p:cNvPr>
          <p:cNvGraphicFramePr>
            <a:graphicFrameLocks noGrp="1"/>
          </p:cNvGraphicFramePr>
          <p:nvPr>
            <p:extLst>
              <p:ext uri="{D42A27DB-BD31-4B8C-83A1-F6EECF244321}">
                <p14:modId xmlns:p14="http://schemas.microsoft.com/office/powerpoint/2010/main" val="101603586"/>
              </p:ext>
            </p:extLst>
          </p:nvPr>
        </p:nvGraphicFramePr>
        <p:xfrm>
          <a:off x="2495600" y="1268760"/>
          <a:ext cx="8640961" cy="5041904"/>
        </p:xfrm>
        <a:graphic>
          <a:graphicData uri="http://schemas.openxmlformats.org/drawingml/2006/table">
            <a:tbl>
              <a:tblPr/>
              <a:tblGrid>
                <a:gridCol w="2206202">
                  <a:extLst>
                    <a:ext uri="{9D8B030D-6E8A-4147-A177-3AD203B41FA5}">
                      <a16:colId xmlns:a16="http://schemas.microsoft.com/office/drawing/2014/main" val="381477697"/>
                    </a:ext>
                  </a:extLst>
                </a:gridCol>
                <a:gridCol w="827326">
                  <a:extLst>
                    <a:ext uri="{9D8B030D-6E8A-4147-A177-3AD203B41FA5}">
                      <a16:colId xmlns:a16="http://schemas.microsoft.com/office/drawing/2014/main" val="618063464"/>
                    </a:ext>
                  </a:extLst>
                </a:gridCol>
                <a:gridCol w="827326">
                  <a:extLst>
                    <a:ext uri="{9D8B030D-6E8A-4147-A177-3AD203B41FA5}">
                      <a16:colId xmlns:a16="http://schemas.microsoft.com/office/drawing/2014/main" val="3683274006"/>
                    </a:ext>
                  </a:extLst>
                </a:gridCol>
                <a:gridCol w="827326">
                  <a:extLst>
                    <a:ext uri="{9D8B030D-6E8A-4147-A177-3AD203B41FA5}">
                      <a16:colId xmlns:a16="http://schemas.microsoft.com/office/drawing/2014/main" val="220695544"/>
                    </a:ext>
                  </a:extLst>
                </a:gridCol>
                <a:gridCol w="919249">
                  <a:extLst>
                    <a:ext uri="{9D8B030D-6E8A-4147-A177-3AD203B41FA5}">
                      <a16:colId xmlns:a16="http://schemas.microsoft.com/office/drawing/2014/main" val="528541570"/>
                    </a:ext>
                  </a:extLst>
                </a:gridCol>
                <a:gridCol w="735402">
                  <a:extLst>
                    <a:ext uri="{9D8B030D-6E8A-4147-A177-3AD203B41FA5}">
                      <a16:colId xmlns:a16="http://schemas.microsoft.com/office/drawing/2014/main" val="609567025"/>
                    </a:ext>
                  </a:extLst>
                </a:gridCol>
                <a:gridCol w="735402">
                  <a:extLst>
                    <a:ext uri="{9D8B030D-6E8A-4147-A177-3AD203B41FA5}">
                      <a16:colId xmlns:a16="http://schemas.microsoft.com/office/drawing/2014/main" val="2359429858"/>
                    </a:ext>
                  </a:extLst>
                </a:gridCol>
                <a:gridCol w="735402">
                  <a:extLst>
                    <a:ext uri="{9D8B030D-6E8A-4147-A177-3AD203B41FA5}">
                      <a16:colId xmlns:a16="http://schemas.microsoft.com/office/drawing/2014/main" val="3766543862"/>
                    </a:ext>
                  </a:extLst>
                </a:gridCol>
                <a:gridCol w="827326">
                  <a:extLst>
                    <a:ext uri="{9D8B030D-6E8A-4147-A177-3AD203B41FA5}">
                      <a16:colId xmlns:a16="http://schemas.microsoft.com/office/drawing/2014/main" val="496107965"/>
                    </a:ext>
                  </a:extLst>
                </a:gridCol>
              </a:tblGrid>
              <a:tr h="238768">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chemeClr val="bg1"/>
                          </a:solidFill>
                          <a:effectLst/>
                          <a:latin typeface="Franklin Gothic Book" panose="020B0503020102020204" pitchFamily="34" charset="0"/>
                          <a:ea typeface="FangSong" panose="02010609060101010101" pitchFamily="49" charset="-122"/>
                        </a:rPr>
                        <a:t>NT$ Million</a:t>
                      </a:r>
                      <a:endParaRPr lang="en-US" altLang="zh-TW" sz="1400" b="1" i="0" u="none" strike="noStrike" dirty="0" smtClean="0">
                        <a:solidFill>
                          <a:schemeClr val="bg1"/>
                        </a:solidFill>
                        <a:effectLst/>
                        <a:latin typeface="Franklin Gothic Book" panose="020B0503020102020204" pitchFamily="34" charset="0"/>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9819D"/>
                    </a:solidFill>
                  </a:tcPr>
                </a:tc>
                <a:tc rowSpan="2">
                  <a:txBody>
                    <a:bodyPr/>
                    <a:lstStyle/>
                    <a:p>
                      <a:pPr algn="ctr" rtl="0" fontAlgn="ctr"/>
                      <a:r>
                        <a:rPr lang="en-US" altLang="zh-TW" sz="1400" b="1" i="0" u="none" strike="noStrike" dirty="0" smtClean="0">
                          <a:solidFill>
                            <a:srgbClr val="FFFFFF"/>
                          </a:solidFill>
                          <a:effectLst/>
                          <a:latin typeface="Franklin Gothic Book" panose="020B0503020102020204"/>
                          <a:ea typeface="FangSong" panose="02010609060101010101" pitchFamily="49" charset="-122"/>
                        </a:rPr>
                        <a:t>2019</a:t>
                      </a: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9819D"/>
                    </a:solidFill>
                  </a:tcPr>
                </a:tc>
                <a:tc rowSpan="2">
                  <a:txBody>
                    <a:bodyPr/>
                    <a:lstStyle/>
                    <a:p>
                      <a:pPr algn="ctr" rtl="0" fontAlgn="ctr"/>
                      <a:r>
                        <a:rPr lang="en-US" altLang="zh-TW" sz="1400" b="1" i="0" u="none" strike="noStrike" dirty="0" smtClean="0">
                          <a:solidFill>
                            <a:srgbClr val="FFFFFF"/>
                          </a:solidFill>
                          <a:effectLst/>
                          <a:latin typeface="Franklin Gothic Book" panose="020B0503020102020204"/>
                          <a:ea typeface="FangSong" panose="02010609060101010101" pitchFamily="49" charset="-122"/>
                        </a:rPr>
                        <a:t>2020</a:t>
                      </a: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9819D"/>
                    </a:solidFill>
                  </a:tcPr>
                </a:tc>
                <a:tc rowSpan="2">
                  <a:txBody>
                    <a:bodyPr/>
                    <a:lstStyle/>
                    <a:p>
                      <a:pPr algn="ctr" rtl="0" fontAlgn="ctr"/>
                      <a:r>
                        <a:rPr lang="en-US" altLang="zh-TW" sz="1400" b="1" i="0" u="none" strike="noStrike" dirty="0" smtClean="0">
                          <a:solidFill>
                            <a:srgbClr val="FFFFFF"/>
                          </a:solidFill>
                          <a:effectLst/>
                          <a:latin typeface="Franklin Gothic Book" panose="020B0503020102020204"/>
                          <a:ea typeface="FangSong" panose="02010609060101010101" pitchFamily="49" charset="-122"/>
                        </a:rPr>
                        <a:t>2021</a:t>
                      </a: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9819D"/>
                    </a:solidFill>
                  </a:tcPr>
                </a:tc>
                <a:tc rowSpan="2">
                  <a:txBody>
                    <a:bodyPr/>
                    <a:lstStyle/>
                    <a:p>
                      <a:pPr algn="ctr" rtl="0" fontAlgn="ctr"/>
                      <a:r>
                        <a:rPr lang="en-US" altLang="zh-TW" sz="1400" b="1" i="0" u="none" strike="noStrike" dirty="0" smtClean="0">
                          <a:solidFill>
                            <a:srgbClr val="FFFFFF"/>
                          </a:solidFill>
                          <a:effectLst/>
                          <a:latin typeface="Franklin Gothic Book" panose="020B0503020102020204"/>
                          <a:ea typeface="FangSong" panose="02010609060101010101" pitchFamily="49" charset="-122"/>
                        </a:rPr>
                        <a:t>2022</a:t>
                      </a: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9819D"/>
                    </a:solidFill>
                  </a:tcPr>
                </a:tc>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300" b="1" i="0" u="none" strike="noStrike" dirty="0">
                          <a:solidFill>
                            <a:srgbClr val="FFFFFF"/>
                          </a:solidFill>
                          <a:effectLst/>
                          <a:latin typeface="Franklin Gothic Book" panose="020B0503020102020204"/>
                          <a:ea typeface="FangSong" panose="02010609060101010101" pitchFamily="49" charset="-122"/>
                        </a:rPr>
                        <a:t>YoY(%)</a:t>
                      </a: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49819D"/>
                    </a:solidFill>
                  </a:tcPr>
                </a:tc>
                <a:tc hMerge="1">
                  <a:txBody>
                    <a:bodyPr/>
                    <a:lstStyle/>
                    <a:p>
                      <a:pPr algn="ctr" rtl="0" fontAlgn="ctr"/>
                      <a:endParaRPr lang="en-US" altLang="zh-TW"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49819D"/>
                    </a:solidFill>
                  </a:tcPr>
                </a:tc>
                <a:tc hMerge="1">
                  <a:txBody>
                    <a:bodyPr/>
                    <a:lstStyle/>
                    <a:p>
                      <a:pPr algn="ctr" rtl="0" fontAlgn="ctr"/>
                      <a:endParaRPr lang="en-US" altLang="zh-TW"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49819D"/>
                    </a:solidFill>
                  </a:tcPr>
                </a:tc>
                <a:tc hMerge="1">
                  <a:txBody>
                    <a:bodyPr/>
                    <a:lstStyle/>
                    <a:p>
                      <a:pPr algn="ctr" rtl="0" fontAlgn="ctr"/>
                      <a:endParaRPr lang="en-US" altLang="zh-TW"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49819D"/>
                    </a:solidFill>
                  </a:tcPr>
                </a:tc>
                <a:extLst>
                  <a:ext uri="{0D108BD9-81ED-4DB2-BD59-A6C34878D82A}">
                    <a16:rowId xmlns:a16="http://schemas.microsoft.com/office/drawing/2014/main" val="2000028723"/>
                  </a:ext>
                </a:extLst>
              </a:tr>
              <a:tr h="470903">
                <a:tc vMerge="1">
                  <a:txBody>
                    <a:bodyPr/>
                    <a:lstStyle/>
                    <a:p>
                      <a:endParaRPr lang="zh-TW" altLang="en-US"/>
                    </a:p>
                  </a:txBody>
                  <a:tcPr/>
                </a:tc>
                <a:tc v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tc>
                <a:tc v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tc>
                <a:tc v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tc>
                <a:tc vMerge="1">
                  <a:txBody>
                    <a:bodyPr/>
                    <a:lstStyle/>
                    <a:p>
                      <a:pPr algn="ctr" rtl="0" fontAlgn="ctr"/>
                      <a:endParaRPr lang="en-US" altLang="zh-TW" sz="1400" b="1" i="0" u="none" strike="noStrike" dirty="0">
                        <a:solidFill>
                          <a:srgbClr val="FFFFFF"/>
                        </a:solidFill>
                        <a:effectLst/>
                        <a:latin typeface="Franklin Gothic Book" panose="020B0503020102020204"/>
                        <a:ea typeface="FangSong" panose="02010609060101010101" pitchFamily="49" charset="-122"/>
                      </a:endParaRPr>
                    </a:p>
                  </a:txBody>
                  <a:tcPr marL="6350" marR="6350" marT="6350" marB="0" anchor="ctr"/>
                </a:tc>
                <a:tc>
                  <a:txBody>
                    <a:bodyPr/>
                    <a:lstStyle/>
                    <a:p>
                      <a:pPr algn="ctr" rtl="0" fontAlgn="ctr"/>
                      <a:r>
                        <a:rPr lang="en-US" sz="1300" b="1" i="0" u="none" strike="noStrike" dirty="0" smtClean="0">
                          <a:solidFill>
                            <a:srgbClr val="FFFFFF"/>
                          </a:solidFill>
                          <a:effectLst/>
                          <a:latin typeface="Franklin Gothic Book" panose="020B0503020102020204"/>
                          <a:ea typeface="FangSong" panose="02010609060101010101" pitchFamily="49" charset="-122"/>
                        </a:rPr>
                        <a:t>2019</a:t>
                      </a:r>
                      <a:endParaRPr lang="en-US"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9819D"/>
                    </a:solidFill>
                  </a:tcPr>
                </a:tc>
                <a:tc>
                  <a:txBody>
                    <a:bodyPr/>
                    <a:lstStyle/>
                    <a:p>
                      <a:pPr algn="ctr" rtl="0" fontAlgn="ctr"/>
                      <a:r>
                        <a:rPr lang="en-US" sz="1300" b="1" i="0" u="none" strike="noStrike" dirty="0" smtClean="0">
                          <a:solidFill>
                            <a:srgbClr val="FFFFFF"/>
                          </a:solidFill>
                          <a:effectLst/>
                          <a:latin typeface="Franklin Gothic Book" panose="020B0503020102020204"/>
                          <a:ea typeface="FangSong" panose="02010609060101010101" pitchFamily="49" charset="-122"/>
                        </a:rPr>
                        <a:t>2020</a:t>
                      </a:r>
                      <a:endParaRPr lang="en-US"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9819D"/>
                    </a:solidFill>
                  </a:tcPr>
                </a:tc>
                <a:tc>
                  <a:txBody>
                    <a:bodyPr/>
                    <a:lstStyle/>
                    <a:p>
                      <a:pPr algn="ctr" rtl="0" fontAlgn="ctr"/>
                      <a:r>
                        <a:rPr lang="en-US" sz="1300" b="1" i="0" u="none" strike="noStrike" dirty="0" smtClean="0">
                          <a:solidFill>
                            <a:srgbClr val="FFFFFF"/>
                          </a:solidFill>
                          <a:effectLst/>
                          <a:latin typeface="Franklin Gothic Book" panose="020B0503020102020204"/>
                          <a:ea typeface="FangSong" panose="02010609060101010101" pitchFamily="49" charset="-122"/>
                        </a:rPr>
                        <a:t>2021</a:t>
                      </a:r>
                      <a:endParaRPr lang="en-US"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9819D"/>
                    </a:solidFill>
                  </a:tcPr>
                </a:tc>
                <a:tc>
                  <a:txBody>
                    <a:bodyPr/>
                    <a:lstStyle/>
                    <a:p>
                      <a:pPr algn="ctr" rtl="0" fontAlgn="ctr"/>
                      <a:r>
                        <a:rPr lang="en-US" sz="1300" b="1" i="0" u="none" strike="noStrike" dirty="0" smtClean="0">
                          <a:solidFill>
                            <a:srgbClr val="FFFFFF"/>
                          </a:solidFill>
                          <a:effectLst/>
                          <a:latin typeface="Franklin Gothic Book" panose="020B0503020102020204"/>
                          <a:ea typeface="FangSong" panose="02010609060101010101" pitchFamily="49" charset="-122"/>
                        </a:rPr>
                        <a:t>2022</a:t>
                      </a:r>
                      <a:endParaRPr lang="en-US" sz="1300" b="1" i="0" u="none" strike="noStrike" dirty="0">
                        <a:solidFill>
                          <a:srgbClr val="FFFFFF"/>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9819D"/>
                    </a:solidFill>
                  </a:tcPr>
                </a:tc>
                <a:extLst>
                  <a:ext uri="{0D108BD9-81ED-4DB2-BD59-A6C34878D82A}">
                    <a16:rowId xmlns:a16="http://schemas.microsoft.com/office/drawing/2014/main" val="1338046525"/>
                  </a:ext>
                </a:extLst>
              </a:tr>
              <a:tr h="238768">
                <a:tc>
                  <a:txBody>
                    <a:bodyPr/>
                    <a:lstStyle/>
                    <a:p>
                      <a:pPr algn="l" fontAlgn="b"/>
                      <a:r>
                        <a:rPr lang="en-GB" sz="1200" b="1" i="0" u="none" strike="noStrike" dirty="0">
                          <a:solidFill>
                            <a:srgbClr val="000000"/>
                          </a:solidFill>
                          <a:effectLst/>
                          <a:latin typeface="Franklin Gothic Book" panose="020B0503020102020204" pitchFamily="34" charset="0"/>
                        </a:rPr>
                        <a:t>TOTAL ASSETS</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13,521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16,394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18,470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21,891</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21.2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12.7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18.5</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2874837167"/>
                  </a:ext>
                </a:extLst>
              </a:tr>
              <a:tr h="238768">
                <a:tc>
                  <a:txBody>
                    <a:bodyPr/>
                    <a:lstStyle/>
                    <a:p>
                      <a:pPr algn="l" fontAlgn="b"/>
                      <a:r>
                        <a:rPr lang="en-GB" sz="1200" b="0" i="0" u="none" strike="noStrike" dirty="0">
                          <a:solidFill>
                            <a:srgbClr val="000000"/>
                          </a:solidFill>
                          <a:effectLst/>
                          <a:latin typeface="Franklin Gothic Book" panose="020B0503020102020204" pitchFamily="34" charset="0"/>
                        </a:rPr>
                        <a:t>Cash</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1,451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2,682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1,994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2,114</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-54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84.8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-25.7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5.7</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1526164840"/>
                  </a:ext>
                </a:extLst>
              </a:tr>
              <a:tr h="470905">
                <a:tc>
                  <a:txBody>
                    <a:bodyPr/>
                    <a:lstStyle/>
                    <a:p>
                      <a:pPr algn="l" fontAlgn="b"/>
                      <a:r>
                        <a:rPr lang="en-GB" sz="1200" b="0" i="0" u="none" strike="noStrike" dirty="0">
                          <a:solidFill>
                            <a:srgbClr val="000000"/>
                          </a:solidFill>
                          <a:effectLst/>
                          <a:latin typeface="Franklin Gothic Book" panose="020B0503020102020204" pitchFamily="34" charset="0"/>
                        </a:rPr>
                        <a:t>NR &amp; AR</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2,947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3,517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3,242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3,742</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40.1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19.3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-7.8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15.4</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3414451350"/>
                  </a:ext>
                </a:extLst>
              </a:tr>
              <a:tr h="238768">
                <a:tc>
                  <a:txBody>
                    <a:bodyPr/>
                    <a:lstStyle/>
                    <a:p>
                      <a:pPr algn="l" fontAlgn="b"/>
                      <a:r>
                        <a:rPr lang="en-GB" sz="1200" b="0" i="0" u="none" strike="noStrike" dirty="0">
                          <a:solidFill>
                            <a:srgbClr val="000000"/>
                          </a:solidFill>
                          <a:effectLst/>
                          <a:latin typeface="Franklin Gothic Book" panose="020B0503020102020204" pitchFamily="34" charset="0"/>
                        </a:rPr>
                        <a:t>Inventory</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1,226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1,324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1,660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1,858</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25.4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11.9</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407163750"/>
                  </a:ext>
                </a:extLst>
              </a:tr>
              <a:tr h="238768">
                <a:tc>
                  <a:txBody>
                    <a:bodyPr/>
                    <a:lstStyle/>
                    <a:p>
                      <a:pPr algn="l" fontAlgn="b"/>
                      <a:r>
                        <a:rPr lang="en-GB" sz="1200" b="0" i="0" u="none" strike="noStrike" dirty="0">
                          <a:solidFill>
                            <a:srgbClr val="000000"/>
                          </a:solidFill>
                          <a:effectLst/>
                          <a:latin typeface="Franklin Gothic Book" panose="020B0503020102020204" pitchFamily="34" charset="0"/>
                        </a:rPr>
                        <a:t>Fixed Asset</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5,735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5,756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7,239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9,651</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25.8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33.2</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2474126711"/>
                  </a:ext>
                </a:extLst>
              </a:tr>
              <a:tr h="238768">
                <a:tc>
                  <a:txBody>
                    <a:bodyPr/>
                    <a:lstStyle/>
                    <a:p>
                      <a:pPr algn="l" fontAlgn="b"/>
                      <a:r>
                        <a:rPr lang="en-GB" sz="1200" b="1" i="0" u="none" strike="noStrike" dirty="0">
                          <a:solidFill>
                            <a:srgbClr val="000000"/>
                          </a:solidFill>
                          <a:effectLst/>
                          <a:latin typeface="Franklin Gothic Book" panose="020B0503020102020204" pitchFamily="34" charset="0"/>
                        </a:rPr>
                        <a:t>TOTAL LIABILITIES</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5,699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7,630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9,635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13,399</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-8.8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33.9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26.3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39</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1438778143"/>
                  </a:ext>
                </a:extLst>
              </a:tr>
              <a:tr h="238768">
                <a:tc>
                  <a:txBody>
                    <a:bodyPr/>
                    <a:lstStyle/>
                    <a:p>
                      <a:pPr algn="l" fontAlgn="b"/>
                      <a:r>
                        <a:rPr lang="en-GB" sz="1200" b="0" i="0" u="none" strike="noStrike" dirty="0">
                          <a:solidFill>
                            <a:srgbClr val="000000"/>
                          </a:solidFill>
                          <a:effectLst/>
                          <a:latin typeface="Franklin Gothic Book" panose="020B0503020102020204" pitchFamily="34" charset="0"/>
                        </a:rPr>
                        <a:t>Bank Loans</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3,858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3,498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4,344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8,482</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-15.8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-9.3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24.2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95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3134738561"/>
                  </a:ext>
                </a:extLst>
              </a:tr>
              <a:tr h="370635">
                <a:tc>
                  <a:txBody>
                    <a:bodyPr/>
                    <a:lstStyle/>
                    <a:p>
                      <a:pPr algn="l" fontAlgn="b"/>
                      <a:r>
                        <a:rPr lang="en-GB" sz="1200" b="0" i="0" u="none" strike="noStrike" dirty="0">
                          <a:solidFill>
                            <a:srgbClr val="000000"/>
                          </a:solidFill>
                          <a:effectLst/>
                          <a:latin typeface="Franklin Gothic Book" panose="020B0503020102020204" pitchFamily="34" charset="0"/>
                        </a:rPr>
                        <a:t>NP &amp; AP</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990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1,646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2,422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2,296</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-5.7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66.3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47.1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-5.2</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1785507585"/>
                  </a:ext>
                </a:extLst>
              </a:tr>
              <a:tr h="238768">
                <a:tc>
                  <a:txBody>
                    <a:bodyPr/>
                    <a:lstStyle/>
                    <a:p>
                      <a:pPr algn="l" fontAlgn="b"/>
                      <a:r>
                        <a:rPr lang="en-GB" sz="1200" b="1" i="0" u="none" strike="noStrike" dirty="0">
                          <a:solidFill>
                            <a:srgbClr val="000000"/>
                          </a:solidFill>
                          <a:effectLst/>
                          <a:latin typeface="Franklin Gothic Book" panose="020B0503020102020204" pitchFamily="34" charset="0"/>
                        </a:rPr>
                        <a:t>TOTAL EQUITY</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7,822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8,764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8,835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8,492</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-5.5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0.8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-3.9</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871029939"/>
                  </a:ext>
                </a:extLst>
              </a:tr>
              <a:tr h="238768">
                <a:tc>
                  <a:txBody>
                    <a:bodyPr/>
                    <a:lstStyle/>
                    <a:p>
                      <a:pPr algn="l" fontAlgn="ctr"/>
                      <a:r>
                        <a:rPr lang="en-US" sz="1200" b="0" i="0" u="none" strike="noStrike" dirty="0">
                          <a:solidFill>
                            <a:srgbClr val="000000"/>
                          </a:solidFill>
                          <a:effectLst/>
                          <a:latin typeface="Franklin Gothic Book" panose="020B0503020102020204" pitchFamily="34" charset="0"/>
                          <a:ea typeface="FangSong" panose="02010609060101010101" pitchFamily="49" charset="-122"/>
                        </a:rPr>
                        <a:t>Common</a:t>
                      </a:r>
                      <a:r>
                        <a:rPr lang="en-US" sz="1200" b="0" i="0" u="none" strike="noStrike" baseline="0" dirty="0">
                          <a:solidFill>
                            <a:srgbClr val="000000"/>
                          </a:solidFill>
                          <a:effectLst/>
                          <a:latin typeface="Franklin Gothic Book" panose="020B0503020102020204" pitchFamily="34" charset="0"/>
                          <a:ea typeface="FangSong" panose="02010609060101010101" pitchFamily="49" charset="-122"/>
                        </a:rPr>
                        <a:t> Stock</a:t>
                      </a:r>
                      <a:endParaRPr lang="en-US" sz="1200" b="0" i="0" u="none" strike="noStrike" dirty="0">
                        <a:solidFill>
                          <a:srgbClr val="000000"/>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1,056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1,106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1,106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1,106</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-5.4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4.7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0</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extLst>
                  <a:ext uri="{0D108BD9-81ED-4DB2-BD59-A6C34878D82A}">
                    <a16:rowId xmlns:a16="http://schemas.microsoft.com/office/drawing/2014/main" val="314621739"/>
                  </a:ext>
                </a:extLst>
              </a:tr>
              <a:tr h="238768">
                <a:tc>
                  <a:txBody>
                    <a:bodyPr/>
                    <a:lstStyle/>
                    <a:p>
                      <a:pPr algn="l" fontAlgn="ctr"/>
                      <a:r>
                        <a:rPr lang="en-US" altLang="zh-TW" sz="1200" b="0" i="0" u="none" strike="noStrike" dirty="0" smtClean="0">
                          <a:solidFill>
                            <a:srgbClr val="000000"/>
                          </a:solidFill>
                          <a:effectLst/>
                          <a:latin typeface="Franklin Gothic Book" panose="020B0503020102020204" pitchFamily="34" charset="0"/>
                          <a:ea typeface="FangSong" panose="02010609060101010101" pitchFamily="49" charset="-122"/>
                        </a:rPr>
                        <a:t>Book value per share</a:t>
                      </a:r>
                      <a:endParaRPr lang="en-US" altLang="zh-CN" sz="1200" b="0" i="0" u="none" strike="noStrike" dirty="0">
                        <a:solidFill>
                          <a:srgbClr val="000000"/>
                        </a:solidFill>
                        <a:effectLst/>
                        <a:latin typeface="Franklin Gothic Book" panose="020B0503020102020204" pitchFamily="34" charset="0"/>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72.5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79.2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79.9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76.8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00506365"/>
                  </a:ext>
                </a:extLst>
              </a:tr>
              <a:tr h="325708">
                <a:tc>
                  <a:txBody>
                    <a:bodyPr/>
                    <a:lstStyle/>
                    <a:p>
                      <a:pPr algn="l" fontAlgn="b"/>
                      <a:r>
                        <a:rPr lang="en-GB" altLang="zh-CN" sz="1200" b="0" i="0" u="none" strike="noStrike" dirty="0" smtClean="0">
                          <a:solidFill>
                            <a:srgbClr val="000000"/>
                          </a:solidFill>
                          <a:effectLst/>
                          <a:latin typeface="Franklin Gothic Book" panose="020B0503020102020204" pitchFamily="34" charset="0"/>
                        </a:rPr>
                        <a:t>A/R turnover days</a:t>
                      </a:r>
                      <a:endParaRPr lang="en-GB" altLang="zh-CN" sz="1200" b="0" i="0" u="none" strike="noStrike" dirty="0">
                        <a:solidFill>
                          <a:srgbClr val="000000"/>
                        </a:solidFill>
                        <a:effectLst/>
                        <a:latin typeface="Franklin Gothic Book" panose="020B0503020102020204" pitchFamily="34" charset="0"/>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117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145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139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137</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442556697"/>
                  </a:ext>
                </a:extLst>
              </a:tr>
              <a:tr h="238768">
                <a:tc>
                  <a:txBody>
                    <a:bodyPr/>
                    <a:lstStyle/>
                    <a:p>
                      <a:pPr algn="l" fontAlgn="b"/>
                      <a:r>
                        <a:rPr lang="en-GB" altLang="zh-CN" sz="1200" b="0" i="0" u="none" strike="noStrike" dirty="0" smtClean="0">
                          <a:solidFill>
                            <a:srgbClr val="000000"/>
                          </a:solidFill>
                          <a:effectLst/>
                          <a:latin typeface="Franklin Gothic Book" panose="020B0503020102020204" pitchFamily="34" charset="0"/>
                        </a:rPr>
                        <a:t>Inventory turnover days</a:t>
                      </a:r>
                      <a:endParaRPr lang="en-GB" altLang="zh-CN" sz="1200" b="0" i="0" u="none" strike="noStrike" dirty="0">
                        <a:solidFill>
                          <a:srgbClr val="000000"/>
                        </a:solidFill>
                        <a:effectLst/>
                        <a:latin typeface="Franklin Gothic Book" panose="020B0503020102020204" pitchFamily="34" charset="0"/>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78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76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77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82</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247389716"/>
                  </a:ext>
                </a:extLst>
              </a:tr>
              <a:tr h="322315">
                <a:tc>
                  <a:txBody>
                    <a:bodyPr/>
                    <a:lstStyle/>
                    <a:p>
                      <a:pPr algn="l" fontAlgn="b"/>
                      <a:r>
                        <a:rPr lang="en-GB" altLang="zh-CN" sz="1200" b="0" i="0" u="none" strike="noStrike" dirty="0" smtClean="0">
                          <a:solidFill>
                            <a:srgbClr val="000000"/>
                          </a:solidFill>
                          <a:effectLst/>
                          <a:latin typeface="Franklin Gothic Book" panose="020B0503020102020204" pitchFamily="34" charset="0"/>
                        </a:rPr>
                        <a:t>A/P turnover days</a:t>
                      </a:r>
                      <a:endParaRPr lang="en-GB" altLang="zh-CN" sz="1200" b="0" i="0" u="none" strike="noStrike" dirty="0">
                        <a:solidFill>
                          <a:srgbClr val="000000"/>
                        </a:solidFill>
                        <a:effectLst/>
                        <a:latin typeface="Franklin Gothic Book" panose="020B0503020102020204" pitchFamily="34" charset="0"/>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57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75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103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107</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9315009"/>
                  </a:ext>
                </a:extLst>
              </a:tr>
              <a:tr h="454990">
                <a:tc>
                  <a:txBody>
                    <a:bodyPr/>
                    <a:lstStyle/>
                    <a:p>
                      <a:pPr algn="l" fontAlgn="b"/>
                      <a:r>
                        <a:rPr lang="en-GB" altLang="zh-CN" sz="1200" b="0" i="0" u="none" strike="noStrike" dirty="0" smtClean="0">
                          <a:solidFill>
                            <a:srgbClr val="000000"/>
                          </a:solidFill>
                          <a:effectLst/>
                          <a:latin typeface="Franklin Gothic Book" panose="020B0503020102020204" pitchFamily="34" charset="0"/>
                        </a:rPr>
                        <a:t>ROE (%)*</a:t>
                      </a:r>
                      <a:endParaRPr lang="en-GB" altLang="zh-CN" sz="1200" b="0" i="0" u="none" strike="noStrike" dirty="0">
                        <a:solidFill>
                          <a:srgbClr val="000000"/>
                        </a:solidFill>
                        <a:effectLst/>
                        <a:latin typeface="Franklin Gothic Book" panose="020B0503020102020204" pitchFamily="34" charset="0"/>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a:solidFill>
                            <a:schemeClr val="tx1"/>
                          </a:solidFill>
                          <a:effectLst/>
                          <a:latin typeface="Franklin Gothic Book" panose="020B0503020102020204"/>
                          <a:ea typeface="FangSong" panose="02010609060101010101" pitchFamily="49" charset="-122"/>
                          <a:cs typeface="+mn-cs"/>
                        </a:rPr>
                        <a:t>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rPr>
                        <a:t>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2.5</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r>
                        <a:rPr lang="en-US" altLang="zh-CN" sz="1300" b="1" i="0" u="none" strike="noStrike" kern="1200" dirty="0" smtClean="0">
                          <a:solidFill>
                            <a:schemeClr val="tx1"/>
                          </a:solidFill>
                          <a:effectLst/>
                          <a:latin typeface="Franklin Gothic Book" panose="020B0503020102020204"/>
                          <a:ea typeface="FangSong" panose="02010609060101010101" pitchFamily="49" charset="-122"/>
                          <a:cs typeface="+mn-cs"/>
                        </a:rPr>
                        <a:t>-5.1</a:t>
                      </a:r>
                      <a:endParaRPr lang="en-US" altLang="zh-CN" sz="1300" b="1" i="0" u="none" strike="noStrike" kern="1200" dirty="0">
                        <a:solidFill>
                          <a:schemeClr val="tx1"/>
                        </a:solidFill>
                        <a:effectLst/>
                        <a:latin typeface="Franklin Gothic Book" panose="020B0503020102020204"/>
                        <a:ea typeface="FangSong" panose="02010609060101010101" pitchFamily="49" charset="-122"/>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F2"/>
                    </a:solid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ctr"/>
                      <a:endParaRPr lang="en-US" altLang="zh-TW" sz="1300" b="1" i="0" u="none" strike="noStrike" dirty="0">
                        <a:solidFill>
                          <a:srgbClr val="000000"/>
                        </a:solidFill>
                        <a:effectLst/>
                        <a:latin typeface="Franklin Gothic Book" panose="020B0503020102020204"/>
                        <a:ea typeface="FangSong" panose="02010609060101010101" pitchFamily="49" charset="-122"/>
                      </a:endParaRPr>
                    </a:p>
                  </a:txBody>
                  <a:tcPr marL="6312" marR="6312" marT="631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201743730"/>
                  </a:ext>
                </a:extLst>
              </a:tr>
            </a:tbl>
          </a:graphicData>
        </a:graphic>
      </p:graphicFrame>
    </p:spTree>
    <p:extLst>
      <p:ext uri="{BB962C8B-B14F-4D97-AF65-F5344CB8AC3E}">
        <p14:creationId xmlns:p14="http://schemas.microsoft.com/office/powerpoint/2010/main" val="24286177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p:nvPr>
        </p:nvSpPr>
        <p:spPr>
          <a:xfrm>
            <a:off x="1919536" y="260648"/>
            <a:ext cx="7776864" cy="666888"/>
          </a:xfrm>
        </p:spPr>
        <p:txBody>
          <a:bodyPr/>
          <a:lstStyle/>
          <a:p>
            <a:pPr algn="ctr">
              <a:spcBef>
                <a:spcPct val="50000"/>
              </a:spcBef>
              <a:defRPr/>
            </a:pPr>
            <a:r>
              <a:rPr kumimoji="1" lang="en-US" altLang="zh-TW" sz="3600" b="1" dirty="0">
                <a:solidFill>
                  <a:schemeClr val="tx1"/>
                </a:solidFill>
                <a:latin typeface="Franklin Gothic Book" panose="020B0503020102020204" pitchFamily="34" charset="0"/>
                <a:ea typeface="FangSong" panose="02010609060101010101" pitchFamily="49" charset="-122"/>
                <a:cs typeface="Verdana"/>
              </a:rPr>
              <a:t>Quarterly Income Statement</a:t>
            </a:r>
            <a:endParaRPr kumimoji="1" lang="zh-TW" altLang="en-US" sz="3600" b="1" dirty="0">
              <a:solidFill>
                <a:schemeClr val="tx1"/>
              </a:solidFill>
              <a:latin typeface="FangSong" panose="02010609060101010101" pitchFamily="49" charset="-122"/>
              <a:ea typeface="FangSong" panose="02010609060101010101" pitchFamily="49" charset="-122"/>
              <a:cs typeface="Verdana"/>
            </a:endParaRPr>
          </a:p>
        </p:txBody>
      </p:sp>
      <p:sp>
        <p:nvSpPr>
          <p:cNvPr id="5"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42</a:t>
            </a:fld>
            <a:endParaRPr kumimoji="0" lang="en-US" altLang="zh-CN" dirty="0">
              <a:solidFill>
                <a:schemeClr val="bg1">
                  <a:lumMod val="50000"/>
                </a:schemeClr>
              </a:solidFill>
              <a:latin typeface="+mj-lt"/>
              <a:ea typeface="SimSun" pitchFamily="2" charset="-122"/>
            </a:endParaRPr>
          </a:p>
        </p:txBody>
      </p:sp>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graphicFrame>
        <p:nvGraphicFramePr>
          <p:cNvPr id="8" name="Group 87"/>
          <p:cNvGraphicFramePr>
            <a:graphicFrameLocks/>
          </p:cNvGraphicFramePr>
          <p:nvPr>
            <p:extLst>
              <p:ext uri="{D42A27DB-BD31-4B8C-83A1-F6EECF244321}">
                <p14:modId xmlns:p14="http://schemas.microsoft.com/office/powerpoint/2010/main" val="3553447332"/>
              </p:ext>
            </p:extLst>
          </p:nvPr>
        </p:nvGraphicFramePr>
        <p:xfrm>
          <a:off x="2351584" y="1179646"/>
          <a:ext cx="8280919" cy="5176705"/>
        </p:xfrm>
        <a:graphic>
          <a:graphicData uri="http://schemas.openxmlformats.org/drawingml/2006/table">
            <a:tbl>
              <a:tblPr/>
              <a:tblGrid>
                <a:gridCol w="2013459">
                  <a:extLst>
                    <a:ext uri="{9D8B030D-6E8A-4147-A177-3AD203B41FA5}">
                      <a16:colId xmlns:a16="http://schemas.microsoft.com/office/drawing/2014/main" val="20000"/>
                    </a:ext>
                  </a:extLst>
                </a:gridCol>
                <a:gridCol w="626746">
                  <a:extLst>
                    <a:ext uri="{9D8B030D-6E8A-4147-A177-3AD203B41FA5}">
                      <a16:colId xmlns:a16="http://schemas.microsoft.com/office/drawing/2014/main" val="20002"/>
                    </a:ext>
                  </a:extLst>
                </a:gridCol>
                <a:gridCol w="626746">
                  <a:extLst>
                    <a:ext uri="{9D8B030D-6E8A-4147-A177-3AD203B41FA5}">
                      <a16:colId xmlns:a16="http://schemas.microsoft.com/office/drawing/2014/main" val="20003"/>
                    </a:ext>
                  </a:extLst>
                </a:gridCol>
                <a:gridCol w="626746">
                  <a:extLst>
                    <a:ext uri="{9D8B030D-6E8A-4147-A177-3AD203B41FA5}">
                      <a16:colId xmlns:a16="http://schemas.microsoft.com/office/drawing/2014/main" val="20004"/>
                    </a:ext>
                  </a:extLst>
                </a:gridCol>
                <a:gridCol w="626746">
                  <a:extLst>
                    <a:ext uri="{9D8B030D-6E8A-4147-A177-3AD203B41FA5}">
                      <a16:colId xmlns:a16="http://schemas.microsoft.com/office/drawing/2014/main" val="20005"/>
                    </a:ext>
                  </a:extLst>
                </a:gridCol>
                <a:gridCol w="626746">
                  <a:extLst>
                    <a:ext uri="{9D8B030D-6E8A-4147-A177-3AD203B41FA5}">
                      <a16:colId xmlns:a16="http://schemas.microsoft.com/office/drawing/2014/main" val="20006"/>
                    </a:ext>
                  </a:extLst>
                </a:gridCol>
                <a:gridCol w="626746">
                  <a:extLst>
                    <a:ext uri="{9D8B030D-6E8A-4147-A177-3AD203B41FA5}">
                      <a16:colId xmlns:a16="http://schemas.microsoft.com/office/drawing/2014/main" val="20007"/>
                    </a:ext>
                  </a:extLst>
                </a:gridCol>
                <a:gridCol w="626746">
                  <a:extLst>
                    <a:ext uri="{9D8B030D-6E8A-4147-A177-3AD203B41FA5}">
                      <a16:colId xmlns:a16="http://schemas.microsoft.com/office/drawing/2014/main" val="20008"/>
                    </a:ext>
                  </a:extLst>
                </a:gridCol>
                <a:gridCol w="626746">
                  <a:extLst>
                    <a:ext uri="{9D8B030D-6E8A-4147-A177-3AD203B41FA5}">
                      <a16:colId xmlns:a16="http://schemas.microsoft.com/office/drawing/2014/main" val="20009"/>
                    </a:ext>
                  </a:extLst>
                </a:gridCol>
                <a:gridCol w="626746">
                  <a:extLst>
                    <a:ext uri="{9D8B030D-6E8A-4147-A177-3AD203B41FA5}">
                      <a16:colId xmlns:a16="http://schemas.microsoft.com/office/drawing/2014/main" val="152342949"/>
                    </a:ext>
                  </a:extLst>
                </a:gridCol>
                <a:gridCol w="626746">
                  <a:extLst>
                    <a:ext uri="{9D8B030D-6E8A-4147-A177-3AD203B41FA5}">
                      <a16:colId xmlns:a16="http://schemas.microsoft.com/office/drawing/2014/main" val="20010"/>
                    </a:ext>
                  </a:extLst>
                </a:gridCol>
              </a:tblGrid>
              <a:tr h="494971">
                <a:tc>
                  <a:txBody>
                    <a:bodyPr/>
                    <a:lstStyle/>
                    <a:p>
                      <a:pPr algn="ctr" fontAlgn="ctr"/>
                      <a:r>
                        <a:rPr lang="en-US" altLang="zh-TW" sz="1400" b="1" i="0" u="none" strike="noStrike" dirty="0">
                          <a:solidFill>
                            <a:schemeClr val="bg1"/>
                          </a:solidFill>
                          <a:effectLst/>
                          <a:latin typeface="Franklin Gothic Book" panose="020B0503020102020204" pitchFamily="34" charset="0"/>
                          <a:ea typeface="FangSong" panose="02010609060101010101" pitchFamily="49" charset="-122"/>
                        </a:rPr>
                        <a:t>NT$ Million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altLang="zh-CN" sz="1400" b="1" i="0" u="none" strike="noStrike" dirty="0">
                          <a:solidFill>
                            <a:srgbClr val="FFFFFF"/>
                          </a:solidFill>
                          <a:effectLst/>
                          <a:latin typeface="Franklin Gothic Book" panose="020B0503020102020204" pitchFamily="34" charset="0"/>
                          <a:ea typeface="FangSong" panose="02010609060101010101" pitchFamily="49" charset="-122"/>
                        </a:rPr>
                        <a:t>3</a:t>
                      </a:r>
                      <a:r>
                        <a:rPr lang="en-US" sz="1400" b="1" i="0" u="none" strike="noStrike" dirty="0">
                          <a:solidFill>
                            <a:srgbClr val="FFFFFF"/>
                          </a:solidFill>
                          <a:effectLst/>
                          <a:latin typeface="Franklin Gothic Book" panose="020B0503020102020204" pitchFamily="34" charset="0"/>
                          <a:ea typeface="FangSong" panose="02010609060101010101" pitchFamily="49" charset="-122"/>
                        </a:rPr>
                        <a:t>Q20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sz="1400" b="1" i="0" u="none" strike="noStrike" dirty="0">
                          <a:solidFill>
                            <a:srgbClr val="FFFFFF"/>
                          </a:solidFill>
                          <a:effectLst/>
                          <a:latin typeface="Franklin Gothic Book" panose="020B0503020102020204" pitchFamily="34" charset="0"/>
                          <a:ea typeface="FangSong" panose="02010609060101010101" pitchFamily="49" charset="-122"/>
                        </a:rPr>
                        <a:t>4Q20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1</a:t>
                      </a:r>
                      <a:r>
                        <a:rPr lang="en-US" altLang="zh-CN" sz="1400" b="1" i="0" u="none" strike="noStrike" dirty="0" smtClean="0">
                          <a:solidFill>
                            <a:srgbClr val="FFFFFF"/>
                          </a:solidFill>
                          <a:effectLst/>
                          <a:latin typeface="Franklin Gothic Book" panose="020B0503020102020204" pitchFamily="34" charset="0"/>
                          <a:ea typeface="FangSong" panose="02010609060101010101" pitchFamily="49" charset="-122"/>
                        </a:rPr>
                        <a:t>Q21</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altLang="zh-CN" sz="1400" b="1" i="0" u="none" strike="noStrike" dirty="0" smtClean="0">
                          <a:solidFill>
                            <a:srgbClr val="FFFFFF"/>
                          </a:solidFill>
                          <a:effectLst/>
                          <a:latin typeface="Franklin Gothic Book" panose="020B0503020102020204" pitchFamily="34" charset="0"/>
                          <a:ea typeface="FangSong" panose="02010609060101010101" pitchFamily="49" charset="-122"/>
                        </a:rPr>
                        <a:t>2Q21</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altLang="zh-CN" sz="1400" b="1" i="0" u="none" strike="noStrike" dirty="0" smtClean="0">
                          <a:solidFill>
                            <a:srgbClr val="FFFFFF"/>
                          </a:solidFill>
                          <a:effectLst/>
                          <a:latin typeface="Franklin Gothic Book" panose="020B0503020102020204" pitchFamily="34" charset="0"/>
                          <a:ea typeface="FangSong" panose="02010609060101010101" pitchFamily="49" charset="-122"/>
                        </a:rPr>
                        <a:t>3Q21</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4Q21</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1Q22</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2Q22</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3Q22</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4Q22</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9819D"/>
                    </a:solidFill>
                  </a:tcPr>
                </a:tc>
                <a:extLst>
                  <a:ext uri="{0D108BD9-81ED-4DB2-BD59-A6C34878D82A}">
                    <a16:rowId xmlns:a16="http://schemas.microsoft.com/office/drawing/2014/main" val="10000"/>
                  </a:ext>
                </a:extLst>
              </a:tr>
              <a:tr h="418822">
                <a:tc>
                  <a:txBody>
                    <a:bodyPr/>
                    <a:lstStyle/>
                    <a:p>
                      <a:pPr algn="l" fontAlgn="b"/>
                      <a:r>
                        <a:rPr lang="en-GB" sz="1400" b="0" i="0" u="none" strike="noStrike" dirty="0">
                          <a:solidFill>
                            <a:srgbClr val="000000"/>
                          </a:solidFill>
                          <a:effectLst/>
                          <a:latin typeface="Franklin Gothic Book" panose="020B0503020102020204" pitchFamily="34" charset="0"/>
                        </a:rPr>
                        <a:t>Sales Revenue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2,</a:t>
                      </a:r>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4</a:t>
                      </a: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3</a:t>
                      </a:r>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1</a:t>
                      </a: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2,488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2,146</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2,235</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2,270</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2,296</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1,813</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2330</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2,481</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2,760</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extLst>
                  <a:ext uri="{0D108BD9-81ED-4DB2-BD59-A6C34878D82A}">
                    <a16:rowId xmlns:a16="http://schemas.microsoft.com/office/drawing/2014/main" val="10001"/>
                  </a:ext>
                </a:extLst>
              </a:tr>
              <a:tr h="418822">
                <a:tc>
                  <a:txBody>
                    <a:bodyPr/>
                    <a:lstStyle/>
                    <a:p>
                      <a:pPr algn="l" fontAlgn="b"/>
                      <a:r>
                        <a:rPr lang="en-GB" sz="1400" b="0" i="0" u="none" strike="noStrike" dirty="0">
                          <a:solidFill>
                            <a:srgbClr val="000000"/>
                          </a:solidFill>
                          <a:effectLst/>
                          <a:latin typeface="Franklin Gothic Book" panose="020B0503020102020204" pitchFamily="34" charset="0"/>
                        </a:rPr>
                        <a:t>Gross Profit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582</a:t>
                      </a: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616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551</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450</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400</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369</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196</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307</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349</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493</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extLst>
                  <a:ext uri="{0D108BD9-81ED-4DB2-BD59-A6C34878D82A}">
                    <a16:rowId xmlns:a16="http://schemas.microsoft.com/office/drawing/2014/main" val="10002"/>
                  </a:ext>
                </a:extLst>
              </a:tr>
              <a:tr h="418822">
                <a:tc>
                  <a:txBody>
                    <a:bodyPr/>
                    <a:lstStyle/>
                    <a:p>
                      <a:pPr algn="l" fontAlgn="b"/>
                      <a:r>
                        <a:rPr lang="en-GB" sz="1400" b="0" i="0" u="none" strike="noStrike" dirty="0">
                          <a:solidFill>
                            <a:srgbClr val="000000"/>
                          </a:solidFill>
                          <a:effectLst/>
                          <a:latin typeface="Franklin Gothic Book" panose="020B0503020102020204" pitchFamily="34" charset="0"/>
                        </a:rPr>
                        <a:t>Operating Profit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290</a:t>
                      </a: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212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200</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83</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36</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(118)</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(17)</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59</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smtClean="0">
                          <a:solidFill>
                            <a:srgbClr val="000000"/>
                          </a:solidFill>
                          <a:effectLst/>
                          <a:latin typeface="Franklin Gothic Book" panose="020B0503020102020204" pitchFamily="34" charset="0"/>
                          <a:ea typeface="FangSong" panose="02010609060101010101" pitchFamily="49" charset="-122"/>
                          <a:cs typeface="+mn-cs"/>
                        </a:rPr>
                        <a:t>174</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extLst>
                  <a:ext uri="{0D108BD9-81ED-4DB2-BD59-A6C34878D82A}">
                    <a16:rowId xmlns:a16="http://schemas.microsoft.com/office/drawing/2014/main" val="10003"/>
                  </a:ext>
                </a:extLst>
              </a:tr>
              <a:tr h="418822">
                <a:tc>
                  <a:txBody>
                    <a:bodyPr/>
                    <a:lstStyle/>
                    <a:p>
                      <a:pPr algn="l" fontAlgn="b"/>
                      <a:r>
                        <a:rPr lang="en-GB" sz="1400" b="0" i="0" u="none" strike="noStrike" dirty="0">
                          <a:solidFill>
                            <a:srgbClr val="000000"/>
                          </a:solidFill>
                          <a:effectLst/>
                          <a:latin typeface="Franklin Gothic Book" panose="020B0503020102020204" pitchFamily="34" charset="0"/>
                        </a:rPr>
                        <a:t>Income before Tax</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267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262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157</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123</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36</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5</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(217)</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(87)</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(75)</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65</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extLst>
                  <a:ext uri="{0D108BD9-81ED-4DB2-BD59-A6C34878D82A}">
                    <a16:rowId xmlns:a16="http://schemas.microsoft.com/office/drawing/2014/main" val="10004"/>
                  </a:ext>
                </a:extLst>
              </a:tr>
              <a:tr h="418822">
                <a:tc>
                  <a:txBody>
                    <a:bodyPr/>
                    <a:lstStyle/>
                    <a:p>
                      <a:pPr algn="l" fontAlgn="b"/>
                      <a:r>
                        <a:rPr lang="en-GB" sz="1400" b="0" i="0" u="none" strike="noStrike" dirty="0">
                          <a:solidFill>
                            <a:srgbClr val="000000"/>
                          </a:solidFill>
                          <a:effectLst/>
                          <a:latin typeface="Franklin Gothic Book" panose="020B0503020102020204" pitchFamily="34" charset="0"/>
                        </a:rPr>
                        <a:t>Net </a:t>
                      </a:r>
                      <a:r>
                        <a:rPr lang="en-GB" sz="1400" b="0" i="0" u="none" strike="noStrike" kern="1200" dirty="0" smtClean="0">
                          <a:solidFill>
                            <a:srgbClr val="000000"/>
                          </a:solidFill>
                          <a:effectLst/>
                          <a:latin typeface="Franklin Gothic Book" panose="020B0503020102020204" pitchFamily="34" charset="0"/>
                          <a:ea typeface="+mn-ea"/>
                          <a:cs typeface="+mn-cs"/>
                        </a:rPr>
                        <a:t>Income</a:t>
                      </a:r>
                      <a:endParaRPr lang="en-GB" sz="1400" b="0" i="0" u="none" strike="noStrike" kern="1200" dirty="0">
                        <a:solidFill>
                          <a:srgbClr val="000000"/>
                        </a:solidFill>
                        <a:effectLst/>
                        <a:latin typeface="Franklin Gothic Book" panose="020B0503020102020204" pitchFamily="34" charset="0"/>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207</a:t>
                      </a: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230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126</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141</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29</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(82)</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(196)</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(91)</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(135)</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(21)</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extLst>
                  <a:ext uri="{0D108BD9-81ED-4DB2-BD59-A6C34878D82A}">
                    <a16:rowId xmlns:a16="http://schemas.microsoft.com/office/drawing/2014/main" val="10005"/>
                  </a:ext>
                </a:extLst>
              </a:tr>
              <a:tr h="418822">
                <a:tc>
                  <a:txBody>
                    <a:bodyPr/>
                    <a:lstStyle/>
                    <a:p>
                      <a:pPr algn="l" fontAlgn="b"/>
                      <a:r>
                        <a:rPr lang="en-GB" sz="1400" b="0" i="0" u="none" strike="noStrike" dirty="0">
                          <a:solidFill>
                            <a:srgbClr val="000000"/>
                          </a:solidFill>
                          <a:effectLst/>
                          <a:latin typeface="Franklin Gothic Book" panose="020B0503020102020204" pitchFamily="34" charset="0"/>
                        </a:rPr>
                        <a:t>EPS (NT$)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1.</a:t>
                      </a:r>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94</a:t>
                      </a: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2.12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1.13</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1.27</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0.27</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(0.72)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(1.75)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(0.81)</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(1.21)</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marL="0" algn="ctr" defTabSz="914400" rtl="0" eaLnBrk="1" fontAlgn="b" latinLnBrk="0" hangingPunct="1"/>
                      <a:r>
                        <a:rPr lang="en-US" altLang="zh-CN"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(0.19)</a:t>
                      </a:r>
                      <a:endPar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extLst>
                  <a:ext uri="{0D108BD9-81ED-4DB2-BD59-A6C34878D82A}">
                    <a16:rowId xmlns:a16="http://schemas.microsoft.com/office/drawing/2014/main" val="10006"/>
                  </a:ext>
                </a:extLst>
              </a:tr>
              <a:tr h="5629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chemeClr val="bg1"/>
                          </a:solidFill>
                          <a:effectLst/>
                          <a:latin typeface="Franklin Gothic Book" panose="020B0503020102020204" pitchFamily="34" charset="0"/>
                          <a:ea typeface="FangSong" panose="02010609060101010101" pitchFamily="49" charset="-122"/>
                        </a:rPr>
                        <a:t>Revenue by Application (%)</a:t>
                      </a:r>
                      <a:endParaRPr kumimoji="0" lang="zh-TW" altLang="en-US" sz="1400" b="1" i="0" u="none" strike="noStrike" cap="none" normalizeH="0" baseline="0" dirty="0">
                        <a:ln>
                          <a:noFill/>
                        </a:ln>
                        <a:solidFill>
                          <a:schemeClr val="bg1"/>
                        </a:solidFill>
                        <a:effectLst/>
                        <a:latin typeface="Franklin Gothic Book" panose="020B0503020102020204" pitchFamily="34" charset="0"/>
                        <a:ea typeface="FangSong" panose="02010609060101010101" pitchFamily="49"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altLang="zh-CN" sz="1400" b="1" i="0" u="none" strike="noStrike" dirty="0">
                          <a:solidFill>
                            <a:srgbClr val="FFFFFF"/>
                          </a:solidFill>
                          <a:effectLst/>
                          <a:latin typeface="Franklin Gothic Book" panose="020B0503020102020204" pitchFamily="34" charset="0"/>
                          <a:ea typeface="FangSong" panose="02010609060101010101" pitchFamily="49" charset="-122"/>
                        </a:rPr>
                        <a:t>3</a:t>
                      </a:r>
                      <a:r>
                        <a:rPr lang="en-US" sz="1400" b="1" i="0" u="none" strike="noStrike" dirty="0">
                          <a:solidFill>
                            <a:srgbClr val="FFFFFF"/>
                          </a:solidFill>
                          <a:effectLst/>
                          <a:latin typeface="Franklin Gothic Book" panose="020B0503020102020204" pitchFamily="34" charset="0"/>
                          <a:ea typeface="FangSong" panose="02010609060101010101" pitchFamily="49" charset="-122"/>
                        </a:rPr>
                        <a:t>Q20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sz="1400" b="1" i="0" u="none" strike="noStrike" dirty="0">
                          <a:solidFill>
                            <a:srgbClr val="FFFFFF"/>
                          </a:solidFill>
                          <a:effectLst/>
                          <a:latin typeface="Franklin Gothic Book" panose="020B0503020102020204" pitchFamily="34" charset="0"/>
                          <a:ea typeface="FangSong" panose="02010609060101010101" pitchFamily="49" charset="-122"/>
                        </a:rPr>
                        <a:t>4Q20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1Q21</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2Q21</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3Q21</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4Q21</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1Q22</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2Q22</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3Q22</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tc>
                  <a:txBody>
                    <a:bodyPr/>
                    <a:lstStyle/>
                    <a:p>
                      <a:pPr algn="ctr" fontAlgn="ctr"/>
                      <a:r>
                        <a:rPr lang="en-US" sz="1400" b="1" i="0" u="none" strike="noStrike" dirty="0" smtClean="0">
                          <a:solidFill>
                            <a:srgbClr val="FFFFFF"/>
                          </a:solidFill>
                          <a:effectLst/>
                          <a:latin typeface="Franklin Gothic Book" panose="020B0503020102020204" pitchFamily="34" charset="0"/>
                          <a:ea typeface="FangSong" panose="02010609060101010101" pitchFamily="49" charset="-122"/>
                        </a:rPr>
                        <a:t>4Q22</a:t>
                      </a:r>
                      <a:endParaRPr lang="en-US" sz="1400" b="1" i="0" u="none" strike="noStrike" dirty="0">
                        <a:solidFill>
                          <a:srgbClr val="FFFFFF"/>
                        </a:solidFill>
                        <a:effectLst/>
                        <a:latin typeface="Franklin Gothic Book" panose="020B0503020102020204" pitchFamily="34" charset="0"/>
                        <a:ea typeface="FangSong" panose="02010609060101010101" pitchFamily="49" charset="-122"/>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9819D">
                        <a:alpha val="79608"/>
                      </a:srgbClr>
                    </a:solidFill>
                  </a:tcPr>
                </a:tc>
                <a:extLst>
                  <a:ext uri="{0D108BD9-81ED-4DB2-BD59-A6C34878D82A}">
                    <a16:rowId xmlns:a16="http://schemas.microsoft.com/office/drawing/2014/main" val="10007"/>
                  </a:ext>
                </a:extLst>
              </a:tr>
              <a:tr h="4949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Franklin Gothic Book" panose="020B0503020102020204" pitchFamily="34" charset="0"/>
                          <a:ea typeface="FangSong" panose="02010609060101010101" pitchFamily="49" charset="-122"/>
                        </a:rPr>
                        <a:t>Renewable Energy</a:t>
                      </a:r>
                      <a:endParaRPr kumimoji="0" lang="zh-TW" altLang="en-US" sz="1400" b="0" i="0" u="none" strike="noStrike" cap="none" normalizeH="0" baseline="0" dirty="0">
                        <a:ln>
                          <a:noFill/>
                        </a:ln>
                        <a:solidFill>
                          <a:schemeClr val="tx1"/>
                        </a:solidFill>
                        <a:effectLst/>
                        <a:latin typeface="Franklin Gothic Book" panose="020B0503020102020204" pitchFamily="34" charset="0"/>
                        <a:ea typeface="FangSong" panose="02010609060101010101" pitchFamily="49"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72</a:t>
                      </a: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a:t>
                      </a:r>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8</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67.4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60.3</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46.2</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43.2</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41.1</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33.8</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42.3</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45.7</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56.4</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extLst>
                  <a:ext uri="{0D108BD9-81ED-4DB2-BD59-A6C34878D82A}">
                    <a16:rowId xmlns:a16="http://schemas.microsoft.com/office/drawing/2014/main" val="10008"/>
                  </a:ext>
                </a:extLst>
              </a:tr>
              <a:tr h="5629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Franklin Gothic Book" panose="020B0503020102020204" pitchFamily="34" charset="0"/>
                          <a:ea typeface="FangSong" panose="02010609060101010101" pitchFamily="49" charset="-122"/>
                        </a:rPr>
                        <a:t>Injection Molding Machine</a:t>
                      </a:r>
                      <a:endParaRPr kumimoji="0" lang="zh-TW" altLang="en-US" sz="1400" b="0" i="0" u="none" strike="noStrike" cap="none" normalizeH="0" baseline="0" dirty="0">
                        <a:ln>
                          <a:noFill/>
                        </a:ln>
                        <a:solidFill>
                          <a:schemeClr val="tx1"/>
                        </a:solidFill>
                        <a:effectLst/>
                        <a:latin typeface="Franklin Gothic Book" panose="020B0503020102020204" pitchFamily="34" charset="0"/>
                        <a:ea typeface="FangSong" panose="02010609060101010101" pitchFamily="49"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1</a:t>
                      </a:r>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1</a:t>
                      </a: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a:t>
                      </a:r>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7</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14.4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18.4</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24.5</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26.5</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30.7</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32.4</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27.6</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30.2</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21.5</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extLst>
                  <a:ext uri="{0D108BD9-81ED-4DB2-BD59-A6C34878D82A}">
                    <a16:rowId xmlns:a16="http://schemas.microsoft.com/office/drawing/2014/main" val="10009"/>
                  </a:ext>
                </a:extLst>
              </a:tr>
              <a:tr h="54802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Franklin Gothic Book" panose="020B0503020102020204" pitchFamily="34" charset="0"/>
                          <a:ea typeface="FangSong" panose="02010609060101010101" pitchFamily="49" charset="-122"/>
                        </a:rPr>
                        <a:t>Industrial Machinery</a:t>
                      </a:r>
                      <a:endParaRPr kumimoji="0" lang="zh-TW" altLang="en-US" sz="1400" b="0" i="0" u="none" strike="noStrike" cap="none" normalizeH="0" baseline="0" dirty="0">
                        <a:ln>
                          <a:noFill/>
                        </a:ln>
                        <a:solidFill>
                          <a:schemeClr val="tx1"/>
                        </a:solidFill>
                        <a:effectLst/>
                        <a:latin typeface="Franklin Gothic Book" panose="020B0503020102020204" pitchFamily="34" charset="0"/>
                        <a:ea typeface="FangSong" panose="02010609060101010101" pitchFamily="49"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1</a:t>
                      </a:r>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5</a:t>
                      </a: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a:t>
                      </a:r>
                      <a:r>
                        <a:rPr lang="en-US" altLang="zh-CN"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5</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rPr>
                        <a:t>18.2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21.3</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29.3</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30.3</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28.2</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33.8</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30.1</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24.1</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tc>
                  <a:txBody>
                    <a:bodyPr/>
                    <a:lstStyle/>
                    <a:p>
                      <a:pPr algn="ctr" fontAlgn="ctr"/>
                      <a:r>
                        <a:rPr lang="en-US" altLang="zh-TW" sz="1400" b="0" i="0" u="none" strike="noStrike" kern="1200" dirty="0" smtClean="0">
                          <a:solidFill>
                            <a:srgbClr val="000000"/>
                          </a:solidFill>
                          <a:effectLst/>
                          <a:latin typeface="Franklin Gothic Book" panose="020B0503020102020204" pitchFamily="34" charset="0"/>
                          <a:ea typeface="FangSong" panose="02010609060101010101" pitchFamily="49" charset="-122"/>
                          <a:cs typeface="+mn-cs"/>
                        </a:rPr>
                        <a:t>22.1</a:t>
                      </a:r>
                      <a:endParaRPr lang="en-US" altLang="zh-TW" sz="1400" b="0" i="0" u="none" strike="noStrike" kern="1200" dirty="0">
                        <a:solidFill>
                          <a:srgbClr val="000000"/>
                        </a:solidFill>
                        <a:effectLst/>
                        <a:latin typeface="Franklin Gothic Book" panose="020B0503020102020204" pitchFamily="34" charset="0"/>
                        <a:ea typeface="FangSong" panose="02010609060101010101" pitchFamily="49" charset="-122"/>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2">
                        <a:alpha val="79999"/>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416210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p:nvPr>
        </p:nvSpPr>
        <p:spPr>
          <a:xfrm>
            <a:off x="1919536" y="260648"/>
            <a:ext cx="7776864" cy="666888"/>
          </a:xfrm>
        </p:spPr>
        <p:txBody>
          <a:bodyPr/>
          <a:lstStyle/>
          <a:p>
            <a:pPr algn="ctr">
              <a:spcBef>
                <a:spcPct val="50000"/>
              </a:spcBef>
              <a:defRPr/>
            </a:pPr>
            <a:r>
              <a:rPr kumimoji="1" lang="en-US" altLang="zh-TW" sz="3600" b="1" dirty="0">
                <a:solidFill>
                  <a:schemeClr val="tx1"/>
                </a:solidFill>
                <a:latin typeface="FangSong" panose="02010609060101010101" pitchFamily="49" charset="-122"/>
                <a:ea typeface="FangSong" panose="02010609060101010101" pitchFamily="49" charset="-122"/>
                <a:cs typeface="Verdana"/>
              </a:rPr>
              <a:t>2022 Q3 Revenue by Application and Exchange Rate</a:t>
            </a:r>
            <a:endParaRPr kumimoji="1" lang="zh-TW" altLang="en-US" sz="3600" b="1" dirty="0">
              <a:solidFill>
                <a:schemeClr val="tx1"/>
              </a:solidFill>
              <a:latin typeface="FangSong" panose="02010609060101010101" pitchFamily="49" charset="-122"/>
              <a:ea typeface="FangSong" panose="02010609060101010101" pitchFamily="49" charset="-122"/>
              <a:cs typeface="Verdana"/>
            </a:endParaRPr>
          </a:p>
        </p:txBody>
      </p:sp>
      <p:sp>
        <p:nvSpPr>
          <p:cNvPr id="5"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43</a:t>
            </a:fld>
            <a:endParaRPr kumimoji="0" lang="en-US" altLang="zh-CN" dirty="0">
              <a:solidFill>
                <a:schemeClr val="bg1">
                  <a:lumMod val="50000"/>
                </a:schemeClr>
              </a:solidFill>
              <a:latin typeface="+mj-lt"/>
              <a:ea typeface="SimSun" pitchFamily="2" charset="-122"/>
            </a:endParaRPr>
          </a:p>
        </p:txBody>
      </p:sp>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graphicFrame>
        <p:nvGraphicFramePr>
          <p:cNvPr id="8" name="圖表 27"/>
          <p:cNvGraphicFramePr/>
          <p:nvPr>
            <p:extLst>
              <p:ext uri="{D42A27DB-BD31-4B8C-83A1-F6EECF244321}">
                <p14:modId xmlns:p14="http://schemas.microsoft.com/office/powerpoint/2010/main" val="1576435689"/>
              </p:ext>
            </p:extLst>
          </p:nvPr>
        </p:nvGraphicFramePr>
        <p:xfrm>
          <a:off x="1343472" y="1298737"/>
          <a:ext cx="4608512" cy="47720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圖表 26"/>
          <p:cNvGraphicFramePr/>
          <p:nvPr>
            <p:extLst>
              <p:ext uri="{D42A27DB-BD31-4B8C-83A1-F6EECF244321}">
                <p14:modId xmlns:p14="http://schemas.microsoft.com/office/powerpoint/2010/main" val="706138826"/>
              </p:ext>
            </p:extLst>
          </p:nvPr>
        </p:nvGraphicFramePr>
        <p:xfrm>
          <a:off x="6672064" y="1277653"/>
          <a:ext cx="4248000" cy="478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761231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編號版面配置區 5"/>
          <p:cNvSpPr>
            <a:spLocks noGrp="1"/>
          </p:cNvSpPr>
          <p:nvPr>
            <p:ph type="sldNum" sz="quarter" idx="16"/>
          </p:nvPr>
        </p:nvSpPr>
        <p:spPr bwMode="auto">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defRPr/>
            </a:pPr>
            <a:fld id="{C43CC20C-29C7-4D80-BF0E-6386C7830DBD}" type="slidenum">
              <a:rPr kumimoji="0" lang="en-US" altLang="zh-CN" smtClean="0">
                <a:solidFill>
                  <a:schemeClr val="bg1">
                    <a:lumMod val="50000"/>
                  </a:schemeClr>
                </a:solidFill>
                <a:latin typeface="+mn-lt"/>
                <a:ea typeface="SimSun" pitchFamily="2" charset="-122"/>
              </a:rPr>
              <a:pPr eaLnBrk="1" hangingPunct="1">
                <a:defRPr/>
              </a:pPr>
              <a:t>44</a:t>
            </a:fld>
            <a:endParaRPr kumimoji="0" lang="en-US" altLang="zh-CN" dirty="0">
              <a:solidFill>
                <a:schemeClr val="bg1">
                  <a:lumMod val="50000"/>
                </a:schemeClr>
              </a:solidFill>
              <a:latin typeface="+mn-lt"/>
              <a:ea typeface="SimSun" pitchFamily="2" charset="-122"/>
            </a:endParaRPr>
          </a:p>
        </p:txBody>
      </p:sp>
      <p:pic>
        <p:nvPicPr>
          <p:cNvPr id="3" name="Picture 2">
            <a:extLst>
              <a:ext uri="{FF2B5EF4-FFF2-40B4-BE49-F238E27FC236}">
                <a16:creationId xmlns:a16="http://schemas.microsoft.com/office/drawing/2014/main" id="{4F71B9F5-FB1A-C84B-A9F1-14E58F4D4C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188" y="2301374"/>
            <a:ext cx="12078440" cy="2529943"/>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10" name="TextBox 1"/>
          <p:cNvSpPr txBox="1">
            <a:spLocks noChangeArrowheads="1"/>
          </p:cNvSpPr>
          <p:nvPr/>
        </p:nvSpPr>
        <p:spPr bwMode="auto">
          <a:xfrm>
            <a:off x="1703512" y="1336904"/>
            <a:ext cx="8208963" cy="646331"/>
          </a:xfrm>
          <a:prstGeom prst="rect">
            <a:avLst/>
          </a:prstGeom>
          <a:noFill/>
          <a:ln w="9525">
            <a:noFill/>
            <a:miter lim="800000"/>
            <a:headEnd/>
            <a:tailEnd/>
          </a:ln>
        </p:spPr>
        <p:txBody>
          <a:bodyPr anchor="ctr">
            <a:spAutoFit/>
          </a:bodyPr>
          <a:lstStyle/>
          <a:p>
            <a:pPr algn="ctr" eaLnBrk="0" hangingPunct="0">
              <a:spcBef>
                <a:spcPct val="50000"/>
              </a:spcBef>
            </a:pPr>
            <a:r>
              <a:rPr lang="zh-TW" altLang="en-US" sz="3600" b="1" dirty="0">
                <a:latin typeface="Franklin Gothic Book" panose="020B0503020102020204" pitchFamily="34" charset="0"/>
                <a:ea typeface="FangSong" panose="02010609060101010101" pitchFamily="49" charset="-122"/>
                <a:cs typeface="Verdana"/>
              </a:rPr>
              <a:t>感謝您的關注</a:t>
            </a:r>
            <a:r>
              <a:rPr lang="en-US" altLang="zh-TW" sz="3600" b="1" dirty="0">
                <a:latin typeface="Franklin Gothic Book" panose="020B0503020102020204" pitchFamily="34" charset="0"/>
                <a:ea typeface="FangSong" panose="02010609060101010101" pitchFamily="49" charset="-122"/>
                <a:cs typeface="Verdana"/>
              </a:rPr>
              <a:t>!</a:t>
            </a:r>
            <a:endParaRPr lang="zh-TW" altLang="en-US" sz="3600" b="1" dirty="0">
              <a:latin typeface="Franklin Gothic Book" panose="020B0503020102020204" pitchFamily="34" charset="0"/>
              <a:ea typeface="FangSong" panose="02010609060101010101" pitchFamily="49" charset="-122"/>
              <a:cs typeface="Verdana"/>
            </a:endParaRPr>
          </a:p>
        </p:txBody>
      </p:sp>
      <p:sp>
        <p:nvSpPr>
          <p:cNvPr id="11" name="文字方塊 1"/>
          <p:cNvSpPr txBox="1">
            <a:spLocks noChangeArrowheads="1"/>
          </p:cNvSpPr>
          <p:nvPr/>
        </p:nvSpPr>
        <p:spPr bwMode="auto">
          <a:xfrm>
            <a:off x="8737600" y="5070614"/>
            <a:ext cx="2751232" cy="523220"/>
          </a:xfrm>
          <a:prstGeom prst="rect">
            <a:avLst/>
          </a:prstGeom>
          <a:noFill/>
          <a:ln w="9525">
            <a:noFill/>
            <a:miter lim="800000"/>
            <a:headEnd/>
            <a:tailEnd/>
          </a:ln>
        </p:spPr>
        <p:txBody>
          <a:bodyPr wrap="square">
            <a:spAutoFit/>
          </a:bodyPr>
          <a:lstStyle/>
          <a:p>
            <a:pPr algn="ctr" eaLnBrk="0" hangingPunct="0">
              <a:spcBef>
                <a:spcPts val="1200"/>
              </a:spcBef>
            </a:pPr>
            <a:r>
              <a:rPr lang="en-US" altLang="zh-TW" sz="2800" dirty="0">
                <a:latin typeface="+mn-lt"/>
              </a:rPr>
              <a:t>www.ygget.com</a:t>
            </a:r>
          </a:p>
        </p:txBody>
      </p:sp>
    </p:spTree>
    <p:extLst>
      <p:ext uri="{BB962C8B-B14F-4D97-AF65-F5344CB8AC3E}">
        <p14:creationId xmlns:p14="http://schemas.microsoft.com/office/powerpoint/2010/main" val="1090982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a:stretch/>
        </p:blipFill>
        <p:spPr>
          <a:xfrm>
            <a:off x="1768826" y="1163347"/>
            <a:ext cx="9123203" cy="4988404"/>
          </a:xfrm>
          <a:prstGeom prst="rect">
            <a:avLst/>
          </a:prstGeom>
          <a:ln>
            <a:noFill/>
          </a:ln>
          <a:effectLst>
            <a:softEdge rad="112500"/>
          </a:effectLst>
        </p:spPr>
      </p:pic>
      <p:sp>
        <p:nvSpPr>
          <p:cNvPr id="2" name="灯片编号占位符 1"/>
          <p:cNvSpPr>
            <a:spLocks noGrp="1"/>
          </p:cNvSpPr>
          <p:nvPr>
            <p:ph type="sldNum" sz="quarter" idx="12"/>
          </p:nvPr>
        </p:nvSpPr>
        <p:spPr/>
        <p:txBody>
          <a:bodyPr/>
          <a:lstStyle/>
          <a:p>
            <a:pPr>
              <a:defRPr/>
            </a:pPr>
            <a:fld id="{D65D3AB2-22C3-474D-880C-69B369BC085A}" type="slidenum">
              <a:rPr lang="zh-TW" altLang="en-US" smtClean="0"/>
              <a:pPr>
                <a:defRPr/>
              </a:pPr>
              <a:t>5</a:t>
            </a:fld>
            <a:endParaRPr lang="en-US" altLang="zh-TW" dirty="0"/>
          </a:p>
        </p:txBody>
      </p:sp>
      <p:sp>
        <p:nvSpPr>
          <p:cNvPr id="4" name="文字方塊 9"/>
          <p:cNvSpPr txBox="1"/>
          <p:nvPr/>
        </p:nvSpPr>
        <p:spPr bwMode="auto">
          <a:xfrm>
            <a:off x="8744963" y="6019394"/>
            <a:ext cx="1455545" cy="523220"/>
          </a:xfrm>
          <a:prstGeom prst="rect">
            <a:avLst/>
          </a:prstGeom>
          <a:noFill/>
        </p:spPr>
        <p:txBody>
          <a:bodyPr wrap="square">
            <a:spAutoFit/>
          </a:bodyPr>
          <a:lstStyle/>
          <a:p>
            <a:pPr algn="ctr">
              <a:defRPr/>
            </a:pPr>
            <a:r>
              <a:rPr lang="en-US" altLang="zh-TW" sz="1400" dirty="0">
                <a:latin typeface="Franklin Gothic Book" panose="020B0503020102020204"/>
                <a:ea typeface="FangSong" panose="02010609060101010101" pitchFamily="49" charset="-122"/>
              </a:rPr>
              <a:t>Industrial</a:t>
            </a:r>
          </a:p>
          <a:p>
            <a:pPr algn="ctr">
              <a:defRPr/>
            </a:pPr>
            <a:r>
              <a:rPr lang="en-US" altLang="zh-TW" sz="1400" dirty="0">
                <a:latin typeface="Franklin Gothic Book" panose="020B0503020102020204"/>
                <a:ea typeface="FangSong" panose="02010609060101010101" pitchFamily="49" charset="-122"/>
              </a:rPr>
              <a:t>Machinery</a:t>
            </a:r>
          </a:p>
        </p:txBody>
      </p:sp>
      <p:grpSp>
        <p:nvGrpSpPr>
          <p:cNvPr id="62" name="组合 61"/>
          <p:cNvGrpSpPr/>
          <p:nvPr/>
        </p:nvGrpSpPr>
        <p:grpSpPr>
          <a:xfrm>
            <a:off x="7403385" y="3657549"/>
            <a:ext cx="2724728" cy="2348787"/>
            <a:chOff x="6156176" y="3809925"/>
            <a:chExt cx="2724728" cy="2348787"/>
          </a:xfrm>
        </p:grpSpPr>
        <p:grpSp>
          <p:nvGrpSpPr>
            <p:cNvPr id="43" name="组合 42"/>
            <p:cNvGrpSpPr/>
            <p:nvPr/>
          </p:nvGrpSpPr>
          <p:grpSpPr>
            <a:xfrm>
              <a:off x="6156176" y="3809925"/>
              <a:ext cx="2724728" cy="2348787"/>
              <a:chOff x="6100349" y="3528486"/>
              <a:chExt cx="2724728" cy="2348787"/>
            </a:xfrm>
          </p:grpSpPr>
          <p:sp>
            <p:nvSpPr>
              <p:cNvPr id="11" name="六边形 10"/>
              <p:cNvSpPr/>
              <p:nvPr/>
            </p:nvSpPr>
            <p:spPr>
              <a:xfrm rot="16200000">
                <a:off x="7448192" y="4504994"/>
                <a:ext cx="1353271" cy="1391288"/>
              </a:xfrm>
              <a:prstGeom prst="hexagon">
                <a:avLst/>
              </a:pr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六边形 11"/>
              <p:cNvSpPr/>
              <p:nvPr/>
            </p:nvSpPr>
            <p:spPr>
              <a:xfrm rot="16200000">
                <a:off x="6088196" y="4540889"/>
                <a:ext cx="1348537" cy="1324232"/>
              </a:xfrm>
              <a:prstGeom prst="hexagon">
                <a:avLst/>
              </a:prstGeom>
              <a:solidFill>
                <a:srgbClr val="0070C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六边形 12"/>
              <p:cNvSpPr/>
              <p:nvPr/>
            </p:nvSpPr>
            <p:spPr>
              <a:xfrm rot="16200000">
                <a:off x="6774167" y="3525910"/>
                <a:ext cx="1332775" cy="1337927"/>
              </a:xfrm>
              <a:prstGeom prst="hexagon">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30" name="任意多边形 29"/>
              <p:cNvSpPr>
                <a:spLocks noChangeAspect="1"/>
              </p:cNvSpPr>
              <p:nvPr/>
            </p:nvSpPr>
            <p:spPr>
              <a:xfrm rot="16200000">
                <a:off x="7967596" y="4009071"/>
                <a:ext cx="343429" cy="1371532"/>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prstTxWarp prst="textNoShape">
                  <a:avLst/>
                </a:prstTxWarp>
                <a:noAutofit/>
              </a:bodyPr>
              <a:lstStyle/>
              <a:p>
                <a:endParaRPr lang="zh-CN" altLang="en-US">
                  <a:solidFill>
                    <a:schemeClr val="tx1"/>
                  </a:solidFill>
                </a:endParaRPr>
              </a:p>
            </p:txBody>
          </p:sp>
          <p:sp>
            <p:nvSpPr>
              <p:cNvPr id="31" name="任意多边形 30"/>
              <p:cNvSpPr/>
              <p:nvPr/>
            </p:nvSpPr>
            <p:spPr>
              <a:xfrm rot="16200000">
                <a:off x="6616416" y="4038234"/>
                <a:ext cx="321824" cy="1324230"/>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prstTxWarp prst="textNoShape">
                  <a:avLst/>
                </a:prstTxWarp>
                <a:noAutofit/>
              </a:bodyPr>
              <a:lstStyle/>
              <a:p>
                <a:endParaRPr lang="zh-CN" altLang="en-US">
                  <a:solidFill>
                    <a:schemeClr val="tx1"/>
                  </a:solidFill>
                </a:endParaRPr>
              </a:p>
            </p:txBody>
          </p:sp>
          <p:sp>
            <p:nvSpPr>
              <p:cNvPr id="32" name="任意多边形 31"/>
              <p:cNvSpPr>
                <a:spLocks noChangeAspect="1"/>
              </p:cNvSpPr>
              <p:nvPr/>
            </p:nvSpPr>
            <p:spPr>
              <a:xfrm rot="5400000" flipV="1">
                <a:off x="7264063" y="3973044"/>
                <a:ext cx="352981" cy="1409681"/>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prstTxWarp prst="textNoShape">
                  <a:avLst/>
                </a:prstTxWarp>
                <a:noAutofit/>
              </a:bodyPr>
              <a:lstStyle/>
              <a:p>
                <a:endParaRPr lang="zh-CN" altLang="en-US">
                  <a:solidFill>
                    <a:schemeClr val="tx1"/>
                  </a:solidFill>
                </a:endParaRPr>
              </a:p>
            </p:txBody>
          </p:sp>
        </p:grpSp>
        <p:sp>
          <p:nvSpPr>
            <p:cNvPr id="3" name="橢圓 8"/>
            <p:cNvSpPr>
              <a:spLocks noChangeAspect="1"/>
            </p:cNvSpPr>
            <p:nvPr/>
          </p:nvSpPr>
          <p:spPr bwMode="auto">
            <a:xfrm>
              <a:off x="7552812" y="5008518"/>
              <a:ext cx="1221728" cy="895234"/>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latin typeface="微軟正黑體" panose="020B0604030504040204" pitchFamily="34" charset="-120"/>
                <a:ea typeface="微軟正黑體" panose="020B0604030504040204" pitchFamily="34" charset="-120"/>
              </a:endParaRPr>
            </a:p>
          </p:txBody>
        </p:sp>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7042" y="3990516"/>
              <a:ext cx="1295454" cy="97159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9356" y="4959323"/>
              <a:ext cx="1303353" cy="106013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文字方塊 12"/>
          <p:cNvSpPr txBox="1"/>
          <p:nvPr/>
        </p:nvSpPr>
        <p:spPr>
          <a:xfrm>
            <a:off x="9028487" y="4115055"/>
            <a:ext cx="1824467" cy="307777"/>
          </a:xfrm>
          <a:prstGeom prst="rect">
            <a:avLst/>
          </a:prstGeom>
          <a:noFill/>
        </p:spPr>
        <p:txBody>
          <a:bodyPr>
            <a:spAutoFit/>
          </a:bodyPr>
          <a:lstStyle/>
          <a:p>
            <a:pPr algn="ctr">
              <a:defRPr/>
            </a:pPr>
            <a:r>
              <a:rPr lang="en-US" altLang="zh-CN" sz="1400" dirty="0">
                <a:latin typeface="Franklin Gothic Book" panose="020B0503020102020204"/>
                <a:ea typeface="FangSong" panose="02010609060101010101" pitchFamily="49" charset="-122"/>
              </a:rPr>
              <a:t>Renewables</a:t>
            </a:r>
            <a:endParaRPr lang="en-US" altLang="zh-TW" sz="1400" dirty="0">
              <a:latin typeface="Franklin Gothic Book" panose="020B0503020102020204"/>
              <a:ea typeface="FangSong" panose="02010609060101010101" pitchFamily="49" charset="-122"/>
            </a:endParaRPr>
          </a:p>
        </p:txBody>
      </p:sp>
      <p:sp>
        <p:nvSpPr>
          <p:cNvPr id="63" name="文字方塊 9"/>
          <p:cNvSpPr txBox="1"/>
          <p:nvPr/>
        </p:nvSpPr>
        <p:spPr bwMode="auto">
          <a:xfrm>
            <a:off x="7376479" y="6033404"/>
            <a:ext cx="1455545" cy="523220"/>
          </a:xfrm>
          <a:prstGeom prst="rect">
            <a:avLst/>
          </a:prstGeom>
          <a:noFill/>
        </p:spPr>
        <p:txBody>
          <a:bodyPr wrap="square">
            <a:spAutoFit/>
          </a:bodyPr>
          <a:lstStyle/>
          <a:p>
            <a:pPr algn="ctr">
              <a:defRPr/>
            </a:pPr>
            <a:r>
              <a:rPr lang="en-US" altLang="zh-TW" sz="1400" dirty="0">
                <a:latin typeface="Franklin Gothic Book" panose="020B0503020102020204"/>
                <a:ea typeface="FangSong" panose="02010609060101010101" pitchFamily="49" charset="-122"/>
              </a:rPr>
              <a:t>Plastic</a:t>
            </a:r>
          </a:p>
          <a:p>
            <a:pPr algn="ctr">
              <a:defRPr/>
            </a:pPr>
            <a:r>
              <a:rPr lang="en-US" altLang="zh-TW" sz="1400" dirty="0">
                <a:latin typeface="Franklin Gothic Book" panose="020B0503020102020204"/>
                <a:ea typeface="FangSong" panose="02010609060101010101" pitchFamily="49" charset="-122"/>
              </a:rPr>
              <a:t>Injection</a:t>
            </a:r>
          </a:p>
        </p:txBody>
      </p:sp>
      <p:sp>
        <p:nvSpPr>
          <p:cNvPr id="37" name="TextBox 1"/>
          <p:cNvSpPr txBox="1">
            <a:spLocks noChangeArrowheads="1"/>
          </p:cNvSpPr>
          <p:nvPr/>
        </p:nvSpPr>
        <p:spPr bwMode="auto">
          <a:xfrm>
            <a:off x="1812787" y="349357"/>
            <a:ext cx="8208963" cy="523220"/>
          </a:xfrm>
          <a:prstGeom prst="rect">
            <a:avLst/>
          </a:prstGeom>
          <a:noFill/>
          <a:ln w="9525">
            <a:noFill/>
            <a:miter lim="800000"/>
            <a:headEnd/>
            <a:tailEnd/>
          </a:ln>
        </p:spPr>
        <p:txBody>
          <a:bodyPr anchor="ctr">
            <a:spAutoFit/>
          </a:bodyPr>
          <a:lstStyle/>
          <a:p>
            <a:pPr algn="ctr"/>
            <a:r>
              <a:rPr lang="en-US" altLang="zh-CN" sz="2800" b="1" dirty="0">
                <a:latin typeface="Franklin Gothic Book" panose="020B0503020102020204" pitchFamily="34" charset="0"/>
                <a:ea typeface="FangSong" panose="02010609060101010101" pitchFamily="49" charset="-122"/>
                <a:cs typeface="+mj-cs"/>
              </a:rPr>
              <a:t>Yeong Guan Overview</a:t>
            </a:r>
            <a:endParaRPr lang="zh-TW" altLang="en-US" sz="2800" b="1" dirty="0">
              <a:latin typeface="Franklin Gothic Book" panose="020B0503020102020204" pitchFamily="34" charset="0"/>
              <a:ea typeface="FangSong" panose="02010609060101010101" pitchFamily="49" charset="-122"/>
              <a:cs typeface="+mj-cs"/>
            </a:endParaRPr>
          </a:p>
        </p:txBody>
      </p:sp>
      <p:grpSp>
        <p:nvGrpSpPr>
          <p:cNvPr id="38" name="群組 4"/>
          <p:cNvGrpSpPr/>
          <p:nvPr/>
        </p:nvGrpSpPr>
        <p:grpSpPr>
          <a:xfrm>
            <a:off x="7358782" y="1129225"/>
            <a:ext cx="2686250" cy="2590040"/>
            <a:chOff x="5639817" y="1518395"/>
            <a:chExt cx="3024336" cy="2870200"/>
          </a:xfrm>
        </p:grpSpPr>
        <p:pic>
          <p:nvPicPr>
            <p:cNvPr id="39" name="Oval 8"/>
            <p:cNvPicPr>
              <a:picLocks noChangeAspect="1" noChangeArrowheads="1"/>
            </p:cNvPicPr>
            <p:nvPr/>
          </p:nvPicPr>
          <p:blipFill>
            <a:blip r:embed="rId6">
              <a:duotone>
                <a:prstClr val="black"/>
                <a:schemeClr val="accent2">
                  <a:tint val="45000"/>
                  <a:satMod val="400000"/>
                </a:schemeClr>
              </a:duotone>
              <a:extLst/>
            </a:blip>
            <a:srcRect/>
            <a:stretch>
              <a:fillRect/>
            </a:stretch>
          </p:blipFill>
          <p:spPr bwMode="auto">
            <a:xfrm>
              <a:off x="5737659" y="1518395"/>
              <a:ext cx="2853802" cy="2870200"/>
            </a:xfrm>
            <a:prstGeom prst="rect">
              <a:avLst/>
            </a:prstGeom>
            <a:noFill/>
            <a:ln w="9525">
              <a:noFill/>
              <a:miter lim="800000"/>
              <a:headEnd/>
              <a:tailEnd/>
            </a:ln>
          </p:spPr>
        </p:pic>
        <p:grpSp>
          <p:nvGrpSpPr>
            <p:cNvPr id="40" name="Oval 10"/>
            <p:cNvGrpSpPr>
              <a:grpSpLocks noChangeAspect="1"/>
            </p:cNvGrpSpPr>
            <p:nvPr/>
          </p:nvGrpSpPr>
          <p:grpSpPr bwMode="auto">
            <a:xfrm>
              <a:off x="6504069" y="2377304"/>
              <a:ext cx="1250368" cy="1222581"/>
              <a:chOff x="6300038" y="1908048"/>
              <a:chExt cx="1152122" cy="1219200"/>
            </a:xfrm>
          </p:grpSpPr>
          <p:pic>
            <p:nvPicPr>
              <p:cNvPr id="75" name="Oval 10"/>
              <p:cNvPicPr>
                <a:picLocks noChangeAspect="1" noChangeArrowheads="1"/>
              </p:cNvPicPr>
              <p:nvPr/>
            </p:nvPicPr>
            <p:blipFill>
              <a:blip r:embed="rId7">
                <a:duotone>
                  <a:prstClr val="black"/>
                  <a:schemeClr val="accent1">
                    <a:tint val="45000"/>
                    <a:satMod val="400000"/>
                  </a:schemeClr>
                </a:duotone>
              </a:blip>
              <a:srcRect/>
              <a:stretch>
                <a:fillRect/>
              </a:stretch>
            </p:blipFill>
            <p:spPr bwMode="auto">
              <a:xfrm>
                <a:off x="6300038" y="1908048"/>
                <a:ext cx="1152122" cy="1219200"/>
              </a:xfrm>
              <a:prstGeom prst="rect">
                <a:avLst/>
              </a:prstGeom>
              <a:noFill/>
              <a:ln w="9525">
                <a:noFill/>
                <a:miter lim="800000"/>
                <a:headEnd/>
                <a:tailEnd/>
              </a:ln>
            </p:spPr>
          </p:pic>
          <p:sp>
            <p:nvSpPr>
              <p:cNvPr id="76" name="Text Box 10"/>
              <p:cNvSpPr txBox="1">
                <a:spLocks noChangeArrowheads="1"/>
              </p:cNvSpPr>
              <p:nvPr/>
            </p:nvSpPr>
            <p:spPr bwMode="auto">
              <a:xfrm>
                <a:off x="6377581" y="2095129"/>
                <a:ext cx="975349" cy="782406"/>
              </a:xfrm>
              <a:prstGeom prst="rect">
                <a:avLst/>
              </a:prstGeom>
              <a:noFill/>
              <a:ln w="9525">
                <a:noFill/>
                <a:miter lim="800000"/>
                <a:headEnd/>
                <a:tailEnd/>
              </a:ln>
            </p:spPr>
            <p:txBody>
              <a:bodyPr anchor="ctr"/>
              <a:lstStyle/>
              <a:p>
                <a:pPr algn="ctr"/>
                <a:r>
                  <a:rPr kumimoji="0" lang="en-US" altLang="zh-TW" sz="1400" b="1" dirty="0">
                    <a:latin typeface="Franklin Gothic Book" panose="020B0503020102020204" pitchFamily="34" charset="0"/>
                    <a:ea typeface="微軟正黑體" pitchFamily="34" charset="-120"/>
                    <a:cs typeface="Arial" charset="0"/>
                  </a:rPr>
                  <a:t>Total </a:t>
                </a:r>
              </a:p>
              <a:p>
                <a:pPr algn="ctr"/>
                <a:r>
                  <a:rPr kumimoji="0" lang="en-US" altLang="zh-CN" sz="1400" b="1" dirty="0">
                    <a:latin typeface="Franklin Gothic Book" panose="020B0503020102020204" pitchFamily="34" charset="0"/>
                    <a:ea typeface="微軟正黑體" pitchFamily="34" charset="-120"/>
                    <a:cs typeface="Arial" charset="0"/>
                  </a:rPr>
                  <a:t>S</a:t>
                </a:r>
                <a:r>
                  <a:rPr kumimoji="0" lang="en-US" altLang="zh-TW" sz="1400" b="1" dirty="0">
                    <a:latin typeface="Franklin Gothic Book" panose="020B0503020102020204" pitchFamily="34" charset="0"/>
                    <a:ea typeface="微軟正黑體" pitchFamily="34" charset="-120"/>
                    <a:cs typeface="Arial" charset="0"/>
                  </a:rPr>
                  <a:t>olution</a:t>
                </a:r>
              </a:p>
            </p:txBody>
          </p:sp>
        </p:grpSp>
        <p:sp>
          <p:nvSpPr>
            <p:cNvPr id="41" name="Text Box 13"/>
            <p:cNvSpPr txBox="1">
              <a:spLocks noChangeArrowheads="1"/>
            </p:cNvSpPr>
            <p:nvPr/>
          </p:nvSpPr>
          <p:spPr bwMode="auto">
            <a:xfrm>
              <a:off x="7223993" y="1961659"/>
              <a:ext cx="923137" cy="307777"/>
            </a:xfrm>
            <a:prstGeom prst="rect">
              <a:avLst/>
            </a:prstGeom>
            <a:noFill/>
            <a:ln w="9525">
              <a:noFill/>
              <a:miter lim="800000"/>
              <a:headEnd/>
              <a:tailEnd/>
            </a:ln>
          </p:spPr>
          <p:txBody>
            <a:bodyPr>
              <a:spAutoFit/>
            </a:bodyPr>
            <a:lstStyle/>
            <a:p>
              <a:r>
                <a:rPr kumimoji="0" lang="en-US" altLang="zh-TW" sz="1200" b="1" dirty="0">
                  <a:solidFill>
                    <a:schemeClr val="bg1"/>
                  </a:solidFill>
                  <a:latin typeface="Franklin Gothic Book" panose="020B0503020102020204" pitchFamily="34" charset="0"/>
                  <a:ea typeface="FangSong" panose="02010609060101010101" pitchFamily="49" charset="-122"/>
                  <a:cs typeface="Arial" charset="0"/>
                </a:rPr>
                <a:t>Casting</a:t>
              </a:r>
            </a:p>
          </p:txBody>
        </p:sp>
        <p:sp>
          <p:nvSpPr>
            <p:cNvPr id="42" name="Text Box 16"/>
            <p:cNvSpPr txBox="1">
              <a:spLocks noChangeArrowheads="1"/>
            </p:cNvSpPr>
            <p:nvPr/>
          </p:nvSpPr>
          <p:spPr bwMode="auto">
            <a:xfrm>
              <a:off x="7627346" y="2804269"/>
              <a:ext cx="1036807" cy="307777"/>
            </a:xfrm>
            <a:prstGeom prst="rect">
              <a:avLst/>
            </a:prstGeom>
            <a:noFill/>
            <a:ln w="9525">
              <a:noFill/>
              <a:miter lim="800000"/>
              <a:headEnd/>
              <a:tailEnd/>
            </a:ln>
          </p:spPr>
          <p:txBody>
            <a:bodyPr>
              <a:spAutoFit/>
            </a:bodyPr>
            <a:lstStyle/>
            <a:p>
              <a:r>
                <a:rPr kumimoji="0" lang="en-US" altLang="zh-TW" sz="1200" b="1" dirty="0">
                  <a:solidFill>
                    <a:schemeClr val="bg1"/>
                  </a:solidFill>
                  <a:latin typeface="Franklin Gothic Book" panose="020B0503020102020204" pitchFamily="34" charset="0"/>
                  <a:ea typeface="FangSong" panose="02010609060101010101" pitchFamily="49" charset="-122"/>
                  <a:cs typeface="Arial" charset="0"/>
                </a:rPr>
                <a:t>Machining</a:t>
              </a:r>
            </a:p>
          </p:txBody>
        </p:sp>
        <p:sp>
          <p:nvSpPr>
            <p:cNvPr id="64" name="Text Box 19"/>
            <p:cNvSpPr txBox="1">
              <a:spLocks noChangeArrowheads="1"/>
            </p:cNvSpPr>
            <p:nvPr/>
          </p:nvSpPr>
          <p:spPr bwMode="auto">
            <a:xfrm>
              <a:off x="7199070" y="3648620"/>
              <a:ext cx="961027" cy="307777"/>
            </a:xfrm>
            <a:prstGeom prst="rect">
              <a:avLst/>
            </a:prstGeom>
            <a:noFill/>
            <a:ln w="9525">
              <a:noFill/>
              <a:miter lim="800000"/>
              <a:headEnd/>
              <a:tailEnd/>
            </a:ln>
          </p:spPr>
          <p:txBody>
            <a:bodyPr>
              <a:spAutoFit/>
            </a:bodyPr>
            <a:lstStyle/>
            <a:p>
              <a:pPr algn="ctr"/>
              <a:r>
                <a:rPr kumimoji="0" lang="en-US" altLang="zh-TW" sz="1200" b="1" dirty="0">
                  <a:solidFill>
                    <a:schemeClr val="bg1"/>
                  </a:solidFill>
                  <a:latin typeface="Franklin Gothic Book" panose="020B0503020102020204" pitchFamily="34" charset="0"/>
                  <a:ea typeface="FangSong" panose="02010609060101010101" pitchFamily="49" charset="-122"/>
                  <a:cs typeface="Arial" charset="0"/>
                </a:rPr>
                <a:t>Painting</a:t>
              </a:r>
            </a:p>
          </p:txBody>
        </p:sp>
        <p:sp>
          <p:nvSpPr>
            <p:cNvPr id="66" name="Text Box 22"/>
            <p:cNvSpPr txBox="1">
              <a:spLocks noChangeArrowheads="1"/>
            </p:cNvSpPr>
            <p:nvPr/>
          </p:nvSpPr>
          <p:spPr bwMode="auto">
            <a:xfrm>
              <a:off x="6215881" y="1961659"/>
              <a:ext cx="781911" cy="307777"/>
            </a:xfrm>
            <a:prstGeom prst="rect">
              <a:avLst/>
            </a:prstGeom>
            <a:noFill/>
            <a:ln w="9525">
              <a:noFill/>
              <a:miter lim="800000"/>
              <a:headEnd/>
              <a:tailEnd/>
            </a:ln>
          </p:spPr>
          <p:txBody>
            <a:bodyPr>
              <a:spAutoFit/>
            </a:bodyPr>
            <a:lstStyle/>
            <a:p>
              <a:r>
                <a:rPr kumimoji="0" lang="en-US" altLang="zh-TW" sz="1200" b="1" dirty="0">
                  <a:solidFill>
                    <a:schemeClr val="bg1"/>
                  </a:solidFill>
                  <a:latin typeface="Franklin Gothic Book" panose="020B0503020102020204" pitchFamily="34" charset="0"/>
                  <a:ea typeface="FangSong" panose="02010609060101010101" pitchFamily="49" charset="-122"/>
                  <a:cs typeface="Arial" charset="0"/>
                </a:rPr>
                <a:t>Design</a:t>
              </a:r>
              <a:endParaRPr kumimoji="0" lang="en-US" altLang="zh-TW" sz="1400" b="1" dirty="0">
                <a:solidFill>
                  <a:schemeClr val="bg1"/>
                </a:solidFill>
                <a:latin typeface="Franklin Gothic Book" panose="020B0503020102020204" pitchFamily="34" charset="0"/>
                <a:ea typeface="FangSong" panose="02010609060101010101" pitchFamily="49" charset="-122"/>
                <a:cs typeface="Arial" charset="0"/>
              </a:endParaRPr>
            </a:p>
          </p:txBody>
        </p:sp>
        <p:sp>
          <p:nvSpPr>
            <p:cNvPr id="67" name="Text Box 25"/>
            <p:cNvSpPr txBox="1">
              <a:spLocks noChangeArrowheads="1"/>
            </p:cNvSpPr>
            <p:nvPr/>
          </p:nvSpPr>
          <p:spPr bwMode="auto">
            <a:xfrm>
              <a:off x="6287889" y="3648620"/>
              <a:ext cx="942082" cy="307777"/>
            </a:xfrm>
            <a:prstGeom prst="rect">
              <a:avLst/>
            </a:prstGeom>
            <a:noFill/>
            <a:ln w="9525">
              <a:noFill/>
              <a:miter lim="800000"/>
              <a:headEnd/>
              <a:tailEnd/>
            </a:ln>
          </p:spPr>
          <p:txBody>
            <a:bodyPr>
              <a:spAutoFit/>
            </a:bodyPr>
            <a:lstStyle/>
            <a:p>
              <a:r>
                <a:rPr kumimoji="0" lang="en-US" altLang="zh-TW" sz="1200" b="1" dirty="0">
                  <a:solidFill>
                    <a:schemeClr val="bg1"/>
                  </a:solidFill>
                  <a:latin typeface="Franklin Gothic Book" panose="020B0503020102020204" pitchFamily="34" charset="0"/>
                  <a:ea typeface="FangSong" panose="02010609060101010101" pitchFamily="49" charset="-122"/>
                  <a:cs typeface="Arial" charset="0"/>
                </a:rPr>
                <a:t>Welding</a:t>
              </a:r>
            </a:p>
          </p:txBody>
        </p:sp>
        <p:sp>
          <p:nvSpPr>
            <p:cNvPr id="68" name="Text Box 28"/>
            <p:cNvSpPr txBox="1">
              <a:spLocks noChangeArrowheads="1"/>
            </p:cNvSpPr>
            <p:nvPr/>
          </p:nvSpPr>
          <p:spPr bwMode="auto">
            <a:xfrm>
              <a:off x="5639817" y="2824014"/>
              <a:ext cx="1051979" cy="307777"/>
            </a:xfrm>
            <a:prstGeom prst="rect">
              <a:avLst/>
            </a:prstGeom>
            <a:noFill/>
            <a:ln w="9525">
              <a:noFill/>
              <a:miter lim="800000"/>
              <a:headEnd/>
              <a:tailEnd/>
            </a:ln>
          </p:spPr>
          <p:txBody>
            <a:bodyPr wrap="square">
              <a:spAutoFit/>
            </a:bodyPr>
            <a:lstStyle/>
            <a:p>
              <a:pPr algn="ctr"/>
              <a:r>
                <a:rPr kumimoji="0" lang="en-US" altLang="zh-TW" sz="1200" b="1" dirty="0">
                  <a:solidFill>
                    <a:schemeClr val="bg1"/>
                  </a:solidFill>
                  <a:latin typeface="Franklin Gothic Book" panose="020B0503020102020204" pitchFamily="34" charset="0"/>
                  <a:ea typeface="FangSong" panose="02010609060101010101" pitchFamily="49" charset="-122"/>
                  <a:cs typeface="Arial" charset="0"/>
                </a:rPr>
                <a:t>Assembly</a:t>
              </a:r>
            </a:p>
          </p:txBody>
        </p:sp>
        <p:cxnSp>
          <p:nvCxnSpPr>
            <p:cNvPr id="69" name="Straight Connector 32"/>
            <p:cNvCxnSpPr>
              <a:cxnSpLocks noChangeAspect="1"/>
            </p:cNvCxnSpPr>
            <p:nvPr/>
          </p:nvCxnSpPr>
          <p:spPr bwMode="auto">
            <a:xfrm flipH="1" flipV="1">
              <a:off x="5999857" y="2310444"/>
              <a:ext cx="620292" cy="396000"/>
            </a:xfrm>
            <a:prstGeom prst="line">
              <a:avLst/>
            </a:prstGeom>
          </p:spPr>
          <p:style>
            <a:lnRef idx="2">
              <a:schemeClr val="dk1"/>
            </a:lnRef>
            <a:fillRef idx="1">
              <a:schemeClr val="lt1"/>
            </a:fillRef>
            <a:effectRef idx="0">
              <a:schemeClr val="dk1"/>
            </a:effectRef>
            <a:fontRef idx="minor">
              <a:schemeClr val="dk1"/>
            </a:fontRef>
          </p:style>
        </p:cxnSp>
        <p:cxnSp>
          <p:nvCxnSpPr>
            <p:cNvPr id="70" name="Straight Connector 38"/>
            <p:cNvCxnSpPr/>
            <p:nvPr/>
          </p:nvCxnSpPr>
          <p:spPr bwMode="auto">
            <a:xfrm flipV="1">
              <a:off x="7148199" y="1562162"/>
              <a:ext cx="8611" cy="828000"/>
            </a:xfrm>
            <a:prstGeom prst="line">
              <a:avLst/>
            </a:prstGeom>
          </p:spPr>
          <p:style>
            <a:lnRef idx="2">
              <a:schemeClr val="dk1"/>
            </a:lnRef>
            <a:fillRef idx="1">
              <a:schemeClr val="lt1"/>
            </a:fillRef>
            <a:effectRef idx="0">
              <a:schemeClr val="dk1"/>
            </a:effectRef>
            <a:fontRef idx="minor">
              <a:schemeClr val="dk1"/>
            </a:fontRef>
          </p:style>
        </p:cxnSp>
        <p:cxnSp>
          <p:nvCxnSpPr>
            <p:cNvPr id="71" name="Straight Connector 43"/>
            <p:cNvCxnSpPr/>
            <p:nvPr/>
          </p:nvCxnSpPr>
          <p:spPr bwMode="auto">
            <a:xfrm flipV="1">
              <a:off x="7623545" y="2197419"/>
              <a:ext cx="713020" cy="479163"/>
            </a:xfrm>
            <a:prstGeom prst="line">
              <a:avLst/>
            </a:prstGeom>
          </p:spPr>
          <p:style>
            <a:lnRef idx="2">
              <a:schemeClr val="dk1"/>
            </a:lnRef>
            <a:fillRef idx="1">
              <a:schemeClr val="lt1"/>
            </a:fillRef>
            <a:effectRef idx="0">
              <a:schemeClr val="dk1"/>
            </a:effectRef>
            <a:fontRef idx="minor">
              <a:schemeClr val="dk1"/>
            </a:fontRef>
          </p:style>
        </p:cxnSp>
        <p:cxnSp>
          <p:nvCxnSpPr>
            <p:cNvPr id="72" name="Straight Connector 44"/>
            <p:cNvCxnSpPr/>
            <p:nvPr/>
          </p:nvCxnSpPr>
          <p:spPr bwMode="auto">
            <a:xfrm flipH="1">
              <a:off x="6083835" y="3295831"/>
              <a:ext cx="607961" cy="421854"/>
            </a:xfrm>
            <a:prstGeom prst="line">
              <a:avLst/>
            </a:prstGeom>
          </p:spPr>
          <p:style>
            <a:lnRef idx="2">
              <a:schemeClr val="dk1"/>
            </a:lnRef>
            <a:fillRef idx="1">
              <a:schemeClr val="lt1"/>
            </a:fillRef>
            <a:effectRef idx="0">
              <a:schemeClr val="dk1"/>
            </a:effectRef>
            <a:fontRef idx="minor">
              <a:schemeClr val="dk1"/>
            </a:fontRef>
          </p:style>
        </p:cxnSp>
        <p:cxnSp>
          <p:nvCxnSpPr>
            <p:cNvPr id="73" name="Straight Connector 45"/>
            <p:cNvCxnSpPr/>
            <p:nvPr/>
          </p:nvCxnSpPr>
          <p:spPr bwMode="auto">
            <a:xfrm>
              <a:off x="7616656" y="3243299"/>
              <a:ext cx="713020" cy="397976"/>
            </a:xfrm>
            <a:prstGeom prst="line">
              <a:avLst/>
            </a:prstGeom>
          </p:spPr>
          <p:style>
            <a:lnRef idx="2">
              <a:schemeClr val="dk1"/>
            </a:lnRef>
            <a:fillRef idx="1">
              <a:schemeClr val="lt1"/>
            </a:fillRef>
            <a:effectRef idx="0">
              <a:schemeClr val="dk1"/>
            </a:effectRef>
            <a:fontRef idx="minor">
              <a:schemeClr val="dk1"/>
            </a:fontRef>
          </p:style>
        </p:cxnSp>
        <p:cxnSp>
          <p:nvCxnSpPr>
            <p:cNvPr id="74" name="Straight Connector 49"/>
            <p:cNvCxnSpPr/>
            <p:nvPr/>
          </p:nvCxnSpPr>
          <p:spPr bwMode="auto">
            <a:xfrm>
              <a:off x="7165421" y="3513922"/>
              <a:ext cx="0" cy="725907"/>
            </a:xfrm>
            <a:prstGeom prst="line">
              <a:avLst/>
            </a:prstGeom>
          </p:spPr>
          <p:style>
            <a:lnRef idx="2">
              <a:schemeClr val="dk1"/>
            </a:lnRef>
            <a:fillRef idx="1">
              <a:schemeClr val="lt1"/>
            </a:fillRef>
            <a:effectRef idx="0">
              <a:schemeClr val="dk1"/>
            </a:effectRef>
            <a:fontRef idx="minor">
              <a:schemeClr val="dk1"/>
            </a:fontRef>
          </p:style>
        </p:cxnSp>
      </p:grpSp>
      <p:grpSp>
        <p:nvGrpSpPr>
          <p:cNvPr id="45" name="群組 5"/>
          <p:cNvGrpSpPr/>
          <p:nvPr/>
        </p:nvGrpSpPr>
        <p:grpSpPr>
          <a:xfrm>
            <a:off x="266859" y="1341011"/>
            <a:ext cx="7345278" cy="4526512"/>
            <a:chOff x="491240" y="1556792"/>
            <a:chExt cx="4664285" cy="4056649"/>
          </a:xfrm>
        </p:grpSpPr>
        <p:sp>
          <p:nvSpPr>
            <p:cNvPr id="46" name="AutoShape 7"/>
            <p:cNvSpPr>
              <a:spLocks noChangeArrowheads="1"/>
            </p:cNvSpPr>
            <p:nvPr/>
          </p:nvSpPr>
          <p:spPr bwMode="gray">
            <a:xfrm>
              <a:off x="539552" y="1556792"/>
              <a:ext cx="4029747" cy="499359"/>
            </a:xfrm>
            <a:prstGeom prst="homePlate">
              <a:avLst>
                <a:gd name="adj" fmla="val 26387"/>
              </a:avLst>
            </a:prstGeom>
            <a:solidFill>
              <a:schemeClr val="accent2">
                <a:lumMod val="75000"/>
              </a:schemeClr>
            </a:solidFill>
            <a:ln>
              <a:noFill/>
            </a:ln>
            <a:extLst/>
          </p:spPr>
          <p:style>
            <a:lnRef idx="1">
              <a:schemeClr val="accent5"/>
            </a:lnRef>
            <a:fillRef idx="3">
              <a:schemeClr val="accent5"/>
            </a:fillRef>
            <a:effectRef idx="2">
              <a:schemeClr val="accent5"/>
            </a:effectRef>
            <a:fontRef idx="minor">
              <a:schemeClr val="lt1"/>
            </a:fontRef>
          </p:style>
          <p:txBody>
            <a:bodyPr lIns="18000" rIns="1800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altLang="zh-TW" sz="2000" b="1" dirty="0">
                  <a:solidFill>
                    <a:schemeClr val="bg1"/>
                  </a:solidFill>
                  <a:latin typeface="FangSong" panose="02010609060101010101" pitchFamily="49" charset="-122"/>
                  <a:ea typeface="FangSong" panose="02010609060101010101" pitchFamily="49" charset="-122"/>
                  <a:cs typeface="新細明體" charset="0"/>
                </a:rPr>
                <a:t>V</a:t>
              </a:r>
              <a:r>
                <a:rPr lang="en-US" altLang="zh-TW" sz="2000" b="1" dirty="0" smtClean="0">
                  <a:solidFill>
                    <a:schemeClr val="bg1"/>
                  </a:solidFill>
                  <a:latin typeface="FangSong" panose="02010609060101010101" pitchFamily="49" charset="-122"/>
                  <a:ea typeface="FangSong" panose="02010609060101010101" pitchFamily="49" charset="-122"/>
                  <a:cs typeface="新細明體" charset="0"/>
                </a:rPr>
                <a:t>ertical and horizontal </a:t>
              </a:r>
              <a:r>
                <a:rPr lang="en-US" altLang="zh-TW" sz="2000" b="1" dirty="0">
                  <a:solidFill>
                    <a:schemeClr val="bg1"/>
                  </a:solidFill>
                  <a:latin typeface="FangSong" panose="02010609060101010101" pitchFamily="49" charset="-122"/>
                  <a:ea typeface="FangSong" panose="02010609060101010101" pitchFamily="49" charset="-122"/>
                  <a:cs typeface="新細明體" charset="0"/>
                </a:rPr>
                <a:t>integration</a:t>
              </a:r>
              <a:endParaRPr lang="en-US" altLang="zh-TW" sz="2000" b="1" dirty="0">
                <a:solidFill>
                  <a:schemeClr val="bg1"/>
                </a:solidFill>
                <a:latin typeface="FangSong" panose="02010609060101010101" pitchFamily="49" charset="-122"/>
                <a:ea typeface="FangSong" panose="02010609060101010101" pitchFamily="49" charset="-122"/>
                <a:cs typeface="新細明體" charset="0"/>
              </a:endParaRPr>
            </a:p>
          </p:txBody>
        </p:sp>
        <p:sp>
          <p:nvSpPr>
            <p:cNvPr id="47" name="AutoShape 3"/>
            <p:cNvSpPr>
              <a:spLocks noChangeArrowheads="1"/>
            </p:cNvSpPr>
            <p:nvPr/>
          </p:nvSpPr>
          <p:spPr bwMode="gray">
            <a:xfrm>
              <a:off x="525728" y="3111160"/>
              <a:ext cx="1531539" cy="442951"/>
            </a:xfrm>
            <a:prstGeom prst="homePlate">
              <a:avLst>
                <a:gd name="adj" fmla="val 23337"/>
              </a:avLst>
            </a:prstGeom>
            <a:solidFill>
              <a:schemeClr val="accent1">
                <a:lumMod val="75000"/>
              </a:schemeClr>
            </a:solidFill>
            <a:ln>
              <a:noFill/>
            </a:ln>
            <a:extLst/>
          </p:spPr>
          <p:style>
            <a:lnRef idx="1">
              <a:schemeClr val="accent5"/>
            </a:lnRef>
            <a:fillRef idx="3">
              <a:schemeClr val="accent5"/>
            </a:fillRef>
            <a:effectRef idx="2">
              <a:schemeClr val="accent5"/>
            </a:effectRef>
            <a:fontRef idx="minor">
              <a:schemeClr val="lt1"/>
            </a:fontRef>
          </p:style>
          <p:txBody>
            <a:bodyPr lIns="18000" rIns="1800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altLang="zh-TW" sz="2000" b="1" dirty="0">
                  <a:solidFill>
                    <a:schemeClr val="bg1"/>
                  </a:solidFill>
                  <a:latin typeface="FangSong" panose="02010609060101010101" pitchFamily="49" charset="-122"/>
                  <a:ea typeface="FangSong" panose="02010609060101010101" pitchFamily="49" charset="-122"/>
                  <a:cs typeface="新細明體" charset="0"/>
                </a:rPr>
                <a:t>Scale advantage</a:t>
              </a:r>
              <a:endParaRPr lang="en-US" altLang="zh-TW" sz="2000" b="1" dirty="0">
                <a:solidFill>
                  <a:schemeClr val="bg1"/>
                </a:solidFill>
                <a:latin typeface="FangSong" panose="02010609060101010101" pitchFamily="49" charset="-122"/>
                <a:ea typeface="FangSong" panose="02010609060101010101" pitchFamily="49" charset="-122"/>
                <a:cs typeface="新細明體" charset="0"/>
              </a:endParaRPr>
            </a:p>
          </p:txBody>
        </p:sp>
        <p:sp>
          <p:nvSpPr>
            <p:cNvPr id="48" name="AutoShape 5"/>
            <p:cNvSpPr>
              <a:spLocks noChangeArrowheads="1"/>
            </p:cNvSpPr>
            <p:nvPr/>
          </p:nvSpPr>
          <p:spPr bwMode="gray">
            <a:xfrm>
              <a:off x="539772" y="4715932"/>
              <a:ext cx="1641080" cy="429161"/>
            </a:xfrm>
            <a:prstGeom prst="homePlate">
              <a:avLst>
                <a:gd name="adj" fmla="val 22154"/>
              </a:avLst>
            </a:prstGeom>
            <a:solidFill>
              <a:schemeClr val="accent6"/>
            </a:solidFill>
            <a:ln>
              <a:noFill/>
            </a:ln>
            <a:extLst/>
          </p:spPr>
          <p:style>
            <a:lnRef idx="1">
              <a:schemeClr val="accent6"/>
            </a:lnRef>
            <a:fillRef idx="3">
              <a:schemeClr val="accent6"/>
            </a:fillRef>
            <a:effectRef idx="2">
              <a:schemeClr val="accent6"/>
            </a:effectRef>
            <a:fontRef idx="minor">
              <a:schemeClr val="lt1"/>
            </a:fontRef>
          </p:style>
          <p:txBody>
            <a:bodyPr lIns="18000" rIns="1800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altLang="zh-TW" sz="2000" b="1" dirty="0">
                  <a:solidFill>
                    <a:schemeClr val="bg1"/>
                  </a:solidFill>
                  <a:latin typeface="FangSong" panose="02010609060101010101" pitchFamily="49" charset="-122"/>
                  <a:ea typeface="FangSong" panose="02010609060101010101" pitchFamily="49" charset="-122"/>
                  <a:cs typeface="新細明體" charset="0"/>
                </a:rPr>
                <a:t>Regional advantage</a:t>
              </a:r>
              <a:endParaRPr lang="en-US" altLang="zh-TW" sz="2000" b="1" dirty="0">
                <a:solidFill>
                  <a:schemeClr val="bg1"/>
                </a:solidFill>
                <a:latin typeface="FangSong" panose="02010609060101010101" pitchFamily="49" charset="-122"/>
                <a:ea typeface="FangSong" panose="02010609060101010101" pitchFamily="49" charset="-122"/>
                <a:cs typeface="新細明體" charset="0"/>
              </a:endParaRPr>
            </a:p>
          </p:txBody>
        </p:sp>
        <p:sp>
          <p:nvSpPr>
            <p:cNvPr id="49" name="文字方塊 3"/>
            <p:cNvSpPr txBox="1"/>
            <p:nvPr/>
          </p:nvSpPr>
          <p:spPr>
            <a:xfrm>
              <a:off x="511525" y="2186469"/>
              <a:ext cx="4644000" cy="911468"/>
            </a:xfrm>
            <a:prstGeom prst="rect">
              <a:avLst/>
            </a:prstGeom>
            <a:noFill/>
          </p:spPr>
          <p:txBody>
            <a:bodyPr wrap="square" rtlCol="0">
              <a:spAutoFit/>
            </a:bodyPr>
            <a:lstStyle/>
            <a:p>
              <a:pPr marL="0" lvl="1"/>
              <a:r>
                <a:rPr kumimoji="0" lang="en-US" altLang="zh-TW" dirty="0">
                  <a:latin typeface="FangSong" panose="02010609060101010101" pitchFamily="49" charset="-122"/>
                  <a:ea typeface="FangSong" panose="02010609060101010101" pitchFamily="49" charset="-122"/>
                  <a:cs typeface="Arial" pitchFamily="34" charset="0"/>
                </a:rPr>
                <a:t>From mold design, casting, welding, painting, processing to assembly, </a:t>
              </a:r>
              <a:r>
                <a:rPr kumimoji="0" lang="en-US" altLang="zh-TW" dirty="0" err="1">
                  <a:latin typeface="FangSong" panose="02010609060101010101" pitchFamily="49" charset="-122"/>
                  <a:ea typeface="FangSong" panose="02010609060101010101" pitchFamily="49" charset="-122"/>
                  <a:cs typeface="Arial" pitchFamily="34" charset="0"/>
                </a:rPr>
                <a:t>Yongguan</a:t>
              </a:r>
              <a:r>
                <a:rPr kumimoji="0" lang="en-US" altLang="zh-TW" dirty="0">
                  <a:latin typeface="FangSong" panose="02010609060101010101" pitchFamily="49" charset="-122"/>
                  <a:ea typeface="FangSong" panose="02010609060101010101" pitchFamily="49" charset="-122"/>
                  <a:cs typeface="Arial" pitchFamily="34" charset="0"/>
                </a:rPr>
                <a:t> can meet the needs of customers for one-stop procurement.</a:t>
              </a:r>
              <a:r>
                <a:rPr kumimoji="0" lang="zh-TW" altLang="en-US" dirty="0" smtClean="0">
                  <a:latin typeface="FangSong" panose="02010609060101010101" pitchFamily="49" charset="-122"/>
                  <a:ea typeface="FangSong" panose="02010609060101010101" pitchFamily="49" charset="-122"/>
                  <a:cs typeface="Arial" pitchFamily="34" charset="0"/>
                </a:rPr>
                <a:t>。</a:t>
              </a:r>
              <a:endParaRPr kumimoji="0" lang="en-US" altLang="zh-TW" dirty="0">
                <a:latin typeface="FangSong" panose="02010609060101010101" pitchFamily="49" charset="-122"/>
                <a:ea typeface="FangSong" panose="02010609060101010101" pitchFamily="49" charset="-122"/>
                <a:cs typeface="Arial" pitchFamily="34" charset="0"/>
              </a:endParaRPr>
            </a:p>
          </p:txBody>
        </p:sp>
        <p:sp>
          <p:nvSpPr>
            <p:cNvPr id="50" name="文字方塊 33"/>
            <p:cNvSpPr txBox="1"/>
            <p:nvPr/>
          </p:nvSpPr>
          <p:spPr>
            <a:xfrm>
              <a:off x="521476" y="3664219"/>
              <a:ext cx="4543249" cy="827486"/>
            </a:xfrm>
            <a:prstGeom prst="rect">
              <a:avLst/>
            </a:prstGeom>
            <a:noFill/>
          </p:spPr>
          <p:txBody>
            <a:bodyPr wrap="square" rtlCol="0">
              <a:spAutoFit/>
            </a:bodyPr>
            <a:lstStyle/>
            <a:p>
              <a:pPr marL="0" lvl="1"/>
              <a:r>
                <a:rPr kumimoji="0" lang="en-US" altLang="zh-TW" dirty="0">
                  <a:latin typeface="FangSong" panose="02010609060101010101" pitchFamily="49" charset="-122"/>
                  <a:ea typeface="FangSong" panose="02010609060101010101" pitchFamily="49" charset="-122"/>
                  <a:cs typeface="Arial" pitchFamily="34" charset="0"/>
                </a:rPr>
                <a:t>With an annual designed casting capacity of nearly 220,000 tons, customers can use a single window to simplify supplier management.</a:t>
              </a:r>
              <a:endParaRPr kumimoji="0" lang="en-US" altLang="zh-TW" dirty="0">
                <a:latin typeface="FangSong" panose="02010609060101010101" pitchFamily="49" charset="-122"/>
                <a:ea typeface="FangSong" panose="02010609060101010101" pitchFamily="49" charset="-122"/>
                <a:cs typeface="Arial" pitchFamily="34" charset="0"/>
              </a:endParaRPr>
            </a:p>
          </p:txBody>
        </p:sp>
        <p:sp>
          <p:nvSpPr>
            <p:cNvPr id="51" name="文字方塊 34"/>
            <p:cNvSpPr txBox="1"/>
            <p:nvPr/>
          </p:nvSpPr>
          <p:spPr>
            <a:xfrm>
              <a:off x="491240" y="5282447"/>
              <a:ext cx="3472903" cy="330994"/>
            </a:xfrm>
            <a:prstGeom prst="rect">
              <a:avLst/>
            </a:prstGeom>
            <a:noFill/>
          </p:spPr>
          <p:txBody>
            <a:bodyPr wrap="square" rtlCol="0">
              <a:spAutoFit/>
            </a:bodyPr>
            <a:lstStyle/>
            <a:p>
              <a:pPr marL="0" lvl="1"/>
              <a:r>
                <a:rPr kumimoji="0" lang="en-US" altLang="zh-TW" dirty="0">
                  <a:latin typeface="FangSong" panose="02010609060101010101" pitchFamily="49" charset="-122"/>
                  <a:ea typeface="FangSong" panose="02010609060101010101" pitchFamily="49" charset="-122"/>
                  <a:cs typeface="Arial" pitchFamily="34" charset="0"/>
                </a:rPr>
                <a:t>Serve customers nearby and shorten the </a:t>
              </a:r>
              <a:r>
                <a:rPr kumimoji="0" lang="en-US" altLang="zh-TW" dirty="0" smtClean="0">
                  <a:latin typeface="FangSong" panose="02010609060101010101" pitchFamily="49" charset="-122"/>
                  <a:ea typeface="FangSong" panose="02010609060101010101" pitchFamily="49" charset="-122"/>
                  <a:cs typeface="Arial" pitchFamily="34" charset="0"/>
                </a:rPr>
                <a:t>process.</a:t>
              </a:r>
              <a:endParaRPr kumimoji="0" lang="en-US" altLang="zh-TW" dirty="0">
                <a:latin typeface="FangSong" panose="02010609060101010101" pitchFamily="49" charset="-122"/>
                <a:ea typeface="FangSong" panose="02010609060101010101" pitchFamily="49" charset="-122"/>
                <a:cs typeface="Arial" pitchFamily="34" charset="0"/>
              </a:endParaRPr>
            </a:p>
          </p:txBody>
        </p:sp>
      </p:grpSp>
    </p:spTree>
    <p:extLst>
      <p:ext uri="{BB962C8B-B14F-4D97-AF65-F5344CB8AC3E}">
        <p14:creationId xmlns:p14="http://schemas.microsoft.com/office/powerpoint/2010/main" val="3341488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r="9279"/>
          <a:stretch/>
        </p:blipFill>
        <p:spPr>
          <a:xfrm>
            <a:off x="6888088" y="1478566"/>
            <a:ext cx="5178156" cy="5072035"/>
          </a:xfrm>
          <a:prstGeom prst="rect">
            <a:avLst/>
          </a:prstGeom>
        </p:spPr>
      </p:pic>
      <p:sp>
        <p:nvSpPr>
          <p:cNvPr id="84993" name="TextBox 1"/>
          <p:cNvSpPr txBox="1">
            <a:spLocks noChangeArrowheads="1"/>
          </p:cNvSpPr>
          <p:nvPr/>
        </p:nvSpPr>
        <p:spPr bwMode="auto">
          <a:xfrm>
            <a:off x="2063751" y="291198"/>
            <a:ext cx="8208963" cy="646331"/>
          </a:xfrm>
          <a:prstGeom prst="rect">
            <a:avLst/>
          </a:prstGeom>
          <a:noFill/>
          <a:ln w="9525">
            <a:noFill/>
            <a:miter lim="800000"/>
            <a:headEnd/>
            <a:tailEnd/>
          </a:ln>
        </p:spPr>
        <p:txBody>
          <a:bodyPr anchor="ctr">
            <a:spAutoFit/>
          </a:bodyPr>
          <a:lstStyle/>
          <a:p>
            <a:pPr algn="ctr"/>
            <a:r>
              <a:rPr lang="en-US" altLang="zh-TW" sz="3600" b="1" dirty="0">
                <a:latin typeface="Franklin Gothic Book" panose="020B0503020102020204" pitchFamily="34" charset="0"/>
                <a:ea typeface="FangSong" panose="02010609060101010101" pitchFamily="49" charset="-122"/>
              </a:rPr>
              <a:t>Development plan</a:t>
            </a:r>
            <a:endParaRPr lang="zh-TW" altLang="en-US" sz="3600" b="1" dirty="0">
              <a:latin typeface="Franklin Gothic Book" panose="020B0503020102020204" pitchFamily="34" charset="0"/>
              <a:ea typeface="FangSong" panose="02010609060101010101" pitchFamily="49" charset="-122"/>
            </a:endParaRPr>
          </a:p>
        </p:txBody>
      </p:sp>
      <p:sp>
        <p:nvSpPr>
          <p:cNvPr id="8"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6</a:t>
            </a:fld>
            <a:endParaRPr kumimoji="0" lang="en-US" altLang="zh-CN" dirty="0">
              <a:solidFill>
                <a:schemeClr val="bg1">
                  <a:lumMod val="50000"/>
                </a:schemeClr>
              </a:solidFill>
              <a:latin typeface="+mj-lt"/>
              <a:ea typeface="SimSun" pitchFamily="2" charset="-122"/>
            </a:endParaRPr>
          </a:p>
        </p:txBody>
      </p:sp>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10" name="Content Placeholder 2">
            <a:extLst>
              <a:ext uri="{FF2B5EF4-FFF2-40B4-BE49-F238E27FC236}">
                <a16:creationId xmlns:a16="http://schemas.microsoft.com/office/drawing/2014/main" id="{FB3847C6-63DD-694A-9D88-A79DFB9ED4DA}"/>
              </a:ext>
            </a:extLst>
          </p:cNvPr>
          <p:cNvSpPr txBox="1">
            <a:spLocks/>
          </p:cNvSpPr>
          <p:nvPr/>
        </p:nvSpPr>
        <p:spPr bwMode="auto">
          <a:xfrm>
            <a:off x="263352" y="1196753"/>
            <a:ext cx="6984776" cy="4918226"/>
          </a:xfrm>
          <a:prstGeom prst="rect">
            <a:avLst/>
          </a:prstGeom>
          <a:noFill/>
          <a:ln w="9525">
            <a:noFill/>
            <a:miter lim="800000"/>
            <a:headEnd/>
            <a:tailEnd/>
          </a:ln>
        </p:spPr>
        <p:txBody>
          <a:bodyPr/>
          <a:lstStyle/>
          <a:p>
            <a:pPr marL="257175" lvl="1" indent="-257175" eaLnBrk="0" hangingPunct="0">
              <a:lnSpc>
                <a:spcPts val="1800"/>
              </a:lnSpc>
              <a:spcBef>
                <a:spcPts val="1200"/>
              </a:spcBef>
              <a:buClr>
                <a:schemeClr val="accent2"/>
              </a:buClr>
              <a:buSzPct val="80000"/>
              <a:buFont typeface="Wingdings" panose="05000000000000000000" pitchFamily="2" charset="2"/>
              <a:buChar char=""/>
            </a:pPr>
            <a:r>
              <a:rPr lang="en-US" altLang="zh-TW" dirty="0" smtClean="0">
                <a:latin typeface="Franklin Gothic Book" panose="020B0503020102020204"/>
                <a:ea typeface="FangSong" panose="02010609060101010101" pitchFamily="49" charset="-122"/>
                <a:cs typeface="Arial" charset="0"/>
              </a:rPr>
              <a:t>Near </a:t>
            </a:r>
            <a:r>
              <a:rPr lang="en-US" altLang="zh-TW" dirty="0">
                <a:latin typeface="Franklin Gothic Book" panose="020B0503020102020204"/>
                <a:ea typeface="FangSong" panose="02010609060101010101" pitchFamily="49" charset="-122"/>
                <a:cs typeface="Arial" charset="0"/>
              </a:rPr>
              <a:t>Term </a:t>
            </a:r>
            <a:endParaRPr lang="en-US" altLang="zh-TW" dirty="0" smtClean="0">
              <a:latin typeface="Franklin Gothic Book" panose="020B0503020102020204" pitchFamily="34" charset="0"/>
              <a:ea typeface="FangSong" panose="02010609060101010101" pitchFamily="49" charset="-122"/>
              <a:cs typeface="Arial" charset="0"/>
            </a:endParaRPr>
          </a:p>
          <a:p>
            <a:pPr marL="800100" lvl="1" indent="-342900" eaLnBrk="0" hangingPunct="0">
              <a:lnSpc>
                <a:spcPts val="2200"/>
              </a:lnSpc>
              <a:spcBef>
                <a:spcPts val="300"/>
              </a:spcBef>
              <a:buClr>
                <a:schemeClr val="accent2"/>
              </a:buClr>
              <a:buSzPct val="50000"/>
              <a:buFont typeface="Wingdings" panose="05000000000000000000" pitchFamily="2" charset="2"/>
              <a:buChar char="l"/>
            </a:pPr>
            <a:r>
              <a:rPr lang="en-US" altLang="zh-CN" dirty="0">
                <a:latin typeface="Franklin Gothic Book" panose="020B0503020102020204" pitchFamily="34" charset="0"/>
                <a:ea typeface="FangSong" panose="02010609060101010101" pitchFamily="49" charset="-122"/>
                <a:cs typeface="Arial" charset="0"/>
              </a:rPr>
              <a:t>In 2021, the turnover will reach NT$8.95 billion, and the shipment will reach 194,000</a:t>
            </a:r>
          </a:p>
          <a:p>
            <a:pPr marL="800100" lvl="1" indent="-342900" eaLnBrk="0" hangingPunct="0">
              <a:lnSpc>
                <a:spcPts val="2200"/>
              </a:lnSpc>
              <a:spcBef>
                <a:spcPts val="300"/>
              </a:spcBef>
              <a:buClr>
                <a:schemeClr val="accent2"/>
              </a:buClr>
              <a:buSzPct val="50000"/>
              <a:buFont typeface="Wingdings" panose="05000000000000000000" pitchFamily="2" charset="2"/>
              <a:buChar char="l"/>
            </a:pPr>
            <a:r>
              <a:rPr lang="en-US" altLang="zh-CN" dirty="0">
                <a:latin typeface="Franklin Gothic Book" panose="020B0503020102020204" pitchFamily="34" charset="0"/>
                <a:ea typeface="FangSong" panose="02010609060101010101" pitchFamily="49" charset="-122"/>
                <a:cs typeface="Arial" charset="0"/>
              </a:rPr>
              <a:t>In 2022, the turnover will reach NT$9.38 billion, and the shipment will reach 192,000</a:t>
            </a:r>
          </a:p>
          <a:p>
            <a:pPr marL="800100" lvl="1" indent="-342900" eaLnBrk="0" hangingPunct="0">
              <a:lnSpc>
                <a:spcPts val="2200"/>
              </a:lnSpc>
              <a:spcBef>
                <a:spcPts val="300"/>
              </a:spcBef>
              <a:buClr>
                <a:schemeClr val="accent2"/>
              </a:buClr>
              <a:buSzPct val="50000"/>
              <a:buFont typeface="Wingdings" panose="05000000000000000000" pitchFamily="2" charset="2"/>
              <a:buChar char="l"/>
            </a:pPr>
            <a:r>
              <a:rPr lang="en-US" altLang="zh-CN" dirty="0">
                <a:latin typeface="Franklin Gothic Book" panose="020B0503020102020204" pitchFamily="34" charset="0"/>
                <a:ea typeface="FangSong" panose="02010609060101010101" pitchFamily="49" charset="-122"/>
                <a:cs typeface="Arial" charset="0"/>
              </a:rPr>
              <a:t>Growth period of 15~20% in 2023</a:t>
            </a:r>
          </a:p>
          <a:p>
            <a:pPr marL="800100" lvl="1" indent="-342900" eaLnBrk="0" hangingPunct="0">
              <a:lnSpc>
                <a:spcPts val="2200"/>
              </a:lnSpc>
              <a:spcBef>
                <a:spcPts val="300"/>
              </a:spcBef>
              <a:buClr>
                <a:schemeClr val="accent2"/>
              </a:buClr>
              <a:buSzPct val="50000"/>
              <a:buFont typeface="Wingdings" panose="05000000000000000000" pitchFamily="2" charset="2"/>
              <a:buChar char="l"/>
            </a:pPr>
            <a:r>
              <a:rPr lang="en-US" altLang="zh-CN" dirty="0">
                <a:latin typeface="Franklin Gothic Book" panose="020B0503020102020204" pitchFamily="34" charset="0"/>
                <a:ea typeface="FangSong" panose="02010609060101010101" pitchFamily="49" charset="-122"/>
                <a:cs typeface="Arial" charset="0"/>
              </a:rPr>
              <a:t>2024 </a:t>
            </a:r>
            <a:r>
              <a:rPr lang="en-US" altLang="zh-CN" dirty="0" smtClean="0">
                <a:latin typeface="Franklin Gothic Book" panose="020B0503020102020204" pitchFamily="34" charset="0"/>
                <a:ea typeface="FangSong" panose="02010609060101010101" pitchFamily="49" charset="-122"/>
                <a:cs typeface="Arial" charset="0"/>
              </a:rPr>
              <a:t>Shipments </a:t>
            </a:r>
            <a:r>
              <a:rPr lang="en-US" altLang="zh-CN" dirty="0">
                <a:latin typeface="Franklin Gothic Book" panose="020B0503020102020204" pitchFamily="34" charset="0"/>
                <a:ea typeface="FangSong" panose="02010609060101010101" pitchFamily="49" charset="-122"/>
                <a:cs typeface="Arial" charset="0"/>
              </a:rPr>
              <a:t>Estimates Promise 50% Growth Over </a:t>
            </a:r>
            <a:r>
              <a:rPr lang="en-US" altLang="zh-CN" dirty="0" smtClean="0">
                <a:latin typeface="Franklin Gothic Book" panose="020B0503020102020204" pitchFamily="34" charset="0"/>
                <a:ea typeface="FangSong" panose="02010609060101010101" pitchFamily="49" charset="-122"/>
                <a:cs typeface="Arial" charset="0"/>
              </a:rPr>
              <a:t>22</a:t>
            </a:r>
          </a:p>
          <a:p>
            <a:pPr marL="257175" indent="-257175" eaLnBrk="0" hangingPunct="0">
              <a:lnSpc>
                <a:spcPts val="1800"/>
              </a:lnSpc>
              <a:spcBef>
                <a:spcPts val="1200"/>
              </a:spcBef>
              <a:buClr>
                <a:schemeClr val="accent2"/>
              </a:buClr>
              <a:buSzPct val="80000"/>
              <a:buFont typeface="Wingdings" panose="05000000000000000000" pitchFamily="2" charset="2"/>
              <a:buChar char=""/>
            </a:pPr>
            <a:r>
              <a:rPr lang="en-US" altLang="zh-TW" dirty="0">
                <a:latin typeface="Franklin Gothic Book" panose="020B0503020102020204" pitchFamily="34" charset="0"/>
                <a:ea typeface="FangSong" panose="02010609060101010101" pitchFamily="49" charset="-122"/>
                <a:cs typeface="Arial" charset="0"/>
              </a:rPr>
              <a:t>Mid </a:t>
            </a:r>
            <a:r>
              <a:rPr lang="en-US" altLang="zh-TW" dirty="0" smtClean="0">
                <a:latin typeface="Franklin Gothic Book" panose="020B0503020102020204" pitchFamily="34" charset="0"/>
                <a:ea typeface="FangSong" panose="02010609060101010101" pitchFamily="49" charset="-122"/>
                <a:cs typeface="Arial" charset="0"/>
              </a:rPr>
              <a:t>Term</a:t>
            </a:r>
          </a:p>
          <a:p>
            <a:pPr marL="800100" lvl="1" indent="-342900" eaLnBrk="0" hangingPunct="0">
              <a:lnSpc>
                <a:spcPts val="2200"/>
              </a:lnSpc>
              <a:spcBef>
                <a:spcPts val="300"/>
              </a:spcBef>
              <a:buClr>
                <a:schemeClr val="accent2"/>
              </a:buClr>
              <a:buSzPct val="50000"/>
              <a:buFont typeface="Wingdings" panose="05000000000000000000" pitchFamily="2" charset="2"/>
              <a:buChar char="l"/>
            </a:pPr>
            <a:r>
              <a:rPr lang="en-US" altLang="zh-TW" dirty="0">
                <a:latin typeface="Franklin Gothic Book" panose="020B0503020102020204" pitchFamily="34" charset="0"/>
                <a:ea typeface="FangSong" panose="02010609060101010101" pitchFamily="49" charset="-122"/>
                <a:cs typeface="Arial" charset="0"/>
              </a:rPr>
              <a:t>Taichung factory: 2023 Q3 certification</a:t>
            </a:r>
          </a:p>
          <a:p>
            <a:pPr marL="800100" lvl="1" indent="-342900" eaLnBrk="0" hangingPunct="0">
              <a:lnSpc>
                <a:spcPts val="2200"/>
              </a:lnSpc>
              <a:spcBef>
                <a:spcPts val="300"/>
              </a:spcBef>
              <a:buClr>
                <a:schemeClr val="accent2"/>
              </a:buClr>
              <a:buSzPct val="50000"/>
              <a:buFont typeface="Wingdings" panose="05000000000000000000" pitchFamily="2" charset="2"/>
              <a:buChar char="l"/>
            </a:pPr>
            <a:r>
              <a:rPr lang="en-US" altLang="zh-TW" dirty="0">
                <a:latin typeface="Franklin Gothic Book" panose="020B0503020102020204" pitchFamily="34" charset="0"/>
                <a:ea typeface="FangSong" panose="02010609060101010101" pitchFamily="49" charset="-122"/>
                <a:cs typeface="Arial" charset="0"/>
              </a:rPr>
              <a:t>Thailand factory: 2025 Q1 put into operation</a:t>
            </a:r>
          </a:p>
          <a:p>
            <a:pPr marL="800100" lvl="1" indent="-342900" eaLnBrk="0" hangingPunct="0">
              <a:lnSpc>
                <a:spcPts val="2200"/>
              </a:lnSpc>
              <a:spcBef>
                <a:spcPts val="300"/>
              </a:spcBef>
              <a:buClr>
                <a:schemeClr val="accent2"/>
              </a:buClr>
              <a:buSzPct val="50000"/>
              <a:buFont typeface="Wingdings" panose="05000000000000000000" pitchFamily="2" charset="2"/>
              <a:buChar char="l"/>
            </a:pPr>
            <a:r>
              <a:rPr lang="en-US" altLang="zh-TW" dirty="0">
                <a:latin typeface="Franklin Gothic Book" panose="020B0503020102020204" pitchFamily="34" charset="0"/>
                <a:ea typeface="FangSong" panose="02010609060101010101" pitchFamily="49" charset="-122"/>
                <a:cs typeface="Arial" charset="0"/>
              </a:rPr>
              <a:t>Cooperation case of </a:t>
            </a:r>
            <a:r>
              <a:rPr lang="en-US" altLang="zh-TW" dirty="0" err="1">
                <a:latin typeface="Franklin Gothic Book" panose="020B0503020102020204" pitchFamily="34" charset="0"/>
                <a:ea typeface="FangSong" panose="02010609060101010101" pitchFamily="49" charset="-122"/>
                <a:cs typeface="Arial" charset="0"/>
              </a:rPr>
              <a:t>Jiuquan</a:t>
            </a:r>
            <a:r>
              <a:rPr lang="en-US" altLang="zh-TW" dirty="0">
                <a:latin typeface="Franklin Gothic Book" panose="020B0503020102020204" pitchFamily="34" charset="0"/>
                <a:ea typeface="FangSong" panose="02010609060101010101" pitchFamily="49" charset="-122"/>
                <a:cs typeface="Arial" charset="0"/>
              </a:rPr>
              <a:t> First Heavy Industry Wind Power Group: central enterprise/</a:t>
            </a:r>
            <a:r>
              <a:rPr lang="en-US" altLang="zh-TW" dirty="0" err="1">
                <a:latin typeface="Franklin Gothic Book" panose="020B0503020102020204" pitchFamily="34" charset="0"/>
                <a:ea typeface="FangSong" panose="02010609060101010101" pitchFamily="49" charset="-122"/>
                <a:cs typeface="Arial" charset="0"/>
              </a:rPr>
              <a:t>Goldwind</a:t>
            </a:r>
            <a:r>
              <a:rPr lang="en-US" altLang="zh-TW" dirty="0">
                <a:latin typeface="Franklin Gothic Book" panose="020B0503020102020204" pitchFamily="34" charset="0"/>
                <a:ea typeface="FangSong" panose="02010609060101010101" pitchFamily="49" charset="-122"/>
                <a:cs typeface="Arial" charset="0"/>
              </a:rPr>
              <a:t> cooperation (including wind farm development)</a:t>
            </a:r>
          </a:p>
          <a:p>
            <a:pPr marL="800100" lvl="1" indent="-342900" eaLnBrk="0" hangingPunct="0">
              <a:lnSpc>
                <a:spcPts val="2200"/>
              </a:lnSpc>
              <a:spcBef>
                <a:spcPts val="300"/>
              </a:spcBef>
              <a:buClr>
                <a:schemeClr val="accent2"/>
              </a:buClr>
              <a:buSzPct val="50000"/>
              <a:buFont typeface="Wingdings" panose="05000000000000000000" pitchFamily="2" charset="2"/>
              <a:buChar char="l"/>
            </a:pPr>
            <a:r>
              <a:rPr lang="en-US" altLang="zh-TW" dirty="0">
                <a:latin typeface="Franklin Gothic Book" panose="020B0503020102020204" pitchFamily="34" charset="0"/>
                <a:ea typeface="FangSong" panose="02010609060101010101" pitchFamily="49" charset="-122"/>
                <a:cs typeface="Arial" charset="0"/>
              </a:rPr>
              <a:t>Capacity optimization of existing production bases</a:t>
            </a:r>
          </a:p>
          <a:p>
            <a:pPr marL="800100" lvl="1" indent="-342900" eaLnBrk="0" hangingPunct="0">
              <a:lnSpc>
                <a:spcPts val="2200"/>
              </a:lnSpc>
              <a:spcBef>
                <a:spcPts val="300"/>
              </a:spcBef>
              <a:buClr>
                <a:schemeClr val="accent2"/>
              </a:buClr>
              <a:buSzPct val="50000"/>
              <a:buFont typeface="Wingdings" panose="05000000000000000000" pitchFamily="2" charset="2"/>
              <a:buChar char="l"/>
            </a:pPr>
            <a:endParaRPr lang="en-US" altLang="zh-TW" dirty="0" smtClean="0">
              <a:latin typeface="Franklin Gothic Book" panose="020B0503020102020204" pitchFamily="34" charset="0"/>
              <a:ea typeface="FangSong" panose="02010609060101010101" pitchFamily="49" charset="-122"/>
              <a:cs typeface="Arial" charset="0"/>
            </a:endParaRPr>
          </a:p>
          <a:p>
            <a:pPr marL="800100" lvl="1" indent="-342900" eaLnBrk="0" hangingPunct="0">
              <a:lnSpc>
                <a:spcPts val="2200"/>
              </a:lnSpc>
              <a:spcBef>
                <a:spcPts val="300"/>
              </a:spcBef>
              <a:buClr>
                <a:schemeClr val="accent2"/>
              </a:buClr>
              <a:buSzPct val="50000"/>
              <a:buFont typeface="Wingdings" panose="05000000000000000000" pitchFamily="2" charset="2"/>
              <a:buChar char="l"/>
            </a:pPr>
            <a:endParaRPr lang="en-US" altLang="zh-TW" dirty="0">
              <a:latin typeface="Franklin Gothic Book" panose="020B0503020102020204" pitchFamily="34" charset="0"/>
              <a:ea typeface="FangSong" panose="02010609060101010101" pitchFamily="49" charset="-122"/>
              <a:cs typeface="Arial" charset="0"/>
            </a:endParaRPr>
          </a:p>
          <a:p>
            <a:pPr marL="800100" lvl="1" indent="-342900" eaLnBrk="0" hangingPunct="0">
              <a:lnSpc>
                <a:spcPts val="2200"/>
              </a:lnSpc>
              <a:spcBef>
                <a:spcPts val="300"/>
              </a:spcBef>
              <a:buClr>
                <a:schemeClr val="accent2"/>
              </a:buClr>
              <a:buSzPct val="50000"/>
              <a:buFont typeface="Wingdings" panose="05000000000000000000" pitchFamily="2" charset="2"/>
              <a:buChar char="l"/>
            </a:pPr>
            <a:endParaRPr lang="en-US" altLang="zh-TW" dirty="0">
              <a:latin typeface="Franklin Gothic Book" panose="020B0503020102020204" pitchFamily="34" charset="0"/>
              <a:ea typeface="FangSong" panose="02010609060101010101" pitchFamily="49" charset="-122"/>
              <a:cs typeface="Arial" charset="0"/>
            </a:endParaRPr>
          </a:p>
          <a:p>
            <a:pPr marL="257175" indent="-257175" eaLnBrk="0" hangingPunct="0">
              <a:lnSpc>
                <a:spcPts val="1800"/>
              </a:lnSpc>
              <a:spcBef>
                <a:spcPts val="1200"/>
              </a:spcBef>
              <a:buClr>
                <a:schemeClr val="accent2"/>
              </a:buClr>
              <a:buSzPct val="80000"/>
              <a:buFont typeface="Wingdings" panose="05000000000000000000" pitchFamily="2" charset="2"/>
              <a:buChar char=""/>
            </a:pPr>
            <a:r>
              <a:rPr lang="zh-TW" altLang="en-US" dirty="0" smtClean="0">
                <a:latin typeface="Franklin Gothic Book" panose="020B0503020102020204" pitchFamily="34" charset="0"/>
                <a:ea typeface="FangSong" panose="02010609060101010101" pitchFamily="49" charset="-122"/>
                <a:cs typeface="Arial" charset="0"/>
              </a:rPr>
              <a:t>長</a:t>
            </a:r>
            <a:r>
              <a:rPr lang="zh-TW" altLang="en-US" dirty="0">
                <a:latin typeface="Franklin Gothic Book" panose="020B0503020102020204" pitchFamily="34" charset="0"/>
                <a:ea typeface="FangSong" panose="02010609060101010101" pitchFamily="49" charset="-122"/>
                <a:cs typeface="Arial" charset="0"/>
              </a:rPr>
              <a:t>期目標</a:t>
            </a:r>
            <a:r>
              <a:rPr lang="en-US" altLang="zh-TW" dirty="0">
                <a:latin typeface="Franklin Gothic Book" panose="020B0503020102020204" pitchFamily="34" charset="0"/>
                <a:ea typeface="FangSong" panose="02010609060101010101" pitchFamily="49" charset="-122"/>
                <a:cs typeface="Arial" charset="0"/>
              </a:rPr>
              <a:t>(5-10</a:t>
            </a:r>
            <a:r>
              <a:rPr lang="zh-TW" altLang="en-US" dirty="0">
                <a:latin typeface="Franklin Gothic Book" panose="020B0503020102020204" pitchFamily="34" charset="0"/>
                <a:ea typeface="FangSong" panose="02010609060101010101" pitchFamily="49" charset="-122"/>
                <a:cs typeface="Arial" charset="0"/>
              </a:rPr>
              <a:t>年</a:t>
            </a:r>
            <a:r>
              <a:rPr lang="en-US" altLang="zh-TW" dirty="0" smtClean="0">
                <a:latin typeface="Franklin Gothic Book" panose="020B0503020102020204" pitchFamily="34" charset="0"/>
                <a:ea typeface="FangSong" panose="02010609060101010101" pitchFamily="49" charset="-122"/>
                <a:cs typeface="Arial" charset="0"/>
              </a:rPr>
              <a:t>)</a:t>
            </a:r>
            <a:endParaRPr lang="en-US" altLang="zh-TW" dirty="0" smtClean="0">
              <a:latin typeface="Franklin Gothic Book" panose="020B0503020102020204" pitchFamily="34" charset="0"/>
              <a:ea typeface="FangSong" panose="02010609060101010101" pitchFamily="49" charset="-122"/>
            </a:endParaRPr>
          </a:p>
          <a:p>
            <a:pPr marL="600075" lvl="1" indent="-257175" eaLnBrk="0" hangingPunct="0">
              <a:lnSpc>
                <a:spcPts val="1650"/>
              </a:lnSpc>
              <a:spcBef>
                <a:spcPts val="1200"/>
              </a:spcBef>
              <a:buClr>
                <a:schemeClr val="accent2"/>
              </a:buClr>
              <a:buSzPct val="50000"/>
              <a:buFont typeface="Wingdings" panose="05000000000000000000" pitchFamily="2" charset="2"/>
              <a:buChar char="l"/>
            </a:pPr>
            <a:r>
              <a:rPr lang="zh-TW" altLang="en-US" dirty="0">
                <a:latin typeface="Franklin Gothic Book" panose="020B0503020102020204" pitchFamily="34" charset="0"/>
                <a:ea typeface="FangSong" panose="02010609060101010101" pitchFamily="49" charset="-122"/>
              </a:rPr>
              <a:t>永續經營與傳承 </a:t>
            </a:r>
            <a:endParaRPr lang="en-US" altLang="zh-TW" dirty="0">
              <a:latin typeface="Franklin Gothic Book" panose="020B0503020102020204" pitchFamily="34" charset="0"/>
              <a:ea typeface="FangSong" panose="02010609060101010101" pitchFamily="49" charset="-122"/>
              <a:cs typeface="Arial" charset="0"/>
            </a:endParaRPr>
          </a:p>
          <a:p>
            <a:pPr marL="600075" lvl="1" indent="-257175" eaLnBrk="0" hangingPunct="0">
              <a:lnSpc>
                <a:spcPts val="1650"/>
              </a:lnSpc>
              <a:spcBef>
                <a:spcPts val="1200"/>
              </a:spcBef>
              <a:buClr>
                <a:schemeClr val="accent2"/>
              </a:buClr>
              <a:buSzPct val="50000"/>
              <a:buFont typeface="Wingdings" panose="05000000000000000000" pitchFamily="2" charset="2"/>
              <a:buChar char="l"/>
            </a:pPr>
            <a:r>
              <a:rPr lang="zh-TW" altLang="en-US" dirty="0" smtClean="0">
                <a:latin typeface="Franklin Gothic Book" panose="020B0503020102020204" pitchFamily="34" charset="0"/>
                <a:ea typeface="FangSong" panose="02010609060101010101" pitchFamily="49" charset="-122"/>
              </a:rPr>
              <a:t>深化</a:t>
            </a:r>
            <a:r>
              <a:rPr lang="zh-TW" altLang="en-US" dirty="0">
                <a:latin typeface="Franklin Gothic Book" panose="020B0503020102020204" pitchFamily="34" charset="0"/>
                <a:ea typeface="FangSong" panose="02010609060101010101" pitchFamily="49" charset="-122"/>
              </a:rPr>
              <a:t>環境、社會及公司治理 </a:t>
            </a:r>
            <a:r>
              <a:rPr lang="en-US" altLang="zh-TW" dirty="0">
                <a:latin typeface="Franklin Gothic Book" panose="020B0503020102020204" pitchFamily="34" charset="0"/>
                <a:ea typeface="FangSong" panose="02010609060101010101" pitchFamily="49" charset="-122"/>
              </a:rPr>
              <a:t>(</a:t>
            </a:r>
            <a:r>
              <a:rPr lang="en-US" altLang="zh-TW" dirty="0" smtClean="0">
                <a:latin typeface="Franklin Gothic Book" panose="020B0503020102020204" pitchFamily="34" charset="0"/>
                <a:ea typeface="FangSong" panose="02010609060101010101" pitchFamily="49" charset="-122"/>
              </a:rPr>
              <a:t>ESG)</a:t>
            </a:r>
            <a:r>
              <a:rPr lang="zh-CN" altLang="en-US" dirty="0">
                <a:latin typeface="Franklin Gothic Book" panose="020B0503020102020204" pitchFamily="34" charset="0"/>
                <a:ea typeface="FangSong" panose="02010609060101010101" pitchFamily="49" charset="-122"/>
              </a:rPr>
              <a:t>、</a:t>
            </a:r>
            <a:r>
              <a:rPr lang="zh-TW" altLang="en-US" dirty="0" smtClean="0">
                <a:latin typeface="Franklin Gothic Book" panose="020B0503020102020204" pitchFamily="34" charset="0"/>
                <a:ea typeface="FangSong" panose="02010609060101010101" pitchFamily="49" charset="-122"/>
              </a:rPr>
              <a:t>善</a:t>
            </a:r>
            <a:r>
              <a:rPr lang="zh-TW" altLang="en-US" dirty="0">
                <a:latin typeface="Franklin Gothic Book" panose="020B0503020102020204" pitchFamily="34" charset="0"/>
                <a:ea typeface="FangSong" panose="02010609060101010101" pitchFamily="49" charset="-122"/>
              </a:rPr>
              <a:t>盡企業社會責任 </a:t>
            </a:r>
            <a:r>
              <a:rPr lang="en-US" altLang="zh-TW" dirty="0">
                <a:latin typeface="Franklin Gothic Book" panose="020B0503020102020204" pitchFamily="34" charset="0"/>
                <a:ea typeface="FangSong" panose="02010609060101010101" pitchFamily="49" charset="-122"/>
              </a:rPr>
              <a:t>(</a:t>
            </a:r>
            <a:r>
              <a:rPr lang="en-US" altLang="zh-TW" dirty="0" smtClean="0">
                <a:latin typeface="Franklin Gothic Book" panose="020B0503020102020204" pitchFamily="34" charset="0"/>
                <a:ea typeface="FangSong" panose="02010609060101010101" pitchFamily="49" charset="-122"/>
              </a:rPr>
              <a:t>CSR)</a:t>
            </a:r>
            <a:endParaRPr lang="en-US" altLang="zh-TW" dirty="0">
              <a:latin typeface="Franklin Gothic Book" panose="020B0503020102020204" pitchFamily="34" charset="0"/>
              <a:ea typeface="FangSong" panose="02010609060101010101" pitchFamily="49" charset="-122"/>
            </a:endParaRPr>
          </a:p>
          <a:p>
            <a:pPr marL="600075" lvl="1" indent="-257175" eaLnBrk="0" hangingPunct="0">
              <a:lnSpc>
                <a:spcPts val="1650"/>
              </a:lnSpc>
              <a:spcBef>
                <a:spcPts val="1200"/>
              </a:spcBef>
              <a:buClr>
                <a:schemeClr val="accent2"/>
              </a:buClr>
              <a:buSzPct val="50000"/>
              <a:buFont typeface="Wingdings" panose="05000000000000000000" pitchFamily="2" charset="2"/>
              <a:buChar char="l"/>
            </a:pPr>
            <a:r>
              <a:rPr lang="zh-CN" altLang="en-US" dirty="0" smtClean="0">
                <a:latin typeface="Franklin Gothic Book" panose="020B0503020102020204" pitchFamily="34" charset="0"/>
                <a:ea typeface="FangSong" panose="02010609060101010101" pitchFamily="49" charset="-122"/>
                <a:cs typeface="Arial" charset="0"/>
              </a:rPr>
              <a:t>年</a:t>
            </a:r>
            <a:r>
              <a:rPr lang="zh-CN" altLang="en-US" dirty="0">
                <a:latin typeface="Franklin Gothic Book" panose="020B0503020102020204" pitchFamily="34" charset="0"/>
                <a:ea typeface="FangSong" panose="02010609060101010101" pitchFamily="49" charset="-122"/>
                <a:cs typeface="Arial" charset="0"/>
              </a:rPr>
              <a:t>產</a:t>
            </a:r>
            <a:r>
              <a:rPr lang="zh-TW" altLang="en-US" dirty="0">
                <a:latin typeface="Franklin Gothic Book" panose="020B0503020102020204" pitchFamily="34" charset="0"/>
                <a:ea typeface="FangSong" panose="02010609060101010101" pitchFamily="49" charset="-122"/>
                <a:cs typeface="Arial" charset="0"/>
              </a:rPr>
              <a:t>能預期</a:t>
            </a:r>
            <a:r>
              <a:rPr lang="zh-TW" altLang="en-US" dirty="0" smtClean="0">
                <a:latin typeface="Franklin Gothic Book" panose="020B0503020102020204" pitchFamily="34" charset="0"/>
                <a:ea typeface="FangSong" panose="02010609060101010101" pitchFamily="49" charset="-122"/>
                <a:cs typeface="Arial" charset="0"/>
              </a:rPr>
              <a:t>超越</a:t>
            </a:r>
            <a:r>
              <a:rPr lang="en-US" altLang="zh-TW" dirty="0" smtClean="0">
                <a:latin typeface="Franklin Gothic Book" panose="020B0503020102020204" pitchFamily="34" charset="0"/>
                <a:ea typeface="FangSong" panose="02010609060101010101" pitchFamily="49" charset="-122"/>
                <a:cs typeface="Arial" charset="0"/>
              </a:rPr>
              <a:t>35</a:t>
            </a:r>
            <a:r>
              <a:rPr lang="zh-CN" altLang="en-US" dirty="0" smtClean="0">
                <a:latin typeface="Franklin Gothic Book" panose="020B0503020102020204" pitchFamily="34" charset="0"/>
                <a:ea typeface="FangSong" panose="02010609060101010101" pitchFamily="49" charset="-122"/>
                <a:cs typeface="Arial" charset="0"/>
              </a:rPr>
              <a:t>萬</a:t>
            </a:r>
            <a:r>
              <a:rPr lang="zh-CN" altLang="en-US" dirty="0">
                <a:latin typeface="Franklin Gothic Book" panose="020B0503020102020204" pitchFamily="34" charset="0"/>
                <a:ea typeface="FangSong" panose="02010609060101010101" pitchFamily="49" charset="-122"/>
                <a:cs typeface="Arial" charset="0"/>
              </a:rPr>
              <a:t>噸</a:t>
            </a:r>
            <a:endParaRPr lang="en-US" altLang="zh-CN" dirty="0">
              <a:latin typeface="Franklin Gothic Book" panose="020B0503020102020204" pitchFamily="34" charset="0"/>
              <a:ea typeface="FangSong" panose="02010609060101010101" pitchFamily="49" charset="-122"/>
              <a:cs typeface="Arial" charset="0"/>
            </a:endParaRPr>
          </a:p>
          <a:p>
            <a:pPr marL="342900" lvl="1" eaLnBrk="0" hangingPunct="0">
              <a:lnSpc>
                <a:spcPts val="1650"/>
              </a:lnSpc>
              <a:spcBef>
                <a:spcPts val="1200"/>
              </a:spcBef>
              <a:buClr>
                <a:schemeClr val="accent2"/>
              </a:buClr>
              <a:buSzPct val="50000"/>
            </a:pPr>
            <a:endParaRPr lang="en-US" altLang="zh-TW" dirty="0" smtClean="0">
              <a:latin typeface="Franklin Gothic Book" panose="020B0503020102020204" pitchFamily="34" charset="0"/>
              <a:ea typeface="FangSong" panose="02010609060101010101" pitchFamily="49" charset="-122"/>
            </a:endParaRPr>
          </a:p>
        </p:txBody>
      </p:sp>
      <p:sp>
        <p:nvSpPr>
          <p:cNvPr id="7" name="文本框 6"/>
          <p:cNvSpPr txBox="1"/>
          <p:nvPr/>
        </p:nvSpPr>
        <p:spPr>
          <a:xfrm>
            <a:off x="8887991" y="1426315"/>
            <a:ext cx="2544017" cy="584775"/>
          </a:xfrm>
          <a:prstGeom prst="rect">
            <a:avLst/>
          </a:prstGeom>
          <a:solidFill>
            <a:schemeClr val="bg1"/>
          </a:solidFill>
        </p:spPr>
        <p:txBody>
          <a:bodyPr wrap="square" rtlCol="0">
            <a:spAutoFit/>
          </a:bodyPr>
          <a:lstStyle/>
          <a:p>
            <a:r>
              <a:rPr lang="en-US" altLang="zh-CN" sz="1600" dirty="0">
                <a:latin typeface="Franklin Gothic Book" panose="020B0503020102020204"/>
                <a:ea typeface="FangSong" panose="02010609060101010101" pitchFamily="49" charset="-122"/>
                <a:cs typeface="Arial" charset="0"/>
              </a:rPr>
              <a:t>Estimated Shipments (thousand tons)</a:t>
            </a:r>
            <a:endParaRPr lang="zh-CN" altLang="en-US" sz="1600" dirty="0">
              <a:latin typeface="Franklin Gothic Book" panose="020B0503020102020204"/>
              <a:ea typeface="FangSong" panose="02010609060101010101" pitchFamily="49" charset="-122"/>
              <a:cs typeface="Arial" charset="0"/>
            </a:endParaRPr>
          </a:p>
        </p:txBody>
      </p:sp>
    </p:spTree>
    <p:extLst>
      <p:ext uri="{BB962C8B-B14F-4D97-AF65-F5344CB8AC3E}">
        <p14:creationId xmlns:p14="http://schemas.microsoft.com/office/powerpoint/2010/main" val="109499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r="9279"/>
          <a:stretch/>
        </p:blipFill>
        <p:spPr>
          <a:xfrm>
            <a:off x="6888088" y="1478566"/>
            <a:ext cx="5178156" cy="5072035"/>
          </a:xfrm>
          <a:prstGeom prst="rect">
            <a:avLst/>
          </a:prstGeom>
        </p:spPr>
      </p:pic>
      <p:sp>
        <p:nvSpPr>
          <p:cNvPr id="84993" name="TextBox 1"/>
          <p:cNvSpPr txBox="1">
            <a:spLocks noChangeArrowheads="1"/>
          </p:cNvSpPr>
          <p:nvPr/>
        </p:nvSpPr>
        <p:spPr bwMode="auto">
          <a:xfrm>
            <a:off x="2063751" y="291198"/>
            <a:ext cx="8208963" cy="646331"/>
          </a:xfrm>
          <a:prstGeom prst="rect">
            <a:avLst/>
          </a:prstGeom>
          <a:noFill/>
          <a:ln w="9525">
            <a:noFill/>
            <a:miter lim="800000"/>
            <a:headEnd/>
            <a:tailEnd/>
          </a:ln>
        </p:spPr>
        <p:txBody>
          <a:bodyPr anchor="ctr">
            <a:spAutoFit/>
          </a:bodyPr>
          <a:lstStyle/>
          <a:p>
            <a:pPr algn="ctr"/>
            <a:r>
              <a:rPr lang="en-US" altLang="zh-TW" sz="3600" b="1" dirty="0">
                <a:latin typeface="Franklin Gothic Book" panose="020B0503020102020204" pitchFamily="34" charset="0"/>
                <a:ea typeface="FangSong" panose="02010609060101010101" pitchFamily="49" charset="-122"/>
              </a:rPr>
              <a:t>Development plan</a:t>
            </a:r>
            <a:endParaRPr lang="zh-TW" altLang="en-US" sz="3600" b="1" dirty="0">
              <a:latin typeface="Franklin Gothic Book" panose="020B0503020102020204" pitchFamily="34" charset="0"/>
              <a:ea typeface="FangSong" panose="02010609060101010101" pitchFamily="49" charset="-122"/>
            </a:endParaRPr>
          </a:p>
        </p:txBody>
      </p:sp>
      <p:sp>
        <p:nvSpPr>
          <p:cNvPr id="8"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7</a:t>
            </a:fld>
            <a:endParaRPr kumimoji="0" lang="en-US" altLang="zh-CN" dirty="0">
              <a:solidFill>
                <a:schemeClr val="bg1">
                  <a:lumMod val="50000"/>
                </a:schemeClr>
              </a:solidFill>
              <a:latin typeface="+mj-lt"/>
              <a:ea typeface="SimSun" pitchFamily="2" charset="-122"/>
            </a:endParaRPr>
          </a:p>
        </p:txBody>
      </p:sp>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10" name="Content Placeholder 2">
            <a:extLst>
              <a:ext uri="{FF2B5EF4-FFF2-40B4-BE49-F238E27FC236}">
                <a16:creationId xmlns:a16="http://schemas.microsoft.com/office/drawing/2014/main" id="{FB3847C6-63DD-694A-9D88-A79DFB9ED4DA}"/>
              </a:ext>
            </a:extLst>
          </p:cNvPr>
          <p:cNvSpPr txBox="1">
            <a:spLocks/>
          </p:cNvSpPr>
          <p:nvPr/>
        </p:nvSpPr>
        <p:spPr bwMode="auto">
          <a:xfrm>
            <a:off x="263352" y="1196753"/>
            <a:ext cx="7056784" cy="5159598"/>
          </a:xfrm>
          <a:prstGeom prst="rect">
            <a:avLst/>
          </a:prstGeom>
          <a:noFill/>
          <a:ln w="9525">
            <a:noFill/>
            <a:miter lim="800000"/>
            <a:headEnd/>
            <a:tailEnd/>
          </a:ln>
        </p:spPr>
        <p:txBody>
          <a:bodyPr/>
          <a:lstStyle/>
          <a:p>
            <a:pPr lvl="1" eaLnBrk="0" hangingPunct="0">
              <a:lnSpc>
                <a:spcPts val="2200"/>
              </a:lnSpc>
              <a:spcBef>
                <a:spcPts val="300"/>
              </a:spcBef>
              <a:buClr>
                <a:schemeClr val="accent2"/>
              </a:buClr>
              <a:buSzPct val="50000"/>
            </a:pPr>
            <a:endParaRPr lang="en-US" altLang="zh-TW" dirty="0">
              <a:latin typeface="Franklin Gothic Book" panose="020B0503020102020204" pitchFamily="34" charset="0"/>
              <a:ea typeface="FangSong" panose="02010609060101010101" pitchFamily="49" charset="-122"/>
              <a:cs typeface="Arial" charset="0"/>
            </a:endParaRPr>
          </a:p>
          <a:p>
            <a:pPr marL="800100" lvl="1" indent="-342900" eaLnBrk="0" hangingPunct="0">
              <a:lnSpc>
                <a:spcPts val="2200"/>
              </a:lnSpc>
              <a:spcBef>
                <a:spcPts val="300"/>
              </a:spcBef>
              <a:buClr>
                <a:schemeClr val="accent2"/>
              </a:buClr>
              <a:buSzPct val="50000"/>
              <a:buFont typeface="Wingdings" panose="05000000000000000000" pitchFamily="2" charset="2"/>
              <a:buChar char="l"/>
            </a:pPr>
            <a:endParaRPr lang="en-US" altLang="zh-TW" dirty="0">
              <a:latin typeface="Franklin Gothic Book" panose="020B0503020102020204" pitchFamily="34" charset="0"/>
              <a:ea typeface="FangSong" panose="02010609060101010101" pitchFamily="49" charset="-122"/>
              <a:cs typeface="Arial" charset="0"/>
            </a:endParaRPr>
          </a:p>
          <a:p>
            <a:pPr marL="257175" indent="-257175" eaLnBrk="0" hangingPunct="0">
              <a:lnSpc>
                <a:spcPts val="1800"/>
              </a:lnSpc>
              <a:spcBef>
                <a:spcPts val="1200"/>
              </a:spcBef>
              <a:buClr>
                <a:schemeClr val="accent2"/>
              </a:buClr>
              <a:buSzPct val="80000"/>
              <a:buFont typeface="Wingdings" panose="05000000000000000000" pitchFamily="2" charset="2"/>
              <a:buChar char=""/>
            </a:pPr>
            <a:r>
              <a:rPr lang="en-US" altLang="zh-TW" dirty="0">
                <a:latin typeface="Franklin Gothic Book" panose="020B0503020102020204" pitchFamily="34" charset="0"/>
                <a:ea typeface="FangSong" panose="02010609060101010101" pitchFamily="49" charset="-122"/>
                <a:cs typeface="Arial" charset="0"/>
              </a:rPr>
              <a:t>Long </a:t>
            </a:r>
            <a:r>
              <a:rPr lang="en-US" altLang="zh-TW" dirty="0" smtClean="0">
                <a:latin typeface="Franklin Gothic Book" panose="020B0503020102020204" pitchFamily="34" charset="0"/>
                <a:ea typeface="FangSong" panose="02010609060101010101" pitchFamily="49" charset="-122"/>
                <a:cs typeface="Arial" charset="0"/>
              </a:rPr>
              <a:t>Term</a:t>
            </a:r>
            <a:endParaRPr lang="en-US" altLang="zh-TW" dirty="0" smtClean="0">
              <a:latin typeface="Franklin Gothic Book" panose="020B0503020102020204" pitchFamily="34" charset="0"/>
              <a:ea typeface="FangSong" panose="02010609060101010101" pitchFamily="49" charset="-122"/>
            </a:endParaRPr>
          </a:p>
          <a:p>
            <a:pPr marL="600075" lvl="1" indent="-257175" eaLnBrk="0" hangingPunct="0">
              <a:lnSpc>
                <a:spcPts val="1650"/>
              </a:lnSpc>
              <a:spcBef>
                <a:spcPts val="1200"/>
              </a:spcBef>
              <a:buClr>
                <a:schemeClr val="accent2"/>
              </a:buClr>
              <a:buSzPct val="50000"/>
              <a:buFont typeface="Wingdings" panose="05000000000000000000" pitchFamily="2" charset="2"/>
              <a:buChar char="l"/>
            </a:pPr>
            <a:r>
              <a:rPr lang="en-US" altLang="zh-TW" dirty="0">
                <a:latin typeface="Franklin Gothic Book" panose="020B0503020102020204" pitchFamily="34" charset="0"/>
                <a:ea typeface="FangSong" panose="02010609060101010101" pitchFamily="49" charset="-122"/>
              </a:rPr>
              <a:t>Sustainable Management and Inheritance</a:t>
            </a:r>
          </a:p>
          <a:p>
            <a:pPr marL="600075" lvl="1" indent="-257175" eaLnBrk="0" hangingPunct="0">
              <a:lnSpc>
                <a:spcPts val="1650"/>
              </a:lnSpc>
              <a:spcBef>
                <a:spcPts val="1200"/>
              </a:spcBef>
              <a:buClr>
                <a:schemeClr val="accent2"/>
              </a:buClr>
              <a:buSzPct val="50000"/>
              <a:buFont typeface="Wingdings" panose="05000000000000000000" pitchFamily="2" charset="2"/>
              <a:buChar char="l"/>
            </a:pPr>
            <a:r>
              <a:rPr lang="en-US" altLang="zh-TW" dirty="0">
                <a:latin typeface="Franklin Gothic Book" panose="020B0503020102020204" pitchFamily="34" charset="0"/>
                <a:ea typeface="FangSong" panose="02010609060101010101" pitchFamily="49" charset="-122"/>
              </a:rPr>
              <a:t>Deepening Environmental, Social and Corporate Governance (ESG) and Fulfilling Corporate Social Responsibility (CSR)</a:t>
            </a:r>
          </a:p>
          <a:p>
            <a:pPr marL="600075" lvl="1" indent="-257175" eaLnBrk="0" hangingPunct="0">
              <a:lnSpc>
                <a:spcPts val="1650"/>
              </a:lnSpc>
              <a:spcBef>
                <a:spcPts val="1200"/>
              </a:spcBef>
              <a:buClr>
                <a:schemeClr val="accent2"/>
              </a:buClr>
              <a:buSzPct val="50000"/>
              <a:buFont typeface="Wingdings" panose="05000000000000000000" pitchFamily="2" charset="2"/>
              <a:buChar char="l"/>
            </a:pPr>
            <a:r>
              <a:rPr lang="en-US" altLang="zh-TW" dirty="0">
                <a:latin typeface="Franklin Gothic Book" panose="020B0503020102020204" pitchFamily="34" charset="0"/>
                <a:ea typeface="FangSong" panose="02010609060101010101" pitchFamily="49" charset="-122"/>
              </a:rPr>
              <a:t>The annual production capacity is expected to exceed 350,000 tons</a:t>
            </a:r>
            <a:endParaRPr lang="en-US" altLang="zh-TW" dirty="0" smtClean="0">
              <a:latin typeface="Franklin Gothic Book" panose="020B0503020102020204" pitchFamily="34" charset="0"/>
              <a:ea typeface="FangSong" panose="02010609060101010101" pitchFamily="49" charset="-122"/>
            </a:endParaRPr>
          </a:p>
        </p:txBody>
      </p:sp>
      <p:sp>
        <p:nvSpPr>
          <p:cNvPr id="7" name="文本框 6"/>
          <p:cNvSpPr txBox="1"/>
          <p:nvPr/>
        </p:nvSpPr>
        <p:spPr>
          <a:xfrm>
            <a:off x="8887991" y="1426315"/>
            <a:ext cx="2544017" cy="584775"/>
          </a:xfrm>
          <a:prstGeom prst="rect">
            <a:avLst/>
          </a:prstGeom>
          <a:solidFill>
            <a:schemeClr val="bg1"/>
          </a:solidFill>
        </p:spPr>
        <p:txBody>
          <a:bodyPr wrap="square" rtlCol="0">
            <a:spAutoFit/>
          </a:bodyPr>
          <a:lstStyle/>
          <a:p>
            <a:r>
              <a:rPr lang="en-US" altLang="zh-CN" sz="1600" dirty="0">
                <a:latin typeface="Franklin Gothic Book" panose="020B0503020102020204"/>
                <a:ea typeface="FangSong" panose="02010609060101010101" pitchFamily="49" charset="-122"/>
                <a:cs typeface="Arial" charset="0"/>
              </a:rPr>
              <a:t>Estimated Shipments (thousand tons)</a:t>
            </a:r>
            <a:endParaRPr lang="zh-CN" altLang="en-US" sz="1600" dirty="0">
              <a:latin typeface="Franklin Gothic Book" panose="020B0503020102020204"/>
              <a:ea typeface="FangSong" panose="02010609060101010101" pitchFamily="49" charset="-122"/>
              <a:cs typeface="Arial" charset="0"/>
            </a:endParaRPr>
          </a:p>
        </p:txBody>
      </p:sp>
    </p:spTree>
    <p:extLst>
      <p:ext uri="{BB962C8B-B14F-4D97-AF65-F5344CB8AC3E}">
        <p14:creationId xmlns:p14="http://schemas.microsoft.com/office/powerpoint/2010/main" val="3325427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什么是ESG投资？发展背景？国内外ESG投资进程？-三个皮匠报告文库"/>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71860" y="4577292"/>
            <a:ext cx="713403"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什么是ESG投资？发展背景？国内外ESG投资进程？-三个皮匠报告文库"/>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98604" y="3074087"/>
            <a:ext cx="75608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什么是ESG投资？发展背景？国内外ESG投资进程？-三个皮匠报告文库"/>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85306" y="1359429"/>
            <a:ext cx="699706" cy="1200150"/>
          </a:xfrm>
          <a:prstGeom prst="rect">
            <a:avLst/>
          </a:prstGeom>
          <a:noFill/>
          <a:extLst>
            <a:ext uri="{909E8E84-426E-40DD-AFC4-6F175D3DCCD1}">
              <a14:hiddenFill xmlns:a14="http://schemas.microsoft.com/office/drawing/2010/main">
                <a:solidFill>
                  <a:srgbClr val="FFFFFF"/>
                </a:solidFill>
              </a14:hiddenFill>
            </a:ext>
          </a:extLst>
        </p:spPr>
      </p:pic>
      <p:sp>
        <p:nvSpPr>
          <p:cNvPr id="84993" name="TextBox 1"/>
          <p:cNvSpPr txBox="1">
            <a:spLocks noChangeArrowheads="1"/>
          </p:cNvSpPr>
          <p:nvPr/>
        </p:nvSpPr>
        <p:spPr bwMode="auto">
          <a:xfrm>
            <a:off x="2783632" y="525280"/>
            <a:ext cx="6886438" cy="507831"/>
          </a:xfrm>
          <a:prstGeom prst="rect">
            <a:avLst/>
          </a:prstGeom>
          <a:noFill/>
          <a:ln w="9525">
            <a:noFill/>
            <a:miter lim="800000"/>
            <a:headEnd/>
            <a:tailEnd/>
          </a:ln>
        </p:spPr>
        <p:txBody>
          <a:bodyPr wrap="square" anchor="ctr">
            <a:spAutoFit/>
          </a:bodyPr>
          <a:lstStyle/>
          <a:p>
            <a:pPr algn="ctr" eaLnBrk="0" hangingPunct="0">
              <a:spcBef>
                <a:spcPct val="50000"/>
              </a:spcBef>
            </a:pPr>
            <a:r>
              <a:rPr lang="en-US" altLang="zh-TW" sz="2700" b="1" dirty="0">
                <a:latin typeface="Franklin Gothic Book" panose="020B0503020102020204" pitchFamily="34" charset="0"/>
                <a:ea typeface="FangSong" panose="02010609060101010101" pitchFamily="49" charset="-122"/>
              </a:rPr>
              <a:t>Sustainability and Sustainable Management</a:t>
            </a:r>
            <a:endParaRPr kumimoji="0" lang="zh-TW" altLang="en-US" sz="2700" b="1" dirty="0">
              <a:latin typeface="FangSong" panose="02010609060101010101" pitchFamily="49" charset="-122"/>
              <a:ea typeface="FangSong" panose="02010609060101010101" pitchFamily="49" charset="-122"/>
              <a:cs typeface="Verdana" pitchFamily="34" charset="0"/>
            </a:endParaRPr>
          </a:p>
        </p:txBody>
      </p:sp>
      <p:sp>
        <p:nvSpPr>
          <p:cNvPr id="84994" name="Content Placeholder 2"/>
          <p:cNvSpPr txBox="1">
            <a:spLocks/>
          </p:cNvSpPr>
          <p:nvPr/>
        </p:nvSpPr>
        <p:spPr bwMode="auto">
          <a:xfrm>
            <a:off x="2357190" y="1161736"/>
            <a:ext cx="3522786" cy="4931560"/>
          </a:xfrm>
          <a:prstGeom prst="rect">
            <a:avLst/>
          </a:prstGeom>
          <a:noFill/>
          <a:ln w="9525">
            <a:noFill/>
            <a:miter lim="800000"/>
            <a:headEnd/>
            <a:tailEnd/>
          </a:ln>
        </p:spPr>
        <p:txBody>
          <a:bodyPr/>
          <a:lstStyle/>
          <a:p>
            <a:pPr marL="257175" indent="-257175" eaLnBrk="0" hangingPunct="0">
              <a:lnSpc>
                <a:spcPts val="1800"/>
              </a:lnSpc>
              <a:spcBef>
                <a:spcPts val="900"/>
              </a:spcBef>
              <a:buClr>
                <a:schemeClr val="accent2"/>
              </a:buClr>
              <a:buSzPct val="80000"/>
              <a:buFont typeface="Wingdings" panose="05000000000000000000" pitchFamily="2" charset="2"/>
              <a:buChar char=""/>
            </a:pPr>
            <a:r>
              <a:rPr lang="en-US" altLang="zh-TW" sz="1500" b="1" dirty="0">
                <a:latin typeface="Franklin Gothic Book" panose="020B0503020102020204" pitchFamily="34" charset="0"/>
                <a:ea typeface="FangSong" panose="02010609060101010101" pitchFamily="49" charset="-122"/>
                <a:cs typeface="Arial" charset="0"/>
              </a:rPr>
              <a:t>Environmental</a:t>
            </a:r>
            <a:endParaRPr lang="en-US" altLang="zh-CN" sz="1500" b="1" dirty="0">
              <a:latin typeface="Franklin Gothic Book" panose="020B0503020102020204" pitchFamily="34" charset="0"/>
              <a:ea typeface="FangSong" panose="02010609060101010101" pitchFamily="49" charset="-122"/>
              <a:cs typeface="Arial" charset="0"/>
            </a:endParaRPr>
          </a:p>
          <a:p>
            <a:pPr marL="600075" lvl="1" indent="-257175" eaLnBrk="0" hangingPunct="0">
              <a:lnSpc>
                <a:spcPts val="1650"/>
              </a:lnSpc>
              <a:spcBef>
                <a:spcPts val="225"/>
              </a:spcBef>
              <a:buClr>
                <a:schemeClr val="accent2"/>
              </a:buClr>
              <a:buSzPct val="50000"/>
              <a:buFont typeface="Wingdings" panose="05000000000000000000" pitchFamily="2" charset="2"/>
              <a:buChar char="l"/>
            </a:pPr>
            <a:r>
              <a:rPr lang="en-US" altLang="zh-TW" dirty="0">
                <a:ea typeface="FangSong" panose="02010609060101010101" pitchFamily="49" charset="-122"/>
                <a:cs typeface="Arial" charset="0"/>
              </a:rPr>
              <a:t>Invest in wind</a:t>
            </a:r>
            <a:r>
              <a:rPr lang="zh-TW" altLang="en-US" dirty="0">
                <a:ea typeface="FangSong" panose="02010609060101010101" pitchFamily="49" charset="-122"/>
                <a:cs typeface="Arial" charset="0"/>
              </a:rPr>
              <a:t> </a:t>
            </a:r>
            <a:r>
              <a:rPr lang="en-US" altLang="zh-TW" dirty="0">
                <a:ea typeface="FangSong" panose="02010609060101010101" pitchFamily="49" charset="-122"/>
                <a:cs typeface="Arial" charset="0"/>
              </a:rPr>
              <a:t>farms</a:t>
            </a:r>
          </a:p>
          <a:p>
            <a:pPr marL="600075" lvl="1" indent="-257175" eaLnBrk="0" hangingPunct="0">
              <a:lnSpc>
                <a:spcPts val="1650"/>
              </a:lnSpc>
              <a:spcBef>
                <a:spcPts val="225"/>
              </a:spcBef>
              <a:buClr>
                <a:schemeClr val="accent2"/>
              </a:buClr>
              <a:buSzPct val="50000"/>
              <a:buFont typeface="Wingdings" panose="05000000000000000000" pitchFamily="2" charset="2"/>
              <a:buChar char="l"/>
            </a:pPr>
            <a:r>
              <a:rPr lang="en-US" altLang="zh-TW" dirty="0" smtClean="0">
                <a:ea typeface="FangSong" panose="02010609060101010101" pitchFamily="49" charset="-122"/>
                <a:cs typeface="Arial" charset="0"/>
              </a:rPr>
              <a:t>Reserve </a:t>
            </a:r>
            <a:r>
              <a:rPr lang="en-US" altLang="zh-TW" dirty="0">
                <a:ea typeface="FangSong" panose="02010609060101010101" pitchFamily="49" charset="-122"/>
                <a:cs typeface="Arial" charset="0"/>
              </a:rPr>
              <a:t>green energy r</a:t>
            </a:r>
            <a:r>
              <a:rPr lang="en-US" altLang="zh-TW" dirty="0" smtClean="0">
                <a:ea typeface="FangSong" panose="02010609060101010101" pitchFamily="49" charset="-122"/>
                <a:cs typeface="Arial" charset="0"/>
              </a:rPr>
              <a:t>esources</a:t>
            </a:r>
            <a:endParaRPr lang="zh-TW" altLang="en-US" dirty="0">
              <a:ea typeface="FangSong" panose="02010609060101010101" pitchFamily="49" charset="-122"/>
              <a:cs typeface="Arial" charset="0"/>
            </a:endParaRPr>
          </a:p>
          <a:p>
            <a:pPr marL="600075" lvl="1" indent="-257175" eaLnBrk="0" hangingPunct="0">
              <a:lnSpc>
                <a:spcPts val="1650"/>
              </a:lnSpc>
              <a:spcBef>
                <a:spcPts val="225"/>
              </a:spcBef>
              <a:buClr>
                <a:schemeClr val="accent2"/>
              </a:buClr>
              <a:buSzPct val="50000"/>
              <a:buFont typeface="Wingdings" panose="05000000000000000000" pitchFamily="2" charset="2"/>
              <a:buChar char="l"/>
            </a:pPr>
            <a:r>
              <a:rPr lang="en-US" altLang="zh-TW" dirty="0">
                <a:ea typeface="FangSong" panose="02010609060101010101" pitchFamily="49" charset="-122"/>
                <a:cs typeface="Arial" charset="0"/>
              </a:rPr>
              <a:t>Calculating carbon emissions; managing carbon footprint</a:t>
            </a:r>
            <a:endParaRPr lang="zh-TW" altLang="en-US" dirty="0">
              <a:ea typeface="FangSong" panose="02010609060101010101" pitchFamily="49" charset="-122"/>
              <a:cs typeface="Arial" charset="0"/>
            </a:endParaRPr>
          </a:p>
          <a:p>
            <a:pPr marL="257175" indent="-257175" eaLnBrk="0" hangingPunct="0">
              <a:lnSpc>
                <a:spcPts val="1800"/>
              </a:lnSpc>
              <a:spcBef>
                <a:spcPts val="900"/>
              </a:spcBef>
              <a:buClr>
                <a:schemeClr val="accent2"/>
              </a:buClr>
              <a:buSzPct val="80000"/>
              <a:buFont typeface="Wingdings" panose="05000000000000000000" pitchFamily="2" charset="2"/>
              <a:buChar char=""/>
            </a:pPr>
            <a:r>
              <a:rPr lang="en-US" altLang="zh-CN" sz="1500" b="1" dirty="0">
                <a:latin typeface="Franklin Gothic Book" panose="020B0503020102020204" pitchFamily="34" charset="0"/>
                <a:ea typeface="FangSong" panose="02010609060101010101" pitchFamily="49" charset="-122"/>
                <a:cs typeface="Arial" charset="0"/>
              </a:rPr>
              <a:t>Social</a:t>
            </a:r>
            <a:endParaRPr lang="en-US" altLang="zh-TW" sz="1500" b="1" dirty="0">
              <a:latin typeface="Franklin Gothic Book" panose="020B0503020102020204" pitchFamily="34" charset="0"/>
              <a:ea typeface="FangSong" panose="02010609060101010101" pitchFamily="49" charset="-122"/>
              <a:cs typeface="Arial" charset="0"/>
            </a:endParaRPr>
          </a:p>
          <a:p>
            <a:pPr marL="600075" lvl="1" indent="-257175" eaLnBrk="0" hangingPunct="0">
              <a:lnSpc>
                <a:spcPts val="1650"/>
              </a:lnSpc>
              <a:spcBef>
                <a:spcPts val="225"/>
              </a:spcBef>
              <a:buClr>
                <a:schemeClr val="accent2"/>
              </a:buClr>
              <a:buSzPct val="50000"/>
              <a:buFont typeface="Wingdings" panose="05000000000000000000" pitchFamily="2" charset="2"/>
              <a:buChar char="l"/>
            </a:pPr>
            <a:r>
              <a:rPr lang="en-US" altLang="zh-CN" dirty="0" smtClean="0">
                <a:ea typeface="FangSong" panose="02010609060101010101" pitchFamily="49" charset="-122"/>
                <a:cs typeface="Arial" charset="0"/>
              </a:rPr>
              <a:t>Technology bring home</a:t>
            </a:r>
          </a:p>
          <a:p>
            <a:pPr marL="600075" lvl="1" indent="-257175" eaLnBrk="0" hangingPunct="0">
              <a:lnSpc>
                <a:spcPts val="1650"/>
              </a:lnSpc>
              <a:spcBef>
                <a:spcPts val="225"/>
              </a:spcBef>
              <a:buClr>
                <a:schemeClr val="accent2"/>
              </a:buClr>
              <a:buSzPct val="50000"/>
              <a:buFont typeface="Wingdings" panose="05000000000000000000" pitchFamily="2" charset="2"/>
              <a:buChar char="l"/>
            </a:pPr>
            <a:r>
              <a:rPr lang="en-US" altLang="zh-CN" dirty="0" smtClean="0">
                <a:ea typeface="FangSong" panose="02010609060101010101" pitchFamily="49" charset="-122"/>
                <a:cs typeface="Arial" charset="0"/>
              </a:rPr>
              <a:t>Industry-academia collaboration</a:t>
            </a:r>
            <a:endParaRPr lang="en-US" altLang="zh-CN" dirty="0">
              <a:ea typeface="FangSong" panose="02010609060101010101" pitchFamily="49" charset="-122"/>
              <a:cs typeface="Arial" charset="0"/>
            </a:endParaRPr>
          </a:p>
          <a:p>
            <a:pPr marL="600075" lvl="1" indent="-257175" eaLnBrk="0" hangingPunct="0">
              <a:lnSpc>
                <a:spcPts val="1650"/>
              </a:lnSpc>
              <a:spcBef>
                <a:spcPts val="225"/>
              </a:spcBef>
              <a:buClr>
                <a:schemeClr val="accent2"/>
              </a:buClr>
              <a:buSzPct val="50000"/>
              <a:buFont typeface="Wingdings" panose="05000000000000000000" pitchFamily="2" charset="2"/>
              <a:buChar char="l"/>
            </a:pPr>
            <a:r>
              <a:rPr lang="en-US" altLang="zh-CN" dirty="0" smtClean="0">
                <a:ea typeface="FangSong" panose="02010609060101010101" pitchFamily="49" charset="-122"/>
                <a:cs typeface="Arial" charset="0"/>
              </a:rPr>
              <a:t>Talent cultivation</a:t>
            </a:r>
            <a:endParaRPr lang="en-US" altLang="zh-TW" sz="1500" b="1" dirty="0">
              <a:latin typeface="Franklin Gothic Book" panose="020B0503020102020204" pitchFamily="34" charset="0"/>
              <a:ea typeface="FangSong" panose="02010609060101010101" pitchFamily="49" charset="-122"/>
              <a:cs typeface="Arial" charset="0"/>
            </a:endParaRPr>
          </a:p>
          <a:p>
            <a:pPr marL="257175" indent="-257175" eaLnBrk="0" hangingPunct="0">
              <a:lnSpc>
                <a:spcPts val="1800"/>
              </a:lnSpc>
              <a:spcBef>
                <a:spcPts val="900"/>
              </a:spcBef>
              <a:buClr>
                <a:schemeClr val="accent2"/>
              </a:buClr>
              <a:buSzPct val="80000"/>
              <a:buFont typeface="Wingdings" panose="05000000000000000000" pitchFamily="2" charset="2"/>
              <a:buChar char=""/>
            </a:pPr>
            <a:r>
              <a:rPr lang="en-US" altLang="zh-TW" sz="1500" b="1" dirty="0">
                <a:latin typeface="Franklin Gothic Book" panose="020B0503020102020204" pitchFamily="34" charset="0"/>
                <a:ea typeface="FangSong" panose="02010609060101010101" pitchFamily="49" charset="-122"/>
                <a:cs typeface="Arial" charset="0"/>
              </a:rPr>
              <a:t>Governance</a:t>
            </a:r>
          </a:p>
          <a:p>
            <a:pPr marL="600075" lvl="1" indent="-257175" eaLnBrk="0" hangingPunct="0">
              <a:lnSpc>
                <a:spcPts val="1650"/>
              </a:lnSpc>
              <a:spcBef>
                <a:spcPts val="225"/>
              </a:spcBef>
              <a:buClr>
                <a:schemeClr val="accent2"/>
              </a:buClr>
              <a:buSzPct val="50000"/>
              <a:buFont typeface="Wingdings" panose="05000000000000000000" pitchFamily="2" charset="2"/>
              <a:buChar char="l"/>
            </a:pPr>
            <a:r>
              <a:rPr lang="en-US" altLang="zh-CN" dirty="0">
                <a:latin typeface="+mj-lt"/>
                <a:ea typeface="FangSong" panose="02010609060101010101" pitchFamily="49" charset="-122"/>
                <a:cs typeface="Arial" charset="0"/>
              </a:rPr>
              <a:t>Increase the number of outside </a:t>
            </a:r>
            <a:r>
              <a:rPr lang="en-US" altLang="zh-CN" dirty="0" smtClean="0">
                <a:latin typeface="+mj-lt"/>
                <a:ea typeface="FangSong" panose="02010609060101010101" pitchFamily="49" charset="-122"/>
                <a:cs typeface="Arial" charset="0"/>
              </a:rPr>
              <a:t>directors</a:t>
            </a:r>
          </a:p>
          <a:p>
            <a:pPr marL="600075" lvl="1" indent="-257175" eaLnBrk="0" hangingPunct="0">
              <a:lnSpc>
                <a:spcPts val="1650"/>
              </a:lnSpc>
              <a:spcBef>
                <a:spcPts val="225"/>
              </a:spcBef>
              <a:buClr>
                <a:schemeClr val="accent2"/>
              </a:buClr>
              <a:buSzPct val="50000"/>
              <a:buFont typeface="Wingdings" panose="05000000000000000000" pitchFamily="2" charset="2"/>
              <a:buChar char="l"/>
            </a:pPr>
            <a:r>
              <a:rPr lang="en-US" altLang="zh-CN" dirty="0">
                <a:latin typeface="+mj-lt"/>
                <a:ea typeface="FangSong" panose="02010609060101010101" pitchFamily="49" charset="-122"/>
                <a:cs typeface="Arial" charset="0"/>
              </a:rPr>
              <a:t>Increase female board </a:t>
            </a:r>
            <a:r>
              <a:rPr lang="en-US" altLang="zh-CN" dirty="0" smtClean="0">
                <a:latin typeface="+mj-lt"/>
                <a:ea typeface="FangSong" panose="02010609060101010101" pitchFamily="49" charset="-122"/>
                <a:cs typeface="Arial" charset="0"/>
              </a:rPr>
              <a:t>members</a:t>
            </a:r>
          </a:p>
          <a:p>
            <a:pPr marL="600075" lvl="1" indent="-257175" eaLnBrk="0" hangingPunct="0">
              <a:lnSpc>
                <a:spcPts val="1650"/>
              </a:lnSpc>
              <a:spcBef>
                <a:spcPts val="225"/>
              </a:spcBef>
              <a:buClr>
                <a:schemeClr val="accent2"/>
              </a:buClr>
              <a:buSzPct val="50000"/>
              <a:buFont typeface="Wingdings" panose="05000000000000000000" pitchFamily="2" charset="2"/>
              <a:buChar char="l"/>
            </a:pPr>
            <a:r>
              <a:rPr lang="en-US" altLang="zh-CN" dirty="0" smtClean="0">
                <a:latin typeface="+mj-lt"/>
                <a:ea typeface="FangSong" panose="02010609060101010101" pitchFamily="49" charset="-122"/>
                <a:cs typeface="Arial" charset="0"/>
              </a:rPr>
              <a:t>Chairman no longer serve CEO</a:t>
            </a:r>
            <a:r>
              <a:rPr lang="zh-TW" altLang="en-US" dirty="0" smtClean="0">
                <a:latin typeface="+mj-lt"/>
                <a:ea typeface="FangSong" panose="02010609060101010101" pitchFamily="49" charset="-122"/>
                <a:cs typeface="Arial" charset="0"/>
              </a:rPr>
              <a:t> </a:t>
            </a:r>
            <a:r>
              <a:rPr lang="en-US" altLang="zh-TW" dirty="0" smtClean="0">
                <a:latin typeface="+mj-lt"/>
                <a:ea typeface="FangSong" panose="02010609060101010101" pitchFamily="49" charset="-122"/>
                <a:cs typeface="Arial" charset="0"/>
              </a:rPr>
              <a:t>at the same time</a:t>
            </a:r>
            <a:endParaRPr lang="en-US" altLang="zh-CN" dirty="0" smtClean="0">
              <a:latin typeface="+mj-lt"/>
              <a:ea typeface="FangSong" panose="02010609060101010101" pitchFamily="49" charset="-122"/>
              <a:cs typeface="Arial" charset="0"/>
            </a:endParaRPr>
          </a:p>
          <a:p>
            <a:pPr marL="342900" lvl="1" eaLnBrk="0" hangingPunct="0">
              <a:lnSpc>
                <a:spcPts val="1650"/>
              </a:lnSpc>
              <a:spcBef>
                <a:spcPts val="225"/>
              </a:spcBef>
              <a:buClr>
                <a:schemeClr val="accent2"/>
              </a:buClr>
              <a:buSzPct val="50000"/>
            </a:pPr>
            <a:endParaRPr lang="en-US" altLang="zh-TW" dirty="0">
              <a:latin typeface="Franklin Gothic Book" panose="020B0503020102020204" pitchFamily="34" charset="0"/>
              <a:ea typeface="FangSong" panose="02010609060101010101" pitchFamily="49" charset="-122"/>
              <a:cs typeface="Arial" charset="0"/>
            </a:endParaRPr>
          </a:p>
        </p:txBody>
      </p:sp>
      <p:sp>
        <p:nvSpPr>
          <p:cNvPr id="5"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557213" indent="-214313" eaLnBrk="0" hangingPunct="0">
              <a:defRPr kumimoji="1">
                <a:solidFill>
                  <a:schemeClr val="tx1"/>
                </a:solidFill>
                <a:latin typeface="Arial" pitchFamily="34" charset="0"/>
                <a:ea typeface="新細明體" pitchFamily="18" charset="-120"/>
              </a:defRPr>
            </a:lvl2pPr>
            <a:lvl3pPr marL="857250" indent="-171450" eaLnBrk="0" hangingPunct="0">
              <a:defRPr kumimoji="1">
                <a:solidFill>
                  <a:schemeClr val="tx1"/>
                </a:solidFill>
                <a:latin typeface="Arial" pitchFamily="34" charset="0"/>
                <a:ea typeface="新細明體" pitchFamily="18" charset="-120"/>
              </a:defRPr>
            </a:lvl3pPr>
            <a:lvl4pPr marL="1200150" indent="-171450" eaLnBrk="0" hangingPunct="0">
              <a:defRPr kumimoji="1">
                <a:solidFill>
                  <a:schemeClr val="tx1"/>
                </a:solidFill>
                <a:latin typeface="Arial" pitchFamily="34" charset="0"/>
                <a:ea typeface="新細明體" pitchFamily="18" charset="-120"/>
              </a:defRPr>
            </a:lvl4pPr>
            <a:lvl5pPr marL="1543050" indent="-171450" eaLnBrk="0" hangingPunct="0">
              <a:defRPr kumimoji="1">
                <a:solidFill>
                  <a:schemeClr val="tx1"/>
                </a:solidFill>
                <a:latin typeface="Arial" pitchFamily="34" charset="0"/>
                <a:ea typeface="新細明體" pitchFamily="18" charset="-120"/>
              </a:defRPr>
            </a:lvl5pPr>
            <a:lvl6pPr marL="1885950" indent="-171450" eaLnBrk="0" fontAlgn="base" hangingPunct="0">
              <a:spcBef>
                <a:spcPct val="0"/>
              </a:spcBef>
              <a:spcAft>
                <a:spcPct val="0"/>
              </a:spcAft>
              <a:defRPr kumimoji="1">
                <a:solidFill>
                  <a:schemeClr val="tx1"/>
                </a:solidFill>
                <a:latin typeface="Arial" pitchFamily="34" charset="0"/>
                <a:ea typeface="新細明體" pitchFamily="18" charset="-120"/>
              </a:defRPr>
            </a:lvl6pPr>
            <a:lvl7pPr marL="2228850" indent="-171450" eaLnBrk="0" fontAlgn="base" hangingPunct="0">
              <a:spcBef>
                <a:spcPct val="0"/>
              </a:spcBef>
              <a:spcAft>
                <a:spcPct val="0"/>
              </a:spcAft>
              <a:defRPr kumimoji="1">
                <a:solidFill>
                  <a:schemeClr val="tx1"/>
                </a:solidFill>
                <a:latin typeface="Arial" pitchFamily="34" charset="0"/>
                <a:ea typeface="新細明體" pitchFamily="18" charset="-120"/>
              </a:defRPr>
            </a:lvl7pPr>
            <a:lvl8pPr marL="2571750" indent="-171450" eaLnBrk="0" fontAlgn="base" hangingPunct="0">
              <a:spcBef>
                <a:spcPct val="0"/>
              </a:spcBef>
              <a:spcAft>
                <a:spcPct val="0"/>
              </a:spcAft>
              <a:defRPr kumimoji="1">
                <a:solidFill>
                  <a:schemeClr val="tx1"/>
                </a:solidFill>
                <a:latin typeface="Arial" pitchFamily="34" charset="0"/>
                <a:ea typeface="新細明體" pitchFamily="18" charset="-120"/>
              </a:defRPr>
            </a:lvl8pPr>
            <a:lvl9pPr marL="2914650" indent="-17145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8</a:t>
            </a:fld>
            <a:endParaRPr kumimoji="0" lang="en-US" altLang="zh-CN" dirty="0">
              <a:solidFill>
                <a:schemeClr val="bg1">
                  <a:lumMod val="50000"/>
                </a:schemeClr>
              </a:solidFill>
              <a:latin typeface="+mj-lt"/>
              <a:ea typeface="SimSun" pitchFamily="2" charset="-122"/>
            </a:endParaRPr>
          </a:p>
        </p:txBody>
      </p:sp>
      <p:pic>
        <p:nvPicPr>
          <p:cNvPr id="8" name="图片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47528" y="5830736"/>
            <a:ext cx="1547664" cy="557266"/>
          </a:xfrm>
          <a:prstGeom prst="rect">
            <a:avLst/>
          </a:prstGeom>
        </p:spPr>
      </p:pic>
      <p:pic>
        <p:nvPicPr>
          <p:cNvPr id="9" name="图片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20853" y="1575167"/>
            <a:ext cx="2646294" cy="38071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图片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19936" y="3234629"/>
            <a:ext cx="2872552" cy="22028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nvSpPr>
        <p:spPr>
          <a:xfrm>
            <a:off x="6829764" y="6140906"/>
            <a:ext cx="3381037" cy="215444"/>
          </a:xfrm>
          <a:prstGeom prst="rect">
            <a:avLst/>
          </a:prstGeom>
          <a:noFill/>
        </p:spPr>
        <p:txBody>
          <a:bodyPr wrap="square" rtlCol="0">
            <a:spAutoFit/>
          </a:bodyPr>
          <a:lstStyle/>
          <a:p>
            <a:r>
              <a:rPr lang="zh-TW" altLang="en-US" sz="800" dirty="0">
                <a:latin typeface="+mj-lt"/>
                <a:ea typeface="FangSong" panose="02010609060101010101" pitchFamily="49" charset="-122"/>
                <a:cs typeface="Arial" charset="0"/>
              </a:rPr>
              <a:t>來源</a:t>
            </a:r>
            <a:r>
              <a:rPr lang="en-US" altLang="zh-TW" sz="800" dirty="0">
                <a:latin typeface="+mj-lt"/>
                <a:ea typeface="FangSong" panose="02010609060101010101" pitchFamily="49" charset="-122"/>
                <a:cs typeface="Arial" charset="0"/>
              </a:rPr>
              <a:t>:</a:t>
            </a:r>
            <a:r>
              <a:rPr lang="en-US" altLang="zh-TW" sz="800" dirty="0"/>
              <a:t>TCSA</a:t>
            </a:r>
            <a:r>
              <a:rPr lang="zh-TW" altLang="en-US" sz="800" dirty="0"/>
              <a:t>台灣企業永續獎</a:t>
            </a:r>
            <a:r>
              <a:rPr lang="en-US" altLang="zh-TW" sz="800" dirty="0"/>
              <a:t>::TCSA</a:t>
            </a:r>
            <a:r>
              <a:rPr lang="zh-TW" altLang="en-US" sz="800" dirty="0"/>
              <a:t>台灣企業永續獎 </a:t>
            </a:r>
            <a:r>
              <a:rPr lang="en-US" altLang="zh-TW" sz="800" dirty="0"/>
              <a:t>(tcsaward.org.tw)</a:t>
            </a:r>
          </a:p>
        </p:txBody>
      </p:sp>
    </p:spTree>
    <p:extLst>
      <p:ext uri="{BB962C8B-B14F-4D97-AF65-F5344CB8AC3E}">
        <p14:creationId xmlns:p14="http://schemas.microsoft.com/office/powerpoint/2010/main" val="3775678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3"/>
          <p:cNvSpPr txBox="1">
            <a:spLocks noChangeArrowheads="1"/>
          </p:cNvSpPr>
          <p:nvPr/>
        </p:nvSpPr>
        <p:spPr bwMode="auto">
          <a:xfrm>
            <a:off x="2593340" y="150010"/>
            <a:ext cx="7607168" cy="954107"/>
          </a:xfrm>
          <a:prstGeom prst="rect">
            <a:avLst/>
          </a:prstGeom>
          <a:noFill/>
          <a:ln w="9525">
            <a:noFill/>
            <a:miter lim="800000"/>
            <a:headEnd/>
            <a:tailEnd/>
          </a:ln>
        </p:spPr>
        <p:txBody>
          <a:bodyPr wrap="square" anchor="ctr">
            <a:spAutoFit/>
          </a:bodyPr>
          <a:lstStyle/>
          <a:p>
            <a:pPr algn="ctr" eaLnBrk="0" hangingPunct="0">
              <a:spcBef>
                <a:spcPct val="50000"/>
              </a:spcBef>
            </a:pPr>
            <a:r>
              <a:rPr kumimoji="0" lang="en-US" altLang="zh-CN" sz="2800" b="1" dirty="0">
                <a:latin typeface="FangSong" panose="02010609060101010101" pitchFamily="49" charset="-122"/>
                <a:ea typeface="FangSong" panose="02010609060101010101" pitchFamily="49" charset="-122"/>
                <a:cs typeface="Verdana" pitchFamily="34" charset="0"/>
              </a:rPr>
              <a:t>Core Competitiveness: Strengthening of Professional and Technical Capabilities</a:t>
            </a:r>
            <a:endParaRPr kumimoji="0" lang="zh-TW" altLang="en-US" sz="2800" b="1" dirty="0">
              <a:latin typeface="FangSong" panose="02010609060101010101" pitchFamily="49" charset="-122"/>
              <a:ea typeface="FangSong" panose="02010609060101010101" pitchFamily="49" charset="-122"/>
              <a:cs typeface="Verdana" pitchFamily="34" charset="0"/>
            </a:endParaRPr>
          </a:p>
        </p:txBody>
      </p:sp>
      <p:sp>
        <p:nvSpPr>
          <p:cNvPr id="44" name="矩形 43"/>
          <p:cNvSpPr/>
          <p:nvPr/>
        </p:nvSpPr>
        <p:spPr>
          <a:xfrm>
            <a:off x="2075643" y="1212574"/>
            <a:ext cx="1318137" cy="430887"/>
          </a:xfrm>
          <a:prstGeom prst="rect">
            <a:avLst/>
          </a:prstGeom>
        </p:spPr>
        <p:txBody>
          <a:bodyPr wrap="none" rIns="90000">
            <a:spAutoFit/>
          </a:bodyPr>
          <a:lstStyle/>
          <a:p>
            <a:pPr lvl="0"/>
            <a:r>
              <a:rPr lang="zh-TW" altLang="en-US" sz="2200" b="1" dirty="0">
                <a:solidFill>
                  <a:schemeClr val="bg1"/>
                </a:solidFill>
                <a:latin typeface="FangSong" panose="02010609060101010101" pitchFamily="49" charset="-122"/>
                <a:ea typeface="FangSong" panose="02010609060101010101" pitchFamily="49" charset="-122"/>
              </a:rPr>
              <a:t>技術能力</a:t>
            </a:r>
          </a:p>
        </p:txBody>
      </p:sp>
      <p:sp>
        <p:nvSpPr>
          <p:cNvPr id="19" name="矩形 18"/>
          <p:cNvSpPr/>
          <p:nvPr/>
        </p:nvSpPr>
        <p:spPr>
          <a:xfrm>
            <a:off x="2826946" y="5886349"/>
            <a:ext cx="7323696" cy="792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a:solidFill>
                  <a:schemeClr val="tx1"/>
                </a:solidFill>
                <a:latin typeface="Franklin Gothic Book" panose="020B0503020102020204" pitchFamily="34" charset="0"/>
                <a:ea typeface="FangSong" panose="02010609060101010101" pitchFamily="49" charset="-122"/>
              </a:rPr>
              <a:t>Focus on quality improvement, lean production, personnel training, etc., and promote Industry 4.0, introduce Manufacturing Execution System (MES), and strengthen technical capabilities and production efficiency.</a:t>
            </a:r>
          </a:p>
        </p:txBody>
      </p:sp>
      <p:sp>
        <p:nvSpPr>
          <p:cNvPr id="27" name="文字方塊 26"/>
          <p:cNvSpPr txBox="1"/>
          <p:nvPr/>
        </p:nvSpPr>
        <p:spPr>
          <a:xfrm>
            <a:off x="2312795" y="1399962"/>
            <a:ext cx="4752520" cy="3311163"/>
          </a:xfrm>
          <a:prstGeom prst="rect">
            <a:avLst/>
          </a:prstGeom>
          <a:noFill/>
        </p:spPr>
        <p:txBody>
          <a:bodyPr wrap="square" rtlCol="0">
            <a:spAutoFit/>
          </a:bodyPr>
          <a:lstStyle/>
          <a:p>
            <a:pPr eaLnBrk="0" hangingPunct="0">
              <a:lnSpc>
                <a:spcPts val="1800"/>
              </a:lnSpc>
              <a:spcBef>
                <a:spcPts val="600"/>
              </a:spcBef>
              <a:buClr>
                <a:schemeClr val="accent2"/>
              </a:buClr>
              <a:buSzPct val="80000"/>
            </a:pPr>
            <a:r>
              <a:rPr lang="en-US" altLang="zh-TW" b="1" dirty="0">
                <a:latin typeface="Franklin Gothic Book" panose="020B0503020102020204" pitchFamily="34" charset="0"/>
                <a:ea typeface="FangSong" panose="02010609060101010101" pitchFamily="49" charset="-122"/>
              </a:rPr>
              <a:t>Good quality</a:t>
            </a:r>
            <a:endParaRPr lang="en-US" altLang="zh-TW" b="1" dirty="0" smtClean="0">
              <a:latin typeface="FangSong" panose="02010609060101010101" pitchFamily="49" charset="-122"/>
              <a:ea typeface="FangSong" panose="02010609060101010101" pitchFamily="49" charset="-122"/>
              <a:cs typeface="Arial" charset="0"/>
            </a:endParaRPr>
          </a:p>
          <a:p>
            <a:pPr marL="342900"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Accumulation of decades of work experience by the professional </a:t>
            </a:r>
            <a:r>
              <a:rPr lang="en-US" altLang="zh-TW" sz="1600" dirty="0" smtClean="0">
                <a:latin typeface="FangSong" panose="02010609060101010101" pitchFamily="49" charset="-122"/>
                <a:ea typeface="FangSong" panose="02010609060101010101" pitchFamily="49" charset="-122"/>
                <a:cs typeface="Arial" charset="0"/>
              </a:rPr>
              <a:t>team</a:t>
            </a:r>
          </a:p>
          <a:p>
            <a:pPr marL="342900"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Excellent product quality, high reliability and long service </a:t>
            </a:r>
            <a:r>
              <a:rPr lang="en-US" altLang="zh-TW" sz="1600" dirty="0" smtClean="0">
                <a:latin typeface="FangSong" panose="02010609060101010101" pitchFamily="49" charset="-122"/>
                <a:ea typeface="FangSong" panose="02010609060101010101" pitchFamily="49" charset="-122"/>
                <a:cs typeface="Arial" charset="0"/>
              </a:rPr>
              <a:t>life</a:t>
            </a:r>
          </a:p>
          <a:p>
            <a:pPr eaLnBrk="0" hangingPunct="0">
              <a:lnSpc>
                <a:spcPts val="1600"/>
              </a:lnSpc>
              <a:spcBef>
                <a:spcPts val="600"/>
              </a:spcBef>
              <a:buClr>
                <a:schemeClr val="tx1"/>
              </a:buClr>
              <a:buSzPct val="50000"/>
            </a:pPr>
            <a:r>
              <a:rPr lang="en-US" altLang="zh-TW" b="1" dirty="0">
                <a:latin typeface="Franklin Gothic Book" panose="020B0503020102020204" pitchFamily="34" charset="0"/>
                <a:ea typeface="FangSong" panose="02010609060101010101" pitchFamily="49" charset="-122"/>
              </a:rPr>
              <a:t>Advanced Material Formula Control Capabilities</a:t>
            </a:r>
          </a:p>
          <a:p>
            <a:pPr marL="342900" lvl="1"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Simultaneous processing of more than 30 chemical elements and metallographic analysis</a:t>
            </a:r>
          </a:p>
          <a:p>
            <a:pPr marL="342900" lvl="1"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Professional processing capabilities of high standards, high specifications, and special </a:t>
            </a:r>
            <a:r>
              <a:rPr lang="en-US" altLang="zh-TW" sz="1600" dirty="0" smtClean="0">
                <a:latin typeface="FangSong" panose="02010609060101010101" pitchFamily="49" charset="-122"/>
                <a:ea typeface="FangSong" panose="02010609060101010101" pitchFamily="49" charset="-122"/>
                <a:cs typeface="Arial" charset="0"/>
              </a:rPr>
              <a:t>materials</a:t>
            </a:r>
          </a:p>
          <a:p>
            <a:pPr lvl="1" eaLnBrk="0" hangingPunct="0">
              <a:lnSpc>
                <a:spcPts val="2400"/>
              </a:lnSpc>
              <a:spcBef>
                <a:spcPts val="300"/>
              </a:spcBef>
              <a:buClr>
                <a:schemeClr val="accent2"/>
              </a:buClr>
              <a:buSzPct val="50000"/>
            </a:pPr>
            <a:endParaRPr lang="en-US" altLang="zh-TW" sz="1600" dirty="0">
              <a:latin typeface="FangSong" panose="02010609060101010101" pitchFamily="49" charset="-122"/>
              <a:ea typeface="FangSong" panose="02010609060101010101" pitchFamily="49" charset="-122"/>
              <a:cs typeface="Arial" charset="0"/>
            </a:endParaRPr>
          </a:p>
        </p:txBody>
      </p:sp>
      <p:pic>
        <p:nvPicPr>
          <p:cNvPr id="24" name="圖片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1552" y="1729078"/>
            <a:ext cx="1127219" cy="652626"/>
          </a:xfrm>
          <a:prstGeom prst="rect">
            <a:avLst/>
          </a:prstGeom>
        </p:spPr>
      </p:pic>
      <p:pic>
        <p:nvPicPr>
          <p:cNvPr id="2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5821" y="2665183"/>
            <a:ext cx="1127219" cy="650791"/>
          </a:xfrm>
          <a:prstGeom prst="rect">
            <a:avLst/>
          </a:prstGeom>
          <a:noFill/>
          <a:ln>
            <a:noFill/>
          </a:ln>
          <a:extLst/>
        </p:spPr>
      </p:pic>
      <p:pic>
        <p:nvPicPr>
          <p:cNvPr id="26"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5884" y="3601286"/>
            <a:ext cx="1127090" cy="648746"/>
          </a:xfrm>
          <a:prstGeom prst="rect">
            <a:avLst/>
          </a:prstGeom>
          <a:noFill/>
          <a:ln>
            <a:noFill/>
          </a:ln>
        </p:spPr>
      </p:pic>
      <p:pic>
        <p:nvPicPr>
          <p:cNvPr id="28" name="圖片 2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5820" y="4725526"/>
            <a:ext cx="1137284" cy="675961"/>
          </a:xfrm>
          <a:prstGeom prst="rect">
            <a:avLst/>
          </a:prstGeom>
        </p:spPr>
      </p:pic>
      <p:sp>
        <p:nvSpPr>
          <p:cNvPr id="10" name="投影片編號版面配置區 5"/>
          <p:cNvSpPr>
            <a:spLocks noGrp="1"/>
          </p:cNvSpPr>
          <p:nvPr>
            <p:ph type="sldNum" sz="quarter" idx="16"/>
          </p:nvPr>
        </p:nvSpPr>
        <p:spPr bwMode="auto">
          <a:prstGeom prst="rect">
            <a:avLst/>
          </a:prstGeom>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defRPr/>
            </a:pPr>
            <a:fld id="{C43CC20C-29C7-4D80-BF0E-6386C7830DBD}" type="slidenum">
              <a:rPr kumimoji="0" lang="en-US" altLang="zh-CN">
                <a:solidFill>
                  <a:schemeClr val="bg1">
                    <a:lumMod val="50000"/>
                  </a:schemeClr>
                </a:solidFill>
                <a:latin typeface="+mj-lt"/>
                <a:ea typeface="SimSun" pitchFamily="2" charset="-122"/>
              </a:rPr>
              <a:pPr algn="r" eaLnBrk="1" hangingPunct="1">
                <a:defRPr/>
              </a:pPr>
              <a:t>9</a:t>
            </a:fld>
            <a:endParaRPr kumimoji="0" lang="en-US" altLang="zh-CN" dirty="0">
              <a:solidFill>
                <a:schemeClr val="bg1">
                  <a:lumMod val="50000"/>
                </a:schemeClr>
              </a:solidFill>
              <a:latin typeface="+mj-lt"/>
              <a:ea typeface="SimSun" pitchFamily="2" charset="-122"/>
            </a:endParaRPr>
          </a:p>
        </p:txBody>
      </p:sp>
      <p:pic>
        <p:nvPicPr>
          <p:cNvPr id="13" name="图片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6114979"/>
            <a:ext cx="2063552" cy="743021"/>
          </a:xfrm>
          <a:prstGeom prst="rect">
            <a:avLst/>
          </a:prstGeom>
        </p:spPr>
      </p:pic>
      <p:sp>
        <p:nvSpPr>
          <p:cNvPr id="14" name="文字方塊 26"/>
          <p:cNvSpPr txBox="1"/>
          <p:nvPr/>
        </p:nvSpPr>
        <p:spPr>
          <a:xfrm>
            <a:off x="7248128" y="1390930"/>
            <a:ext cx="4752520" cy="4221669"/>
          </a:xfrm>
          <a:prstGeom prst="rect">
            <a:avLst/>
          </a:prstGeom>
          <a:noFill/>
        </p:spPr>
        <p:txBody>
          <a:bodyPr wrap="square" rtlCol="0">
            <a:spAutoFit/>
          </a:bodyPr>
          <a:lstStyle/>
          <a:p>
            <a:pPr marL="0" lvl="1" eaLnBrk="0" hangingPunct="0">
              <a:lnSpc>
                <a:spcPts val="1600"/>
              </a:lnSpc>
              <a:spcBef>
                <a:spcPts val="600"/>
              </a:spcBef>
              <a:buClr>
                <a:schemeClr val="tx1"/>
              </a:buClr>
              <a:buSzPct val="50000"/>
            </a:pPr>
            <a:r>
              <a:rPr lang="en-US" altLang="zh-TW" b="1" dirty="0">
                <a:latin typeface="Franklin Gothic Book" panose="020B0503020102020204" pitchFamily="34" charset="0"/>
                <a:ea typeface="FangSong" panose="02010609060101010101" pitchFamily="49" charset="-122"/>
              </a:rPr>
              <a:t>Ability to support advanced equipment</a:t>
            </a:r>
            <a:endParaRPr lang="en-US" altLang="zh-TW" b="1" dirty="0" smtClean="0">
              <a:latin typeface="Franklin Gothic Book" panose="020B0503020102020204" pitchFamily="34" charset="0"/>
              <a:ea typeface="FangSong" panose="02010609060101010101" pitchFamily="49" charset="-122"/>
            </a:endParaRPr>
          </a:p>
          <a:p>
            <a:pPr marL="342900" lvl="1"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Production equipment selection and design planning</a:t>
            </a:r>
          </a:p>
          <a:p>
            <a:pPr marL="342900" lvl="1"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Adaptive integration capability of automation and intelligent equipment</a:t>
            </a:r>
          </a:p>
          <a:p>
            <a:pPr marL="342900" lvl="1"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High-end, precision, large-scale, continuous investment in automation </a:t>
            </a:r>
            <a:r>
              <a:rPr lang="en-US" altLang="zh-TW" sz="1600" dirty="0" smtClean="0">
                <a:latin typeface="FangSong" panose="02010609060101010101" pitchFamily="49" charset="-122"/>
                <a:ea typeface="FangSong" panose="02010609060101010101" pitchFamily="49" charset="-122"/>
                <a:cs typeface="Arial" charset="0"/>
              </a:rPr>
              <a:t>equipment</a:t>
            </a:r>
            <a:endParaRPr lang="en-US" altLang="zh-TW" sz="1600" dirty="0">
              <a:latin typeface="FangSong" panose="02010609060101010101" pitchFamily="49" charset="-122"/>
              <a:ea typeface="FangSong" panose="02010609060101010101" pitchFamily="49" charset="-122"/>
              <a:cs typeface="Arial" charset="0"/>
            </a:endParaRPr>
          </a:p>
          <a:p>
            <a:pPr marL="0" lvl="1" eaLnBrk="0" hangingPunct="0">
              <a:lnSpc>
                <a:spcPts val="1800"/>
              </a:lnSpc>
              <a:spcBef>
                <a:spcPts val="1000"/>
              </a:spcBef>
              <a:buClr>
                <a:schemeClr val="accent2"/>
              </a:buClr>
              <a:buSzPct val="80000"/>
            </a:pPr>
            <a:r>
              <a:rPr lang="en-US" altLang="zh-TW" b="1" dirty="0">
                <a:latin typeface="Franklin Gothic Book" panose="020B0503020102020204" pitchFamily="34" charset="0"/>
                <a:ea typeface="FangSong" panose="02010609060101010101" pitchFamily="49" charset="-122"/>
              </a:rPr>
              <a:t>Excellent production management ability and product line change </a:t>
            </a:r>
            <a:r>
              <a:rPr lang="en-US" altLang="zh-TW" b="1" dirty="0" smtClean="0">
                <a:latin typeface="Franklin Gothic Book" panose="020B0503020102020204" pitchFamily="34" charset="0"/>
                <a:ea typeface="FangSong" panose="02010609060101010101" pitchFamily="49" charset="-122"/>
              </a:rPr>
              <a:t>planning</a:t>
            </a:r>
            <a:endParaRPr lang="en-US" altLang="zh-TW" b="1" dirty="0">
              <a:latin typeface="Franklin Gothic Book" panose="020B0503020102020204" pitchFamily="34" charset="0"/>
              <a:ea typeface="FangSong" panose="02010609060101010101" pitchFamily="49" charset="-122"/>
            </a:endParaRPr>
          </a:p>
          <a:p>
            <a:pPr marL="342900" lvl="1"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Quick response to mold on-line and line change</a:t>
            </a:r>
          </a:p>
          <a:p>
            <a:pPr marL="342900" lvl="1"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A small amount of various production arrangements to respond to rapid changes in customer demand</a:t>
            </a:r>
          </a:p>
          <a:p>
            <a:pPr marL="342900" lvl="1" indent="-342900" eaLnBrk="0" hangingPunct="0">
              <a:lnSpc>
                <a:spcPts val="1600"/>
              </a:lnSpc>
              <a:spcBef>
                <a:spcPts val="600"/>
              </a:spcBef>
              <a:buClr>
                <a:schemeClr val="tx1"/>
              </a:buClr>
              <a:buSzPct val="50000"/>
              <a:buFont typeface="Wingdings" panose="05000000000000000000" pitchFamily="2" charset="2"/>
              <a:buChar char="l"/>
            </a:pPr>
            <a:r>
              <a:rPr lang="en-US" altLang="zh-TW" sz="1600" dirty="0">
                <a:latin typeface="FangSong" panose="02010609060101010101" pitchFamily="49" charset="-122"/>
                <a:ea typeface="FangSong" panose="02010609060101010101" pitchFamily="49" charset="-122"/>
                <a:cs typeface="Arial" charset="0"/>
              </a:rPr>
              <a:t>Modularization of process design, intensive production</a:t>
            </a:r>
          </a:p>
        </p:txBody>
      </p:sp>
    </p:spTree>
    <p:extLst>
      <p:ext uri="{BB962C8B-B14F-4D97-AF65-F5344CB8AC3E}">
        <p14:creationId xmlns:p14="http://schemas.microsoft.com/office/powerpoint/2010/main" val="52346976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theme/theme1.xml><?xml version="1.0" encoding="utf-8"?>
<a:theme xmlns:a="http://schemas.openxmlformats.org/drawingml/2006/main" name="自訂設計">
  <a:themeElements>
    <a:clrScheme name="YGG Classic">
      <a:dk1>
        <a:sysClr val="windowText" lastClr="000000"/>
      </a:dk1>
      <a:lt1>
        <a:sysClr val="window" lastClr="FFFFFF"/>
      </a:lt1>
      <a:dk2>
        <a:srgbClr val="696464"/>
      </a:dk2>
      <a:lt2>
        <a:srgbClr val="E9E5DC"/>
      </a:lt2>
      <a:accent1>
        <a:srgbClr val="CC9900"/>
      </a:accent1>
      <a:accent2>
        <a:srgbClr val="49819D"/>
      </a:accent2>
      <a:accent3>
        <a:srgbClr val="808080"/>
      </a:accent3>
      <a:accent4>
        <a:srgbClr val="006B76"/>
      </a:accent4>
      <a:accent5>
        <a:srgbClr val="918485"/>
      </a:accent5>
      <a:accent6>
        <a:srgbClr val="A8A400"/>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訂設計">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自訂設計">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自訂設計">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自訂設計">
  <a:themeElements>
    <a:clrScheme name="公正">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115273</TotalTime>
  <Words>2626</Words>
  <Application>Microsoft Office PowerPoint</Application>
  <PresentationFormat>宽屏</PresentationFormat>
  <Paragraphs>690</Paragraphs>
  <Slides>44</Slides>
  <Notes>18</Notes>
  <HiddenSlides>0</HiddenSlides>
  <MMClips>0</MMClips>
  <ScaleCrop>false</ScaleCrop>
  <HeadingPairs>
    <vt:vector size="6" baseType="variant">
      <vt:variant>
        <vt:lpstr>已用的字体</vt:lpstr>
      </vt:variant>
      <vt:variant>
        <vt:i4>22</vt:i4>
      </vt:variant>
      <vt:variant>
        <vt:lpstr>主题</vt:lpstr>
      </vt:variant>
      <vt:variant>
        <vt:i4>5</vt:i4>
      </vt:variant>
      <vt:variant>
        <vt:lpstr>幻灯片标题</vt:lpstr>
      </vt:variant>
      <vt:variant>
        <vt:i4>44</vt:i4>
      </vt:variant>
    </vt:vector>
  </HeadingPairs>
  <TitlesOfParts>
    <vt:vector size="71" baseType="lpstr">
      <vt:lpstr>Arial Unicode MS</vt:lpstr>
      <vt:lpstr>DFKai-SB</vt:lpstr>
      <vt:lpstr>DFKai-SB</vt:lpstr>
      <vt:lpstr>FangSong</vt:lpstr>
      <vt:lpstr>inherit</vt:lpstr>
      <vt:lpstr>Lato Light</vt:lpstr>
      <vt:lpstr>Microsoft JhengHei</vt:lpstr>
      <vt:lpstr>PMingLiU</vt:lpstr>
      <vt:lpstr>PMingLiU</vt:lpstr>
      <vt:lpstr>华文楷体</vt:lpstr>
      <vt:lpstr>宋体</vt:lpstr>
      <vt:lpstr>宋体</vt:lpstr>
      <vt:lpstr>金梅毛碑楷</vt:lpstr>
      <vt:lpstr>華康行楷體W5</vt:lpstr>
      <vt:lpstr>Arial</vt:lpstr>
      <vt:lpstr>Calibri</vt:lpstr>
      <vt:lpstr>Colonna MT</vt:lpstr>
      <vt:lpstr>Franklin Gothic Book</vt:lpstr>
      <vt:lpstr>Times New Roman</vt:lpstr>
      <vt:lpstr>Verdana</vt:lpstr>
      <vt:lpstr>Wingdings</vt:lpstr>
      <vt:lpstr>Wingdings 2</vt:lpstr>
      <vt:lpstr>自訂設計</vt:lpstr>
      <vt:lpstr>1_自訂設計</vt:lpstr>
      <vt:lpstr>2_自訂設計</vt:lpstr>
      <vt:lpstr>3_自訂設計</vt:lpstr>
      <vt:lpstr>4_自訂設計</vt:lpstr>
      <vt:lpstr>PowerPoint 演示文稿</vt:lpstr>
      <vt:lpstr>PowerPoint 演示文稿</vt:lpstr>
      <vt:lpstr>PowerPoint 演示文稿</vt:lpstr>
      <vt:lpstr>Yeong Guan Overview &amp; Development plan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Direct Drive Wind Turbine</vt:lpstr>
      <vt:lpstr>Doubly-fed wind turbine</vt:lpstr>
      <vt:lpstr>PowerPoint 演示文稿</vt:lpstr>
      <vt:lpstr>Market Trends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新產能投資 &amp; 發展願景</vt:lpstr>
      <vt:lpstr>PowerPoint 演示文稿</vt:lpstr>
      <vt:lpstr>PowerPoint 演示文稿</vt:lpstr>
      <vt:lpstr>PowerPoint 演示文稿</vt:lpstr>
      <vt:lpstr>PowerPoint 演示文稿</vt:lpstr>
      <vt:lpstr>PowerPoint 演示文稿</vt:lpstr>
      <vt:lpstr>PowerPoint 演示文稿</vt:lpstr>
      <vt:lpstr>Detailed Financial Figures</vt:lpstr>
      <vt:lpstr>Historical Income Statement</vt:lpstr>
      <vt:lpstr>Historical Balance Sheet</vt:lpstr>
      <vt:lpstr>Quarterly Income Statement</vt:lpstr>
      <vt:lpstr>2022 Q3 Revenue by Application and Exchange Rate</vt:lpstr>
      <vt:lpstr>PowerPoint 演示文稿</vt:lpstr>
    </vt:vector>
  </TitlesOfParts>
  <Company>Test Computer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Test User</dc:creator>
  <cp:lastModifiedBy>YGS GM OFFICE</cp:lastModifiedBy>
  <cp:revision>2875</cp:revision>
  <cp:lastPrinted>2022-12-14T09:19:38Z</cp:lastPrinted>
  <dcterms:created xsi:type="dcterms:W3CDTF">2012-12-02T10:59:14Z</dcterms:created>
  <dcterms:modified xsi:type="dcterms:W3CDTF">2023-04-11T03:46:01Z</dcterms:modified>
</cp:coreProperties>
</file>