
<file path=[Content_Types].xml><?xml version="1.0" encoding="utf-8"?>
<Types xmlns="http://schemas.openxmlformats.org/package/2006/content-types">
  <Default Extension="png" ContentType="image/png"/>
  <Default Extension="jpeg" ContentType="image/jpeg"/>
  <Default Extension="webp" ContentType="image/pn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4638" r:id="rId3"/>
    <p:sldMasterId id="2147484662" r:id="rId4"/>
    <p:sldMasterId id="2147484790" r:id="rId5"/>
  </p:sldMasterIdLst>
  <p:notesMasterIdLst>
    <p:notesMasterId r:id="rId49"/>
  </p:notesMasterIdLst>
  <p:handoutMasterIdLst>
    <p:handoutMasterId r:id="rId50"/>
  </p:handoutMasterIdLst>
  <p:sldIdLst>
    <p:sldId id="859" r:id="rId6"/>
    <p:sldId id="722" r:id="rId7"/>
    <p:sldId id="785" r:id="rId8"/>
    <p:sldId id="862" r:id="rId9"/>
    <p:sldId id="861" r:id="rId10"/>
    <p:sldId id="910" r:id="rId11"/>
    <p:sldId id="834" r:id="rId12"/>
    <p:sldId id="787" r:id="rId13"/>
    <p:sldId id="774" r:id="rId14"/>
    <p:sldId id="837" r:id="rId15"/>
    <p:sldId id="847" r:id="rId16"/>
    <p:sldId id="845" r:id="rId17"/>
    <p:sldId id="827" r:id="rId18"/>
    <p:sldId id="866" r:id="rId19"/>
    <p:sldId id="898" r:id="rId20"/>
    <p:sldId id="876" r:id="rId21"/>
    <p:sldId id="878" r:id="rId22"/>
    <p:sldId id="879" r:id="rId23"/>
    <p:sldId id="877" r:id="rId24"/>
    <p:sldId id="880" r:id="rId25"/>
    <p:sldId id="882" r:id="rId26"/>
    <p:sldId id="899" r:id="rId27"/>
    <p:sldId id="895" r:id="rId28"/>
    <p:sldId id="885" r:id="rId29"/>
    <p:sldId id="889" r:id="rId30"/>
    <p:sldId id="893" r:id="rId31"/>
    <p:sldId id="894" r:id="rId32"/>
    <p:sldId id="897" r:id="rId33"/>
    <p:sldId id="909" r:id="rId34"/>
    <p:sldId id="890" r:id="rId35"/>
    <p:sldId id="864" r:id="rId36"/>
    <p:sldId id="869" r:id="rId37"/>
    <p:sldId id="867" r:id="rId38"/>
    <p:sldId id="896" r:id="rId39"/>
    <p:sldId id="873" r:id="rId40"/>
    <p:sldId id="872" r:id="rId41"/>
    <p:sldId id="911" r:id="rId42"/>
    <p:sldId id="863" r:id="rId43"/>
    <p:sldId id="904" r:id="rId44"/>
    <p:sldId id="905" r:id="rId45"/>
    <p:sldId id="906" r:id="rId46"/>
    <p:sldId id="907" r:id="rId47"/>
    <p:sldId id="706" r:id="rId48"/>
  </p:sldIdLst>
  <p:sldSz cx="12192000" cy="6858000"/>
  <p:notesSz cx="6807200" cy="9939338"/>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u-chieh" initials="Y"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00FF"/>
    <a:srgbClr val="002060"/>
    <a:srgbClr val="FFC000"/>
    <a:srgbClr val="33CCCC"/>
    <a:srgbClr val="71E6E4"/>
    <a:srgbClr val="FFFAEB"/>
    <a:srgbClr val="EDF3F7"/>
    <a:srgbClr val="CCFFF0"/>
    <a:srgbClr val="CCF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16" autoAdjust="0"/>
    <p:restoredTop sz="93096" autoAdjust="0"/>
  </p:normalViewPr>
  <p:slideViewPr>
    <p:cSldViewPr>
      <p:cViewPr varScale="1">
        <p:scale>
          <a:sx n="73" d="100"/>
          <a:sy n="73" d="100"/>
        </p:scale>
        <p:origin x="428" y="56"/>
      </p:cViewPr>
      <p:guideLst>
        <p:guide orient="horz" pos="2160"/>
        <p:guide pos="384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zh-TW" altLang="en-US" dirty="0" smtClean="0">
                <a:solidFill>
                  <a:schemeClr val="tx1"/>
                </a:solidFill>
              </a:rPr>
              <a:t>降低通膨法案投</a:t>
            </a:r>
            <a:r>
              <a:rPr lang="zh-TW" altLang="en-US" dirty="0">
                <a:solidFill>
                  <a:schemeClr val="tx1"/>
                </a:solidFill>
              </a:rPr>
              <a:t>資</a:t>
            </a:r>
            <a:r>
              <a:rPr lang="en-US" altLang="zh-TW" dirty="0">
                <a:solidFill>
                  <a:schemeClr val="tx1"/>
                </a:solidFill>
              </a:rPr>
              <a:t>4370</a:t>
            </a:r>
            <a:r>
              <a:rPr lang="zh-TW" altLang="en-US" dirty="0">
                <a:solidFill>
                  <a:schemeClr val="tx1"/>
                </a:solidFill>
              </a:rPr>
              <a:t>億美元</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view3D>
      <c:rotX val="40"/>
      <c:rotY val="94"/>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9164428353276658E-2"/>
          <c:y val="0.13233857285490719"/>
          <c:w val="0.86670117461696172"/>
          <c:h val="0.66821682901012913"/>
        </c:manualLayout>
      </c:layout>
      <c:pie3DChart>
        <c:varyColors val="1"/>
        <c:ser>
          <c:idx val="0"/>
          <c:order val="0"/>
          <c:tx>
            <c:strRef>
              <c:f>Sheet1!$B$1</c:f>
              <c:strCache>
                <c:ptCount val="1"/>
                <c:pt idx="0">
                  <c:v>直接投資4370億美元</c:v>
                </c:pt>
              </c:strCache>
            </c:strRef>
          </c:tx>
          <c:explosion val="24"/>
          <c:dPt>
            <c:idx val="0"/>
            <c:bubble3D val="0"/>
            <c:explosion val="12"/>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E608-4433-948A-8CDCED72DFA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E608-4433-948A-8CDCED72DFA3}"/>
              </c:ext>
            </c:extLst>
          </c:dPt>
          <c:dPt>
            <c:idx val="2"/>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2-E608-4433-948A-8CDCED72DFA3}"/>
              </c:ext>
            </c:extLst>
          </c:dPt>
          <c:cat>
            <c:strRef>
              <c:f>Sheet1!$A$2:$A$4</c:f>
              <c:strCache>
                <c:ptCount val="3"/>
                <c:pt idx="0">
                  <c:v>能源安全與氣候變遷</c:v>
                </c:pt>
                <c:pt idx="1">
                  <c:v>醫療保障</c:v>
                </c:pt>
                <c:pt idx="2">
                  <c:v>西部抗旱</c:v>
                </c:pt>
              </c:strCache>
            </c:strRef>
          </c:cat>
          <c:val>
            <c:numRef>
              <c:f>Sheet1!$B$2:$B$4</c:f>
              <c:numCache>
                <c:formatCode>General</c:formatCode>
                <c:ptCount val="3"/>
                <c:pt idx="0">
                  <c:v>3690</c:v>
                </c:pt>
                <c:pt idx="1">
                  <c:v>640</c:v>
                </c:pt>
                <c:pt idx="2">
                  <c:v>40</c:v>
                </c:pt>
              </c:numCache>
            </c:numRef>
          </c:val>
          <c:extLst>
            <c:ext xmlns:c16="http://schemas.microsoft.com/office/drawing/2014/chart" uri="{C3380CC4-5D6E-409C-BE32-E72D297353CC}">
              <c16:uniqueId val="{00000000-E608-4433-948A-8CDCED72DFA3}"/>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2.2428295729034743E-2"/>
          <c:y val="0.76743399057025607"/>
          <c:w val="0.47446779648651632"/>
          <c:h val="0.232566009429744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dirty="0"/>
              <a:t>2030</a:t>
            </a:r>
            <a:r>
              <a:rPr lang="zh-TW" altLang="en-US" dirty="0"/>
              <a:t>市</a:t>
            </a:r>
            <a:r>
              <a:rPr lang="zh-TW" altLang="en-US" dirty="0" smtClean="0"/>
              <a:t>場需求</a:t>
            </a:r>
            <a:endParaRPr lang="zh-TW" altLang="en-US" dirty="0"/>
          </a:p>
        </c:rich>
      </c:tx>
      <c:layout>
        <c:manualLayout>
          <c:xMode val="edge"/>
          <c:yMode val="edge"/>
          <c:x val="0.14172092550883794"/>
          <c:y val="3.6100903446428176E-2"/>
        </c:manualLayout>
      </c:layout>
      <c:overlay val="0"/>
      <c:spPr>
        <a:noFill/>
        <a:ln>
          <a:noFill/>
        </a:ln>
        <a:effectLst/>
      </c:spPr>
    </c:title>
    <c:autoTitleDeleted val="0"/>
    <c:view3D>
      <c:rotX val="30"/>
      <c:rotY val="78"/>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131884582655729E-2"/>
          <c:y val="0.1843519639104669"/>
          <c:w val="0.86760816447216016"/>
          <c:h val="0.67874199248087352"/>
        </c:manualLayout>
      </c:layout>
      <c:pie3DChart>
        <c:varyColors val="1"/>
        <c:ser>
          <c:idx val="0"/>
          <c:order val="0"/>
          <c:tx>
            <c:strRef>
              <c:f>Sheet1!$B$1</c:f>
              <c:strCache>
                <c:ptCount val="1"/>
                <c:pt idx="0">
                  <c:v>2030市場規模</c:v>
                </c:pt>
              </c:strCache>
            </c:strRef>
          </c:tx>
          <c:spPr>
            <a:ln>
              <a:solidFill>
                <a:schemeClr val="bg1"/>
              </a:solidFill>
            </a:ln>
          </c:spPr>
          <c:explosion val="15"/>
          <c:dPt>
            <c:idx val="0"/>
            <c:bubble3D val="0"/>
            <c:spPr>
              <a:solidFill>
                <a:schemeClr val="accent1"/>
              </a:solidFill>
              <a:ln w="25400">
                <a:solidFill>
                  <a:schemeClr val="bg1"/>
                </a:solidFill>
              </a:ln>
              <a:effectLst/>
              <a:sp3d contourW="25400">
                <a:contourClr>
                  <a:schemeClr val="bg1"/>
                </a:contourClr>
              </a:sp3d>
            </c:spPr>
            <c:extLst>
              <c:ext xmlns:c16="http://schemas.microsoft.com/office/drawing/2014/chart" uri="{C3380CC4-5D6E-409C-BE32-E72D297353CC}">
                <c16:uniqueId val="{00000001-9FC8-4063-925E-AD02CF406C3E}"/>
              </c:ext>
            </c:extLst>
          </c:dPt>
          <c:dPt>
            <c:idx val="1"/>
            <c:bubble3D val="0"/>
            <c:spPr>
              <a:solidFill>
                <a:schemeClr val="accent2"/>
              </a:solidFill>
              <a:ln w="25400">
                <a:solidFill>
                  <a:schemeClr val="bg1"/>
                </a:solidFill>
              </a:ln>
              <a:effectLst/>
              <a:sp3d contourW="25400">
                <a:contourClr>
                  <a:schemeClr val="bg1"/>
                </a:contourClr>
              </a:sp3d>
            </c:spPr>
            <c:extLst>
              <c:ext xmlns:c16="http://schemas.microsoft.com/office/drawing/2014/chart" uri="{C3380CC4-5D6E-409C-BE32-E72D297353CC}">
                <c16:uniqueId val="{00000003-9FC8-4063-925E-AD02CF406C3E}"/>
              </c:ext>
            </c:extLst>
          </c:dPt>
          <c:dPt>
            <c:idx val="2"/>
            <c:bubble3D val="0"/>
            <c:spPr>
              <a:solidFill>
                <a:schemeClr val="accent3"/>
              </a:solidFill>
              <a:ln w="25400">
                <a:solidFill>
                  <a:schemeClr val="bg1"/>
                </a:solidFill>
              </a:ln>
              <a:effectLst/>
              <a:sp3d contourW="25400">
                <a:contourClr>
                  <a:schemeClr val="bg1"/>
                </a:contourClr>
              </a:sp3d>
            </c:spPr>
            <c:extLst>
              <c:ext xmlns:c16="http://schemas.microsoft.com/office/drawing/2014/chart" uri="{C3380CC4-5D6E-409C-BE32-E72D297353CC}">
                <c16:uniqueId val="{00000004-9FC8-4063-925E-AD02CF406C3E}"/>
              </c:ext>
            </c:extLst>
          </c:dPt>
          <c:dPt>
            <c:idx val="3"/>
            <c:bubble3D val="0"/>
            <c:spPr>
              <a:solidFill>
                <a:schemeClr val="accent4"/>
              </a:solidFill>
              <a:ln w="25400">
                <a:solidFill>
                  <a:schemeClr val="bg1"/>
                </a:solidFill>
              </a:ln>
              <a:effectLst/>
              <a:sp3d contourW="25400">
                <a:contourClr>
                  <a:schemeClr val="bg1"/>
                </a:contourClr>
              </a:sp3d>
            </c:spPr>
            <c:extLst>
              <c:ext xmlns:c16="http://schemas.microsoft.com/office/drawing/2014/chart" uri="{C3380CC4-5D6E-409C-BE32-E72D297353CC}">
                <c16:uniqueId val="{00000002-9FC8-4063-925E-AD02CF406C3E}"/>
              </c:ext>
            </c:extLst>
          </c:dPt>
          <c:dPt>
            <c:idx val="4"/>
            <c:bubble3D val="0"/>
            <c:spPr>
              <a:solidFill>
                <a:schemeClr val="bg2">
                  <a:lumMod val="50000"/>
                </a:schemeClr>
              </a:solidFill>
              <a:ln w="25400">
                <a:solidFill>
                  <a:schemeClr val="bg1"/>
                </a:solidFill>
              </a:ln>
              <a:effectLst/>
              <a:sp3d contourW="25400">
                <a:contourClr>
                  <a:schemeClr val="bg1"/>
                </a:contourClr>
              </a:sp3d>
            </c:spPr>
            <c:extLst>
              <c:ext xmlns:c16="http://schemas.microsoft.com/office/drawing/2014/chart" uri="{C3380CC4-5D6E-409C-BE32-E72D297353CC}">
                <c16:uniqueId val="{00000005-9FC8-4063-925E-AD02CF406C3E}"/>
              </c:ext>
            </c:extLst>
          </c:dPt>
          <c:dPt>
            <c:idx val="5"/>
            <c:bubble3D val="0"/>
            <c:spPr>
              <a:solidFill>
                <a:schemeClr val="accent6"/>
              </a:solidFill>
              <a:ln w="25400">
                <a:solidFill>
                  <a:schemeClr val="bg1"/>
                </a:solidFill>
              </a:ln>
              <a:effectLst/>
              <a:sp3d contourW="25400">
                <a:contourClr>
                  <a:schemeClr val="bg1"/>
                </a:contourClr>
              </a:sp3d>
            </c:spPr>
            <c:extLst>
              <c:ext xmlns:c16="http://schemas.microsoft.com/office/drawing/2014/chart" uri="{C3380CC4-5D6E-409C-BE32-E72D297353CC}">
                <c16:uniqueId val="{0000000B-18BD-4214-BD73-ACEACAD2BF93}"/>
              </c:ext>
            </c:extLst>
          </c:dPt>
          <c:dLbls>
            <c:dLbl>
              <c:idx val="0"/>
              <c:layout>
                <c:manualLayout>
                  <c:x val="4.2503890975846267E-2"/>
                  <c:y val="-1.5042043102678518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美洲 </a:t>
                    </a:r>
                  </a:p>
                  <a:p>
                    <a:pPr>
                      <a:defRPr sz="1197" b="0" i="0" u="none" strike="noStrike" kern="1200" baseline="0">
                        <a:solidFill>
                          <a:schemeClr val="tx1">
                            <a:lumMod val="75000"/>
                            <a:lumOff val="25000"/>
                          </a:schemeClr>
                        </a:solidFill>
                        <a:latin typeface="+mn-lt"/>
                        <a:ea typeface="+mn-ea"/>
                        <a:cs typeface="+mn-cs"/>
                      </a:defRPr>
                    </a:pPr>
                    <a:fld id="{8D7E8078-76DA-4CF4-9FF9-D0AB62D906E7}" type="VALUE">
                      <a:rPr lang="en-US" altLang="zh-TW" smtClean="0"/>
                      <a:pPr>
                        <a:defRPr sz="1197" b="0" i="0" u="none" strike="noStrike" kern="1200" baseline="0">
                          <a:solidFill>
                            <a:schemeClr val="tx1">
                              <a:lumMod val="75000"/>
                              <a:lumOff val="25000"/>
                            </a:schemeClr>
                          </a:solidFill>
                          <a:latin typeface="+mn-lt"/>
                          <a:ea typeface="+mn-ea"/>
                          <a:cs typeface="+mn-cs"/>
                        </a:defRPr>
                      </a:pPr>
                      <a:t>[值]</a:t>
                    </a:fld>
                    <a:r>
                      <a:rPr lang="en-US" altLang="zh-TW" dirty="0" smtClean="0"/>
                      <a:t> GW</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10003198341402428"/>
                      <c:h val="0.12818829132102538"/>
                    </c:manualLayout>
                  </c15:layout>
                  <c15:dlblFieldTable/>
                  <c15:showDataLabelsRange val="0"/>
                </c:ext>
                <c:ext xmlns:c16="http://schemas.microsoft.com/office/drawing/2014/chart" uri="{C3380CC4-5D6E-409C-BE32-E72D297353CC}">
                  <c16:uniqueId val="{00000001-9FC8-4063-925E-AD02CF406C3E}"/>
                </c:ext>
              </c:extLst>
            </c:dLbl>
            <c:dLbl>
              <c:idx val="1"/>
              <c:layout>
                <c:manualLayout>
                  <c:x val="7.0223819873137305E-2"/>
                  <c:y val="7.0697721023872687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台灣 </a:t>
                    </a:r>
                    <a:fld id="{BA6E7ECA-71E6-4079-B4E2-0339FAD665B2}" type="VALUE">
                      <a:rPr lang="en-US" altLang="zh-TW" smtClean="0"/>
                      <a:pPr>
                        <a:defRPr sz="1197" b="0" i="0" u="none" strike="noStrike" kern="1200" baseline="0">
                          <a:solidFill>
                            <a:schemeClr val="tx1">
                              <a:lumMod val="75000"/>
                              <a:lumOff val="25000"/>
                            </a:schemeClr>
                          </a:solidFill>
                          <a:latin typeface="+mn-lt"/>
                          <a:ea typeface="+mn-ea"/>
                          <a:cs typeface="+mn-cs"/>
                        </a:defRPr>
                      </a:pPr>
                      <a:t>[值]</a:t>
                    </a:fld>
                    <a:r>
                      <a:rPr lang="en-US" altLang="zh-TW" dirty="0" smtClean="0"/>
                      <a:t> GW</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13514389335059293"/>
                      <c:h val="8.0053753392454491E-2"/>
                    </c:manualLayout>
                  </c15:layout>
                  <c15:dlblFieldTable/>
                  <c15:showDataLabelsRange val="0"/>
                </c:ext>
                <c:ext xmlns:c16="http://schemas.microsoft.com/office/drawing/2014/chart" uri="{C3380CC4-5D6E-409C-BE32-E72D297353CC}">
                  <c16:uniqueId val="{00000003-9FC8-4063-925E-AD02CF406C3E}"/>
                </c:ext>
              </c:extLst>
            </c:dLbl>
            <c:dLbl>
              <c:idx val="2"/>
              <c:layout>
                <c:manualLayout>
                  <c:x val="6.8508802052297202E-2"/>
                  <c:y val="-0.38539277854014486"/>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歐洲 </a:t>
                    </a:r>
                    <a:fld id="{D7C1E715-58FE-4408-9943-01EF1A1E6AED}" type="VALUE">
                      <a:rPr lang="en-US" altLang="zh-TW" smtClean="0"/>
                      <a:pPr>
                        <a:defRPr sz="1197" b="0" i="0" u="none" strike="noStrike" kern="1200" baseline="0">
                          <a:solidFill>
                            <a:schemeClr val="tx1">
                              <a:lumMod val="75000"/>
                              <a:lumOff val="25000"/>
                            </a:schemeClr>
                          </a:solidFill>
                          <a:latin typeface="+mn-lt"/>
                          <a:ea typeface="+mn-ea"/>
                          <a:cs typeface="+mn-cs"/>
                        </a:defRPr>
                      </a:pPr>
                      <a:t>[值]</a:t>
                    </a:fld>
                    <a:r>
                      <a:rPr lang="en-US" altLang="zh-TW" dirty="0" smtClean="0"/>
                      <a:t> GW</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14183363619113917"/>
                      <c:h val="0.12033634482142726"/>
                    </c:manualLayout>
                  </c15:layout>
                  <c15:dlblFieldTable/>
                  <c15:showDataLabelsRange val="0"/>
                </c:ext>
                <c:ext xmlns:c16="http://schemas.microsoft.com/office/drawing/2014/chart" uri="{C3380CC4-5D6E-409C-BE32-E72D297353CC}">
                  <c16:uniqueId val="{00000004-9FC8-4063-925E-AD02CF406C3E}"/>
                </c:ext>
              </c:extLst>
            </c:dLbl>
            <c:dLbl>
              <c:idx val="3"/>
              <c:layout>
                <c:manualLayout>
                  <c:x val="2.9567924157110445E-2"/>
                  <c:y val="-0.12635316206249864"/>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韓國 </a:t>
                    </a:r>
                    <a:r>
                      <a:rPr lang="en-US" altLang="zh-TW" dirty="0" smtClean="0"/>
                      <a:t>12 GW</a:t>
                    </a:r>
                    <a:endParaRPr lang="en-US" altLang="zh-TW" dirty="0"/>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19427974166481382"/>
                      <c:h val="8.9078979254061524E-2"/>
                    </c:manualLayout>
                  </c15:layout>
                </c:ext>
                <c:ext xmlns:c16="http://schemas.microsoft.com/office/drawing/2014/chart" uri="{C3380CC4-5D6E-409C-BE32-E72D297353CC}">
                  <c16:uniqueId val="{00000002-9FC8-4063-925E-AD02CF406C3E}"/>
                </c:ext>
              </c:extLst>
            </c:dLbl>
            <c:dLbl>
              <c:idx val="4"/>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zh-TW" altLang="en-US" dirty="0" smtClean="0"/>
                      <a:t>日本 </a:t>
                    </a:r>
                    <a:r>
                      <a:rPr lang="en-US" altLang="zh-TW" dirty="0" smtClean="0"/>
                      <a:t>10 GW</a:t>
                    </a: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5-9FC8-4063-925E-AD02CF406C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美洲</c:v>
                </c:pt>
                <c:pt idx="1">
                  <c:v>台灣</c:v>
                </c:pt>
                <c:pt idx="2">
                  <c:v>歐洲</c:v>
                </c:pt>
                <c:pt idx="3">
                  <c:v>韓</c:v>
                </c:pt>
                <c:pt idx="4">
                  <c:v>日</c:v>
                </c:pt>
              </c:strCache>
            </c:strRef>
          </c:cat>
          <c:val>
            <c:numRef>
              <c:f>Sheet1!$B$2:$B$7</c:f>
              <c:numCache>
                <c:formatCode>General</c:formatCode>
                <c:ptCount val="6"/>
                <c:pt idx="0">
                  <c:v>30</c:v>
                </c:pt>
                <c:pt idx="1">
                  <c:v>15</c:v>
                </c:pt>
                <c:pt idx="2">
                  <c:v>160</c:v>
                </c:pt>
                <c:pt idx="3">
                  <c:v>18</c:v>
                </c:pt>
                <c:pt idx="4">
                  <c:v>37</c:v>
                </c:pt>
              </c:numCache>
            </c:numRef>
          </c:val>
          <c:extLst>
            <c:ext xmlns:c16="http://schemas.microsoft.com/office/drawing/2014/chart" uri="{C3380CC4-5D6E-409C-BE32-E72D297353CC}">
              <c16:uniqueId val="{00000000-9FC8-4063-925E-AD02CF406C3E}"/>
            </c:ext>
          </c:extLst>
        </c:ser>
        <c:dLbls>
          <c:showLegendKey val="0"/>
          <c:showVal val="0"/>
          <c:showCatName val="0"/>
          <c:showSerName val="0"/>
          <c:showPercent val="0"/>
          <c:showBubbleSize val="0"/>
          <c:showLeaderLines val="1"/>
        </c:dLbls>
      </c:pie3DChart>
      <c:spPr>
        <a:noFill/>
        <a:ln>
          <a:noFill/>
        </a:ln>
        <a:effectLst/>
      </c:spPr>
    </c:plotArea>
    <c:legend>
      <c:legendPos val="b"/>
      <c:legendEntry>
        <c:idx val="5"/>
        <c:delete val="1"/>
      </c:legendEntry>
      <c:layout>
        <c:manualLayout>
          <c:xMode val="edge"/>
          <c:yMode val="edge"/>
          <c:x val="0.19038709503657847"/>
          <c:y val="0.92038566377219855"/>
          <c:w val="0.55687302982048004"/>
          <c:h val="6.15638845045873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800"/>
            </a:pPr>
            <a:r>
              <a:rPr lang="zh-TW" altLang="en-US" sz="1800" dirty="0"/>
              <a:t>產品應用別營收</a:t>
            </a:r>
            <a:r>
              <a:rPr lang="zh-TW" sz="1800" dirty="0"/>
              <a:t> </a:t>
            </a:r>
            <a:r>
              <a:rPr lang="en-US" sz="1800" dirty="0"/>
              <a:t>(%)</a:t>
            </a:r>
          </a:p>
        </c:rich>
      </c:tx>
      <c:layout>
        <c:manualLayout>
          <c:xMode val="edge"/>
          <c:yMode val="edge"/>
          <c:x val="0.25455673258003769"/>
          <c:y val="3.1299916457811196E-2"/>
        </c:manualLayout>
      </c:layout>
      <c:overlay val="0"/>
    </c:title>
    <c:autoTitleDeleted val="0"/>
    <c:plotArea>
      <c:layout>
        <c:manualLayout>
          <c:layoutTarget val="inner"/>
          <c:xMode val="edge"/>
          <c:yMode val="edge"/>
          <c:x val="0.22599340813983632"/>
          <c:y val="0.25635699806939694"/>
          <c:w val="0.52938659837016155"/>
          <c:h val="0.56934030390753232"/>
        </c:manualLayout>
      </c:layout>
      <c:doughnutChart>
        <c:varyColors val="1"/>
        <c:ser>
          <c:idx val="0"/>
          <c:order val="0"/>
          <c:tx>
            <c:strRef>
              <c:f>工作表1!$B$1</c:f>
              <c:strCache>
                <c:ptCount val="1"/>
                <c:pt idx="0">
                  <c:v>列1</c:v>
                </c:pt>
              </c:strCache>
            </c:strRef>
          </c:tx>
          <c:dLbls>
            <c:dLbl>
              <c:idx val="0"/>
              <c:layout>
                <c:manualLayout>
                  <c:x val="0.19582633179646697"/>
                  <c:y val="-0.11916620704338453"/>
                </c:manualLayout>
              </c:layout>
              <c:tx>
                <c:rich>
                  <a:bodyPr/>
                  <a:lstStyle/>
                  <a:p>
                    <a:fld id="{A82D6132-86DF-4B4C-B7F7-35B220671AA6}" type="CATEGORYNAME">
                      <a:rPr lang="zh-TW" altLang="en-US"/>
                      <a:pPr/>
                      <a:t>[类别名称]</a:t>
                    </a:fld>
                    <a:r>
                      <a:rPr lang="zh-TW" altLang="en-US" baseline="0" dirty="0"/>
                      <a:t>
</a:t>
                    </a:r>
                    <a:r>
                      <a:rPr lang="en-US" altLang="zh-TW" baseline="0" dirty="0" smtClean="0"/>
                      <a:t>28</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B06-4B19-8BAA-B11D215E9866}"/>
                </c:ext>
              </c:extLst>
            </c:dLbl>
            <c:dLbl>
              <c:idx val="1"/>
              <c:layout>
                <c:manualLayout>
                  <c:x val="0.22961077241417621"/>
                  <c:y val="8.084116928162976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B06-4B19-8BAA-B11D215E9866}"/>
                </c:ext>
              </c:extLst>
            </c:dLbl>
            <c:dLbl>
              <c:idx val="2"/>
              <c:layout>
                <c:manualLayout>
                  <c:x val="-0.19773446327683616"/>
                  <c:y val="-1.4133876357560568E-2"/>
                </c:manualLayout>
              </c:layout>
              <c:tx>
                <c:rich>
                  <a:bodyPr/>
                  <a:lstStyle/>
                  <a:p>
                    <a:fld id="{60A4F663-87D0-4F97-909B-F368111C4C7B}" type="CATEGORYNAME">
                      <a:rPr lang="zh-TW" altLang="en-US"/>
                      <a:pPr/>
                      <a:t>[类别名称]</a:t>
                    </a:fld>
                    <a:r>
                      <a:rPr lang="zh-TW" altLang="en-US" baseline="0" dirty="0"/>
                      <a:t>
</a:t>
                    </a:r>
                    <a:r>
                      <a:rPr lang="en-US" altLang="zh-TW" baseline="0" dirty="0" smtClean="0"/>
                      <a:t>46%</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B06-4B19-8BAA-B11D215E9866}"/>
                </c:ext>
              </c:extLst>
            </c:dLbl>
            <c:dLbl>
              <c:idx val="3"/>
              <c:layout>
                <c:manualLayout>
                  <c:x val="-0.13154425612052731"/>
                  <c:y val="-9.924749373433583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B06-4B19-8BAA-B11D215E9866}"/>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工作表1!$A$2:$A$4</c:f>
              <c:strCache>
                <c:ptCount val="3"/>
                <c:pt idx="0">
                  <c:v>產業機械</c:v>
                </c:pt>
                <c:pt idx="1">
                  <c:v>注塑機</c:v>
                </c:pt>
                <c:pt idx="2">
                  <c:v>再生能源</c:v>
                </c:pt>
              </c:strCache>
            </c:strRef>
          </c:cat>
          <c:val>
            <c:numRef>
              <c:f>工作表1!$B$2:$B$4</c:f>
              <c:numCache>
                <c:formatCode>0%</c:formatCode>
                <c:ptCount val="3"/>
                <c:pt idx="0">
                  <c:v>0.28000000000000003</c:v>
                </c:pt>
                <c:pt idx="1">
                  <c:v>0.26</c:v>
                </c:pt>
                <c:pt idx="2">
                  <c:v>0.46</c:v>
                </c:pt>
              </c:numCache>
            </c:numRef>
          </c:val>
          <c:extLst>
            <c:ext xmlns:c16="http://schemas.microsoft.com/office/drawing/2014/chart" uri="{C3380CC4-5D6E-409C-BE32-E72D297353CC}">
              <c16:uniqueId val="{00000004-2B06-4B19-8BAA-B11D215E9866}"/>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txPr>
    <a:bodyPr/>
    <a:lstStyle/>
    <a:p>
      <a:pPr>
        <a:defRPr sz="1600">
          <a:latin typeface="Franklin Gothic Book" panose="020B0503020102020204" pitchFamily="34" charset="0"/>
          <a:ea typeface="FangSong" panose="02010609060101010101" pitchFamily="49" charset="-122"/>
        </a:defRPr>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800"/>
            </a:pPr>
            <a:r>
              <a:rPr lang="zh-TW" altLang="en-US" sz="1800" dirty="0"/>
              <a:t>匯率別</a:t>
            </a:r>
            <a:r>
              <a:rPr lang="zh-TW" sz="1800" dirty="0"/>
              <a:t>營收 </a:t>
            </a:r>
            <a:r>
              <a:rPr lang="en-US" sz="1800" dirty="0"/>
              <a:t>(%)</a:t>
            </a:r>
          </a:p>
        </c:rich>
      </c:tx>
      <c:layout>
        <c:manualLayout>
          <c:xMode val="edge"/>
          <c:yMode val="edge"/>
          <c:x val="0.32929778719397362"/>
          <c:y val="3.2105680868838762E-2"/>
        </c:manualLayout>
      </c:layout>
      <c:overlay val="0"/>
    </c:title>
    <c:autoTitleDeleted val="0"/>
    <c:plotArea>
      <c:layout>
        <c:manualLayout>
          <c:layoutTarget val="inner"/>
          <c:xMode val="edge"/>
          <c:yMode val="edge"/>
          <c:x val="0.22300376647834275"/>
          <c:y val="0.26462168141592918"/>
          <c:w val="0.52938659837016155"/>
          <c:h val="0.56934030390753232"/>
        </c:manualLayout>
      </c:layout>
      <c:doughnutChart>
        <c:varyColors val="1"/>
        <c:ser>
          <c:idx val="0"/>
          <c:order val="0"/>
          <c:tx>
            <c:strRef>
              <c:f>工作表1!$B$1</c:f>
              <c:strCache>
                <c:ptCount val="1"/>
                <c:pt idx="0">
                  <c:v>列1</c:v>
                </c:pt>
              </c:strCache>
            </c:strRef>
          </c:tx>
          <c:dPt>
            <c:idx val="3"/>
            <c:bubble3D val="0"/>
            <c:spPr>
              <a:solidFill>
                <a:schemeClr val="accent6"/>
              </a:solidFill>
            </c:spPr>
            <c:extLst>
              <c:ext xmlns:c16="http://schemas.microsoft.com/office/drawing/2014/chart" uri="{C3380CC4-5D6E-409C-BE32-E72D297353CC}">
                <c16:uniqueId val="{00000001-D800-49D2-8CC1-F0827FF1E27C}"/>
              </c:ext>
            </c:extLst>
          </c:dPt>
          <c:dLbls>
            <c:dLbl>
              <c:idx val="0"/>
              <c:layout>
                <c:manualLayout>
                  <c:x val="0.18859580979284368"/>
                  <c:y val="-0.25719193817878028"/>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D800-49D2-8CC1-F0827FF1E27C}"/>
                </c:ext>
              </c:extLst>
            </c:dLbl>
            <c:dLbl>
              <c:idx val="1"/>
              <c:layout>
                <c:manualLayout>
                  <c:x val="-0.14310805084745762"/>
                  <c:y val="-3.616019214703425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800-49D2-8CC1-F0827FF1E27C}"/>
                </c:ext>
              </c:extLst>
            </c:dLbl>
            <c:dLbl>
              <c:idx val="2"/>
              <c:layout>
                <c:manualLayout>
                  <c:x val="-9.3096986817325825E-2"/>
                  <c:y val="-0.11492752715121136"/>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D800-49D2-8CC1-F0827FF1E27C}"/>
                </c:ext>
              </c:extLst>
            </c:dLbl>
            <c:dLbl>
              <c:idx val="3"/>
              <c:layout>
                <c:manualLayout>
                  <c:x val="3.2886064030131772E-2"/>
                  <c:y val="-0.1246658312447786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800-49D2-8CC1-F0827FF1E27C}"/>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工作表1!$A$2:$A$5</c:f>
              <c:strCache>
                <c:ptCount val="4"/>
                <c:pt idx="0">
                  <c:v>RMB</c:v>
                </c:pt>
                <c:pt idx="1">
                  <c:v>USD</c:v>
                </c:pt>
                <c:pt idx="2">
                  <c:v>EUR</c:v>
                </c:pt>
                <c:pt idx="3">
                  <c:v>NTD</c:v>
                </c:pt>
              </c:strCache>
            </c:strRef>
          </c:cat>
          <c:val>
            <c:numRef>
              <c:f>工作表1!$B$2:$B$5</c:f>
              <c:numCache>
                <c:formatCode>0%</c:formatCode>
                <c:ptCount val="4"/>
                <c:pt idx="0">
                  <c:v>0.75</c:v>
                </c:pt>
                <c:pt idx="1">
                  <c:v>0.11</c:v>
                </c:pt>
                <c:pt idx="2">
                  <c:v>0.1</c:v>
                </c:pt>
                <c:pt idx="3">
                  <c:v>0.04</c:v>
                </c:pt>
              </c:numCache>
            </c:numRef>
          </c:val>
          <c:extLst>
            <c:ext xmlns:c16="http://schemas.microsoft.com/office/drawing/2014/chart" uri="{C3380CC4-5D6E-409C-BE32-E72D297353CC}">
              <c16:uniqueId val="{00000005-D800-49D2-8CC1-F0827FF1E27C}"/>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txPr>
    <a:bodyPr/>
    <a:lstStyle/>
    <a:p>
      <a:pPr>
        <a:defRPr sz="1600">
          <a:latin typeface="Franklin Gothic Book" panose="020B0503020102020204" pitchFamily="34" charset="0"/>
          <a:ea typeface="FangSong" panose="02010609060101010101" pitchFamily="49" charset="-122"/>
        </a:defRPr>
      </a:pPr>
      <a:endParaRPr lang="zh-TW"/>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801100-764D-495D-B7CF-1DAFB76B7CD7}" type="doc">
      <dgm:prSet loTypeId="urn:microsoft.com/office/officeart/2005/8/layout/hChevron3" loCatId="process" qsTypeId="urn:microsoft.com/office/officeart/2005/8/quickstyle/simple1" qsCatId="simple" csTypeId="urn:microsoft.com/office/officeart/2005/8/colors/accent1_2" csCatId="accent1" phldr="1"/>
      <dgm:spPr/>
    </dgm:pt>
    <dgm:pt modelId="{3DD738C7-38E2-4551-B83A-4130FFAEFDD6}">
      <dgm:prSet phldrT="[文本]" custT="1"/>
      <dgm:spPr>
        <a:solidFill>
          <a:schemeClr val="accent4">
            <a:lumMod val="75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2023</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第</a:t>
          </a:r>
          <a:r>
            <a:rPr kumimoji="1" lang="en-US" altLang="zh-TW" sz="1600" b="1" kern="1200" dirty="0" smtClean="0">
              <a:solidFill>
                <a:schemeClr val="bg1"/>
              </a:solidFill>
              <a:latin typeface="FangSong" panose="02010609060101010101" pitchFamily="49" charset="-122"/>
              <a:ea typeface="FangSong" panose="02010609060101010101" pitchFamily="49" charset="-122"/>
              <a:cs typeface="Arial" charset="0"/>
            </a:rPr>
            <a:t>2</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季</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投產</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FDFA2784-AC24-4C3D-B754-F26EB4F76E6E}" type="parTrans" cxnId="{203F4504-1462-4448-B5AA-5FE93C602422}">
      <dgm:prSet/>
      <dgm:spPr/>
      <dgm:t>
        <a:bodyPr/>
        <a:lstStyle/>
        <a:p>
          <a:endParaRPr lang="zh-CN" altLang="en-US"/>
        </a:p>
      </dgm:t>
    </dgm:pt>
    <dgm:pt modelId="{BF12A70E-E136-4C8C-930D-CF537965C620}" type="sibTrans" cxnId="{203F4504-1462-4448-B5AA-5FE93C602422}">
      <dgm:prSet/>
      <dgm:spPr/>
      <dgm:t>
        <a:bodyPr/>
        <a:lstStyle/>
        <a:p>
          <a:endParaRPr lang="zh-CN" altLang="en-US"/>
        </a:p>
      </dgm:t>
    </dgm:pt>
    <dgm:pt modelId="{9B21223E-1F59-46E7-986D-52D28B5913DF}">
      <dgm:prSet phldrT="[文本]" custT="1"/>
      <dgm:spPr>
        <a:solidFill>
          <a:schemeClr val="accent2">
            <a:lumMod val="60000"/>
            <a:lumOff val="40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2023</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目標產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7</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千</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-1</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EDC774E8-F7B2-45B3-AEFC-06B472037AE8}" type="parTrans" cxnId="{57354034-3C5E-47DF-8855-6EBCDB955E19}">
      <dgm:prSet/>
      <dgm:spPr/>
      <dgm:t>
        <a:bodyPr/>
        <a:lstStyle/>
        <a:p>
          <a:endParaRPr lang="zh-CN" altLang="en-US"/>
        </a:p>
      </dgm:t>
    </dgm:pt>
    <dgm:pt modelId="{956CD870-5E2A-4D31-8F32-147EDA68D3D5}" type="sibTrans" cxnId="{57354034-3C5E-47DF-8855-6EBCDB955E19}">
      <dgm:prSet/>
      <dgm:spPr/>
      <dgm:t>
        <a:bodyPr/>
        <a:lstStyle/>
        <a:p>
          <a:endParaRPr lang="zh-CN" altLang="en-US"/>
        </a:p>
      </dgm:t>
    </dgm:pt>
    <dgm:pt modelId="{CDF3DA95-FC94-46C7-A3E5-7A0E1EB05D58}">
      <dgm:prSet phldrT="[文本]" custT="1"/>
      <dgm:spPr>
        <a:solidFill>
          <a:schemeClr val="accent2">
            <a:lumMod val="75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2024</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目標</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TW" sz="1600" b="1" kern="1200" dirty="0" smtClean="0">
              <a:solidFill>
                <a:schemeClr val="bg1"/>
              </a:solidFill>
              <a:latin typeface="FangSong" panose="02010609060101010101" pitchFamily="49" charset="-122"/>
              <a:ea typeface="FangSong" panose="02010609060101010101" pitchFamily="49" charset="-122"/>
              <a:cs typeface="Arial" charset="0"/>
            </a:rPr>
            <a:t>5</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838D05FA-E4E9-4D48-98BF-4A08CACDABEA}" type="parTrans" cxnId="{22E3E139-CD2B-4AAA-851B-6954878E2FE3}">
      <dgm:prSet/>
      <dgm:spPr/>
      <dgm:t>
        <a:bodyPr/>
        <a:lstStyle/>
        <a:p>
          <a:endParaRPr lang="zh-CN" altLang="en-US"/>
        </a:p>
      </dgm:t>
    </dgm:pt>
    <dgm:pt modelId="{7671F702-4B23-471B-9349-A825D107DC1B}" type="sibTrans" cxnId="{22E3E139-CD2B-4AAA-851B-6954878E2FE3}">
      <dgm:prSet/>
      <dgm:spPr/>
      <dgm:t>
        <a:bodyPr/>
        <a:lstStyle/>
        <a:p>
          <a:endParaRPr lang="zh-CN" altLang="en-US"/>
        </a:p>
      </dgm:t>
    </dgm:pt>
    <dgm:pt modelId="{BD487020-2868-4456-9ECB-82222E72A035}" type="pres">
      <dgm:prSet presAssocID="{EA801100-764D-495D-B7CF-1DAFB76B7CD7}" presName="Name0" presStyleCnt="0">
        <dgm:presLayoutVars>
          <dgm:dir/>
          <dgm:resizeHandles val="exact"/>
        </dgm:presLayoutVars>
      </dgm:prSet>
      <dgm:spPr/>
    </dgm:pt>
    <dgm:pt modelId="{893BF9A6-CDC1-4561-B024-C72644D6CF36}" type="pres">
      <dgm:prSet presAssocID="{3DD738C7-38E2-4551-B83A-4130FFAEFDD6}" presName="parTxOnly" presStyleLbl="node1" presStyleIdx="0" presStyleCnt="3" custScaleX="2000000" custScaleY="1384590" custLinFactX="162703" custLinFactNeighborX="200000" custLinFactNeighborY="-54359">
        <dgm:presLayoutVars>
          <dgm:bulletEnabled val="1"/>
        </dgm:presLayoutVars>
      </dgm:prSet>
      <dgm:spPr/>
      <dgm:t>
        <a:bodyPr/>
        <a:lstStyle/>
        <a:p>
          <a:endParaRPr lang="zh-CN" altLang="en-US"/>
        </a:p>
      </dgm:t>
    </dgm:pt>
    <dgm:pt modelId="{8F87E562-3D92-4BDB-AA21-3557164BF933}" type="pres">
      <dgm:prSet presAssocID="{BF12A70E-E136-4C8C-930D-CF537965C620}" presName="parSpace" presStyleCnt="0"/>
      <dgm:spPr/>
    </dgm:pt>
    <dgm:pt modelId="{3D498FCB-D483-4DC7-8BE5-A3075FC112E0}" type="pres">
      <dgm:prSet presAssocID="{9B21223E-1F59-46E7-986D-52D28B5913DF}" presName="parTxOnly" presStyleLbl="node1" presStyleIdx="1" presStyleCnt="3" custScaleX="2000000" custScaleY="1384590" custLinFactNeighborX="-8917" custLinFactNeighborY="-54359">
        <dgm:presLayoutVars>
          <dgm:bulletEnabled val="1"/>
        </dgm:presLayoutVars>
      </dgm:prSet>
      <dgm:spPr/>
      <dgm:t>
        <a:bodyPr/>
        <a:lstStyle/>
        <a:p>
          <a:endParaRPr lang="zh-CN" altLang="en-US"/>
        </a:p>
      </dgm:t>
    </dgm:pt>
    <dgm:pt modelId="{1BD94807-5D77-4E15-B693-598533DDAA4D}" type="pres">
      <dgm:prSet presAssocID="{956CD870-5E2A-4D31-8F32-147EDA68D3D5}" presName="parSpace" presStyleCnt="0"/>
      <dgm:spPr/>
    </dgm:pt>
    <dgm:pt modelId="{A9871416-DCD8-4883-A6B3-048C4753F777}" type="pres">
      <dgm:prSet presAssocID="{CDF3DA95-FC94-46C7-A3E5-7A0E1EB05D58}" presName="parTxOnly" presStyleLbl="node1" presStyleIdx="2" presStyleCnt="3" custScaleX="2000000" custScaleY="1384590" custLinFactX="-168541" custLinFactNeighborX="-200000" custLinFactNeighborY="-87788">
        <dgm:presLayoutVars>
          <dgm:bulletEnabled val="1"/>
        </dgm:presLayoutVars>
      </dgm:prSet>
      <dgm:spPr/>
      <dgm:t>
        <a:bodyPr/>
        <a:lstStyle/>
        <a:p>
          <a:endParaRPr lang="zh-CN" altLang="en-US"/>
        </a:p>
      </dgm:t>
    </dgm:pt>
  </dgm:ptLst>
  <dgm:cxnLst>
    <dgm:cxn modelId="{8D6AEB72-7A85-40B8-B2AC-699EF6E15805}" type="presOf" srcId="{EA801100-764D-495D-B7CF-1DAFB76B7CD7}" destId="{BD487020-2868-4456-9ECB-82222E72A035}" srcOrd="0" destOrd="0" presId="urn:microsoft.com/office/officeart/2005/8/layout/hChevron3"/>
    <dgm:cxn modelId="{22E3E139-CD2B-4AAA-851B-6954878E2FE3}" srcId="{EA801100-764D-495D-B7CF-1DAFB76B7CD7}" destId="{CDF3DA95-FC94-46C7-A3E5-7A0E1EB05D58}" srcOrd="2" destOrd="0" parTransId="{838D05FA-E4E9-4D48-98BF-4A08CACDABEA}" sibTransId="{7671F702-4B23-471B-9349-A825D107DC1B}"/>
    <dgm:cxn modelId="{AD00E06B-8A61-4C86-8922-7E18631D49F2}" type="presOf" srcId="{CDF3DA95-FC94-46C7-A3E5-7A0E1EB05D58}" destId="{A9871416-DCD8-4883-A6B3-048C4753F777}" srcOrd="0" destOrd="0" presId="urn:microsoft.com/office/officeart/2005/8/layout/hChevron3"/>
    <dgm:cxn modelId="{1DC52076-05FB-45C0-885D-6501E91F3608}" type="presOf" srcId="{9B21223E-1F59-46E7-986D-52D28B5913DF}" destId="{3D498FCB-D483-4DC7-8BE5-A3075FC112E0}" srcOrd="0" destOrd="0" presId="urn:microsoft.com/office/officeart/2005/8/layout/hChevron3"/>
    <dgm:cxn modelId="{AA90B7F9-7AC4-456E-97A4-BC78539FDC08}" type="presOf" srcId="{3DD738C7-38E2-4551-B83A-4130FFAEFDD6}" destId="{893BF9A6-CDC1-4561-B024-C72644D6CF36}" srcOrd="0" destOrd="0" presId="urn:microsoft.com/office/officeart/2005/8/layout/hChevron3"/>
    <dgm:cxn modelId="{57354034-3C5E-47DF-8855-6EBCDB955E19}" srcId="{EA801100-764D-495D-B7CF-1DAFB76B7CD7}" destId="{9B21223E-1F59-46E7-986D-52D28B5913DF}" srcOrd="1" destOrd="0" parTransId="{EDC774E8-F7B2-45B3-AEFC-06B472037AE8}" sibTransId="{956CD870-5E2A-4D31-8F32-147EDA68D3D5}"/>
    <dgm:cxn modelId="{203F4504-1462-4448-B5AA-5FE93C602422}" srcId="{EA801100-764D-495D-B7CF-1DAFB76B7CD7}" destId="{3DD738C7-38E2-4551-B83A-4130FFAEFDD6}" srcOrd="0" destOrd="0" parTransId="{FDFA2784-AC24-4C3D-B754-F26EB4F76E6E}" sibTransId="{BF12A70E-E136-4C8C-930D-CF537965C620}"/>
    <dgm:cxn modelId="{A157520D-434B-4AD6-BE16-929335B27972}" type="presParOf" srcId="{BD487020-2868-4456-9ECB-82222E72A035}" destId="{893BF9A6-CDC1-4561-B024-C72644D6CF36}" srcOrd="0" destOrd="0" presId="urn:microsoft.com/office/officeart/2005/8/layout/hChevron3"/>
    <dgm:cxn modelId="{FC8A8867-89A7-48B0-AFF4-9DA6DC1DEDF3}" type="presParOf" srcId="{BD487020-2868-4456-9ECB-82222E72A035}" destId="{8F87E562-3D92-4BDB-AA21-3557164BF933}" srcOrd="1" destOrd="0" presId="urn:microsoft.com/office/officeart/2005/8/layout/hChevron3"/>
    <dgm:cxn modelId="{BA393623-06BA-4CFE-BC5F-06516ABDBF77}" type="presParOf" srcId="{BD487020-2868-4456-9ECB-82222E72A035}" destId="{3D498FCB-D483-4DC7-8BE5-A3075FC112E0}" srcOrd="2" destOrd="0" presId="urn:microsoft.com/office/officeart/2005/8/layout/hChevron3"/>
    <dgm:cxn modelId="{2D4FAAB7-91BA-481B-9D09-8E25E5DB77A4}" type="presParOf" srcId="{BD487020-2868-4456-9ECB-82222E72A035}" destId="{1BD94807-5D77-4E15-B693-598533DDAA4D}" srcOrd="3" destOrd="0" presId="urn:microsoft.com/office/officeart/2005/8/layout/hChevron3"/>
    <dgm:cxn modelId="{A4EE0466-F99A-4343-9431-3A514EEB01DB}" type="presParOf" srcId="{BD487020-2868-4456-9ECB-82222E72A035}" destId="{A9871416-DCD8-4883-A6B3-048C4753F777}"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801100-764D-495D-B7CF-1DAFB76B7CD7}" type="doc">
      <dgm:prSet loTypeId="urn:microsoft.com/office/officeart/2005/8/layout/hChevron3" loCatId="process" qsTypeId="urn:microsoft.com/office/officeart/2005/8/quickstyle/simple1" qsCatId="simple" csTypeId="urn:microsoft.com/office/officeart/2005/8/colors/accent1_2" csCatId="accent1" phldr="1"/>
      <dgm:spPr/>
    </dgm:pt>
    <dgm:pt modelId="{3DD738C7-38E2-4551-B83A-4130FFAEFDD6}">
      <dgm:prSet phldrT="[文本]" custT="1"/>
      <dgm:spPr>
        <a:solidFill>
          <a:schemeClr val="accent4">
            <a:lumMod val="75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2022</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8</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月</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動土</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FDFA2784-AC24-4C3D-B754-F26EB4F76E6E}" type="parTrans" cxnId="{203F4504-1462-4448-B5AA-5FE93C602422}">
      <dgm:prSet/>
      <dgm:spPr/>
      <dgm:t>
        <a:bodyPr/>
        <a:lstStyle/>
        <a:p>
          <a:endParaRPr lang="zh-CN" altLang="en-US"/>
        </a:p>
      </dgm:t>
    </dgm:pt>
    <dgm:pt modelId="{BF12A70E-E136-4C8C-930D-CF537965C620}" type="sibTrans" cxnId="{203F4504-1462-4448-B5AA-5FE93C602422}">
      <dgm:prSet/>
      <dgm:spPr/>
      <dgm:t>
        <a:bodyPr/>
        <a:lstStyle/>
        <a:p>
          <a:endParaRPr lang="zh-CN" altLang="en-US"/>
        </a:p>
      </dgm:t>
    </dgm:pt>
    <dgm:pt modelId="{9B21223E-1F59-46E7-986D-52D28B5913DF}">
      <dgm:prSet phldrT="[文本]" custT="1"/>
      <dgm:spPr>
        <a:solidFill>
          <a:schemeClr val="accent2">
            <a:lumMod val="60000"/>
            <a:lumOff val="40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2024</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年第四季</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建廠完成</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EDC774E8-F7B2-45B3-AEFC-06B472037AE8}" type="parTrans" cxnId="{57354034-3C5E-47DF-8855-6EBCDB955E19}">
      <dgm:prSet/>
      <dgm:spPr/>
      <dgm:t>
        <a:bodyPr/>
        <a:lstStyle/>
        <a:p>
          <a:endParaRPr lang="zh-CN" altLang="en-US"/>
        </a:p>
      </dgm:t>
    </dgm:pt>
    <dgm:pt modelId="{956CD870-5E2A-4D31-8F32-147EDA68D3D5}" type="sibTrans" cxnId="{57354034-3C5E-47DF-8855-6EBCDB955E19}">
      <dgm:prSet/>
      <dgm:spPr/>
      <dgm:t>
        <a:bodyPr/>
        <a:lstStyle/>
        <a:p>
          <a:endParaRPr lang="zh-CN" altLang="en-US"/>
        </a:p>
      </dgm:t>
    </dgm:pt>
    <dgm:pt modelId="{CDF3DA95-FC94-46C7-A3E5-7A0E1EB05D58}">
      <dgm:prSet phldrT="[文本]" custT="1"/>
      <dgm:spPr>
        <a:solidFill>
          <a:schemeClr val="accent2">
            <a:lumMod val="75000"/>
          </a:schemeClr>
        </a:solidFill>
      </dgm:spPr>
      <dgm:t>
        <a:bodyPr/>
        <a:lstStyle/>
        <a:p>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2025</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目標</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gm:t>
    </dgm:pt>
    <dgm:pt modelId="{838D05FA-E4E9-4D48-98BF-4A08CACDABEA}" type="parTrans" cxnId="{22E3E139-CD2B-4AAA-851B-6954878E2FE3}">
      <dgm:prSet/>
      <dgm:spPr/>
      <dgm:t>
        <a:bodyPr/>
        <a:lstStyle/>
        <a:p>
          <a:endParaRPr lang="zh-CN" altLang="en-US"/>
        </a:p>
      </dgm:t>
    </dgm:pt>
    <dgm:pt modelId="{7671F702-4B23-471B-9349-A825D107DC1B}" type="sibTrans" cxnId="{22E3E139-CD2B-4AAA-851B-6954878E2FE3}">
      <dgm:prSet/>
      <dgm:spPr/>
      <dgm:t>
        <a:bodyPr/>
        <a:lstStyle/>
        <a:p>
          <a:endParaRPr lang="zh-CN" altLang="en-US"/>
        </a:p>
      </dgm:t>
    </dgm:pt>
    <dgm:pt modelId="{BD487020-2868-4456-9ECB-82222E72A035}" type="pres">
      <dgm:prSet presAssocID="{EA801100-764D-495D-B7CF-1DAFB76B7CD7}" presName="Name0" presStyleCnt="0">
        <dgm:presLayoutVars>
          <dgm:dir/>
          <dgm:resizeHandles val="exact"/>
        </dgm:presLayoutVars>
      </dgm:prSet>
      <dgm:spPr/>
    </dgm:pt>
    <dgm:pt modelId="{893BF9A6-CDC1-4561-B024-C72644D6CF36}" type="pres">
      <dgm:prSet presAssocID="{3DD738C7-38E2-4551-B83A-4130FFAEFDD6}" presName="parTxOnly" presStyleLbl="node1" presStyleIdx="0" presStyleCnt="3" custScaleX="2000000" custScaleY="1384590" custLinFactX="162703" custLinFactNeighborX="200000" custLinFactNeighborY="-54359">
        <dgm:presLayoutVars>
          <dgm:bulletEnabled val="1"/>
        </dgm:presLayoutVars>
      </dgm:prSet>
      <dgm:spPr/>
      <dgm:t>
        <a:bodyPr/>
        <a:lstStyle/>
        <a:p>
          <a:endParaRPr lang="zh-CN" altLang="en-US"/>
        </a:p>
      </dgm:t>
    </dgm:pt>
    <dgm:pt modelId="{8F87E562-3D92-4BDB-AA21-3557164BF933}" type="pres">
      <dgm:prSet presAssocID="{BF12A70E-E136-4C8C-930D-CF537965C620}" presName="parSpace" presStyleCnt="0"/>
      <dgm:spPr/>
    </dgm:pt>
    <dgm:pt modelId="{3D498FCB-D483-4DC7-8BE5-A3075FC112E0}" type="pres">
      <dgm:prSet presAssocID="{9B21223E-1F59-46E7-986D-52D28B5913DF}" presName="parTxOnly" presStyleLbl="node1" presStyleIdx="1" presStyleCnt="3" custScaleX="2000000" custScaleY="1384590" custLinFactNeighborX="-8917" custLinFactNeighborY="-54359">
        <dgm:presLayoutVars>
          <dgm:bulletEnabled val="1"/>
        </dgm:presLayoutVars>
      </dgm:prSet>
      <dgm:spPr/>
      <dgm:t>
        <a:bodyPr/>
        <a:lstStyle/>
        <a:p>
          <a:endParaRPr lang="zh-CN" altLang="en-US"/>
        </a:p>
      </dgm:t>
    </dgm:pt>
    <dgm:pt modelId="{1BD94807-5D77-4E15-B693-598533DDAA4D}" type="pres">
      <dgm:prSet presAssocID="{956CD870-5E2A-4D31-8F32-147EDA68D3D5}" presName="parSpace" presStyleCnt="0"/>
      <dgm:spPr/>
    </dgm:pt>
    <dgm:pt modelId="{A9871416-DCD8-4883-A6B3-048C4753F777}" type="pres">
      <dgm:prSet presAssocID="{CDF3DA95-FC94-46C7-A3E5-7A0E1EB05D58}" presName="parTxOnly" presStyleLbl="node1" presStyleIdx="2" presStyleCnt="3" custScaleX="2000000" custScaleY="1384590" custLinFactX="-168541" custLinFactNeighborX="-200000" custLinFactNeighborY="-87788">
        <dgm:presLayoutVars>
          <dgm:bulletEnabled val="1"/>
        </dgm:presLayoutVars>
      </dgm:prSet>
      <dgm:spPr/>
      <dgm:t>
        <a:bodyPr/>
        <a:lstStyle/>
        <a:p>
          <a:endParaRPr lang="zh-CN" altLang="en-US"/>
        </a:p>
      </dgm:t>
    </dgm:pt>
  </dgm:ptLst>
  <dgm:cxnLst>
    <dgm:cxn modelId="{8D6AEB72-7A85-40B8-B2AC-699EF6E15805}" type="presOf" srcId="{EA801100-764D-495D-B7CF-1DAFB76B7CD7}" destId="{BD487020-2868-4456-9ECB-82222E72A035}" srcOrd="0" destOrd="0" presId="urn:microsoft.com/office/officeart/2005/8/layout/hChevron3"/>
    <dgm:cxn modelId="{22E3E139-CD2B-4AAA-851B-6954878E2FE3}" srcId="{EA801100-764D-495D-B7CF-1DAFB76B7CD7}" destId="{CDF3DA95-FC94-46C7-A3E5-7A0E1EB05D58}" srcOrd="2" destOrd="0" parTransId="{838D05FA-E4E9-4D48-98BF-4A08CACDABEA}" sibTransId="{7671F702-4B23-471B-9349-A825D107DC1B}"/>
    <dgm:cxn modelId="{AD00E06B-8A61-4C86-8922-7E18631D49F2}" type="presOf" srcId="{CDF3DA95-FC94-46C7-A3E5-7A0E1EB05D58}" destId="{A9871416-DCD8-4883-A6B3-048C4753F777}" srcOrd="0" destOrd="0" presId="urn:microsoft.com/office/officeart/2005/8/layout/hChevron3"/>
    <dgm:cxn modelId="{1DC52076-05FB-45C0-885D-6501E91F3608}" type="presOf" srcId="{9B21223E-1F59-46E7-986D-52D28B5913DF}" destId="{3D498FCB-D483-4DC7-8BE5-A3075FC112E0}" srcOrd="0" destOrd="0" presId="urn:microsoft.com/office/officeart/2005/8/layout/hChevron3"/>
    <dgm:cxn modelId="{AA90B7F9-7AC4-456E-97A4-BC78539FDC08}" type="presOf" srcId="{3DD738C7-38E2-4551-B83A-4130FFAEFDD6}" destId="{893BF9A6-CDC1-4561-B024-C72644D6CF36}" srcOrd="0" destOrd="0" presId="urn:microsoft.com/office/officeart/2005/8/layout/hChevron3"/>
    <dgm:cxn modelId="{57354034-3C5E-47DF-8855-6EBCDB955E19}" srcId="{EA801100-764D-495D-B7CF-1DAFB76B7CD7}" destId="{9B21223E-1F59-46E7-986D-52D28B5913DF}" srcOrd="1" destOrd="0" parTransId="{EDC774E8-F7B2-45B3-AEFC-06B472037AE8}" sibTransId="{956CD870-5E2A-4D31-8F32-147EDA68D3D5}"/>
    <dgm:cxn modelId="{203F4504-1462-4448-B5AA-5FE93C602422}" srcId="{EA801100-764D-495D-B7CF-1DAFB76B7CD7}" destId="{3DD738C7-38E2-4551-B83A-4130FFAEFDD6}" srcOrd="0" destOrd="0" parTransId="{FDFA2784-AC24-4C3D-B754-F26EB4F76E6E}" sibTransId="{BF12A70E-E136-4C8C-930D-CF537965C620}"/>
    <dgm:cxn modelId="{A157520D-434B-4AD6-BE16-929335B27972}" type="presParOf" srcId="{BD487020-2868-4456-9ECB-82222E72A035}" destId="{893BF9A6-CDC1-4561-B024-C72644D6CF36}" srcOrd="0" destOrd="0" presId="urn:microsoft.com/office/officeart/2005/8/layout/hChevron3"/>
    <dgm:cxn modelId="{FC8A8867-89A7-48B0-AFF4-9DA6DC1DEDF3}" type="presParOf" srcId="{BD487020-2868-4456-9ECB-82222E72A035}" destId="{8F87E562-3D92-4BDB-AA21-3557164BF933}" srcOrd="1" destOrd="0" presId="urn:microsoft.com/office/officeart/2005/8/layout/hChevron3"/>
    <dgm:cxn modelId="{BA393623-06BA-4CFE-BC5F-06516ABDBF77}" type="presParOf" srcId="{BD487020-2868-4456-9ECB-82222E72A035}" destId="{3D498FCB-D483-4DC7-8BE5-A3075FC112E0}" srcOrd="2" destOrd="0" presId="urn:microsoft.com/office/officeart/2005/8/layout/hChevron3"/>
    <dgm:cxn modelId="{2D4FAAB7-91BA-481B-9D09-8E25E5DB77A4}" type="presParOf" srcId="{BD487020-2868-4456-9ECB-82222E72A035}" destId="{1BD94807-5D77-4E15-B693-598533DDAA4D}" srcOrd="3" destOrd="0" presId="urn:microsoft.com/office/officeart/2005/8/layout/hChevron3"/>
    <dgm:cxn modelId="{A4EE0466-F99A-4343-9431-3A514EEB01DB}" type="presParOf" srcId="{BD487020-2868-4456-9ECB-82222E72A035}" destId="{A9871416-DCD8-4883-A6B3-048C4753F777}"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F9A6-CDC1-4561-B024-C72644D6CF36}">
      <dsp:nvSpPr>
        <dsp:cNvPr id="0" name=""/>
        <dsp:cNvSpPr/>
      </dsp:nvSpPr>
      <dsp:spPr>
        <a:xfrm>
          <a:off x="307226" y="0"/>
          <a:ext cx="2967824" cy="772910"/>
        </a:xfrm>
        <a:prstGeom prst="homePlate">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2023</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第</a:t>
          </a:r>
          <a:r>
            <a:rPr kumimoji="1" lang="en-US" altLang="zh-TW" sz="1600" b="1" kern="1200" dirty="0" smtClean="0">
              <a:solidFill>
                <a:schemeClr val="bg1"/>
              </a:solidFill>
              <a:latin typeface="FangSong" panose="02010609060101010101" pitchFamily="49" charset="-122"/>
              <a:ea typeface="FangSong" panose="02010609060101010101" pitchFamily="49" charset="-122"/>
              <a:cs typeface="Arial" charset="0"/>
            </a:rPr>
            <a:t>2</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季</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投產</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307226" y="0"/>
        <a:ext cx="2774597" cy="772910"/>
      </dsp:txXfrm>
    </dsp:sp>
    <dsp:sp modelId="{3D498FCB-D483-4DC7-8BE5-A3075FC112E0}">
      <dsp:nvSpPr>
        <dsp:cNvPr id="0" name=""/>
        <dsp:cNvSpPr/>
      </dsp:nvSpPr>
      <dsp:spPr>
        <a:xfrm>
          <a:off x="2941933" y="0"/>
          <a:ext cx="2967824" cy="772910"/>
        </a:xfrm>
        <a:prstGeom prst="chevron">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2023</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目標產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7</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千</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-1</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3328388" y="0"/>
        <a:ext cx="2194914" cy="772910"/>
      </dsp:txXfrm>
    </dsp:sp>
    <dsp:sp modelId="{A9871416-DCD8-4883-A6B3-048C4753F777}">
      <dsp:nvSpPr>
        <dsp:cNvPr id="0" name=""/>
        <dsp:cNvSpPr/>
      </dsp:nvSpPr>
      <dsp:spPr>
        <a:xfrm>
          <a:off x="5573269" y="0"/>
          <a:ext cx="2967824" cy="772910"/>
        </a:xfrm>
        <a:prstGeom prst="chevron">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2024</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目標</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TW" sz="1600" b="1" kern="1200" dirty="0" smtClean="0">
              <a:solidFill>
                <a:schemeClr val="bg1"/>
              </a:solidFill>
              <a:latin typeface="FangSong" panose="02010609060101010101" pitchFamily="49" charset="-122"/>
              <a:ea typeface="FangSong" panose="02010609060101010101" pitchFamily="49" charset="-122"/>
              <a:cs typeface="Arial" charset="0"/>
            </a:rPr>
            <a:t>5</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5959724" y="0"/>
        <a:ext cx="2194914" cy="772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F9A6-CDC1-4561-B024-C72644D6CF36}">
      <dsp:nvSpPr>
        <dsp:cNvPr id="0" name=""/>
        <dsp:cNvSpPr/>
      </dsp:nvSpPr>
      <dsp:spPr>
        <a:xfrm>
          <a:off x="307226" y="0"/>
          <a:ext cx="2967824" cy="772910"/>
        </a:xfrm>
        <a:prstGeom prst="homePlate">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2022</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8</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月</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動土</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307226" y="0"/>
        <a:ext cx="2774597" cy="772910"/>
      </dsp:txXfrm>
    </dsp:sp>
    <dsp:sp modelId="{3D498FCB-D483-4DC7-8BE5-A3075FC112E0}">
      <dsp:nvSpPr>
        <dsp:cNvPr id="0" name=""/>
        <dsp:cNvSpPr/>
      </dsp:nvSpPr>
      <dsp:spPr>
        <a:xfrm>
          <a:off x="2941933" y="0"/>
          <a:ext cx="2967824" cy="772910"/>
        </a:xfrm>
        <a:prstGeom prst="chevron">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2024</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年第四季</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建廠完成</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3328388" y="0"/>
        <a:ext cx="2194914" cy="772910"/>
      </dsp:txXfrm>
    </dsp:sp>
    <dsp:sp modelId="{A9871416-DCD8-4883-A6B3-048C4753F777}">
      <dsp:nvSpPr>
        <dsp:cNvPr id="0" name=""/>
        <dsp:cNvSpPr/>
      </dsp:nvSpPr>
      <dsp:spPr>
        <a:xfrm>
          <a:off x="5573269" y="0"/>
          <a:ext cx="2967824" cy="772910"/>
        </a:xfrm>
        <a:prstGeom prst="chevron">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2025</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年</a:t>
          </a:r>
          <a:endPar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endParaRPr>
        </a:p>
        <a:p>
          <a:pPr lvl="0" algn="ctr" defTabSz="711200">
            <a:lnSpc>
              <a:spcPct val="90000"/>
            </a:lnSpc>
            <a:spcBef>
              <a:spcPct val="0"/>
            </a:spcBef>
            <a:spcAft>
              <a:spcPct val="35000"/>
            </a:spcAft>
          </a:pP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目標</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產</a:t>
          </a:r>
          <a:r>
            <a:rPr kumimoji="1" lang="zh-CN" altLang="en-US" sz="1600" b="1" kern="1200" dirty="0" smtClean="0">
              <a:solidFill>
                <a:schemeClr val="bg1"/>
              </a:solidFill>
              <a:latin typeface="FangSong" panose="02010609060101010101" pitchFamily="49" charset="-122"/>
              <a:ea typeface="FangSong" panose="02010609060101010101" pitchFamily="49" charset="-122"/>
              <a:cs typeface="Arial" charset="0"/>
            </a:rPr>
            <a:t>出</a:t>
          </a:r>
          <a:r>
            <a:rPr kumimoji="1" lang="en-US" altLang="zh-CN" sz="1600" b="1" kern="1200" dirty="0" smtClean="0">
              <a:solidFill>
                <a:schemeClr val="bg1"/>
              </a:solidFill>
              <a:latin typeface="FangSong" panose="02010609060101010101" pitchFamily="49" charset="-122"/>
              <a:ea typeface="FangSong" panose="02010609060101010101" pitchFamily="49" charset="-122"/>
              <a:cs typeface="Arial" charset="0"/>
            </a:rPr>
            <a:t>2</a:t>
          </a:r>
          <a:r>
            <a:rPr kumimoji="1" lang="zh-TW" altLang="en-US" sz="1600" b="1" kern="1200" dirty="0" smtClean="0">
              <a:solidFill>
                <a:schemeClr val="bg1"/>
              </a:solidFill>
              <a:latin typeface="FangSong" panose="02010609060101010101" pitchFamily="49" charset="-122"/>
              <a:ea typeface="FangSong" panose="02010609060101010101" pitchFamily="49" charset="-122"/>
              <a:cs typeface="Arial" charset="0"/>
            </a:rPr>
            <a:t>萬噸</a:t>
          </a:r>
          <a:endParaRPr kumimoji="1" lang="zh-CN" altLang="en-US" sz="1600" b="1" kern="1200" dirty="0">
            <a:solidFill>
              <a:schemeClr val="bg1"/>
            </a:solidFill>
            <a:latin typeface="FangSong" panose="02010609060101010101" pitchFamily="49" charset="-122"/>
            <a:ea typeface="FangSong" panose="02010609060101010101" pitchFamily="49" charset="-122"/>
            <a:cs typeface="Arial" charset="0"/>
          </a:endParaRPr>
        </a:p>
      </dsp:txBody>
      <dsp:txXfrm>
        <a:off x="5959724" y="0"/>
        <a:ext cx="2194914" cy="77291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2" y="0"/>
            <a:ext cx="2951512" cy="496428"/>
          </a:xfrm>
          <a:prstGeom prst="rect">
            <a:avLst/>
          </a:prstGeom>
          <a:noFill/>
          <a:ln w="9525">
            <a:noFill/>
            <a:miter lim="800000"/>
            <a:headEnd/>
            <a:tailEnd/>
          </a:ln>
        </p:spPr>
        <p:txBody>
          <a:bodyPr vert="horz" wrap="square" lIns="91471" tIns="45735" rIns="91471" bIns="45735" numCol="1" anchor="t" anchorCtr="0" compatLnSpc="1">
            <a:prstTxWarp prst="textNoShape">
              <a:avLst/>
            </a:prstTxWarp>
          </a:bodyPr>
          <a:lstStyle>
            <a:lvl1pPr defTabSz="913574">
              <a:defRPr kumimoji="0" sz="1200">
                <a:ea typeface="SimSun" pitchFamily="2" charset="-122"/>
              </a:defRPr>
            </a:lvl1pPr>
          </a:lstStyle>
          <a:p>
            <a:endParaRPr lang="zh-TW" altLang="en-US"/>
          </a:p>
        </p:txBody>
      </p:sp>
      <p:sp>
        <p:nvSpPr>
          <p:cNvPr id="3" name="日期版面配置區 2"/>
          <p:cNvSpPr>
            <a:spLocks noGrp="1"/>
          </p:cNvSpPr>
          <p:nvPr>
            <p:ph type="dt" sz="quarter" idx="1"/>
          </p:nvPr>
        </p:nvSpPr>
        <p:spPr bwMode="auto">
          <a:xfrm>
            <a:off x="3854169" y="0"/>
            <a:ext cx="2951512" cy="496428"/>
          </a:xfrm>
          <a:prstGeom prst="rect">
            <a:avLst/>
          </a:prstGeom>
          <a:noFill/>
          <a:ln w="9525">
            <a:noFill/>
            <a:miter lim="800000"/>
            <a:headEnd/>
            <a:tailEnd/>
          </a:ln>
        </p:spPr>
        <p:txBody>
          <a:bodyPr vert="horz" wrap="square" lIns="91471" tIns="45735" rIns="91471" bIns="45735" numCol="1" anchor="t" anchorCtr="0" compatLnSpc="1">
            <a:prstTxWarp prst="textNoShape">
              <a:avLst/>
            </a:prstTxWarp>
          </a:bodyPr>
          <a:lstStyle>
            <a:lvl1pPr algn="r" defTabSz="913574">
              <a:defRPr kumimoji="0" sz="1200">
                <a:ea typeface="SimSun" pitchFamily="2" charset="-122"/>
              </a:defRPr>
            </a:lvl1pPr>
          </a:lstStyle>
          <a:p>
            <a:fld id="{329829EC-0DDB-45A8-B25B-72DCB9EDC232}" type="datetimeFigureOut">
              <a:rPr lang="zh-TW" altLang="en-US"/>
              <a:pPr/>
              <a:t>2023/3/31</a:t>
            </a:fld>
            <a:endParaRPr lang="en-US" altLang="zh-TW"/>
          </a:p>
        </p:txBody>
      </p:sp>
      <p:sp>
        <p:nvSpPr>
          <p:cNvPr id="4" name="頁尾版面配置區 3"/>
          <p:cNvSpPr>
            <a:spLocks noGrp="1"/>
          </p:cNvSpPr>
          <p:nvPr>
            <p:ph type="ftr" sz="quarter" idx="2"/>
          </p:nvPr>
        </p:nvSpPr>
        <p:spPr bwMode="auto">
          <a:xfrm>
            <a:off x="2" y="9441369"/>
            <a:ext cx="2951512" cy="496428"/>
          </a:xfrm>
          <a:prstGeom prst="rect">
            <a:avLst/>
          </a:prstGeom>
          <a:noFill/>
          <a:ln w="9525">
            <a:noFill/>
            <a:miter lim="800000"/>
            <a:headEnd/>
            <a:tailEnd/>
          </a:ln>
        </p:spPr>
        <p:txBody>
          <a:bodyPr vert="horz" wrap="square" lIns="91471" tIns="45735" rIns="91471" bIns="45735" numCol="1" anchor="b" anchorCtr="0" compatLnSpc="1">
            <a:prstTxWarp prst="textNoShape">
              <a:avLst/>
            </a:prstTxWarp>
          </a:bodyPr>
          <a:lstStyle>
            <a:lvl1pPr defTabSz="913574">
              <a:defRPr kumimoji="0" sz="1200">
                <a:ea typeface="SimSun" pitchFamily="2" charset="-122"/>
              </a:defRPr>
            </a:lvl1pPr>
          </a:lstStyle>
          <a:p>
            <a:endParaRPr lang="zh-TW" altLang="en-US"/>
          </a:p>
        </p:txBody>
      </p:sp>
      <p:sp>
        <p:nvSpPr>
          <p:cNvPr id="5" name="投影片編號版面配置區 4"/>
          <p:cNvSpPr>
            <a:spLocks noGrp="1"/>
          </p:cNvSpPr>
          <p:nvPr>
            <p:ph type="sldNum" sz="quarter" idx="3"/>
          </p:nvPr>
        </p:nvSpPr>
        <p:spPr bwMode="auto">
          <a:xfrm>
            <a:off x="3854169" y="9441369"/>
            <a:ext cx="2951512" cy="496428"/>
          </a:xfrm>
          <a:prstGeom prst="rect">
            <a:avLst/>
          </a:prstGeom>
          <a:noFill/>
          <a:ln w="9525">
            <a:noFill/>
            <a:miter lim="800000"/>
            <a:headEnd/>
            <a:tailEnd/>
          </a:ln>
        </p:spPr>
        <p:txBody>
          <a:bodyPr vert="horz" wrap="square" lIns="91471" tIns="45735" rIns="91471" bIns="45735" numCol="1" anchor="b" anchorCtr="0" compatLnSpc="1">
            <a:prstTxWarp prst="textNoShape">
              <a:avLst/>
            </a:prstTxWarp>
          </a:bodyPr>
          <a:lstStyle>
            <a:lvl1pPr algn="r" defTabSz="913574">
              <a:defRPr kumimoji="0" sz="1200">
                <a:ea typeface="SimSun" pitchFamily="2" charset="-122"/>
              </a:defRPr>
            </a:lvl1pPr>
          </a:lstStyle>
          <a:p>
            <a:fld id="{9BF68BA2-ADF0-430B-A440-B21AFDB3D742}" type="slidenum">
              <a:rPr lang="zh-TW" altLang="en-US"/>
              <a:pPr/>
              <a:t>‹#›</a:t>
            </a:fld>
            <a:endParaRPr lang="en-US" altLang="zh-TW"/>
          </a:p>
        </p:txBody>
      </p:sp>
    </p:spTree>
    <p:extLst>
      <p:ext uri="{BB962C8B-B14F-4D97-AF65-F5344CB8AC3E}">
        <p14:creationId xmlns:p14="http://schemas.microsoft.com/office/powerpoint/2010/main" val="31491276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2" y="0"/>
            <a:ext cx="2951512" cy="496428"/>
          </a:xfrm>
          <a:prstGeom prst="rect">
            <a:avLst/>
          </a:prstGeom>
          <a:noFill/>
          <a:ln w="9525">
            <a:noFill/>
            <a:miter lim="800000"/>
            <a:headEnd/>
            <a:tailEnd/>
          </a:ln>
        </p:spPr>
        <p:txBody>
          <a:bodyPr vert="horz" wrap="square" lIns="91471" tIns="45735" rIns="91471" bIns="45735" numCol="1" anchor="t" anchorCtr="0" compatLnSpc="1">
            <a:prstTxWarp prst="textNoShape">
              <a:avLst/>
            </a:prstTxWarp>
          </a:bodyPr>
          <a:lstStyle>
            <a:lvl1pPr defTabSz="913574">
              <a:defRPr kumimoji="0" sz="1200">
                <a:latin typeface="Calibri" pitchFamily="34" charset="0"/>
              </a:defRPr>
            </a:lvl1pPr>
          </a:lstStyle>
          <a:p>
            <a:endParaRPr lang="zh-TW" altLang="en-US"/>
          </a:p>
        </p:txBody>
      </p:sp>
      <p:sp>
        <p:nvSpPr>
          <p:cNvPr id="3" name="日期版面配置區 2"/>
          <p:cNvSpPr>
            <a:spLocks noGrp="1"/>
          </p:cNvSpPr>
          <p:nvPr>
            <p:ph type="dt" idx="1"/>
          </p:nvPr>
        </p:nvSpPr>
        <p:spPr bwMode="auto">
          <a:xfrm>
            <a:off x="3854169" y="0"/>
            <a:ext cx="2951512" cy="496428"/>
          </a:xfrm>
          <a:prstGeom prst="rect">
            <a:avLst/>
          </a:prstGeom>
          <a:noFill/>
          <a:ln w="9525">
            <a:noFill/>
            <a:miter lim="800000"/>
            <a:headEnd/>
            <a:tailEnd/>
          </a:ln>
        </p:spPr>
        <p:txBody>
          <a:bodyPr vert="horz" wrap="square" lIns="91471" tIns="45735" rIns="91471" bIns="45735" numCol="1" anchor="t" anchorCtr="0" compatLnSpc="1">
            <a:prstTxWarp prst="textNoShape">
              <a:avLst/>
            </a:prstTxWarp>
          </a:bodyPr>
          <a:lstStyle>
            <a:lvl1pPr algn="r" defTabSz="913574">
              <a:defRPr kumimoji="0" sz="1200">
                <a:latin typeface="Calibri" pitchFamily="34" charset="0"/>
              </a:defRPr>
            </a:lvl1pPr>
          </a:lstStyle>
          <a:p>
            <a:fld id="{1B7BF1C2-BC9C-4CAA-B022-DB17EA59AA5C}" type="datetimeFigureOut">
              <a:rPr lang="zh-TW" altLang="en-US"/>
              <a:pPr/>
              <a:t>2023/3/31</a:t>
            </a:fld>
            <a:endParaRPr lang="en-US" altLang="zh-TW"/>
          </a:p>
        </p:txBody>
      </p:sp>
      <p:sp>
        <p:nvSpPr>
          <p:cNvPr id="4" name="投影片圖像版面配置區 3"/>
          <p:cNvSpPr>
            <a:spLocks noGrp="1" noRot="1" noChangeAspect="1"/>
          </p:cNvSpPr>
          <p:nvPr>
            <p:ph type="sldImg" idx="2"/>
          </p:nvPr>
        </p:nvSpPr>
        <p:spPr>
          <a:xfrm>
            <a:off x="88900" y="744538"/>
            <a:ext cx="6630988" cy="3730625"/>
          </a:xfrm>
          <a:prstGeom prst="rect">
            <a:avLst/>
          </a:prstGeom>
          <a:noFill/>
          <a:ln w="12700">
            <a:solidFill>
              <a:prstClr val="black"/>
            </a:solidFill>
          </a:ln>
        </p:spPr>
        <p:txBody>
          <a:bodyPr vert="horz" lIns="88256" tIns="44128" rIns="88256" bIns="44128" rtlCol="0" anchor="ctr"/>
          <a:lstStyle/>
          <a:p>
            <a:pPr lvl="0"/>
            <a:endParaRPr lang="zh-TW" altLang="en-US" noProof="0"/>
          </a:p>
        </p:txBody>
      </p:sp>
      <p:sp>
        <p:nvSpPr>
          <p:cNvPr id="5" name="備忘稿版面配置區 4"/>
          <p:cNvSpPr>
            <a:spLocks noGrp="1"/>
          </p:cNvSpPr>
          <p:nvPr>
            <p:ph type="body" sz="quarter" idx="3"/>
          </p:nvPr>
        </p:nvSpPr>
        <p:spPr bwMode="auto">
          <a:xfrm>
            <a:off x="681942" y="4720686"/>
            <a:ext cx="5443324" cy="4472471"/>
          </a:xfrm>
          <a:prstGeom prst="rect">
            <a:avLst/>
          </a:prstGeom>
          <a:noFill/>
          <a:ln w="9525">
            <a:noFill/>
            <a:miter lim="800000"/>
            <a:headEnd/>
            <a:tailEnd/>
          </a:ln>
        </p:spPr>
        <p:txBody>
          <a:bodyPr vert="horz" wrap="square" lIns="91471" tIns="45735" rIns="91471" bIns="45735" numCol="1" anchor="t" anchorCtr="0" compatLnSpc="1">
            <a:prstTxWarp prst="textNoShape">
              <a:avLst/>
            </a:prstTxWarp>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bwMode="auto">
          <a:xfrm>
            <a:off x="2" y="9441369"/>
            <a:ext cx="2951512" cy="496428"/>
          </a:xfrm>
          <a:prstGeom prst="rect">
            <a:avLst/>
          </a:prstGeom>
          <a:noFill/>
          <a:ln w="9525">
            <a:noFill/>
            <a:miter lim="800000"/>
            <a:headEnd/>
            <a:tailEnd/>
          </a:ln>
        </p:spPr>
        <p:txBody>
          <a:bodyPr vert="horz" wrap="square" lIns="91471" tIns="45735" rIns="91471" bIns="45735" numCol="1" anchor="b" anchorCtr="0" compatLnSpc="1">
            <a:prstTxWarp prst="textNoShape">
              <a:avLst/>
            </a:prstTxWarp>
          </a:bodyPr>
          <a:lstStyle>
            <a:lvl1pPr defTabSz="913574">
              <a:defRPr kumimoji="0" sz="1200">
                <a:latin typeface="Calibri" pitchFamily="34" charset="0"/>
              </a:defRPr>
            </a:lvl1pPr>
          </a:lstStyle>
          <a:p>
            <a:endParaRPr lang="zh-TW" altLang="en-US"/>
          </a:p>
        </p:txBody>
      </p:sp>
      <p:sp>
        <p:nvSpPr>
          <p:cNvPr id="7" name="投影片編號版面配置區 6"/>
          <p:cNvSpPr>
            <a:spLocks noGrp="1"/>
          </p:cNvSpPr>
          <p:nvPr>
            <p:ph type="sldNum" sz="quarter" idx="5"/>
          </p:nvPr>
        </p:nvSpPr>
        <p:spPr bwMode="auto">
          <a:xfrm>
            <a:off x="3854169" y="9441369"/>
            <a:ext cx="2951512" cy="496428"/>
          </a:xfrm>
          <a:prstGeom prst="rect">
            <a:avLst/>
          </a:prstGeom>
          <a:noFill/>
          <a:ln w="9525">
            <a:noFill/>
            <a:miter lim="800000"/>
            <a:headEnd/>
            <a:tailEnd/>
          </a:ln>
        </p:spPr>
        <p:txBody>
          <a:bodyPr vert="horz" wrap="square" lIns="91471" tIns="45735" rIns="91471" bIns="45735" numCol="1" anchor="b" anchorCtr="0" compatLnSpc="1">
            <a:prstTxWarp prst="textNoShape">
              <a:avLst/>
            </a:prstTxWarp>
          </a:bodyPr>
          <a:lstStyle>
            <a:lvl1pPr algn="r" defTabSz="913574">
              <a:defRPr kumimoji="0" sz="1200">
                <a:latin typeface="Calibri" pitchFamily="34" charset="0"/>
              </a:defRPr>
            </a:lvl1pPr>
          </a:lstStyle>
          <a:p>
            <a:fld id="{F76CCEDE-4CC4-4B64-9E36-108DC942EB74}" type="slidenum">
              <a:rPr lang="zh-TW" altLang="en-US"/>
              <a:pPr/>
              <a:t>‹#›</a:t>
            </a:fld>
            <a:endParaRPr lang="en-US" altLang="zh-TW"/>
          </a:p>
        </p:txBody>
      </p:sp>
    </p:spTree>
    <p:extLst>
      <p:ext uri="{BB962C8B-B14F-4D97-AF65-F5344CB8AC3E}">
        <p14:creationId xmlns:p14="http://schemas.microsoft.com/office/powerpoint/2010/main" val="4446399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新細明體" pitchFamily="18" charset="-120"/>
        <a:cs typeface="+mn-cs"/>
      </a:defRPr>
    </a:lvl1pPr>
    <a:lvl2pPr marL="457200" algn="l" rtl="0" eaLnBrk="0" fontAlgn="base" hangingPunct="0">
      <a:spcBef>
        <a:spcPct val="30000"/>
      </a:spcBef>
      <a:spcAft>
        <a:spcPct val="0"/>
      </a:spcAft>
      <a:defRPr sz="1200" kern="1200">
        <a:solidFill>
          <a:schemeClr val="tx1"/>
        </a:solidFill>
        <a:latin typeface="+mn-lt"/>
        <a:ea typeface="新細明體" pitchFamily="18" charset="-120"/>
        <a:cs typeface="+mn-cs"/>
      </a:defRPr>
    </a:lvl2pPr>
    <a:lvl3pPr marL="914400" algn="l" rtl="0" eaLnBrk="0" fontAlgn="base" hangingPunct="0">
      <a:spcBef>
        <a:spcPct val="30000"/>
      </a:spcBef>
      <a:spcAft>
        <a:spcPct val="0"/>
      </a:spcAft>
      <a:defRPr sz="1200" kern="1200">
        <a:solidFill>
          <a:schemeClr val="tx1"/>
        </a:solidFill>
        <a:latin typeface="+mn-lt"/>
        <a:ea typeface="新細明體" pitchFamily="18" charset="-120"/>
        <a:cs typeface="+mn-cs"/>
      </a:defRPr>
    </a:lvl3pPr>
    <a:lvl4pPr marL="1371600" algn="l" rtl="0" eaLnBrk="0" fontAlgn="base" hangingPunct="0">
      <a:spcBef>
        <a:spcPct val="30000"/>
      </a:spcBef>
      <a:spcAft>
        <a:spcPct val="0"/>
      </a:spcAft>
      <a:defRPr sz="1200" kern="1200">
        <a:solidFill>
          <a:schemeClr val="tx1"/>
        </a:solidFill>
        <a:latin typeface="+mn-lt"/>
        <a:ea typeface="新細明體" pitchFamily="18" charset="-120"/>
        <a:cs typeface="+mn-cs"/>
      </a:defRPr>
    </a:lvl4pPr>
    <a:lvl5pPr marL="1828800" algn="l" rtl="0" eaLnBrk="0" fontAlgn="base" hangingPunct="0">
      <a:spcBef>
        <a:spcPct val="30000"/>
      </a:spcBef>
      <a:spcAft>
        <a:spcPct val="0"/>
      </a:spcAft>
      <a:defRPr sz="1200" kern="1200">
        <a:solidFill>
          <a:schemeClr val="tx1"/>
        </a:solidFill>
        <a:latin typeface="+mn-lt"/>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solidFill>
                <a:srgbClr val="FF0000"/>
              </a:solidFill>
            </a:endParaRPr>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a:t>
            </a:fld>
            <a:endParaRPr lang="en-US" altLang="zh-TW"/>
          </a:p>
        </p:txBody>
      </p:sp>
    </p:spTree>
    <p:extLst>
      <p:ext uri="{BB962C8B-B14F-4D97-AF65-F5344CB8AC3E}">
        <p14:creationId xmlns:p14="http://schemas.microsoft.com/office/powerpoint/2010/main" val="2044562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76CCEDE-4CC4-4B64-9E36-108DC942EB74}" type="slidenum">
              <a:rPr lang="zh-TW" altLang="en-US" smtClean="0"/>
              <a:pPr/>
              <a:t>14</a:t>
            </a:fld>
            <a:endParaRPr lang="en-US" altLang="zh-TW"/>
          </a:p>
        </p:txBody>
      </p:sp>
    </p:spTree>
    <p:extLst>
      <p:ext uri="{BB962C8B-B14F-4D97-AF65-F5344CB8AC3E}">
        <p14:creationId xmlns:p14="http://schemas.microsoft.com/office/powerpoint/2010/main" val="1228784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5528">
              <a:defRPr/>
            </a:pPr>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32</a:t>
            </a:fld>
            <a:endParaRPr lang="en-US" altLang="zh-TW" dirty="0"/>
          </a:p>
        </p:txBody>
      </p:sp>
    </p:spTree>
    <p:extLst>
      <p:ext uri="{BB962C8B-B14F-4D97-AF65-F5344CB8AC3E}">
        <p14:creationId xmlns:p14="http://schemas.microsoft.com/office/powerpoint/2010/main" val="1812289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33</a:t>
            </a:fld>
            <a:endParaRPr lang="en-US" altLang="zh-TW"/>
          </a:p>
        </p:txBody>
      </p:sp>
    </p:spTree>
    <p:extLst>
      <p:ext uri="{BB962C8B-B14F-4D97-AF65-F5344CB8AC3E}">
        <p14:creationId xmlns:p14="http://schemas.microsoft.com/office/powerpoint/2010/main" val="2636197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5528">
              <a:defRPr/>
            </a:pPr>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35</a:t>
            </a:fld>
            <a:endParaRPr lang="en-US" altLang="zh-TW" dirty="0"/>
          </a:p>
        </p:txBody>
      </p:sp>
    </p:spTree>
    <p:extLst>
      <p:ext uri="{BB962C8B-B14F-4D97-AF65-F5344CB8AC3E}">
        <p14:creationId xmlns:p14="http://schemas.microsoft.com/office/powerpoint/2010/main" val="3023594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5528">
              <a:defRPr/>
            </a:pPr>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36</a:t>
            </a:fld>
            <a:endParaRPr lang="en-US" altLang="zh-TW" dirty="0"/>
          </a:p>
        </p:txBody>
      </p:sp>
    </p:spTree>
    <p:extLst>
      <p:ext uri="{BB962C8B-B14F-4D97-AF65-F5344CB8AC3E}">
        <p14:creationId xmlns:p14="http://schemas.microsoft.com/office/powerpoint/2010/main" val="4291947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40</a:t>
            </a:fld>
            <a:endParaRPr lang="en-US" altLang="zh-TW"/>
          </a:p>
        </p:txBody>
      </p:sp>
    </p:spTree>
    <p:extLst>
      <p:ext uri="{BB962C8B-B14F-4D97-AF65-F5344CB8AC3E}">
        <p14:creationId xmlns:p14="http://schemas.microsoft.com/office/powerpoint/2010/main" val="3588536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41</a:t>
            </a:fld>
            <a:endParaRPr lang="en-US" altLang="zh-TW"/>
          </a:p>
        </p:txBody>
      </p:sp>
    </p:spTree>
    <p:extLst>
      <p:ext uri="{BB962C8B-B14F-4D97-AF65-F5344CB8AC3E}">
        <p14:creationId xmlns:p14="http://schemas.microsoft.com/office/powerpoint/2010/main" val="2133043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42</a:t>
            </a:fld>
            <a:endParaRPr lang="en-US" altLang="zh-TW"/>
          </a:p>
        </p:txBody>
      </p:sp>
    </p:spTree>
    <p:extLst>
      <p:ext uri="{BB962C8B-B14F-4D97-AF65-F5344CB8AC3E}">
        <p14:creationId xmlns:p14="http://schemas.microsoft.com/office/powerpoint/2010/main" val="3738273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6</a:t>
            </a:fld>
            <a:endParaRPr lang="en-US" altLang="zh-TW"/>
          </a:p>
        </p:txBody>
      </p:sp>
    </p:spTree>
    <p:extLst>
      <p:ext uri="{BB962C8B-B14F-4D97-AF65-F5344CB8AC3E}">
        <p14:creationId xmlns:p14="http://schemas.microsoft.com/office/powerpoint/2010/main" val="3816956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7</a:t>
            </a:fld>
            <a:endParaRPr lang="en-US" altLang="zh-TW"/>
          </a:p>
        </p:txBody>
      </p:sp>
    </p:spTree>
    <p:extLst>
      <p:ext uri="{BB962C8B-B14F-4D97-AF65-F5344CB8AC3E}">
        <p14:creationId xmlns:p14="http://schemas.microsoft.com/office/powerpoint/2010/main" val="284289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8</a:t>
            </a:fld>
            <a:endParaRPr lang="en-US" altLang="zh-TW"/>
          </a:p>
        </p:txBody>
      </p:sp>
    </p:spTree>
    <p:extLst>
      <p:ext uri="{BB962C8B-B14F-4D97-AF65-F5344CB8AC3E}">
        <p14:creationId xmlns:p14="http://schemas.microsoft.com/office/powerpoint/2010/main" val="1330974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投影片圖像版面配置區 1"/>
          <p:cNvSpPr>
            <a:spLocks noGrp="1" noRot="1" noChangeAspect="1"/>
          </p:cNvSpPr>
          <p:nvPr>
            <p:ph type="sldImg"/>
          </p:nvPr>
        </p:nvSpPr>
        <p:spPr bwMode="auto">
          <a:xfrm>
            <a:off x="88900" y="744538"/>
            <a:ext cx="6630988" cy="3730625"/>
          </a:xfrm>
          <a:noFill/>
          <a:ln>
            <a:solidFill>
              <a:srgbClr val="000000"/>
            </a:solidFill>
            <a:miter lim="800000"/>
            <a:headEnd/>
            <a:tailEnd/>
          </a:ln>
        </p:spPr>
      </p:sp>
      <p:sp>
        <p:nvSpPr>
          <p:cNvPr id="53250" name="備忘稿版面配置區 2"/>
          <p:cNvSpPr>
            <a:spLocks noGrp="1"/>
          </p:cNvSpPr>
          <p:nvPr>
            <p:ph type="body" idx="1"/>
          </p:nvPr>
        </p:nvSpPr>
        <p:spPr>
          <a:noFill/>
          <a:ln/>
        </p:spPr>
        <p:txBody>
          <a:bodyPr/>
          <a:lstStyle/>
          <a:p>
            <a:endParaRPr lang="zh-TW" altLang="en-US" dirty="0"/>
          </a:p>
        </p:txBody>
      </p:sp>
      <p:sp>
        <p:nvSpPr>
          <p:cNvPr id="53251" name="投影片編號版面配置區 3"/>
          <p:cNvSpPr>
            <a:spLocks noGrp="1"/>
          </p:cNvSpPr>
          <p:nvPr>
            <p:ph type="sldNum" sz="quarter" idx="5"/>
          </p:nvPr>
        </p:nvSpPr>
        <p:spPr>
          <a:noFill/>
        </p:spPr>
        <p:txBody>
          <a:bodyPr/>
          <a:lstStyle/>
          <a:p>
            <a:fld id="{DAF29946-9C8A-465F-9EE1-BB954ECEBDCF}" type="slidenum">
              <a:rPr lang="zh-TW" altLang="en-US" smtClean="0"/>
              <a:pPr/>
              <a:t>9</a:t>
            </a:fld>
            <a:endParaRPr lang="en-US" altLang="zh-TW"/>
          </a:p>
        </p:txBody>
      </p:sp>
    </p:spTree>
    <p:extLst>
      <p:ext uri="{BB962C8B-B14F-4D97-AF65-F5344CB8AC3E}">
        <p14:creationId xmlns:p14="http://schemas.microsoft.com/office/powerpoint/2010/main" val="2444461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10</a:t>
            </a:fld>
            <a:endParaRPr lang="en-US" altLang="zh-TW"/>
          </a:p>
        </p:txBody>
      </p:sp>
    </p:spTree>
    <p:extLst>
      <p:ext uri="{BB962C8B-B14F-4D97-AF65-F5344CB8AC3E}">
        <p14:creationId xmlns:p14="http://schemas.microsoft.com/office/powerpoint/2010/main" val="2562444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11</a:t>
            </a:fld>
            <a:endParaRPr lang="en-US" altLang="zh-TW"/>
          </a:p>
        </p:txBody>
      </p:sp>
    </p:spTree>
    <p:extLst>
      <p:ext uri="{BB962C8B-B14F-4D97-AF65-F5344CB8AC3E}">
        <p14:creationId xmlns:p14="http://schemas.microsoft.com/office/powerpoint/2010/main" val="2639085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12</a:t>
            </a:fld>
            <a:endParaRPr lang="en-US" altLang="zh-TW"/>
          </a:p>
        </p:txBody>
      </p:sp>
    </p:spTree>
    <p:extLst>
      <p:ext uri="{BB962C8B-B14F-4D97-AF65-F5344CB8AC3E}">
        <p14:creationId xmlns:p14="http://schemas.microsoft.com/office/powerpoint/2010/main" val="2639085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88900" y="744538"/>
            <a:ext cx="6630988" cy="3730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76CCEDE-4CC4-4B64-9E36-108DC942EB74}" type="slidenum">
              <a:rPr lang="zh-TW" altLang="en-US" smtClean="0"/>
              <a:pPr/>
              <a:t>13</a:t>
            </a:fld>
            <a:endParaRPr lang="en-US" altLang="zh-TW"/>
          </a:p>
        </p:txBody>
      </p:sp>
    </p:spTree>
    <p:extLst>
      <p:ext uri="{BB962C8B-B14F-4D97-AF65-F5344CB8AC3E}">
        <p14:creationId xmlns:p14="http://schemas.microsoft.com/office/powerpoint/2010/main" val="543712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Master" Target="../slideMasters/slideMaster3.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Master" Target="../slideMasters/slideMaster4.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Master" Target="../slideMasters/slideMaster5.xml"/><Relationship Id="rId6" Type="http://schemas.openxmlformats.org/officeDocument/2006/relationships/image" Target="../media/image11.jpeg"/><Relationship Id="rId11" Type="http://schemas.openxmlformats.org/officeDocument/2006/relationships/image" Target="../media/image25.jpeg"/><Relationship Id="rId5" Type="http://schemas.openxmlformats.org/officeDocument/2006/relationships/image" Target="../media/image10.jpeg"/><Relationship Id="rId10" Type="http://schemas.openxmlformats.org/officeDocument/2006/relationships/image" Target="../media/image24.jpeg"/><Relationship Id="rId4" Type="http://schemas.openxmlformats.org/officeDocument/2006/relationships/image" Target="../media/image9.jpeg"/><Relationship Id="rId9" Type="http://schemas.openxmlformats.org/officeDocument/2006/relationships/image" Target="../media/image2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bg>
      <p:bgRef idx="1001">
        <a:schemeClr val="bg1"/>
      </p:bgRef>
    </p:bg>
    <p:spTree>
      <p:nvGrpSpPr>
        <p:cNvPr id="1" name=""/>
        <p:cNvGrpSpPr/>
        <p:nvPr/>
      </p:nvGrpSpPr>
      <p:grpSpPr>
        <a:xfrm>
          <a:off x="0" y="0"/>
          <a:ext cx="0" cy="0"/>
          <a:chOff x="0" y="0"/>
          <a:chExt cx="0" cy="0"/>
        </a:xfrm>
      </p:grpSpPr>
      <p:sp>
        <p:nvSpPr>
          <p:cNvPr id="2" name="矩形 1"/>
          <p:cNvSpPr/>
          <p:nvPr userDrawn="1"/>
        </p:nvSpPr>
        <p:spPr>
          <a:xfrm>
            <a:off x="1315" y="1"/>
            <a:ext cx="12190684" cy="6851257"/>
          </a:xfrm>
          <a:prstGeom prst="rect">
            <a:avLst/>
          </a:prstGeom>
          <a:gradFill flip="none" rotWithShape="1">
            <a:gsLst>
              <a:gs pos="0">
                <a:schemeClr val="bg1"/>
              </a:gs>
              <a:gs pos="50000">
                <a:schemeClr val="bg1">
                  <a:lumMod val="95000"/>
                </a:schemeClr>
              </a:gs>
              <a:gs pos="100000">
                <a:schemeClr val="bg1">
                  <a:lumMod val="8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3"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20618" y="6255080"/>
            <a:ext cx="2230967" cy="523875"/>
          </a:xfrm>
          <a:prstGeom prst="rect">
            <a:avLst/>
          </a:prstGeom>
          <a:noFill/>
          <a:ln w="9525">
            <a:noFill/>
            <a:miter lim="800000"/>
            <a:headEnd/>
            <a:tailEnd/>
          </a:ln>
        </p:spPr>
      </p:pic>
      <p:sp>
        <p:nvSpPr>
          <p:cNvPr id="10" name="文字方塊 15"/>
          <p:cNvSpPr txBox="1"/>
          <p:nvPr userDrawn="1"/>
        </p:nvSpPr>
        <p:spPr>
          <a:xfrm>
            <a:off x="335360" y="14070"/>
            <a:ext cx="11852699" cy="738664"/>
          </a:xfrm>
          <a:prstGeom prst="rect">
            <a:avLst/>
          </a:prstGeom>
          <a:noFill/>
        </p:spPr>
        <p:txBody>
          <a:bodyPr wrap="square">
            <a:spAutoFit/>
          </a:bodyPr>
          <a:lstStyle/>
          <a:p>
            <a:pPr fontAlgn="auto">
              <a:lnSpc>
                <a:spcPct val="150000"/>
              </a:lnSpc>
              <a:spcBef>
                <a:spcPts val="0"/>
              </a:spcBef>
              <a:spcAft>
                <a:spcPts val="0"/>
              </a:spcAft>
              <a:defRPr/>
            </a:pPr>
            <a:r>
              <a:rPr kumimoji="0" lang="en-US" altLang="zh-TW" sz="2800" b="0" i="0" dirty="0" smtClean="0">
                <a:solidFill>
                  <a:schemeClr val="bg1">
                    <a:lumMod val="65000"/>
                  </a:schemeClr>
                </a:solidFill>
                <a:latin typeface="Colonna MT" panose="04020805060202030203" pitchFamily="82" charset="0"/>
                <a:ea typeface="微軟正黑體" panose="020B0604030504040204" pitchFamily="34" charset="-120"/>
              </a:rPr>
              <a:t>Safety First </a:t>
            </a:r>
            <a:r>
              <a:rPr kumimoji="1" lang="en-US" altLang="zh-TW" sz="1800" b="0" kern="1200" baseline="0" dirty="0" smtClean="0">
                <a:solidFill>
                  <a:schemeClr val="accent1"/>
                </a:solidFill>
                <a:effectLst/>
                <a:latin typeface="Arial" charset="0"/>
                <a:ea typeface="新細明體" charset="-120"/>
                <a:cs typeface="+mn-cs"/>
                <a:sym typeface="Wingdings 2"/>
              </a:rPr>
              <a:t></a:t>
            </a:r>
            <a:r>
              <a:rPr kumimoji="0" lang="en-US" altLang="zh-TW" sz="2800" b="0" i="0" kern="1200" dirty="0" smtClean="0">
                <a:solidFill>
                  <a:schemeClr val="accent1"/>
                </a:solidFill>
                <a:latin typeface="Colonna MT" panose="04020805060202030203" pitchFamily="82" charset="0"/>
                <a:ea typeface="微軟正黑體" panose="020B0604030504040204" pitchFamily="34" charset="-120"/>
                <a:cs typeface="+mn-cs"/>
                <a:sym typeface="Wingdings"/>
              </a:rPr>
              <a:t> </a:t>
            </a:r>
            <a:r>
              <a:rPr kumimoji="0" lang="en-US" altLang="zh-TW" sz="2800" b="0" i="0" kern="1200" dirty="0" smtClean="0">
                <a:solidFill>
                  <a:schemeClr val="bg1">
                    <a:lumMod val="65000"/>
                  </a:schemeClr>
                </a:solidFill>
                <a:latin typeface="Colonna MT" panose="04020805060202030203" pitchFamily="82" charset="0"/>
                <a:ea typeface="微軟正黑體" panose="020B0604030504040204" pitchFamily="34" charset="-120"/>
                <a:cs typeface="+mn-cs"/>
              </a:rPr>
              <a:t>Quality</a:t>
            </a:r>
            <a:r>
              <a:rPr kumimoji="0" lang="en-US" altLang="zh-TW" sz="2800" b="0" i="0" kern="1200" dirty="0" smtClean="0">
                <a:solidFill>
                  <a:schemeClr val="bg1"/>
                </a:solidFill>
                <a:latin typeface="Colonna MT" panose="04020805060202030203" pitchFamily="82" charset="0"/>
                <a:ea typeface="微軟正黑體" panose="020B0604030504040204" pitchFamily="34" charset="-120"/>
                <a:cs typeface="+mn-cs"/>
              </a:rPr>
              <a:t> </a:t>
            </a:r>
            <a:r>
              <a:rPr kumimoji="1" lang="en-US" altLang="zh-TW" sz="2000" b="0" kern="1200" baseline="0" dirty="0" smtClean="0">
                <a:solidFill>
                  <a:schemeClr val="accent1"/>
                </a:solidFill>
                <a:effectLst/>
                <a:latin typeface="Arial" charset="0"/>
                <a:ea typeface="新細明體" charset="-120"/>
                <a:cs typeface="+mn-cs"/>
                <a:sym typeface="Wingdings 2"/>
              </a:rPr>
              <a:t></a:t>
            </a:r>
            <a:r>
              <a:rPr kumimoji="0" lang="en-US" altLang="zh-TW" sz="2800" b="0" i="0" dirty="0" smtClean="0">
                <a:solidFill>
                  <a:schemeClr val="tx1">
                    <a:lumMod val="50000"/>
                    <a:lumOff val="50000"/>
                  </a:schemeClr>
                </a:solidFill>
                <a:latin typeface="Colonna MT" panose="04020805060202030203" pitchFamily="82" charset="0"/>
                <a:ea typeface="微軟正黑體" panose="020B0604030504040204" pitchFamily="34" charset="-120"/>
              </a:rPr>
              <a:t> </a:t>
            </a:r>
            <a:r>
              <a:rPr kumimoji="0" lang="en-US" altLang="zh-TW" sz="2800" b="0" i="0" kern="1200" dirty="0" smtClean="0">
                <a:solidFill>
                  <a:schemeClr val="bg1">
                    <a:lumMod val="65000"/>
                  </a:schemeClr>
                </a:solidFill>
                <a:latin typeface="Colonna MT" panose="04020805060202030203" pitchFamily="82" charset="0"/>
                <a:ea typeface="微軟正黑體" panose="020B0604030504040204" pitchFamily="34" charset="-120"/>
                <a:cs typeface="+mn-cs"/>
              </a:rPr>
              <a:t>Speed</a:t>
            </a:r>
            <a:r>
              <a:rPr kumimoji="0" lang="en-US" altLang="zh-TW" sz="2800" b="0" i="0" dirty="0" smtClean="0">
                <a:solidFill>
                  <a:schemeClr val="bg1"/>
                </a:solidFill>
                <a:latin typeface="Colonna MT" panose="04020805060202030203" pitchFamily="82" charset="0"/>
                <a:ea typeface="微軟正黑體" panose="020B0604030504040204" pitchFamily="34" charset="-120"/>
              </a:rPr>
              <a:t> </a:t>
            </a:r>
            <a:r>
              <a:rPr kumimoji="1" lang="en-US" altLang="zh-TW" sz="2000" b="0" kern="1200" baseline="0" dirty="0" smtClean="0">
                <a:solidFill>
                  <a:schemeClr val="accent1"/>
                </a:solidFill>
                <a:effectLst/>
                <a:latin typeface="Arial" charset="0"/>
                <a:ea typeface="新細明體" charset="-120"/>
                <a:cs typeface="+mn-cs"/>
                <a:sym typeface="Wingdings 2"/>
              </a:rPr>
              <a:t></a:t>
            </a:r>
            <a:r>
              <a:rPr kumimoji="0" lang="en-US" altLang="zh-TW" sz="2800" b="0" i="0" baseline="0" dirty="0" smtClean="0">
                <a:solidFill>
                  <a:schemeClr val="tx1">
                    <a:lumMod val="50000"/>
                    <a:lumOff val="50000"/>
                  </a:schemeClr>
                </a:solidFill>
                <a:latin typeface="Colonna MT" panose="04020805060202030203" pitchFamily="82" charset="0"/>
                <a:ea typeface="微軟正黑體" panose="020B0604030504040204" pitchFamily="34" charset="-120"/>
              </a:rPr>
              <a:t> </a:t>
            </a:r>
            <a:r>
              <a:rPr kumimoji="0" lang="en-US" altLang="zh-TW" sz="2800" b="0" i="0" kern="1200" dirty="0" smtClean="0">
                <a:solidFill>
                  <a:schemeClr val="bg1">
                    <a:lumMod val="65000"/>
                  </a:schemeClr>
                </a:solidFill>
                <a:latin typeface="Colonna MT" panose="04020805060202030203" pitchFamily="82" charset="0"/>
                <a:ea typeface="微軟正黑體" panose="020B0604030504040204" pitchFamily="34" charset="-120"/>
                <a:cs typeface="+mn-cs"/>
              </a:rPr>
              <a:t>Teamwork </a:t>
            </a:r>
            <a:r>
              <a:rPr kumimoji="1" lang="en-US" altLang="zh-TW" sz="2000" b="0" kern="1200" baseline="0" dirty="0" smtClean="0">
                <a:solidFill>
                  <a:schemeClr val="accent1"/>
                </a:solidFill>
                <a:effectLst/>
                <a:latin typeface="Arial" charset="0"/>
                <a:ea typeface="新細明體" charset="-120"/>
                <a:cs typeface="+mn-cs"/>
                <a:sym typeface="Wingdings 2"/>
              </a:rPr>
              <a:t></a:t>
            </a:r>
            <a:r>
              <a:rPr kumimoji="0" lang="en-US" altLang="zh-TW" sz="2800" b="0" i="0" kern="1200" dirty="0" smtClean="0">
                <a:solidFill>
                  <a:schemeClr val="tx1">
                    <a:lumMod val="50000"/>
                    <a:lumOff val="50000"/>
                  </a:schemeClr>
                </a:solidFill>
                <a:latin typeface="Colonna MT" panose="04020805060202030203" pitchFamily="82" charset="0"/>
                <a:ea typeface="微軟正黑體" panose="020B0604030504040204" pitchFamily="34" charset="-120"/>
                <a:cs typeface="+mn-cs"/>
                <a:sym typeface="Wingdings"/>
              </a:rPr>
              <a:t> </a:t>
            </a:r>
            <a:r>
              <a:rPr kumimoji="0" lang="en-US" altLang="zh-TW" sz="2800" b="0" i="0" kern="1200" dirty="0" smtClean="0">
                <a:solidFill>
                  <a:schemeClr val="bg1">
                    <a:lumMod val="65000"/>
                  </a:schemeClr>
                </a:solidFill>
                <a:latin typeface="Colonna MT" panose="04020805060202030203" pitchFamily="82" charset="0"/>
                <a:ea typeface="微軟正黑體" panose="020B0604030504040204" pitchFamily="34" charset="-120"/>
                <a:cs typeface="+mn-cs"/>
              </a:rPr>
              <a:t>Excellence</a:t>
            </a:r>
            <a:endParaRPr kumimoji="0" lang="zh-TW" altLang="en-US" sz="2800" b="0" i="0" kern="1200" dirty="0">
              <a:solidFill>
                <a:schemeClr val="bg1">
                  <a:lumMod val="65000"/>
                </a:schemeClr>
              </a:solidFill>
              <a:latin typeface="Colonna MT" panose="04020805060202030203" pitchFamily="82" charset="0"/>
              <a:ea typeface="微軟正黑體" panose="020B0604030504040204" pitchFamily="34" charset="-120"/>
              <a:cs typeface="+mn-cs"/>
            </a:endParaRPr>
          </a:p>
        </p:txBody>
      </p:sp>
      <p:grpSp>
        <p:nvGrpSpPr>
          <p:cNvPr id="4" name="群組 3"/>
          <p:cNvGrpSpPr>
            <a:grpSpLocks noChangeAspect="1"/>
          </p:cNvGrpSpPr>
          <p:nvPr userDrawn="1"/>
        </p:nvGrpSpPr>
        <p:grpSpPr>
          <a:xfrm>
            <a:off x="1315" y="4771761"/>
            <a:ext cx="12192000" cy="1371677"/>
            <a:chOff x="986" y="4771759"/>
            <a:chExt cx="9119486" cy="1368000"/>
          </a:xfrm>
        </p:grpSpPr>
        <p:pic>
          <p:nvPicPr>
            <p:cNvPr id="5" name="圖片 10" descr="1木型.JP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6" y="4771759"/>
              <a:ext cx="1824000" cy="1368000"/>
            </a:xfrm>
            <a:prstGeom prst="rect">
              <a:avLst/>
            </a:prstGeom>
            <a:noFill/>
            <a:ln>
              <a:noFill/>
            </a:ln>
          </p:spPr>
        </p:pic>
        <p:pic>
          <p:nvPicPr>
            <p:cNvPr id="6" name="圖片 11" descr="2澆注.jp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1824472" y="4771759"/>
              <a:ext cx="1824000" cy="1368000"/>
            </a:xfrm>
            <a:prstGeom prst="rect">
              <a:avLst/>
            </a:prstGeom>
            <a:noFill/>
            <a:ln>
              <a:noFill/>
            </a:ln>
          </p:spPr>
        </p:pic>
        <p:pic>
          <p:nvPicPr>
            <p:cNvPr id="8" name="圖片 13"/>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3648472" y="4771759"/>
              <a:ext cx="1824000" cy="1368000"/>
            </a:xfrm>
            <a:prstGeom prst="rect">
              <a:avLst/>
            </a:prstGeom>
            <a:noFill/>
            <a:ln>
              <a:noFill/>
            </a:ln>
          </p:spPr>
        </p:pic>
        <p:pic>
          <p:nvPicPr>
            <p:cNvPr id="9" name="圖片 14" descr="5.防鏽噴塗.jpg"/>
            <p:cNvPicPr preferRelativeResize="0">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5472472" y="4771759"/>
              <a:ext cx="1824000" cy="1368000"/>
            </a:xfrm>
            <a:prstGeom prst="rect">
              <a:avLst/>
            </a:prstGeom>
            <a:noFill/>
            <a:ln>
              <a:noFill/>
            </a:ln>
          </p:spPr>
        </p:pic>
        <p:pic>
          <p:nvPicPr>
            <p:cNvPr id="11" name="圖片 18" descr="4量測.JPG"/>
            <p:cNvPicPr preferRelativeResize="0">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7296472" y="4771759"/>
              <a:ext cx="1824000" cy="1368000"/>
            </a:xfrm>
            <a:prstGeom prst="rect">
              <a:avLst/>
            </a:prstGeom>
            <a:noFill/>
            <a:ln>
              <a:noFill/>
            </a:ln>
          </p:spPr>
        </p:pic>
      </p:grpSp>
      <p:sp>
        <p:nvSpPr>
          <p:cNvPr id="20" name="副標題 2"/>
          <p:cNvSpPr>
            <a:spLocks noGrp="1"/>
          </p:cNvSpPr>
          <p:nvPr>
            <p:ph type="subTitle" idx="1"/>
          </p:nvPr>
        </p:nvSpPr>
        <p:spPr>
          <a:xfrm>
            <a:off x="2063552" y="1988840"/>
            <a:ext cx="7929592" cy="1152128"/>
          </a:xfrm>
        </p:spPr>
        <p:txBody>
          <a:bodyPr/>
          <a:lstStyle>
            <a:lvl1pPr marL="0" indent="0" algn="ctr">
              <a:buNone/>
              <a:defRPr sz="4000">
                <a:solidFill>
                  <a:schemeClr val="tx1"/>
                </a:solidFill>
                <a:latin typeface="FangSong" panose="02010609060101010101" pitchFamily="49" charset="-122"/>
                <a:ea typeface="FangSong" panose="02010609060101010101" pitchFamily="49"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C9BD1565-9108-4805-B3C2-0A2B73A3CC14}"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777F2B2A-9E74-4126-BC55-F82E14AD1FFE}"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8E4FA7C3-3911-4841-8C3B-F2367419D6E7}" type="slidenum">
              <a:rPr lang="zh-TW" altLang="en-US"/>
              <a:pPr>
                <a:defRPr/>
              </a:pPr>
              <a:t>‹#›</a:t>
            </a:fld>
            <a:endParaRPr lang="en-US" altLang="zh-TW" dirty="0"/>
          </a:p>
        </p:txBody>
      </p:sp>
      <p:grpSp>
        <p:nvGrpSpPr>
          <p:cNvPr id="16" name="群組 15"/>
          <p:cNvGrpSpPr/>
          <p:nvPr userDrawn="1"/>
        </p:nvGrpSpPr>
        <p:grpSpPr>
          <a:xfrm>
            <a:off x="527382" y="908712"/>
            <a:ext cx="11137237" cy="216032"/>
            <a:chOff x="395536" y="836680"/>
            <a:chExt cx="8352928" cy="216032"/>
          </a:xfrm>
        </p:grpSpPr>
        <p:cxnSp>
          <p:nvCxnSpPr>
            <p:cNvPr id="17" name="直線接點 16"/>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群組 17"/>
            <p:cNvGrpSpPr/>
            <p:nvPr userDrawn="1"/>
          </p:nvGrpSpPr>
          <p:grpSpPr>
            <a:xfrm>
              <a:off x="395536" y="836680"/>
              <a:ext cx="432048" cy="216000"/>
              <a:chOff x="395536" y="836680"/>
              <a:chExt cx="432048" cy="216000"/>
            </a:xfrm>
          </p:grpSpPr>
          <p:cxnSp>
            <p:nvCxnSpPr>
              <p:cNvPr id="26" name="直線接點 25"/>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 name="群組 18"/>
            <p:cNvGrpSpPr/>
            <p:nvPr userDrawn="1"/>
          </p:nvGrpSpPr>
          <p:grpSpPr>
            <a:xfrm flipH="1">
              <a:off x="8316416" y="836712"/>
              <a:ext cx="432048" cy="216000"/>
              <a:chOff x="395536" y="836680"/>
              <a:chExt cx="432048" cy="216000"/>
            </a:xfrm>
          </p:grpSpPr>
          <p:cxnSp>
            <p:nvCxnSpPr>
              <p:cNvPr id="20" name="直線接點 19"/>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4C224422-44AE-4175-A65F-57D54E2C6C3D}"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D48E8E68-C157-4C94-BDB6-D325E33194A7}"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4CABA84B-E05B-46C9-ADB4-AE2B8B4C9443}"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8256917"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6"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7" name="頁尾版面配置區 2"/>
          <p:cNvSpPr>
            <a:spLocks noGrp="1"/>
          </p:cNvSpPr>
          <p:nvPr>
            <p:ph type="ftr" sz="quarter" idx="15"/>
          </p:nvPr>
        </p:nvSpPr>
        <p:spPr/>
        <p:txBody>
          <a:bodyPr/>
          <a:lstStyle>
            <a:lvl1pPr>
              <a:defRPr/>
            </a:lvl1pPr>
          </a:lstStyle>
          <a:p>
            <a:pPr>
              <a:defRPr/>
            </a:pPr>
            <a:endParaRPr lang="zh-TW" altLang="en-US"/>
          </a:p>
        </p:txBody>
      </p:sp>
      <p:sp>
        <p:nvSpPr>
          <p:cNvPr id="8"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grpSp>
        <p:nvGrpSpPr>
          <p:cNvPr id="17" name="群組 16"/>
          <p:cNvGrpSpPr/>
          <p:nvPr userDrawn="1"/>
        </p:nvGrpSpPr>
        <p:grpSpPr>
          <a:xfrm>
            <a:off x="527382" y="908712"/>
            <a:ext cx="11137237" cy="216032"/>
            <a:chOff x="395536" y="836680"/>
            <a:chExt cx="8352928" cy="216032"/>
          </a:xfrm>
        </p:grpSpPr>
        <p:cxnSp>
          <p:nvCxnSpPr>
            <p:cNvPr id="20" name="直線接點 19"/>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群組 20"/>
            <p:cNvGrpSpPr/>
            <p:nvPr userDrawn="1"/>
          </p:nvGrpSpPr>
          <p:grpSpPr>
            <a:xfrm>
              <a:off x="395536" y="836680"/>
              <a:ext cx="432048" cy="216000"/>
              <a:chOff x="395536" y="836680"/>
              <a:chExt cx="432048" cy="216000"/>
            </a:xfrm>
          </p:grpSpPr>
          <p:cxnSp>
            <p:nvCxnSpPr>
              <p:cNvPr id="29" name="直線接點 28"/>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2" name="群組 21"/>
            <p:cNvGrpSpPr/>
            <p:nvPr userDrawn="1"/>
          </p:nvGrpSpPr>
          <p:grpSpPr>
            <a:xfrm flipH="1">
              <a:off x="8316416" y="836712"/>
              <a:ext cx="432048" cy="216000"/>
              <a:chOff x="395536" y="836680"/>
              <a:chExt cx="432048" cy="216000"/>
            </a:xfrm>
          </p:grpSpPr>
          <p:cxnSp>
            <p:nvCxnSpPr>
              <p:cNvPr id="23" name="直線接點 22"/>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2285" y="188640"/>
            <a:ext cx="10176271" cy="576064"/>
          </a:xfrm>
        </p:spPr>
        <p:txBody>
          <a:bodyPr>
            <a:noAutofit/>
          </a:bodyPr>
          <a:lstStyle>
            <a:lvl1pPr algn="l">
              <a:defRPr sz="4000">
                <a:solidFill>
                  <a:schemeClr val="tx1">
                    <a:lumMod val="50000"/>
                    <a:lumOff val="50000"/>
                  </a:schemeClr>
                </a:solidFill>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6"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7" name="頁尾版面配置區 2"/>
          <p:cNvSpPr>
            <a:spLocks noGrp="1"/>
          </p:cNvSpPr>
          <p:nvPr>
            <p:ph type="ftr" sz="quarter" idx="15"/>
          </p:nvPr>
        </p:nvSpPr>
        <p:spPr/>
        <p:txBody>
          <a:bodyPr/>
          <a:lstStyle>
            <a:lvl1pPr>
              <a:defRPr/>
            </a:lvl1pPr>
          </a:lstStyle>
          <a:p>
            <a:pPr>
              <a:defRPr/>
            </a:pPr>
            <a:endParaRPr lang="zh-TW" altLang="en-US"/>
          </a:p>
        </p:txBody>
      </p:sp>
      <p:sp>
        <p:nvSpPr>
          <p:cNvPr id="8"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grpSp>
        <p:nvGrpSpPr>
          <p:cNvPr id="17" name="群組 16"/>
          <p:cNvGrpSpPr/>
          <p:nvPr userDrawn="1"/>
        </p:nvGrpSpPr>
        <p:grpSpPr>
          <a:xfrm>
            <a:off x="527382" y="908712"/>
            <a:ext cx="11137237" cy="216032"/>
            <a:chOff x="395536" y="836680"/>
            <a:chExt cx="8352928" cy="216032"/>
          </a:xfrm>
        </p:grpSpPr>
        <p:cxnSp>
          <p:nvCxnSpPr>
            <p:cNvPr id="20" name="直線接點 19"/>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群組 20"/>
            <p:cNvGrpSpPr/>
            <p:nvPr userDrawn="1"/>
          </p:nvGrpSpPr>
          <p:grpSpPr>
            <a:xfrm>
              <a:off x="395536" y="836680"/>
              <a:ext cx="432048" cy="216000"/>
              <a:chOff x="395536" y="836680"/>
              <a:chExt cx="432048" cy="216000"/>
            </a:xfrm>
          </p:grpSpPr>
          <p:cxnSp>
            <p:nvCxnSpPr>
              <p:cNvPr id="29" name="直線接點 28"/>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2" name="群組 21"/>
            <p:cNvGrpSpPr/>
            <p:nvPr userDrawn="1"/>
          </p:nvGrpSpPr>
          <p:grpSpPr>
            <a:xfrm flipH="1">
              <a:off x="8316416" y="836712"/>
              <a:ext cx="432048" cy="216000"/>
              <a:chOff x="395536" y="836680"/>
              <a:chExt cx="432048" cy="216000"/>
            </a:xfrm>
          </p:grpSpPr>
          <p:cxnSp>
            <p:nvCxnSpPr>
              <p:cNvPr id="23" name="直線接點 22"/>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grpSp>
        <p:nvGrpSpPr>
          <p:cNvPr id="16" name="群組 15"/>
          <p:cNvGrpSpPr/>
          <p:nvPr userDrawn="1"/>
        </p:nvGrpSpPr>
        <p:grpSpPr>
          <a:xfrm>
            <a:off x="527382" y="908712"/>
            <a:ext cx="11137237" cy="216032"/>
            <a:chOff x="395536" y="836680"/>
            <a:chExt cx="8352928" cy="216032"/>
          </a:xfrm>
        </p:grpSpPr>
        <p:cxnSp>
          <p:nvCxnSpPr>
            <p:cNvPr id="17" name="直線接點 16"/>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群組 19"/>
            <p:cNvGrpSpPr/>
            <p:nvPr userDrawn="1"/>
          </p:nvGrpSpPr>
          <p:grpSpPr>
            <a:xfrm>
              <a:off x="395536" y="836680"/>
              <a:ext cx="432048" cy="216000"/>
              <a:chOff x="395536" y="836680"/>
              <a:chExt cx="432048" cy="216000"/>
            </a:xfrm>
          </p:grpSpPr>
          <p:cxnSp>
            <p:nvCxnSpPr>
              <p:cNvPr id="28" name="直線接點 27"/>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群組 20"/>
            <p:cNvGrpSpPr/>
            <p:nvPr userDrawn="1"/>
          </p:nvGrpSpPr>
          <p:grpSpPr>
            <a:xfrm flipH="1">
              <a:off x="8316416" y="836712"/>
              <a:ext cx="432048" cy="216000"/>
              <a:chOff x="395536" y="836680"/>
              <a:chExt cx="432048" cy="216000"/>
            </a:xfrm>
          </p:grpSpPr>
          <p:cxnSp>
            <p:nvCxnSpPr>
              <p:cNvPr id="22" name="直線接點 21"/>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pic>
        <p:nvPicPr>
          <p:cNvPr id="4" name="圖片 3" descr="6.組裝產品.JPG"/>
          <p:cNvPicPr preferRelativeResize="0">
            <a:picLocks/>
          </p:cNvPicPr>
          <p:nvPr userDrawn="1"/>
        </p:nvPicPr>
        <p:blipFill>
          <a:blip r:embed="rId2"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descr="1木型.JPG"/>
          <p:cNvPicPr>
            <a:picLocks noChangeAspect="1"/>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5" descr="2澆注.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p:cNvPicPr preferRelativeResize="0">
            <a:picLocks/>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7"/>
          <p:cNvPicPr>
            <a:picLocks noChangeAspect="1"/>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descr="5.防鏽噴塗.jpg"/>
          <p:cNvPicPr preferRelativeResize="0">
            <a:picLocks/>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9"/>
          <p:cNvSpPr txBox="1"/>
          <p:nvPr userDrawn="1"/>
        </p:nvSpPr>
        <p:spPr>
          <a:xfrm>
            <a:off x="1" y="3716338"/>
            <a:ext cx="4229100" cy="830262"/>
          </a:xfrm>
          <a:prstGeom prst="rect">
            <a:avLst/>
          </a:prstGeom>
          <a:noFill/>
        </p:spPr>
        <p:txBody>
          <a:bodyPr>
            <a:spAutoFit/>
          </a:bodyPr>
          <a:lstStyle/>
          <a:p>
            <a:pPr fontAlgn="auto">
              <a:lnSpc>
                <a:spcPct val="150000"/>
              </a:lnSpc>
              <a:spcBef>
                <a:spcPts val="0"/>
              </a:spcBef>
              <a:spcAft>
                <a:spcPts val="0"/>
              </a:spcAft>
              <a:defRPr/>
            </a:pPr>
            <a:r>
              <a:rPr kumimoji="0" lang="zh-TW" altLang="en-US" sz="1600" b="1" dirty="0">
                <a:solidFill>
                  <a:schemeClr val="accent5"/>
                </a:solidFill>
                <a:latin typeface="華康行楷體W5" pitchFamily="65" charset="-120"/>
                <a:ea typeface="華康行楷體W5"/>
              </a:rPr>
              <a:t>品質</a:t>
            </a:r>
            <a:r>
              <a:rPr kumimoji="0" lang="zh-TW" altLang="en-US" sz="1600" b="1" dirty="0">
                <a:solidFill>
                  <a:schemeClr val="accent5"/>
                </a:solidFill>
                <a:latin typeface="華康行楷體W5" pitchFamily="65" charset="-120"/>
                <a:ea typeface="金梅毛碑楷" pitchFamily="49" charset="-120"/>
              </a:rPr>
              <a:t> </a:t>
            </a:r>
            <a:r>
              <a:rPr kumimoji="0" lang="en-US" altLang="zh-TW" sz="1600" b="1" dirty="0">
                <a:solidFill>
                  <a:schemeClr val="accent5"/>
                </a:solidFill>
                <a:latin typeface="+mn-lt"/>
                <a:ea typeface="+mn-ea"/>
              </a:rPr>
              <a:t>Quality         </a:t>
            </a:r>
            <a:r>
              <a:rPr kumimoji="0" lang="zh-TW" altLang="en-US" sz="1600" b="1" dirty="0">
                <a:solidFill>
                  <a:srgbClr val="00B050"/>
                </a:solidFill>
                <a:latin typeface="華康行楷體W5" pitchFamily="65" charset="-120"/>
                <a:ea typeface="華康行楷體W5"/>
              </a:rPr>
              <a:t>速度</a:t>
            </a:r>
            <a:r>
              <a:rPr kumimoji="0" lang="zh-TW" altLang="en-US" sz="1600" b="1" dirty="0">
                <a:solidFill>
                  <a:srgbClr val="00B050"/>
                </a:solidFill>
                <a:latin typeface="華康行楷體W5" pitchFamily="65" charset="-120"/>
                <a:ea typeface="金梅毛碑楷" pitchFamily="49" charset="-120"/>
              </a:rPr>
              <a:t> </a:t>
            </a:r>
            <a:r>
              <a:rPr kumimoji="0" lang="en-US" altLang="zh-TW" sz="1600" b="1" dirty="0">
                <a:solidFill>
                  <a:srgbClr val="00B050"/>
                </a:solidFill>
                <a:latin typeface="+mn-lt"/>
                <a:ea typeface="+mn-ea"/>
              </a:rPr>
              <a:t>Speed </a:t>
            </a:r>
          </a:p>
          <a:p>
            <a:pPr fontAlgn="auto">
              <a:lnSpc>
                <a:spcPct val="150000"/>
              </a:lnSpc>
              <a:spcBef>
                <a:spcPts val="0"/>
              </a:spcBef>
              <a:spcAft>
                <a:spcPts val="0"/>
              </a:spcAft>
              <a:defRPr/>
            </a:pPr>
            <a:r>
              <a:rPr kumimoji="0" lang="zh-TW" altLang="en-US" sz="1600" b="1" dirty="0">
                <a:solidFill>
                  <a:schemeClr val="accent5">
                    <a:lumMod val="60000"/>
                    <a:lumOff val="40000"/>
                  </a:schemeClr>
                </a:solidFill>
                <a:latin typeface="華康行楷體W5" pitchFamily="65" charset="-120"/>
                <a:ea typeface="華康行楷體W5"/>
              </a:rPr>
              <a:t>團隊 </a:t>
            </a:r>
            <a:r>
              <a:rPr kumimoji="0" lang="en-US" altLang="zh-TW" sz="1600" b="1" dirty="0">
                <a:solidFill>
                  <a:schemeClr val="accent5">
                    <a:lumMod val="60000"/>
                    <a:lumOff val="40000"/>
                  </a:schemeClr>
                </a:solidFill>
                <a:latin typeface="+mn-lt"/>
                <a:ea typeface="+mn-ea"/>
              </a:rPr>
              <a:t>Team Work </a:t>
            </a:r>
            <a:r>
              <a:rPr kumimoji="0" lang="zh-TW" altLang="en-US" sz="1600" b="1" dirty="0">
                <a:solidFill>
                  <a:srgbClr val="0070C0"/>
                </a:solidFill>
                <a:latin typeface="華康行楷體W5" pitchFamily="65" charset="-120"/>
                <a:ea typeface="華康行楷體W5"/>
              </a:rPr>
              <a:t>卓越 </a:t>
            </a:r>
            <a:r>
              <a:rPr kumimoji="0" lang="en-US" altLang="zh-TW" sz="1600" b="1" dirty="0">
                <a:solidFill>
                  <a:srgbClr val="0070C0"/>
                </a:solidFill>
                <a:latin typeface="+mn-lt"/>
                <a:ea typeface="+mn-ea"/>
              </a:rPr>
              <a:t>Excellence</a:t>
            </a:r>
            <a:endParaRPr kumimoji="0" lang="zh-TW" altLang="en-US" sz="1600" b="1" dirty="0">
              <a:solidFill>
                <a:srgbClr val="0070C0"/>
              </a:solidFill>
              <a:latin typeface="+mn-lt"/>
              <a:ea typeface="+mn-ea"/>
            </a:endParaRPr>
          </a:p>
        </p:txBody>
      </p:sp>
      <p:pic>
        <p:nvPicPr>
          <p:cNvPr id="11" name="圖片 18" descr="4量測.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0284884" y="6072189"/>
            <a:ext cx="954616" cy="720725"/>
          </a:xfrm>
          <a:prstGeom prst="rect">
            <a:avLst/>
          </a:prstGeom>
          <a:noFill/>
          <a:ln w="9525">
            <a:noFill/>
            <a:miter lim="800000"/>
            <a:headEnd/>
            <a:tailEnd/>
          </a:ln>
        </p:spPr>
      </p:pic>
      <p:pic>
        <p:nvPicPr>
          <p:cNvPr id="13" name="圖片 15" descr="ISO14000认证.jpg"/>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9230785" y="6072189"/>
            <a:ext cx="960967" cy="720725"/>
          </a:xfrm>
          <a:prstGeom prst="rect">
            <a:avLst/>
          </a:prstGeom>
          <a:noFill/>
          <a:ln w="9525">
            <a:noFill/>
            <a:miter lim="800000"/>
            <a:headEnd/>
            <a:tailEnd/>
          </a:ln>
        </p:spPr>
      </p:pic>
      <p:pic>
        <p:nvPicPr>
          <p:cNvPr id="14" name="圖片 16" descr="职业健康安全管理体系认证（OHSAS18001）.jpg"/>
          <p:cNvPicPr>
            <a:picLocks noChangeAspect="1"/>
          </p:cNvPicPr>
          <p:nvPr userDrawn="1"/>
        </p:nvPicPr>
        <p:blipFill>
          <a:blip r:embed="rId11"/>
          <a:srcRect/>
          <a:stretch>
            <a:fillRect/>
          </a:stretch>
        </p:blipFill>
        <p:spPr bwMode="auto">
          <a:xfrm>
            <a:off x="11334751" y="6072189"/>
            <a:ext cx="795867" cy="720725"/>
          </a:xfrm>
          <a:prstGeom prst="rect">
            <a:avLst/>
          </a:prstGeom>
          <a:noFill/>
          <a:ln w="9525">
            <a:noFill/>
            <a:miter lim="800000"/>
            <a:headEnd/>
            <a:tailEnd/>
          </a:ln>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21" name="標題 1"/>
          <p:cNvSpPr>
            <a:spLocks noGrp="1"/>
          </p:cNvSpPr>
          <p:nvPr>
            <p:ph type="ctrTitle"/>
          </p:nvPr>
        </p:nvSpPr>
        <p:spPr>
          <a:xfrm>
            <a:off x="6953256" y="1000108"/>
            <a:ext cx="4419595" cy="2243152"/>
          </a:xfrm>
        </p:spPr>
        <p:txBody>
          <a:bodyPr>
            <a:noAutofit/>
          </a:bodyPr>
          <a:lstStyle>
            <a:lvl1pPr>
              <a:defRPr sz="5400" b="1">
                <a:solidFill>
                  <a:schemeClr val="accent4">
                    <a:lumMod val="50000"/>
                  </a:schemeClr>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15" name="日期版面配置區 3"/>
          <p:cNvSpPr>
            <a:spLocks noGrp="1"/>
          </p:cNvSpPr>
          <p:nvPr>
            <p:ph type="dt" sz="half" idx="10"/>
          </p:nvPr>
        </p:nvSpPr>
        <p:spPr/>
        <p:txBody>
          <a:bodyPr/>
          <a:lstStyle>
            <a:lvl1pPr>
              <a:defRPr/>
            </a:lvl1pPr>
          </a:lstStyle>
          <a:p>
            <a:pPr>
              <a:defRPr/>
            </a:pPr>
            <a:fld id="{A6377BDD-C608-4514-93A3-8BF439A734C5}" type="datetimeFigureOut">
              <a:rPr lang="zh-TW" altLang="en-US"/>
              <a:pPr>
                <a:defRPr/>
              </a:pPr>
              <a:t>2023/3/31</a:t>
            </a:fld>
            <a:endParaRPr lang="zh-TW" altLang="en-US"/>
          </a:p>
        </p:txBody>
      </p:sp>
      <p:sp>
        <p:nvSpPr>
          <p:cNvPr id="16" name="頁尾版面配置區 4"/>
          <p:cNvSpPr>
            <a:spLocks noGrp="1"/>
          </p:cNvSpPr>
          <p:nvPr>
            <p:ph type="ftr" sz="quarter" idx="11"/>
          </p:nvPr>
        </p:nvSpPr>
        <p:spPr/>
        <p:txBody>
          <a:bodyPr/>
          <a:lstStyle>
            <a:lvl1pPr>
              <a:defRPr/>
            </a:lvl1pPr>
          </a:lstStyle>
          <a:p>
            <a:pPr>
              <a:defRPr/>
            </a:pPr>
            <a:endParaRPr lang="zh-TW" alt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C2F8FEF3-BEB8-4422-9950-43B8B475ADD0}"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7"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8" name="頁尾版面配置區 2"/>
          <p:cNvSpPr>
            <a:spLocks noGrp="1"/>
          </p:cNvSpPr>
          <p:nvPr>
            <p:ph type="ftr" sz="quarter" idx="15"/>
          </p:nvPr>
        </p:nvSpPr>
        <p:spPr/>
        <p:txBody>
          <a:bodyPr/>
          <a:lstStyle>
            <a:lvl1pPr>
              <a:defRPr/>
            </a:lvl1pPr>
          </a:lstStyle>
          <a:p>
            <a:pPr>
              <a:defRPr/>
            </a:pPr>
            <a:endParaRPr lang="zh-TW" altLang="en-US"/>
          </a:p>
        </p:txBody>
      </p:sp>
      <p:sp>
        <p:nvSpPr>
          <p:cNvPr id="9"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grpSp>
        <p:nvGrpSpPr>
          <p:cNvPr id="20" name="群組 19"/>
          <p:cNvGrpSpPr/>
          <p:nvPr userDrawn="1"/>
        </p:nvGrpSpPr>
        <p:grpSpPr>
          <a:xfrm>
            <a:off x="527382" y="908712"/>
            <a:ext cx="11137237" cy="216032"/>
            <a:chOff x="395536" y="836680"/>
            <a:chExt cx="8352928" cy="216032"/>
          </a:xfrm>
        </p:grpSpPr>
        <p:cxnSp>
          <p:nvCxnSpPr>
            <p:cNvPr id="21" name="直線接點 20"/>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2" name="群組 21"/>
            <p:cNvGrpSpPr/>
            <p:nvPr userDrawn="1"/>
          </p:nvGrpSpPr>
          <p:grpSpPr>
            <a:xfrm>
              <a:off x="395536" y="836680"/>
              <a:ext cx="432048" cy="216000"/>
              <a:chOff x="395536" y="836680"/>
              <a:chExt cx="432048" cy="216000"/>
            </a:xfrm>
          </p:grpSpPr>
          <p:cxnSp>
            <p:nvCxnSpPr>
              <p:cNvPr id="30" name="直線接點 29"/>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3" name="群組 22"/>
            <p:cNvGrpSpPr/>
            <p:nvPr userDrawn="1"/>
          </p:nvGrpSpPr>
          <p:grpSpPr>
            <a:xfrm flipH="1">
              <a:off x="8316416" y="836712"/>
              <a:ext cx="432048" cy="216000"/>
              <a:chOff x="395536" y="836680"/>
              <a:chExt cx="432048" cy="216000"/>
            </a:xfrm>
          </p:grpSpPr>
          <p:cxnSp>
            <p:nvCxnSpPr>
              <p:cNvPr id="24" name="直線接點 23"/>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08907132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26"/>
            <a:ext cx="103632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102ED4F3-FA8C-4790-9ED3-6F0A789F7AA0}"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E6D9B12-B3AD-425A-A501-113097C2D7EA}"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F317E92D-DCFD-4FB8-A104-4668459510FD}"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F948F93C-B989-4432-AE6D-4372644237B7}"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1989169C-C939-4F0D-BBD6-B3BAAB6056FD}"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CBC9AADC-5899-4C65-8F6F-BCC9C3FF7F24}"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3407701" y="260648"/>
            <a:ext cx="8174699" cy="720080"/>
          </a:xfrm>
        </p:spPr>
        <p:txBody>
          <a:bodyPr/>
          <a:lstStyle>
            <a:lvl1pPr>
              <a:defRPr baseline="0">
                <a:solidFill>
                  <a:schemeClr val="tx2"/>
                </a:solidFill>
                <a:latin typeface="+mj-lt"/>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7" name="日期版面配置區 3"/>
          <p:cNvSpPr>
            <a:spLocks noGrp="1"/>
          </p:cNvSpPr>
          <p:nvPr>
            <p:ph type="dt" sz="half" idx="10"/>
          </p:nvPr>
        </p:nvSpPr>
        <p:spPr/>
        <p:txBody>
          <a:bodyPr/>
          <a:lstStyle>
            <a:lvl1pPr>
              <a:defRPr/>
            </a:lvl1pPr>
          </a:lstStyle>
          <a:p>
            <a:pPr>
              <a:defRPr/>
            </a:pPr>
            <a:fld id="{6122CFA0-4069-4A2A-AD05-27C604A4BE6D}" type="datetime1">
              <a:rPr lang="zh-TW" altLang="en-US"/>
              <a:pPr>
                <a:defRPr/>
              </a:pPr>
              <a:t>2023/3/31</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EA49CA41-347F-4B25-B69D-8A59A0BA960D}" type="slidenum">
              <a:rPr lang="zh-TW" altLang="en-US"/>
              <a:pPr>
                <a:defRPr/>
              </a:pPr>
              <a:t>‹#›</a:t>
            </a:fld>
            <a:endParaRPr lang="en-US" altLang="zh-TW" dirty="0"/>
          </a:p>
        </p:txBody>
      </p:sp>
      <p:grpSp>
        <p:nvGrpSpPr>
          <p:cNvPr id="25" name="群組 24"/>
          <p:cNvGrpSpPr/>
          <p:nvPr userDrawn="1"/>
        </p:nvGrpSpPr>
        <p:grpSpPr>
          <a:xfrm>
            <a:off x="527382" y="908712"/>
            <a:ext cx="11137237" cy="216032"/>
            <a:chOff x="395536" y="836680"/>
            <a:chExt cx="8352928" cy="216032"/>
          </a:xfrm>
        </p:grpSpPr>
        <p:cxnSp>
          <p:nvCxnSpPr>
            <p:cNvPr id="12" name="直線接點 11"/>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群組 3"/>
            <p:cNvGrpSpPr/>
            <p:nvPr userDrawn="1"/>
          </p:nvGrpSpPr>
          <p:grpSpPr>
            <a:xfrm>
              <a:off x="395536" y="836680"/>
              <a:ext cx="432048" cy="216000"/>
              <a:chOff x="395536" y="836680"/>
              <a:chExt cx="432048" cy="216000"/>
            </a:xfrm>
          </p:grpSpPr>
          <p:cxnSp>
            <p:nvCxnSpPr>
              <p:cNvPr id="11" name="直線接點 10"/>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群組 17"/>
            <p:cNvGrpSpPr/>
            <p:nvPr userDrawn="1"/>
          </p:nvGrpSpPr>
          <p:grpSpPr>
            <a:xfrm flipH="1">
              <a:off x="8316416" y="836712"/>
              <a:ext cx="432048" cy="216000"/>
              <a:chOff x="395536" y="836680"/>
              <a:chExt cx="432048" cy="216000"/>
            </a:xfrm>
          </p:grpSpPr>
          <p:cxnSp>
            <p:nvCxnSpPr>
              <p:cNvPr id="19" name="直線接點 18"/>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5083A1DD-7743-4B9B-A216-9E746D46CC35}"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409E11A0-C9B3-454A-860A-C3D6507626AB}"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398B53AB-8A10-48B2-B9B5-7D4B4FCF683B}" type="datetime1">
              <a:rPr lang="zh-TW" altLang="en-US"/>
              <a:pPr>
                <a:defRPr/>
              </a:pPr>
              <a:t>2023/3/31</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FF7D5F77-55D4-462C-8246-AAA9EE9A7F41}"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350FF3CA-84B1-49F5-B1C6-29A2FF714268}" type="datetime1">
              <a:rPr lang="zh-TW" altLang="en-US"/>
              <a:pPr>
                <a:defRPr/>
              </a:pPr>
              <a:t>2023/3/31</a:t>
            </a:fld>
            <a:endParaRPr lang="en-US" altLang="zh-TW" dirty="0"/>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53174CD0-5422-47DF-8658-631CF59622F3}"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0C5257DE-FC28-450A-8DD4-4F77A5949E96}" type="datetime1">
              <a:rPr lang="zh-TW" altLang="en-US"/>
              <a:pPr>
                <a:defRPr/>
              </a:pPr>
              <a:t>2023/3/31</a:t>
            </a:fld>
            <a:endParaRPr lang="en-US" altLang="zh-TW" dirty="0"/>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1AFEF754-CC61-4004-A8BD-AEAEF86F43C3}"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771DC20F-FB8C-49E7-B31D-95E2C34D2D98}"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1489627B-CDB5-4269-B048-3A80C61B3F81}"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F909AE18-9838-4F61-9FDE-4185830FE69D}"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8A786224-964C-41AD-89E4-F8DEB7B37898}"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1EE50D73-9196-40A5-9426-495A936808A5}"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842BB18-D537-4B59-8BA8-CB3E23A19FF8}"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CA9808F9-B459-4FBA-9B6A-93BB22351E53}"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A8613388-9E3A-4B09-8DAF-791A4414B4C0}"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4" name="圖片 3" descr="6.組裝產品.JPG"/>
          <p:cNvPicPr preferRelativeResize="0">
            <a:picLocks/>
          </p:cNvPicPr>
          <p:nvPr userDrawn="1"/>
        </p:nvPicPr>
        <p:blipFill>
          <a:blip r:embed="rId2"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descr="1木型.JPG"/>
          <p:cNvPicPr>
            <a:picLocks noChangeAspect="1"/>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5" descr="2澆注.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p:cNvPicPr preferRelativeResize="0">
            <a:picLocks/>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7"/>
          <p:cNvPicPr>
            <a:picLocks noChangeAspect="1"/>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descr="5.防鏽噴塗.jpg"/>
          <p:cNvPicPr preferRelativeResize="0">
            <a:picLocks/>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9"/>
          <p:cNvSpPr txBox="1">
            <a:spLocks noChangeArrowheads="1"/>
          </p:cNvSpPr>
          <p:nvPr userDrawn="1"/>
        </p:nvSpPr>
        <p:spPr bwMode="auto">
          <a:xfrm>
            <a:off x="0" y="3716338"/>
            <a:ext cx="4080933" cy="825500"/>
          </a:xfrm>
          <a:prstGeom prst="rect">
            <a:avLst/>
          </a:prstGeom>
          <a:noFill/>
          <a:ln>
            <a:noFill/>
          </a:ln>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defRPr/>
            </a:pPr>
            <a:r>
              <a:rPr kumimoji="0" lang="zh-TW" altLang="en-US" sz="1600" b="1" smtClean="0">
                <a:solidFill>
                  <a:srgbClr val="964305"/>
                </a:solidFill>
                <a:latin typeface="華康行楷體W5" pitchFamily="65" charset="-120"/>
                <a:ea typeface="華康行楷體W5" pitchFamily="65" charset="-120"/>
              </a:rPr>
              <a:t>品質</a:t>
            </a:r>
            <a:r>
              <a:rPr kumimoji="0" lang="zh-TW" altLang="en-US" sz="1600" b="1" smtClean="0">
                <a:solidFill>
                  <a:srgbClr val="964305"/>
                </a:solidFill>
                <a:latin typeface="華康行楷體W5" pitchFamily="65" charset="-120"/>
                <a:ea typeface="金梅毛碑楷" pitchFamily="49" charset="-120"/>
              </a:rPr>
              <a:t> </a:t>
            </a:r>
            <a:r>
              <a:rPr kumimoji="0" lang="en-US" altLang="zh-TW" sz="1600" b="1" dirty="0" smtClean="0">
                <a:solidFill>
                  <a:srgbClr val="964305"/>
                </a:solidFill>
                <a:latin typeface="Calibri" pitchFamily="34" charset="0"/>
                <a:ea typeface="新細明體" pitchFamily="18" charset="-120"/>
              </a:rPr>
              <a:t>Quality          </a:t>
            </a:r>
            <a:r>
              <a:rPr kumimoji="0" lang="zh-TW" altLang="en-US" sz="1600" b="1" smtClean="0">
                <a:solidFill>
                  <a:srgbClr val="00B050"/>
                </a:solidFill>
                <a:latin typeface="華康行楷體W5" pitchFamily="65" charset="-120"/>
                <a:ea typeface="華康行楷體W5" pitchFamily="65" charset="-120"/>
              </a:rPr>
              <a:t>速度</a:t>
            </a:r>
            <a:r>
              <a:rPr kumimoji="0" lang="zh-TW" altLang="en-US" sz="1600" b="1" smtClean="0">
                <a:solidFill>
                  <a:srgbClr val="00B050"/>
                </a:solidFill>
                <a:latin typeface="華康行楷體W5" pitchFamily="65" charset="-120"/>
                <a:ea typeface="金梅毛碑楷" pitchFamily="49" charset="-120"/>
              </a:rPr>
              <a:t> </a:t>
            </a:r>
            <a:r>
              <a:rPr kumimoji="0" lang="en-US" altLang="zh-TW" sz="1600" b="1" dirty="0" smtClean="0">
                <a:solidFill>
                  <a:srgbClr val="00B050"/>
                </a:solidFill>
                <a:latin typeface="Calibri" pitchFamily="34" charset="0"/>
                <a:ea typeface="新細明體" pitchFamily="18" charset="-120"/>
              </a:rPr>
              <a:t>Speed </a:t>
            </a:r>
          </a:p>
          <a:p>
            <a:pPr eaLnBrk="1" hangingPunct="1">
              <a:lnSpc>
                <a:spcPct val="150000"/>
              </a:lnSpc>
              <a:defRPr/>
            </a:pPr>
            <a:r>
              <a:rPr kumimoji="0" lang="zh-TW" altLang="en-US" sz="1600" b="1" smtClean="0">
                <a:solidFill>
                  <a:srgbClr val="F88631"/>
                </a:solidFill>
                <a:latin typeface="華康行楷體W5" pitchFamily="65" charset="-120"/>
                <a:ea typeface="華康行楷體W5" pitchFamily="65" charset="-120"/>
              </a:rPr>
              <a:t>團隊 </a:t>
            </a:r>
            <a:r>
              <a:rPr kumimoji="0" lang="en-US" altLang="zh-TW" sz="1600" b="1" dirty="0" smtClean="0">
                <a:solidFill>
                  <a:srgbClr val="F88631"/>
                </a:solidFill>
                <a:latin typeface="Calibri" pitchFamily="34" charset="0"/>
                <a:ea typeface="新細明體" pitchFamily="18" charset="-120"/>
              </a:rPr>
              <a:t>Team Work  </a:t>
            </a:r>
            <a:r>
              <a:rPr kumimoji="0" lang="zh-TW" altLang="en-US" sz="1600" b="1" smtClean="0">
                <a:solidFill>
                  <a:srgbClr val="0070C0"/>
                </a:solidFill>
                <a:latin typeface="華康行楷體W5" pitchFamily="65" charset="-120"/>
                <a:ea typeface="華康行楷體W5" pitchFamily="65" charset="-120"/>
              </a:rPr>
              <a:t>卓越 </a:t>
            </a:r>
            <a:r>
              <a:rPr kumimoji="0" lang="en-US" altLang="zh-TW" sz="1600" b="1" dirty="0" smtClean="0">
                <a:solidFill>
                  <a:srgbClr val="0070C0"/>
                </a:solidFill>
                <a:latin typeface="Calibri" pitchFamily="34" charset="0"/>
                <a:ea typeface="新細明體" pitchFamily="18" charset="-120"/>
              </a:rPr>
              <a:t>Excellent</a:t>
            </a:r>
            <a:endParaRPr kumimoji="0" lang="zh-TW" altLang="en-US" sz="1600" b="1" smtClean="0">
              <a:solidFill>
                <a:srgbClr val="0070C0"/>
              </a:solidFill>
              <a:latin typeface="Calibri" pitchFamily="34" charset="0"/>
              <a:ea typeface="新細明體" pitchFamily="18" charset="-120"/>
            </a:endParaRPr>
          </a:p>
        </p:txBody>
      </p:sp>
      <p:pic>
        <p:nvPicPr>
          <p:cNvPr id="11" name="圖片 18" descr="4量測.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0284884" y="6072189"/>
            <a:ext cx="954616" cy="720725"/>
          </a:xfrm>
          <a:prstGeom prst="rect">
            <a:avLst/>
          </a:prstGeom>
          <a:noFill/>
          <a:ln w="9525">
            <a:noFill/>
            <a:miter lim="800000"/>
            <a:headEnd/>
            <a:tailEnd/>
          </a:ln>
        </p:spPr>
      </p:pic>
      <p:pic>
        <p:nvPicPr>
          <p:cNvPr id="13" name="圖片 15" descr="ISO14000认证.jpg"/>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9230785" y="6072189"/>
            <a:ext cx="960967" cy="720725"/>
          </a:xfrm>
          <a:prstGeom prst="rect">
            <a:avLst/>
          </a:prstGeom>
          <a:noFill/>
          <a:ln w="9525">
            <a:noFill/>
            <a:miter lim="800000"/>
            <a:headEnd/>
            <a:tailEnd/>
          </a:ln>
        </p:spPr>
      </p:pic>
      <p:pic>
        <p:nvPicPr>
          <p:cNvPr id="14" name="圖片 16" descr="职业健康安全管理体系认证（OHSAS18001）.jpg"/>
          <p:cNvPicPr>
            <a:picLocks noChangeAspect="1"/>
          </p:cNvPicPr>
          <p:nvPr userDrawn="1"/>
        </p:nvPicPr>
        <p:blipFill>
          <a:blip r:embed="rId11"/>
          <a:srcRect/>
          <a:stretch>
            <a:fillRect/>
          </a:stretch>
        </p:blipFill>
        <p:spPr bwMode="auto">
          <a:xfrm>
            <a:off x="11334751" y="6072189"/>
            <a:ext cx="795867" cy="720725"/>
          </a:xfrm>
          <a:prstGeom prst="rect">
            <a:avLst/>
          </a:prstGeom>
          <a:noFill/>
          <a:ln w="9525">
            <a:noFill/>
            <a:miter lim="800000"/>
            <a:headEnd/>
            <a:tailEnd/>
          </a:ln>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21" name="標題 1"/>
          <p:cNvSpPr>
            <a:spLocks noGrp="1"/>
          </p:cNvSpPr>
          <p:nvPr>
            <p:ph type="ctrTitle"/>
          </p:nvPr>
        </p:nvSpPr>
        <p:spPr>
          <a:xfrm>
            <a:off x="6953256" y="1000108"/>
            <a:ext cx="4419595" cy="2243152"/>
          </a:xfrm>
        </p:spPr>
        <p:txBody>
          <a:bodyPr>
            <a:noAutofit/>
          </a:bodyPr>
          <a:lstStyle>
            <a:lvl1pPr>
              <a:defRPr sz="5400" b="1">
                <a:solidFill>
                  <a:schemeClr val="accent4">
                    <a:lumMod val="50000"/>
                  </a:schemeClr>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15" name="日期版面配置區 3"/>
          <p:cNvSpPr>
            <a:spLocks noGrp="1"/>
          </p:cNvSpPr>
          <p:nvPr>
            <p:ph type="dt" sz="half" idx="10"/>
          </p:nvPr>
        </p:nvSpPr>
        <p:spPr/>
        <p:txBody>
          <a:bodyPr/>
          <a:lstStyle>
            <a:lvl1pPr>
              <a:defRPr/>
            </a:lvl1pPr>
          </a:lstStyle>
          <a:p>
            <a:pPr>
              <a:defRPr/>
            </a:pPr>
            <a:fld id="{622C0D6E-48DC-45FC-BFAA-C1DE48722563}" type="datetime1">
              <a:rPr lang="zh-TW" altLang="en-US"/>
              <a:pPr>
                <a:defRPr/>
              </a:pPr>
              <a:t>2023/3/31</a:t>
            </a:fld>
            <a:endParaRPr lang="en-US" altLang="zh-TW" dirty="0"/>
          </a:p>
        </p:txBody>
      </p:sp>
      <p:sp>
        <p:nvSpPr>
          <p:cNvPr id="16" name="頁尾版面配置區 4"/>
          <p:cNvSpPr>
            <a:spLocks noGrp="1"/>
          </p:cNvSpPr>
          <p:nvPr>
            <p:ph type="ftr" sz="quarter" idx="11"/>
          </p:nvPr>
        </p:nvSpPr>
        <p:spPr/>
        <p:txBody>
          <a:bodyPr/>
          <a:lstStyle>
            <a:lvl1pPr>
              <a:defRPr/>
            </a:lvl1pPr>
          </a:lstStyle>
          <a:p>
            <a:pPr>
              <a:defRPr/>
            </a:pPr>
            <a:endParaRPr lang="zh-TW" altLang="en-US"/>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a:xfrm>
            <a:off x="3407701" y="260648"/>
            <a:ext cx="8174699" cy="720080"/>
          </a:xfrm>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65D0D9BE-B1C6-4CB3-B531-A601884C9CDC}"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D850C9CC-89A6-43F2-A4B5-39E212569CCF}"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815414" y="4406900"/>
            <a:ext cx="3840425" cy="1398364"/>
          </a:xfrm>
        </p:spPr>
        <p:txBody>
          <a:bodyPr anchor="t"/>
          <a:lstStyle>
            <a:lvl1pPr algn="l">
              <a:defRPr sz="4000" b="1" cap="all">
                <a:solidFill>
                  <a:schemeClr val="tx1"/>
                </a:solidFill>
                <a:latin typeface="FangSong" panose="02010609060101010101" pitchFamily="49" charset="-122"/>
                <a:ea typeface="FangSong" panose="02010609060101010101" pitchFamily="49" charset="-122"/>
              </a:defRPr>
            </a:lvl1p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815415" y="2906714"/>
            <a:ext cx="3840427" cy="1458391"/>
          </a:xfrm>
        </p:spPr>
        <p:txBody>
          <a:bodyPr anchor="b"/>
          <a:lstStyle>
            <a:lvl1pPr marL="0" indent="0">
              <a:buNone/>
              <a:defRPr sz="2400" baseline="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dirty="0"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12AA0DAF-6C36-44C2-A532-09D09DC6E87D}" type="datetime1">
              <a:rPr lang="zh-TW" altLang="en-US"/>
              <a:pPr>
                <a:defRPr/>
              </a:pPr>
              <a:t>2023/3/31</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19" name="形狀"/>
          <p:cNvSpPr>
            <a:spLocks/>
          </p:cNvSpPr>
          <p:nvPr userDrawn="1"/>
        </p:nvSpPr>
        <p:spPr>
          <a:xfrm flipH="1">
            <a:off x="7536683" y="9384"/>
            <a:ext cx="4656000" cy="6840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10796" y="21600"/>
                </a:lnTo>
                <a:lnTo>
                  <a:pt x="0" y="21598"/>
                </a:lnTo>
                <a:lnTo>
                  <a:pt x="0" y="0"/>
                </a:lnTo>
                <a:close/>
              </a:path>
            </a:pathLst>
          </a:custGeom>
          <a:solidFill>
            <a:schemeClr val="accent3">
              <a:lumMod val="20000"/>
              <a:lumOff val="80000"/>
              <a:alpha val="50000"/>
            </a:schemeClr>
          </a:solidFill>
          <a:ln w="12700">
            <a:noFill/>
            <a:miter lim="400000"/>
          </a:ln>
        </p:spPr>
        <p:txBody>
          <a:bodyPr lIns="45719" rIns="45719" anchor="ctr"/>
          <a:lstStyle/>
          <a:p>
            <a:pPr defTabSz="914400">
              <a:defRPr sz="1800">
                <a:solidFill>
                  <a:srgbClr val="FFFFFF"/>
                </a:solidFill>
                <a:latin typeface="Lato Light"/>
                <a:ea typeface="Lato Light"/>
                <a:cs typeface="Lato Light"/>
                <a:sym typeface="Lato Light"/>
              </a:defRPr>
            </a:pPr>
            <a:endParaRPr sz="1800"/>
          </a:p>
        </p:txBody>
      </p:sp>
      <p:sp>
        <p:nvSpPr>
          <p:cNvPr id="20" name="投影片編號版面配置區 5"/>
          <p:cNvSpPr>
            <a:spLocks noGrp="1"/>
          </p:cNvSpPr>
          <p:nvPr>
            <p:ph type="sldNum" sz="quarter" idx="12"/>
          </p:nvPr>
        </p:nvSpPr>
        <p:spPr>
          <a:xfrm>
            <a:off x="8737600" y="6356351"/>
            <a:ext cx="2844800" cy="365125"/>
          </a:xfrm>
        </p:spPr>
        <p:txBody>
          <a:bodyPr/>
          <a:lstStyle>
            <a:lvl1pPr>
              <a:defRPr/>
            </a:lvl1pPr>
          </a:lstStyle>
          <a:p>
            <a:pPr>
              <a:defRPr/>
            </a:pPr>
            <a:fld id="{9E01B511-A573-4DA4-855C-B932DC03D121}"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37DAE2DD-4E84-4397-B17C-F9C139F7ADD4}"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9C188DD9-AF25-4431-99E6-A9757B84F8C4}"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cxnSp>
        <p:nvCxnSpPr>
          <p:cNvPr id="5" name="直線接點 4"/>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3"/>
          <p:cNvSpPr>
            <a:spLocks noGrp="1"/>
          </p:cNvSpPr>
          <p:nvPr>
            <p:ph type="dt" sz="half" idx="10"/>
          </p:nvPr>
        </p:nvSpPr>
        <p:spPr/>
        <p:txBody>
          <a:bodyPr/>
          <a:lstStyle>
            <a:lvl1pPr>
              <a:defRPr/>
            </a:lvl1pPr>
          </a:lstStyle>
          <a:p>
            <a:pPr>
              <a:defRPr/>
            </a:pPr>
            <a:fld id="{B85145DF-E2A3-4BE6-B9B8-7C205269E813}" type="datetime1">
              <a:rPr lang="zh-TW" altLang="en-US"/>
              <a:pPr>
                <a:defRPr/>
              </a:pPr>
              <a:t>2023/3/31</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0C6DED40-5C81-4A0E-A655-D4F48D9BC0FB}"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cxnSp>
        <p:nvCxnSpPr>
          <p:cNvPr id="7" name="直線接點 6"/>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3"/>
          <p:cNvSpPr>
            <a:spLocks noGrp="1"/>
          </p:cNvSpPr>
          <p:nvPr>
            <p:ph type="dt" sz="half" idx="10"/>
          </p:nvPr>
        </p:nvSpPr>
        <p:spPr/>
        <p:txBody>
          <a:bodyPr/>
          <a:lstStyle>
            <a:lvl1pPr>
              <a:defRPr/>
            </a:lvl1pPr>
          </a:lstStyle>
          <a:p>
            <a:pPr>
              <a:defRPr/>
            </a:pPr>
            <a:fld id="{B2AAA7FE-D541-4727-8458-987ECE3A471E}" type="datetime1">
              <a:rPr lang="zh-TW" altLang="en-US"/>
              <a:pPr>
                <a:defRPr/>
              </a:pPr>
              <a:t>2023/3/31</a:t>
            </a:fld>
            <a:endParaRPr lang="en-US" altLang="zh-TW" dirty="0"/>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D6087EFB-BBAB-48B3-AEDC-BFA23C555E5C}"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B504A3DF-33CE-490C-B93B-709210AC4921}"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E6BBF295-CEB8-4DAF-B985-A0FDC7CD0648}"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cxnSp>
        <p:nvCxnSpPr>
          <p:cNvPr id="2" name="直線接點 1"/>
          <p:cNvCxnSpPr/>
          <p:nvPr userDrawn="1"/>
        </p:nvCxnSpPr>
        <p:spPr>
          <a:xfrm>
            <a:off x="719667" y="981075"/>
            <a:ext cx="10945284" cy="0"/>
          </a:xfrm>
          <a:prstGeom prst="line">
            <a:avLst/>
          </a:prstGeom>
        </p:spPr>
        <p:style>
          <a:lnRef idx="3">
            <a:schemeClr val="accent6"/>
          </a:lnRef>
          <a:fillRef idx="0">
            <a:schemeClr val="accent6"/>
          </a:fillRef>
          <a:effectRef idx="2">
            <a:schemeClr val="accent6"/>
          </a:effectRef>
          <a:fontRef idx="minor">
            <a:schemeClr val="tx1"/>
          </a:fontRef>
        </p:style>
      </p:cxnSp>
      <p:sp>
        <p:nvSpPr>
          <p:cNvPr id="3" name="日期版面配置區 3"/>
          <p:cNvSpPr>
            <a:spLocks noGrp="1"/>
          </p:cNvSpPr>
          <p:nvPr>
            <p:ph type="dt" sz="half" idx="10"/>
          </p:nvPr>
        </p:nvSpPr>
        <p:spPr/>
        <p:txBody>
          <a:bodyPr/>
          <a:lstStyle>
            <a:lvl1pPr>
              <a:defRPr/>
            </a:lvl1pPr>
          </a:lstStyle>
          <a:p>
            <a:pPr>
              <a:defRPr/>
            </a:pPr>
            <a:fld id="{F90E4FE1-A943-4A35-8516-D946FA367919}" type="datetime1">
              <a:rPr lang="zh-TW" altLang="en-US"/>
              <a:pPr>
                <a:defRPr/>
              </a:pPr>
              <a:t>2023/3/31</a:t>
            </a:fld>
            <a:endParaRPr lang="en-US" altLang="zh-TW" dirty="0"/>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3ABB9365-29E5-4275-8020-981427FEA549}" type="slidenum">
              <a:rPr lang="zh-TW" altLang="en-US"/>
              <a:pPr>
                <a:defRPr/>
              </a:pPr>
              <a:t>‹#›</a:t>
            </a:fld>
            <a:endParaRPr lang="en-US" altLang="zh-TW"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6B311E0B-3552-4E27-A8A7-9095BB842D79}"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91EA32C8-05D6-4208-A019-CECD99FE24B0}"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795F1363-C298-4F3E-9C53-56351587D37C}"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CB555B3B-28B8-4DD1-BC46-FB9835351F1D}" type="slidenum">
              <a:rPr lang="zh-TW" altLang="en-US"/>
              <a:pPr>
                <a:defRPr/>
              </a:pPr>
              <a:t>‹#›</a:t>
            </a:fld>
            <a:endParaRPr lang="en-US" altLang="zh-TW"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BBE4EC36-CA1E-4096-8D57-D6861F54C385}"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7B6FA4F5-A18B-465F-8C53-63B9998B1ED5}"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84622675-93D2-46A1-8550-4D784427EA57}"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A876A9B-F7DE-4309-8220-F4EB71328B31}" type="slidenum">
              <a:rPr lang="zh-TW" altLang="en-US"/>
              <a:pPr>
                <a:defRPr/>
              </a:pPr>
              <a:t>‹#›</a:t>
            </a:fld>
            <a:endParaRPr lang="en-US" altLang="zh-TW"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內容版面配置區 1"/>
          <p:cNvSpPr>
            <a:spLocks noGrp="1"/>
          </p:cNvSpPr>
          <p:nvPr>
            <p:ph/>
          </p:nvPr>
        </p:nvSpPr>
        <p:spPr>
          <a:xfrm>
            <a:off x="609600" y="274639"/>
            <a:ext cx="10972800" cy="5851525"/>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fld id="{A94E25EB-A6C8-4477-9F6C-F3254009AFE0}" type="datetime1">
              <a:rPr lang="zh-TW" altLang="en-US"/>
              <a:pPr>
                <a:defRPr/>
              </a:pPr>
              <a:t>2023/3/31</a:t>
            </a:fld>
            <a:endParaRPr lang="en-US" altLang="zh-TW" dirty="0"/>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9716B8D6-C695-475C-9349-C243C5701909}" type="slidenum">
              <a:rPr lang="en-US" altLang="zh-TW"/>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6"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1187D169-F222-4DE9-8303-6145FE06E528}"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pic>
        <p:nvPicPr>
          <p:cNvPr id="7"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solidFill>
                  <a:schemeClr val="tx1">
                    <a:lumMod val="50000"/>
                    <a:lumOff val="50000"/>
                  </a:schemeClr>
                </a:solidFill>
                <a:latin typeface="+mj-lt"/>
              </a:defRPr>
            </a:lvl1pPr>
          </a:lstStyle>
          <a:p>
            <a:r>
              <a:rPr lang="zh-TW" altLang="en-US" dirty="0" smtClean="0"/>
              <a:t>按一下以編輯母片標題樣式</a:t>
            </a:r>
            <a:endParaRPr lang="zh-TW" altLang="en-US" dirty="0"/>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3"/>
          <p:cNvSpPr>
            <a:spLocks noGrp="1"/>
          </p:cNvSpPr>
          <p:nvPr>
            <p:ph type="dt" sz="half" idx="10"/>
          </p:nvPr>
        </p:nvSpPr>
        <p:spPr/>
        <p:txBody>
          <a:bodyPr/>
          <a:lstStyle>
            <a:lvl1pPr>
              <a:defRPr/>
            </a:lvl1pPr>
          </a:lstStyle>
          <a:p>
            <a:pPr>
              <a:defRPr/>
            </a:pPr>
            <a:fld id="{512B49F1-6E69-4A90-8C8F-1BE50F84822C}" type="datetime1">
              <a:rPr lang="zh-TW" altLang="en-US"/>
              <a:pPr>
                <a:defRPr/>
              </a:pPr>
              <a:t>2023/3/31</a:t>
            </a:fld>
            <a:endParaRPr lang="en-US" altLang="zh-TW" dirty="0"/>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0255D72D-E532-413E-B11D-FA2FF95ED626}" type="slidenum">
              <a:rPr lang="zh-TW" altLang="en-US"/>
              <a:pPr>
                <a:defRPr/>
              </a:pPr>
              <a:t>‹#›</a:t>
            </a:fld>
            <a:endParaRPr lang="en-US" altLang="zh-TW" dirty="0"/>
          </a:p>
        </p:txBody>
      </p:sp>
      <p:grpSp>
        <p:nvGrpSpPr>
          <p:cNvPr id="35" name="群組 34"/>
          <p:cNvGrpSpPr/>
          <p:nvPr userDrawn="1"/>
        </p:nvGrpSpPr>
        <p:grpSpPr>
          <a:xfrm>
            <a:off x="527382" y="908712"/>
            <a:ext cx="11137237" cy="216032"/>
            <a:chOff x="395536" y="836680"/>
            <a:chExt cx="8352928" cy="216032"/>
          </a:xfrm>
        </p:grpSpPr>
        <p:cxnSp>
          <p:nvCxnSpPr>
            <p:cNvPr id="36" name="直線接點 35"/>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7" name="群組 36"/>
            <p:cNvGrpSpPr/>
            <p:nvPr userDrawn="1"/>
          </p:nvGrpSpPr>
          <p:grpSpPr>
            <a:xfrm>
              <a:off x="395536" y="836680"/>
              <a:ext cx="432048" cy="216000"/>
              <a:chOff x="395536" y="836680"/>
              <a:chExt cx="432048" cy="216000"/>
            </a:xfrm>
          </p:grpSpPr>
          <p:cxnSp>
            <p:nvCxnSpPr>
              <p:cNvPr id="45" name="直線接點 44"/>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8" name="群組 37"/>
            <p:cNvGrpSpPr/>
            <p:nvPr userDrawn="1"/>
          </p:nvGrpSpPr>
          <p:grpSpPr>
            <a:xfrm flipH="1">
              <a:off x="8316416" y="836712"/>
              <a:ext cx="432048" cy="216000"/>
              <a:chOff x="395536" y="836680"/>
              <a:chExt cx="432048" cy="216000"/>
            </a:xfrm>
          </p:grpSpPr>
          <p:cxnSp>
            <p:nvCxnSpPr>
              <p:cNvPr id="39" name="直線接點 38"/>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標題投影片">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14"/>
          <p:cNvSpPr txBox="1">
            <a:spLocks noChangeArrowheads="1"/>
          </p:cNvSpPr>
          <p:nvPr/>
        </p:nvSpPr>
        <p:spPr bwMode="gray">
          <a:xfrm>
            <a:off x="9448800" y="6445251"/>
            <a:ext cx="1524000" cy="396875"/>
          </a:xfrm>
          <a:prstGeom prst="rect">
            <a:avLst/>
          </a:prstGeom>
          <a:noFill/>
          <a:ln>
            <a:noFill/>
          </a:ln>
          <a:extLst/>
        </p:spPr>
        <p:txBody>
          <a:bodyPr>
            <a:spAutoFit/>
          </a:bodyPr>
          <a:lstStyle>
            <a:lvl1pPr eaLnBrk="0" hangingPunct="0">
              <a:defRPr b="1">
                <a:solidFill>
                  <a:schemeClr val="tx1"/>
                </a:solidFill>
                <a:latin typeface="Arial" pitchFamily="34" charset="0"/>
                <a:ea typeface="SimSun" pitchFamily="2" charset="-122"/>
              </a:defRPr>
            </a:lvl1pPr>
            <a:lvl2pPr marL="742950" indent="-285750" eaLnBrk="0" hangingPunct="0">
              <a:defRPr b="1">
                <a:solidFill>
                  <a:schemeClr val="tx1"/>
                </a:solidFill>
                <a:latin typeface="Arial" pitchFamily="34" charset="0"/>
                <a:ea typeface="SimSun" pitchFamily="2" charset="-122"/>
              </a:defRPr>
            </a:lvl2pPr>
            <a:lvl3pPr marL="1143000" indent="-228600" eaLnBrk="0" hangingPunct="0">
              <a:defRPr b="1">
                <a:solidFill>
                  <a:schemeClr val="tx1"/>
                </a:solidFill>
                <a:latin typeface="Arial" pitchFamily="34" charset="0"/>
                <a:ea typeface="SimSun" pitchFamily="2" charset="-122"/>
              </a:defRPr>
            </a:lvl3pPr>
            <a:lvl4pPr marL="1600200" indent="-228600" eaLnBrk="0" hangingPunct="0">
              <a:defRPr b="1">
                <a:solidFill>
                  <a:schemeClr val="tx1"/>
                </a:solidFill>
                <a:latin typeface="Arial" pitchFamily="34" charset="0"/>
                <a:ea typeface="SimSun" pitchFamily="2" charset="-122"/>
              </a:defRPr>
            </a:lvl4pPr>
            <a:lvl5pPr marL="2057400" indent="-228600" eaLnBrk="0" hangingPunct="0">
              <a:defRPr b="1">
                <a:solidFill>
                  <a:schemeClr val="tx1"/>
                </a:solidFill>
                <a:latin typeface="Arial" pitchFamily="34" charset="0"/>
                <a:ea typeface="SimSun" pitchFamily="2" charset="-122"/>
              </a:defRPr>
            </a:lvl5pPr>
            <a:lvl6pPr marL="2514600" indent="-228600" eaLnBrk="0" fontAlgn="base" hangingPunct="0">
              <a:spcBef>
                <a:spcPct val="0"/>
              </a:spcBef>
              <a:spcAft>
                <a:spcPct val="0"/>
              </a:spcAft>
              <a:defRPr b="1">
                <a:solidFill>
                  <a:schemeClr val="tx1"/>
                </a:solidFill>
                <a:latin typeface="Arial" pitchFamily="34" charset="0"/>
                <a:ea typeface="SimSun" pitchFamily="2" charset="-122"/>
              </a:defRPr>
            </a:lvl6pPr>
            <a:lvl7pPr marL="2971800" indent="-228600" eaLnBrk="0" fontAlgn="base" hangingPunct="0">
              <a:spcBef>
                <a:spcPct val="0"/>
              </a:spcBef>
              <a:spcAft>
                <a:spcPct val="0"/>
              </a:spcAft>
              <a:defRPr b="1">
                <a:solidFill>
                  <a:schemeClr val="tx1"/>
                </a:solidFill>
                <a:latin typeface="Arial" pitchFamily="34" charset="0"/>
                <a:ea typeface="SimSun" pitchFamily="2" charset="-122"/>
              </a:defRPr>
            </a:lvl7pPr>
            <a:lvl8pPr marL="3429000" indent="-228600" eaLnBrk="0" fontAlgn="base" hangingPunct="0">
              <a:spcBef>
                <a:spcPct val="0"/>
              </a:spcBef>
              <a:spcAft>
                <a:spcPct val="0"/>
              </a:spcAft>
              <a:defRPr b="1">
                <a:solidFill>
                  <a:schemeClr val="tx1"/>
                </a:solidFill>
                <a:latin typeface="Arial" pitchFamily="34" charset="0"/>
                <a:ea typeface="SimSun" pitchFamily="2" charset="-122"/>
              </a:defRPr>
            </a:lvl8pPr>
            <a:lvl9pPr marL="3886200" indent="-228600" eaLnBrk="0" fontAlgn="base" hangingPunct="0">
              <a:spcBef>
                <a:spcPct val="0"/>
              </a:spcBef>
              <a:spcAft>
                <a:spcPct val="0"/>
              </a:spcAft>
              <a:defRPr b="1">
                <a:solidFill>
                  <a:schemeClr val="tx1"/>
                </a:solidFill>
                <a:latin typeface="Arial" pitchFamily="34" charset="0"/>
                <a:ea typeface="SimSun" pitchFamily="2" charset="-122"/>
              </a:defRPr>
            </a:lvl9pPr>
          </a:lstStyle>
          <a:p>
            <a:pPr eaLnBrk="1" fontAlgn="auto" hangingPunct="1">
              <a:spcBef>
                <a:spcPts val="0"/>
              </a:spcBef>
              <a:spcAft>
                <a:spcPts val="0"/>
              </a:spcAft>
              <a:defRPr/>
            </a:pPr>
            <a:r>
              <a:rPr kumimoji="0" lang="en-US" altLang="zh-CN" sz="2000" i="1" dirty="0">
                <a:solidFill>
                  <a:srgbClr val="4F271C"/>
                </a:solidFill>
              </a:rPr>
              <a:t>LOGO</a:t>
            </a:r>
          </a:p>
        </p:txBody>
      </p:sp>
      <p:pic>
        <p:nvPicPr>
          <p:cNvPr id="3" name="圖片 7" descr="圖片11.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94401" y="1752600"/>
            <a:ext cx="2266951" cy="3676650"/>
          </a:xfrm>
          <a:prstGeom prst="rect">
            <a:avLst/>
          </a:prstGeom>
          <a:noFill/>
          <a:ln w="9525">
            <a:noFill/>
            <a:miter lim="800000"/>
            <a:headEnd/>
            <a:tailEnd/>
          </a:ln>
        </p:spPr>
      </p:pic>
      <p:pic>
        <p:nvPicPr>
          <p:cNvPr id="4" name="圖片 8" descr="圖片11.png"/>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7744885" y="3276600"/>
            <a:ext cx="1297516" cy="2103438"/>
          </a:xfrm>
          <a:prstGeom prst="rect">
            <a:avLst/>
          </a:prstGeom>
          <a:noFill/>
          <a:ln w="9525">
            <a:noFill/>
            <a:miter lim="800000"/>
            <a:headEnd/>
            <a:tailEnd/>
          </a:ln>
        </p:spPr>
      </p:pic>
      <p:pic>
        <p:nvPicPr>
          <p:cNvPr id="5" name="圖片 9" descr="圖片11.png"/>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5384801" y="3733800"/>
            <a:ext cx="1062567" cy="1722438"/>
          </a:xfrm>
          <a:prstGeom prst="rect">
            <a:avLst/>
          </a:prstGeom>
          <a:noFill/>
          <a:ln w="9525">
            <a:noFill/>
            <a:miter lim="800000"/>
            <a:headEnd/>
            <a:tailEnd/>
          </a:ln>
        </p:spPr>
      </p:pic>
      <p:pic>
        <p:nvPicPr>
          <p:cNvPr id="6" name="圖片 10" descr="圖片11.png"/>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7213601" y="4495800"/>
            <a:ext cx="546100" cy="884238"/>
          </a:xfrm>
          <a:prstGeom prst="rect">
            <a:avLst/>
          </a:prstGeom>
          <a:noFill/>
          <a:ln w="9525">
            <a:noFill/>
            <a:miter lim="800000"/>
            <a:headEnd/>
            <a:tailEnd/>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8_空白">
    <p:spTree>
      <p:nvGrpSpPr>
        <p:cNvPr id="1" name=""/>
        <p:cNvGrpSpPr/>
        <p:nvPr/>
      </p:nvGrpSpPr>
      <p:grpSpPr>
        <a:xfrm>
          <a:off x="0" y="0"/>
          <a:ext cx="0" cy="0"/>
          <a:chOff x="0" y="0"/>
          <a:chExt cx="0" cy="0"/>
        </a:xfrm>
      </p:grpSpPr>
      <p:cxnSp>
        <p:nvCxnSpPr>
          <p:cNvPr id="4" name="直線接點 3"/>
          <p:cNvCxnSpPr/>
          <p:nvPr userDrawn="1"/>
        </p:nvCxnSpPr>
        <p:spPr>
          <a:xfrm>
            <a:off x="912284" y="981075"/>
            <a:ext cx="104648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16632"/>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8256917"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9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847916"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2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8"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57C9CF2F-7A43-4D81-8A20-55D046F4E548}"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pic>
        <p:nvPicPr>
          <p:cNvPr id="9"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solidFill>
                  <a:schemeClr val="tx1">
                    <a:lumMod val="50000"/>
                    <a:lumOff val="50000"/>
                  </a:schemeClr>
                </a:solidFill>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0" name="日期版面配置區 3"/>
          <p:cNvSpPr>
            <a:spLocks noGrp="1"/>
          </p:cNvSpPr>
          <p:nvPr>
            <p:ph type="dt" sz="half" idx="10"/>
          </p:nvPr>
        </p:nvSpPr>
        <p:spPr/>
        <p:txBody>
          <a:bodyPr/>
          <a:lstStyle>
            <a:lvl1pPr>
              <a:defRPr/>
            </a:lvl1pPr>
          </a:lstStyle>
          <a:p>
            <a:pPr>
              <a:defRPr/>
            </a:pPr>
            <a:fld id="{9AAB882B-ED90-45AC-8747-0DD97C7A6CE7}" type="datetime1">
              <a:rPr lang="zh-TW" altLang="en-US"/>
              <a:pPr>
                <a:defRPr/>
              </a:pPr>
              <a:t>2023/3/31</a:t>
            </a:fld>
            <a:endParaRPr lang="en-US" altLang="zh-TW" dirty="0"/>
          </a:p>
        </p:txBody>
      </p:sp>
      <p:sp>
        <p:nvSpPr>
          <p:cNvPr id="11" name="頁尾版面配置區 4"/>
          <p:cNvSpPr>
            <a:spLocks noGrp="1"/>
          </p:cNvSpPr>
          <p:nvPr>
            <p:ph type="ftr" sz="quarter" idx="11"/>
          </p:nvPr>
        </p:nvSpPr>
        <p:spPr/>
        <p:txBody>
          <a:bodyPr/>
          <a:lstStyle>
            <a:lvl1pPr>
              <a:defRPr/>
            </a:lvl1pPr>
          </a:lstStyle>
          <a:p>
            <a:pPr>
              <a:defRPr/>
            </a:pPr>
            <a:endParaRPr lang="zh-TW" altLang="en-US"/>
          </a:p>
        </p:txBody>
      </p:sp>
      <p:sp>
        <p:nvSpPr>
          <p:cNvPr id="12" name="投影片編號版面配置區 5"/>
          <p:cNvSpPr>
            <a:spLocks noGrp="1"/>
          </p:cNvSpPr>
          <p:nvPr>
            <p:ph type="sldNum" sz="quarter" idx="12"/>
          </p:nvPr>
        </p:nvSpPr>
        <p:spPr/>
        <p:txBody>
          <a:bodyPr/>
          <a:lstStyle>
            <a:lvl1pPr>
              <a:defRPr/>
            </a:lvl1pPr>
          </a:lstStyle>
          <a:p>
            <a:pPr>
              <a:defRPr/>
            </a:pPr>
            <a:fld id="{86BCBB9C-0E60-415F-92E5-7A0BBB2B22F8}" type="slidenum">
              <a:rPr lang="zh-TW" altLang="en-US"/>
              <a:pPr>
                <a:defRPr/>
              </a:pPr>
              <a:t>‹#›</a:t>
            </a:fld>
            <a:endParaRPr lang="en-US" altLang="zh-TW" dirty="0"/>
          </a:p>
        </p:txBody>
      </p:sp>
      <p:grpSp>
        <p:nvGrpSpPr>
          <p:cNvPr id="37" name="群組 36"/>
          <p:cNvGrpSpPr/>
          <p:nvPr userDrawn="1"/>
        </p:nvGrpSpPr>
        <p:grpSpPr>
          <a:xfrm>
            <a:off x="527382" y="908712"/>
            <a:ext cx="11137237" cy="216032"/>
            <a:chOff x="395536" y="836680"/>
            <a:chExt cx="8352928" cy="216032"/>
          </a:xfrm>
        </p:grpSpPr>
        <p:cxnSp>
          <p:nvCxnSpPr>
            <p:cNvPr id="38" name="直線接點 37"/>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9" name="群組 38"/>
            <p:cNvGrpSpPr/>
            <p:nvPr userDrawn="1"/>
          </p:nvGrpSpPr>
          <p:grpSpPr>
            <a:xfrm>
              <a:off x="395536" y="836680"/>
              <a:ext cx="432048" cy="216000"/>
              <a:chOff x="395536" y="836680"/>
              <a:chExt cx="432048" cy="216000"/>
            </a:xfrm>
          </p:grpSpPr>
          <p:cxnSp>
            <p:nvCxnSpPr>
              <p:cNvPr id="47" name="直線接點 46"/>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0" name="群組 39"/>
            <p:cNvGrpSpPr/>
            <p:nvPr userDrawn="1"/>
          </p:nvGrpSpPr>
          <p:grpSpPr>
            <a:xfrm flipH="1">
              <a:off x="8316416" y="836712"/>
              <a:ext cx="432048" cy="216000"/>
              <a:chOff x="395536" y="836680"/>
              <a:chExt cx="432048" cy="216000"/>
            </a:xfrm>
          </p:grpSpPr>
          <p:cxnSp>
            <p:nvCxnSpPr>
              <p:cNvPr id="41" name="直線接點 40"/>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4" name="圖片 3" descr="6.組裝產品.JPG"/>
          <p:cNvPicPr preferRelativeResize="0">
            <a:picLocks/>
          </p:cNvPicPr>
          <p:nvPr userDrawn="1"/>
        </p:nvPicPr>
        <p:blipFill>
          <a:blip r:embed="rId2"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descr="1木型.JPG"/>
          <p:cNvPicPr>
            <a:picLocks noChangeAspect="1"/>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5" descr="2澆注.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p:cNvPicPr preferRelativeResize="0">
            <a:picLocks/>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7"/>
          <p:cNvPicPr>
            <a:picLocks noChangeAspect="1"/>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descr="5.防鏽噴塗.jpg"/>
          <p:cNvPicPr preferRelativeResize="0">
            <a:picLocks/>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9"/>
          <p:cNvSpPr txBox="1">
            <a:spLocks noChangeArrowheads="1"/>
          </p:cNvSpPr>
          <p:nvPr userDrawn="1"/>
        </p:nvSpPr>
        <p:spPr bwMode="auto">
          <a:xfrm>
            <a:off x="0" y="3716338"/>
            <a:ext cx="4080933" cy="825500"/>
          </a:xfrm>
          <a:prstGeom prst="rect">
            <a:avLst/>
          </a:prstGeom>
          <a:noFill/>
          <a:ln>
            <a:noFill/>
          </a:ln>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defRPr/>
            </a:pPr>
            <a:r>
              <a:rPr kumimoji="0" lang="zh-TW" altLang="en-US" sz="1600" b="1" smtClean="0">
                <a:solidFill>
                  <a:srgbClr val="964305"/>
                </a:solidFill>
                <a:latin typeface="華康行楷體W5"/>
                <a:ea typeface="華康行楷體W5"/>
                <a:cs typeface="華康行楷體W5"/>
              </a:rPr>
              <a:t>品質</a:t>
            </a:r>
            <a:r>
              <a:rPr kumimoji="0" lang="zh-TW" altLang="en-US" sz="1600" b="1" smtClean="0">
                <a:solidFill>
                  <a:srgbClr val="964305"/>
                </a:solidFill>
                <a:latin typeface="華康行楷體W5"/>
                <a:ea typeface="金梅毛碑楷"/>
                <a:cs typeface="金梅毛碑楷"/>
              </a:rPr>
              <a:t> </a:t>
            </a:r>
            <a:r>
              <a:rPr kumimoji="0" lang="en-US" altLang="zh-TW" sz="1600" b="1" dirty="0" smtClean="0">
                <a:solidFill>
                  <a:srgbClr val="964305"/>
                </a:solidFill>
                <a:latin typeface="Calibri" pitchFamily="34" charset="0"/>
                <a:ea typeface="新細明體" pitchFamily="18" charset="-120"/>
              </a:rPr>
              <a:t>Quality          </a:t>
            </a:r>
            <a:r>
              <a:rPr kumimoji="0" lang="zh-TW" altLang="en-US" sz="1600" b="1" smtClean="0">
                <a:solidFill>
                  <a:srgbClr val="00B050"/>
                </a:solidFill>
                <a:latin typeface="華康行楷體W5"/>
                <a:ea typeface="華康行楷體W5"/>
                <a:cs typeface="華康行楷體W5"/>
              </a:rPr>
              <a:t>速度</a:t>
            </a:r>
            <a:r>
              <a:rPr kumimoji="0" lang="zh-TW" altLang="en-US" sz="1600" b="1" smtClean="0">
                <a:solidFill>
                  <a:srgbClr val="00B050"/>
                </a:solidFill>
                <a:latin typeface="華康行楷體W5"/>
                <a:ea typeface="金梅毛碑楷"/>
                <a:cs typeface="金梅毛碑楷"/>
              </a:rPr>
              <a:t> </a:t>
            </a:r>
            <a:r>
              <a:rPr kumimoji="0" lang="en-US" altLang="zh-TW" sz="1600" b="1" dirty="0" smtClean="0">
                <a:solidFill>
                  <a:srgbClr val="00B050"/>
                </a:solidFill>
                <a:latin typeface="Calibri" pitchFamily="34" charset="0"/>
                <a:ea typeface="新細明體" pitchFamily="18" charset="-120"/>
              </a:rPr>
              <a:t>Speed </a:t>
            </a:r>
          </a:p>
          <a:p>
            <a:pPr eaLnBrk="1" hangingPunct="1">
              <a:lnSpc>
                <a:spcPct val="150000"/>
              </a:lnSpc>
              <a:defRPr/>
            </a:pPr>
            <a:r>
              <a:rPr kumimoji="0" lang="zh-TW" altLang="en-US" sz="1600" b="1" smtClean="0">
                <a:solidFill>
                  <a:srgbClr val="F88631"/>
                </a:solidFill>
                <a:latin typeface="華康行楷體W5"/>
                <a:ea typeface="華康行楷體W5"/>
                <a:cs typeface="華康行楷體W5"/>
              </a:rPr>
              <a:t>團隊 </a:t>
            </a:r>
            <a:r>
              <a:rPr kumimoji="0" lang="en-US" altLang="zh-TW" sz="1600" b="1" dirty="0" smtClean="0">
                <a:solidFill>
                  <a:srgbClr val="F88631"/>
                </a:solidFill>
                <a:latin typeface="Calibri" pitchFamily="34" charset="0"/>
                <a:ea typeface="新細明體" pitchFamily="18" charset="-120"/>
              </a:rPr>
              <a:t>Team Work  </a:t>
            </a:r>
            <a:r>
              <a:rPr kumimoji="0" lang="zh-TW" altLang="en-US" sz="1600" b="1" smtClean="0">
                <a:solidFill>
                  <a:srgbClr val="0070C0"/>
                </a:solidFill>
                <a:latin typeface="華康行楷體W5"/>
                <a:ea typeface="華康行楷體W5"/>
                <a:cs typeface="華康行楷體W5"/>
              </a:rPr>
              <a:t>卓越 </a:t>
            </a:r>
            <a:r>
              <a:rPr kumimoji="0" lang="en-US" altLang="zh-TW" sz="1600" b="1" dirty="0" smtClean="0">
                <a:solidFill>
                  <a:srgbClr val="0070C0"/>
                </a:solidFill>
                <a:latin typeface="Calibri" pitchFamily="34" charset="0"/>
                <a:ea typeface="新細明體" pitchFamily="18" charset="-120"/>
              </a:rPr>
              <a:t>Excellent</a:t>
            </a:r>
            <a:endParaRPr kumimoji="0" lang="zh-TW" altLang="en-US" sz="1600" b="1" smtClean="0">
              <a:solidFill>
                <a:srgbClr val="0070C0"/>
              </a:solidFill>
              <a:latin typeface="Calibri" pitchFamily="34" charset="0"/>
              <a:ea typeface="新細明體" pitchFamily="18" charset="-120"/>
            </a:endParaRPr>
          </a:p>
        </p:txBody>
      </p:sp>
      <p:pic>
        <p:nvPicPr>
          <p:cNvPr id="11" name="圖片 18" descr="4量測.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0284884" y="6072189"/>
            <a:ext cx="954616" cy="720725"/>
          </a:xfrm>
          <a:prstGeom prst="rect">
            <a:avLst/>
          </a:prstGeom>
          <a:noFill/>
          <a:ln w="9525">
            <a:noFill/>
            <a:miter lim="800000"/>
            <a:headEnd/>
            <a:tailEnd/>
          </a:ln>
        </p:spPr>
      </p:pic>
      <p:pic>
        <p:nvPicPr>
          <p:cNvPr id="13" name="圖片 15" descr="ISO14000认证.jpg"/>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9230785" y="6072189"/>
            <a:ext cx="960967" cy="720725"/>
          </a:xfrm>
          <a:prstGeom prst="rect">
            <a:avLst/>
          </a:prstGeom>
          <a:noFill/>
          <a:ln w="9525">
            <a:noFill/>
            <a:miter lim="800000"/>
            <a:headEnd/>
            <a:tailEnd/>
          </a:ln>
        </p:spPr>
      </p:pic>
      <p:pic>
        <p:nvPicPr>
          <p:cNvPr id="14" name="圖片 16" descr="职业健康安全管理体系认证（OHSAS18001）.jpg"/>
          <p:cNvPicPr>
            <a:picLocks noChangeAspect="1"/>
          </p:cNvPicPr>
          <p:nvPr userDrawn="1"/>
        </p:nvPicPr>
        <p:blipFill>
          <a:blip r:embed="rId11"/>
          <a:srcRect/>
          <a:stretch>
            <a:fillRect/>
          </a:stretch>
        </p:blipFill>
        <p:spPr bwMode="auto">
          <a:xfrm>
            <a:off x="11334751" y="6072189"/>
            <a:ext cx="795867" cy="720725"/>
          </a:xfrm>
          <a:prstGeom prst="rect">
            <a:avLst/>
          </a:prstGeom>
          <a:noFill/>
          <a:ln w="9525">
            <a:noFill/>
            <a:miter lim="800000"/>
            <a:headEnd/>
            <a:tailEnd/>
          </a:ln>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21" name="標題 1"/>
          <p:cNvSpPr>
            <a:spLocks noGrp="1"/>
          </p:cNvSpPr>
          <p:nvPr>
            <p:ph type="ctrTitle"/>
          </p:nvPr>
        </p:nvSpPr>
        <p:spPr>
          <a:xfrm>
            <a:off x="6953256" y="1000108"/>
            <a:ext cx="4419595" cy="2243152"/>
          </a:xfrm>
        </p:spPr>
        <p:txBody>
          <a:bodyPr>
            <a:noAutofit/>
          </a:bodyPr>
          <a:lstStyle>
            <a:lvl1pPr>
              <a:defRPr sz="5400" b="1">
                <a:solidFill>
                  <a:schemeClr val="accent4">
                    <a:lumMod val="50000"/>
                  </a:schemeClr>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15" name="日期版面配置區 3"/>
          <p:cNvSpPr>
            <a:spLocks noGrp="1"/>
          </p:cNvSpPr>
          <p:nvPr>
            <p:ph type="dt" sz="half" idx="10"/>
          </p:nvPr>
        </p:nvSpPr>
        <p:spPr/>
        <p:txBody>
          <a:bodyPr/>
          <a:lstStyle>
            <a:lvl1pPr>
              <a:defRPr/>
            </a:lvl1pPr>
          </a:lstStyle>
          <a:p>
            <a:pPr>
              <a:defRPr/>
            </a:pPr>
            <a:fld id="{1BF4F179-E46F-4BB7-BBAA-A20061A91F3D}" type="datetime1">
              <a:rPr lang="zh-TW" altLang="en-US"/>
              <a:pPr>
                <a:defRPr/>
              </a:pPr>
              <a:t>2023/3/31</a:t>
            </a:fld>
            <a:endParaRPr lang="en-US" altLang="zh-TW" dirty="0"/>
          </a:p>
        </p:txBody>
      </p:sp>
      <p:sp>
        <p:nvSpPr>
          <p:cNvPr id="16" name="頁尾版面配置區 4"/>
          <p:cNvSpPr>
            <a:spLocks noGrp="1"/>
          </p:cNvSpPr>
          <p:nvPr>
            <p:ph type="ftr" sz="quarter" idx="11"/>
          </p:nvPr>
        </p:nvSpPr>
        <p:spPr/>
        <p:txBody>
          <a:bodyPr/>
          <a:lstStyle>
            <a:lvl1pPr>
              <a:defRPr/>
            </a:lvl1pPr>
          </a:lstStyle>
          <a:p>
            <a:pPr>
              <a:defRPr/>
            </a:pPr>
            <a:endParaRPr lang="zh-TW"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a:xfrm>
            <a:off x="3407701" y="260648"/>
            <a:ext cx="8174699" cy="720080"/>
          </a:xfrm>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BF4FA0D8-37DC-4E35-92E7-53480C10EB9F}"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919B022B-2C80-4992-AFE1-7F6144728305}" type="slidenum">
              <a:rPr lang="zh-TW" altLang="en-US"/>
              <a:pPr>
                <a:defRPr/>
              </a:pPr>
              <a:t>‹#›</a:t>
            </a:fld>
            <a:endParaRPr lang="en-US" altLang="zh-TW"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59B96DF8-FB02-4BB1-9DA0-9F108388F804}"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740BE1A-AF66-498C-B63F-6B8A0A72F518}" type="slidenum">
              <a:rPr lang="zh-TW" altLang="en-US"/>
              <a:pPr>
                <a:defRPr/>
              </a:pPr>
              <a:t>‹#›</a:t>
            </a:fld>
            <a:endParaRPr lang="en-US" altLang="zh-TW"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cxnSp>
        <p:nvCxnSpPr>
          <p:cNvPr id="5" name="直線接點 4"/>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3"/>
          <p:cNvSpPr>
            <a:spLocks noGrp="1"/>
          </p:cNvSpPr>
          <p:nvPr>
            <p:ph type="dt" sz="half" idx="10"/>
          </p:nvPr>
        </p:nvSpPr>
        <p:spPr/>
        <p:txBody>
          <a:bodyPr/>
          <a:lstStyle>
            <a:lvl1pPr>
              <a:defRPr/>
            </a:lvl1pPr>
          </a:lstStyle>
          <a:p>
            <a:pPr>
              <a:defRPr/>
            </a:pPr>
            <a:fld id="{3AC89B3C-9D38-4108-8A85-16C87226E5EB}" type="datetime1">
              <a:rPr lang="zh-TW" altLang="en-US"/>
              <a:pPr>
                <a:defRPr/>
              </a:pPr>
              <a:t>2023/3/31</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B316C798-97DF-48D6-B450-807B248EB10A}" type="slidenum">
              <a:rPr lang="zh-TW" altLang="en-US"/>
              <a:pPr>
                <a:defRPr/>
              </a:pPr>
              <a:t>‹#›</a:t>
            </a:fld>
            <a:endParaRPr lang="en-US" altLang="zh-TW"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cxnSp>
        <p:nvCxnSpPr>
          <p:cNvPr id="7" name="直線接點 6"/>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3"/>
          <p:cNvSpPr>
            <a:spLocks noGrp="1"/>
          </p:cNvSpPr>
          <p:nvPr>
            <p:ph type="dt" sz="half" idx="10"/>
          </p:nvPr>
        </p:nvSpPr>
        <p:spPr/>
        <p:txBody>
          <a:bodyPr/>
          <a:lstStyle>
            <a:lvl1pPr>
              <a:defRPr/>
            </a:lvl1pPr>
          </a:lstStyle>
          <a:p>
            <a:pPr>
              <a:defRPr/>
            </a:pPr>
            <a:fld id="{7180E197-C689-4F5B-B1FA-F12239AB9639}" type="datetime1">
              <a:rPr lang="zh-TW" altLang="en-US"/>
              <a:pPr>
                <a:defRPr/>
              </a:pPr>
              <a:t>2023/3/31</a:t>
            </a:fld>
            <a:endParaRPr lang="en-US" altLang="zh-TW" dirty="0"/>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F4FABF98-EBF7-4612-80F2-FBD9C12CE12E}" type="slidenum">
              <a:rPr lang="zh-TW" altLang="en-US"/>
              <a:pPr>
                <a:defRPr/>
              </a:pPr>
              <a:t>‹#›</a:t>
            </a:fld>
            <a:endParaRPr lang="en-US" altLang="zh-TW"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3CDC2DA1-F384-4DF0-81FA-4AC824DEC26F}"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113D521-3C14-47F9-9C13-4414D38CE76A}" type="slidenum">
              <a:rPr lang="zh-TW" altLang="en-US"/>
              <a:pPr>
                <a:defRPr/>
              </a:pPr>
              <a:t>‹#›</a:t>
            </a:fld>
            <a:endParaRPr lang="en-US" altLang="zh-TW"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cxnSp>
        <p:nvCxnSpPr>
          <p:cNvPr id="2" name="直線接點 1"/>
          <p:cNvCxnSpPr/>
          <p:nvPr userDrawn="1"/>
        </p:nvCxnSpPr>
        <p:spPr>
          <a:xfrm>
            <a:off x="719667" y="981075"/>
            <a:ext cx="10945284" cy="0"/>
          </a:xfrm>
          <a:prstGeom prst="line">
            <a:avLst/>
          </a:prstGeom>
        </p:spPr>
        <p:style>
          <a:lnRef idx="3">
            <a:schemeClr val="accent6"/>
          </a:lnRef>
          <a:fillRef idx="0">
            <a:schemeClr val="accent6"/>
          </a:fillRef>
          <a:effectRef idx="2">
            <a:schemeClr val="accent6"/>
          </a:effectRef>
          <a:fontRef idx="minor">
            <a:schemeClr val="tx1"/>
          </a:fontRef>
        </p:style>
      </p:cxnSp>
      <p:sp>
        <p:nvSpPr>
          <p:cNvPr id="3" name="日期版面配置區 3"/>
          <p:cNvSpPr>
            <a:spLocks noGrp="1"/>
          </p:cNvSpPr>
          <p:nvPr>
            <p:ph type="dt" sz="half" idx="10"/>
          </p:nvPr>
        </p:nvSpPr>
        <p:spPr/>
        <p:txBody>
          <a:bodyPr/>
          <a:lstStyle>
            <a:lvl1pPr>
              <a:defRPr/>
            </a:lvl1pPr>
          </a:lstStyle>
          <a:p>
            <a:pPr>
              <a:defRPr/>
            </a:pPr>
            <a:fld id="{EC0C2411-E3C5-42A2-A505-8E04148AB26F}" type="datetime1">
              <a:rPr lang="zh-TW" altLang="en-US"/>
              <a:pPr>
                <a:defRPr/>
              </a:pPr>
              <a:t>2023/3/31</a:t>
            </a:fld>
            <a:endParaRPr lang="en-US" altLang="zh-TW" dirty="0"/>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8F5853E3-9D6C-4CD3-87DE-F5A8287A2E6D}" type="slidenum">
              <a:rPr lang="zh-TW" altLang="en-US"/>
              <a:pPr>
                <a:defRPr/>
              </a:pPr>
              <a:t>‹#›</a:t>
            </a:fld>
            <a:endParaRPr lang="en-US" altLang="zh-TW"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C8091CAA-7BBD-42FF-8404-8550252F2CB3}"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6BDAB18-FF23-4443-ADDA-DC20CA0A883A}" type="slidenum">
              <a:rPr lang="zh-TW" altLang="en-US"/>
              <a:pPr>
                <a:defRPr/>
              </a:pPr>
              <a:t>‹#›</a:t>
            </a:fld>
            <a:endParaRPr lang="en-US" altLang="zh-TW"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FD913637-4363-4E68-BDF4-21837956C897}"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C830BC3C-2AF8-4735-A844-BF04A1D61CC9}" type="slidenum">
              <a:rPr lang="zh-TW" altLang="en-US"/>
              <a:pPr>
                <a:defRPr/>
              </a:pPr>
              <a:t>‹#›</a:t>
            </a:fld>
            <a:endParaRPr lang="en-US" altLang="zh-TW"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CEDD8719-518C-4BF3-9985-848BC1D13916}"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5CB056E-61D1-464B-8526-FE47B00071E0}" type="slidenum">
              <a:rPr lang="zh-TW" altLang="en-US"/>
              <a:pPr>
                <a:defRPr/>
              </a:pPr>
              <a:t>‹#›</a:t>
            </a:fld>
            <a:endParaRPr lang="en-US" altLang="zh-TW"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solidFill>
                  <a:schemeClr val="tx1">
                    <a:lumMod val="50000"/>
                    <a:lumOff val="50000"/>
                  </a:schemeClr>
                </a:solidFill>
              </a:defRPr>
            </a:lvl1pPr>
          </a:lstStyle>
          <a:p>
            <a:r>
              <a:rPr lang="zh-TW" altLang="en-US" dirty="0" smtClean="0"/>
              <a:t>按一下以編輯母片標題樣式</a:t>
            </a:r>
            <a:endParaRPr lang="zh-TW" altLang="en-US" dirty="0"/>
          </a:p>
        </p:txBody>
      </p:sp>
      <p:sp>
        <p:nvSpPr>
          <p:cNvPr id="6" name="日期版面配置區 3"/>
          <p:cNvSpPr>
            <a:spLocks noGrp="1"/>
          </p:cNvSpPr>
          <p:nvPr>
            <p:ph type="dt" sz="half" idx="10"/>
          </p:nvPr>
        </p:nvSpPr>
        <p:spPr/>
        <p:txBody>
          <a:bodyPr/>
          <a:lstStyle>
            <a:lvl1pPr>
              <a:defRPr/>
            </a:lvl1pPr>
          </a:lstStyle>
          <a:p>
            <a:pPr>
              <a:defRPr/>
            </a:pPr>
            <a:fld id="{83996FA1-BBBE-42FE-905B-1FCFE8181649}" type="datetime1">
              <a:rPr lang="zh-TW" altLang="en-US"/>
              <a:pPr>
                <a:defRPr/>
              </a:pPr>
              <a:t>2023/3/31</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9E01B511-A573-4DA4-855C-B932DC03D121}" type="slidenum">
              <a:rPr lang="zh-TW" altLang="en-US"/>
              <a:pPr>
                <a:defRPr/>
              </a:pPr>
              <a:t>‹#›</a:t>
            </a:fld>
            <a:endParaRPr lang="en-US" altLang="zh-TW" dirty="0"/>
          </a:p>
        </p:txBody>
      </p:sp>
      <p:grpSp>
        <p:nvGrpSpPr>
          <p:cNvPr id="33" name="群組 32"/>
          <p:cNvGrpSpPr/>
          <p:nvPr userDrawn="1"/>
        </p:nvGrpSpPr>
        <p:grpSpPr>
          <a:xfrm>
            <a:off x="527382" y="908712"/>
            <a:ext cx="11137237" cy="216032"/>
            <a:chOff x="395536" y="836680"/>
            <a:chExt cx="8352928" cy="216032"/>
          </a:xfrm>
        </p:grpSpPr>
        <p:cxnSp>
          <p:nvCxnSpPr>
            <p:cNvPr id="34" name="直線接點 33"/>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5" name="群組 34"/>
            <p:cNvGrpSpPr/>
            <p:nvPr userDrawn="1"/>
          </p:nvGrpSpPr>
          <p:grpSpPr>
            <a:xfrm>
              <a:off x="395536" y="836680"/>
              <a:ext cx="432048" cy="216000"/>
              <a:chOff x="395536" y="836680"/>
              <a:chExt cx="432048" cy="216000"/>
            </a:xfrm>
          </p:grpSpPr>
          <p:cxnSp>
            <p:nvCxnSpPr>
              <p:cNvPr id="43" name="直線接點 42"/>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 name="群組 35"/>
            <p:cNvGrpSpPr/>
            <p:nvPr userDrawn="1"/>
          </p:nvGrpSpPr>
          <p:grpSpPr>
            <a:xfrm flipH="1">
              <a:off x="8316416" y="836712"/>
              <a:ext cx="432048" cy="216000"/>
              <a:chOff x="395536" y="836680"/>
              <a:chExt cx="432048" cy="216000"/>
            </a:xfrm>
          </p:grpSpPr>
          <p:cxnSp>
            <p:nvCxnSpPr>
              <p:cNvPr id="37" name="直線接點 36"/>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054B3731-F44A-4CB0-A18B-9F80B6204DF3}"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52910E07-4895-41B2-BAB8-D8BA749CBC6E}" type="slidenum">
              <a:rPr lang="zh-TW" altLang="en-US"/>
              <a:pPr>
                <a:defRPr/>
              </a:pPr>
              <a:t>‹#›</a:t>
            </a:fld>
            <a:endParaRPr lang="en-US" altLang="zh-TW"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2" name="內容版面配置區 1"/>
          <p:cNvSpPr>
            <a:spLocks noGrp="1"/>
          </p:cNvSpPr>
          <p:nvPr>
            <p:ph/>
          </p:nvPr>
        </p:nvSpPr>
        <p:spPr>
          <a:xfrm>
            <a:off x="609600" y="274639"/>
            <a:ext cx="10972800" cy="5851525"/>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fld id="{7C3EE34D-C1D2-48E9-AFC9-1C3759A724A7}" type="datetime1">
              <a:rPr lang="zh-TW" altLang="en-US"/>
              <a:pPr>
                <a:defRPr/>
              </a:pPr>
              <a:t>2023/3/31</a:t>
            </a:fld>
            <a:endParaRPr lang="en-US" altLang="zh-TW" dirty="0"/>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fld id="{61C38B84-FEF6-4041-BBEA-74BF1828AA9A}" type="slidenum">
              <a:rPr lang="en-US" altLang="zh-TW"/>
              <a:pPr>
                <a:defRPr/>
              </a:pPr>
              <a:t>‹#›</a:t>
            </a:fld>
            <a:endParaRPr lang="en-US" altLang="zh-TW"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標題投影片">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14"/>
          <p:cNvSpPr txBox="1">
            <a:spLocks noChangeArrowheads="1"/>
          </p:cNvSpPr>
          <p:nvPr/>
        </p:nvSpPr>
        <p:spPr bwMode="gray">
          <a:xfrm>
            <a:off x="9448800" y="6445251"/>
            <a:ext cx="1524000" cy="396875"/>
          </a:xfrm>
          <a:prstGeom prst="rect">
            <a:avLst/>
          </a:prstGeom>
          <a:noFill/>
          <a:ln>
            <a:noFill/>
          </a:ln>
          <a:extLst/>
        </p:spPr>
        <p:txBody>
          <a:bodyPr>
            <a:spAutoFit/>
          </a:bodyPr>
          <a:lstStyle>
            <a:lvl1pPr eaLnBrk="0" hangingPunct="0">
              <a:defRPr b="1">
                <a:solidFill>
                  <a:schemeClr val="tx1"/>
                </a:solidFill>
                <a:latin typeface="Arial" pitchFamily="34" charset="0"/>
                <a:ea typeface="SimSun" pitchFamily="2" charset="-122"/>
              </a:defRPr>
            </a:lvl1pPr>
            <a:lvl2pPr marL="742950" indent="-285750" eaLnBrk="0" hangingPunct="0">
              <a:defRPr b="1">
                <a:solidFill>
                  <a:schemeClr val="tx1"/>
                </a:solidFill>
                <a:latin typeface="Arial" pitchFamily="34" charset="0"/>
                <a:ea typeface="SimSun" pitchFamily="2" charset="-122"/>
              </a:defRPr>
            </a:lvl2pPr>
            <a:lvl3pPr marL="1143000" indent="-228600" eaLnBrk="0" hangingPunct="0">
              <a:defRPr b="1">
                <a:solidFill>
                  <a:schemeClr val="tx1"/>
                </a:solidFill>
                <a:latin typeface="Arial" pitchFamily="34" charset="0"/>
                <a:ea typeface="SimSun" pitchFamily="2" charset="-122"/>
              </a:defRPr>
            </a:lvl3pPr>
            <a:lvl4pPr marL="1600200" indent="-228600" eaLnBrk="0" hangingPunct="0">
              <a:defRPr b="1">
                <a:solidFill>
                  <a:schemeClr val="tx1"/>
                </a:solidFill>
                <a:latin typeface="Arial" pitchFamily="34" charset="0"/>
                <a:ea typeface="SimSun" pitchFamily="2" charset="-122"/>
              </a:defRPr>
            </a:lvl4pPr>
            <a:lvl5pPr marL="2057400" indent="-228600" eaLnBrk="0" hangingPunct="0">
              <a:defRPr b="1">
                <a:solidFill>
                  <a:schemeClr val="tx1"/>
                </a:solidFill>
                <a:latin typeface="Arial" pitchFamily="34" charset="0"/>
                <a:ea typeface="SimSun" pitchFamily="2" charset="-122"/>
              </a:defRPr>
            </a:lvl5pPr>
            <a:lvl6pPr marL="2514600" indent="-228600" eaLnBrk="0" fontAlgn="base" hangingPunct="0">
              <a:spcBef>
                <a:spcPct val="0"/>
              </a:spcBef>
              <a:spcAft>
                <a:spcPct val="0"/>
              </a:spcAft>
              <a:defRPr b="1">
                <a:solidFill>
                  <a:schemeClr val="tx1"/>
                </a:solidFill>
                <a:latin typeface="Arial" pitchFamily="34" charset="0"/>
                <a:ea typeface="SimSun" pitchFamily="2" charset="-122"/>
              </a:defRPr>
            </a:lvl6pPr>
            <a:lvl7pPr marL="2971800" indent="-228600" eaLnBrk="0" fontAlgn="base" hangingPunct="0">
              <a:spcBef>
                <a:spcPct val="0"/>
              </a:spcBef>
              <a:spcAft>
                <a:spcPct val="0"/>
              </a:spcAft>
              <a:defRPr b="1">
                <a:solidFill>
                  <a:schemeClr val="tx1"/>
                </a:solidFill>
                <a:latin typeface="Arial" pitchFamily="34" charset="0"/>
                <a:ea typeface="SimSun" pitchFamily="2" charset="-122"/>
              </a:defRPr>
            </a:lvl7pPr>
            <a:lvl8pPr marL="3429000" indent="-228600" eaLnBrk="0" fontAlgn="base" hangingPunct="0">
              <a:spcBef>
                <a:spcPct val="0"/>
              </a:spcBef>
              <a:spcAft>
                <a:spcPct val="0"/>
              </a:spcAft>
              <a:defRPr b="1">
                <a:solidFill>
                  <a:schemeClr val="tx1"/>
                </a:solidFill>
                <a:latin typeface="Arial" pitchFamily="34" charset="0"/>
                <a:ea typeface="SimSun" pitchFamily="2" charset="-122"/>
              </a:defRPr>
            </a:lvl8pPr>
            <a:lvl9pPr marL="3886200" indent="-228600" eaLnBrk="0" fontAlgn="base" hangingPunct="0">
              <a:spcBef>
                <a:spcPct val="0"/>
              </a:spcBef>
              <a:spcAft>
                <a:spcPct val="0"/>
              </a:spcAft>
              <a:defRPr b="1">
                <a:solidFill>
                  <a:schemeClr val="tx1"/>
                </a:solidFill>
                <a:latin typeface="Arial" pitchFamily="34" charset="0"/>
                <a:ea typeface="SimSun" pitchFamily="2" charset="-122"/>
              </a:defRPr>
            </a:lvl9pPr>
          </a:lstStyle>
          <a:p>
            <a:pPr eaLnBrk="1" fontAlgn="auto" hangingPunct="1">
              <a:spcBef>
                <a:spcPts val="0"/>
              </a:spcBef>
              <a:spcAft>
                <a:spcPts val="0"/>
              </a:spcAft>
              <a:defRPr/>
            </a:pPr>
            <a:r>
              <a:rPr kumimoji="0" lang="en-US" altLang="zh-CN" sz="2000" i="1" dirty="0">
                <a:solidFill>
                  <a:srgbClr val="4F271C"/>
                </a:solidFill>
              </a:rPr>
              <a:t>LOGO</a:t>
            </a:r>
          </a:p>
        </p:txBody>
      </p:sp>
      <p:pic>
        <p:nvPicPr>
          <p:cNvPr id="3" name="圖片 7" descr="圖片11.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94401" y="1752600"/>
            <a:ext cx="2266951" cy="3676650"/>
          </a:xfrm>
          <a:prstGeom prst="rect">
            <a:avLst/>
          </a:prstGeom>
          <a:noFill/>
          <a:ln w="9525">
            <a:noFill/>
            <a:miter lim="800000"/>
            <a:headEnd/>
            <a:tailEnd/>
          </a:ln>
        </p:spPr>
      </p:pic>
      <p:pic>
        <p:nvPicPr>
          <p:cNvPr id="4" name="圖片 8" descr="圖片11.png"/>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7744885" y="3276600"/>
            <a:ext cx="1297516" cy="2103438"/>
          </a:xfrm>
          <a:prstGeom prst="rect">
            <a:avLst/>
          </a:prstGeom>
          <a:noFill/>
          <a:ln w="9525">
            <a:noFill/>
            <a:miter lim="800000"/>
            <a:headEnd/>
            <a:tailEnd/>
          </a:ln>
        </p:spPr>
      </p:pic>
      <p:pic>
        <p:nvPicPr>
          <p:cNvPr id="5" name="圖片 9" descr="圖片11.png"/>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5384801" y="3733800"/>
            <a:ext cx="1062567" cy="1722438"/>
          </a:xfrm>
          <a:prstGeom prst="rect">
            <a:avLst/>
          </a:prstGeom>
          <a:noFill/>
          <a:ln w="9525">
            <a:noFill/>
            <a:miter lim="800000"/>
            <a:headEnd/>
            <a:tailEnd/>
          </a:ln>
        </p:spPr>
      </p:pic>
      <p:pic>
        <p:nvPicPr>
          <p:cNvPr id="6" name="圖片 10" descr="圖片11.png"/>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7213601" y="4495800"/>
            <a:ext cx="546100" cy="884238"/>
          </a:xfrm>
          <a:prstGeom prst="rect">
            <a:avLst/>
          </a:prstGeom>
          <a:noFill/>
          <a:ln w="9525">
            <a:noFill/>
            <a:miter lim="800000"/>
            <a:headEnd/>
            <a:tailEnd/>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593C836-03FE-40B7-B90A-67B69E8A171D}"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84A74BE5-8564-445D-BDB7-7399C5646B59}"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6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2D42ADC3-6C91-4625-9876-AB7AE39EA9AF}"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7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7FFBBE02-E556-4529-A66F-E51BFCC4B884}"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8_空白">
    <p:spTree>
      <p:nvGrpSpPr>
        <p:cNvPr id="1" name=""/>
        <p:cNvGrpSpPr/>
        <p:nvPr/>
      </p:nvGrpSpPr>
      <p:grpSpPr>
        <a:xfrm>
          <a:off x="0" y="0"/>
          <a:ext cx="0" cy="0"/>
          <a:chOff x="0" y="0"/>
          <a:chExt cx="0" cy="0"/>
        </a:xfrm>
      </p:grpSpPr>
      <p:cxnSp>
        <p:nvCxnSpPr>
          <p:cNvPr id="4" name="直線接點 3"/>
          <p:cNvCxnSpPr/>
          <p:nvPr userDrawn="1"/>
        </p:nvCxnSpPr>
        <p:spPr>
          <a:xfrm>
            <a:off x="912284" y="981075"/>
            <a:ext cx="104648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16632"/>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BAAD9B9-2774-4B57-ADE0-AA639F37419B}"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8256917"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BEE99B87-9067-41AF-B906-C1D94E4B20E3}"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9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7CE5E45B-3EAE-4C99-9560-EE28121581E1}"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4"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5" name="日期版面配置區 3"/>
          <p:cNvSpPr>
            <a:spLocks noGrp="1"/>
          </p:cNvSpPr>
          <p:nvPr>
            <p:ph type="dt" sz="half" idx="10"/>
          </p:nvPr>
        </p:nvSpPr>
        <p:spPr/>
        <p:txBody>
          <a:bodyPr/>
          <a:lstStyle>
            <a:lvl1pPr>
              <a:defRPr/>
            </a:lvl1pPr>
          </a:lstStyle>
          <a:p>
            <a:pPr>
              <a:defRPr/>
            </a:pPr>
            <a:fld id="{B67044A1-B683-4621-A4C6-E28730E3A26A}"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D65D3AB2-22C3-474D-880C-69B369BC085A}" type="slidenum">
              <a:rPr lang="zh-TW" altLang="en-US"/>
              <a:pPr>
                <a:defRPr/>
              </a:pPr>
              <a:t>‹#›</a:t>
            </a:fld>
            <a:endParaRPr lang="en-US" altLang="zh-TW" dirty="0"/>
          </a:p>
        </p:txBody>
      </p:sp>
      <p:grpSp>
        <p:nvGrpSpPr>
          <p:cNvPr id="16" name="群組 15"/>
          <p:cNvGrpSpPr/>
          <p:nvPr userDrawn="1"/>
        </p:nvGrpSpPr>
        <p:grpSpPr>
          <a:xfrm>
            <a:off x="527382" y="908712"/>
            <a:ext cx="11137237" cy="216032"/>
            <a:chOff x="395536" y="836680"/>
            <a:chExt cx="8352928" cy="216032"/>
          </a:xfrm>
        </p:grpSpPr>
        <p:cxnSp>
          <p:nvCxnSpPr>
            <p:cNvPr id="17" name="直線接點 16"/>
            <p:cNvCxnSpPr/>
            <p:nvPr/>
          </p:nvCxnSpPr>
          <p:spPr>
            <a:xfrm>
              <a:off x="719080" y="1052680"/>
              <a:ext cx="770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群組 17"/>
            <p:cNvGrpSpPr/>
            <p:nvPr userDrawn="1"/>
          </p:nvGrpSpPr>
          <p:grpSpPr>
            <a:xfrm>
              <a:off x="395536" y="836680"/>
              <a:ext cx="432048" cy="216000"/>
              <a:chOff x="395536" y="836680"/>
              <a:chExt cx="432048" cy="216000"/>
            </a:xfrm>
          </p:grpSpPr>
          <p:cxnSp>
            <p:nvCxnSpPr>
              <p:cNvPr id="26" name="直線接點 25"/>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 name="群組 18"/>
            <p:cNvGrpSpPr/>
            <p:nvPr userDrawn="1"/>
          </p:nvGrpSpPr>
          <p:grpSpPr>
            <a:xfrm flipH="1">
              <a:off x="8316416" y="836712"/>
              <a:ext cx="432048" cy="216000"/>
              <a:chOff x="395536" y="836680"/>
              <a:chExt cx="432048" cy="216000"/>
            </a:xfrm>
          </p:grpSpPr>
          <p:cxnSp>
            <p:nvCxnSpPr>
              <p:cNvPr id="20" name="直線接點 19"/>
              <p:cNvCxnSpPr/>
              <p:nvPr/>
            </p:nvCxnSpPr>
            <p:spPr>
              <a:xfrm flipH="1">
                <a:off x="395536" y="836680"/>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611560"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611560" y="944604"/>
                <a:ext cx="21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V="1">
                <a:off x="827584" y="836680"/>
                <a:ext cx="0" cy="1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719560" y="836680"/>
                <a:ext cx="0" cy="2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H="1">
                <a:off x="719560" y="836680"/>
                <a:ext cx="108000"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847916"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BB4EF856-343C-4675-94F2-90D73A8006E3}"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2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FF415431-3493-400A-9FFC-26B5820F462D}"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94F13115-1B41-4D89-897E-210DE12B98F8}" type="datetime1">
              <a:rPr lang="zh-TW" altLang="en-US"/>
              <a:pPr>
                <a:defRPr/>
              </a:pPr>
              <a:t>2023/3/31</a:t>
            </a:fld>
            <a:endParaRPr lang="en-US" altLang="zh-TW" dirty="0"/>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3"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pic>
        <p:nvPicPr>
          <p:cNvPr id="4" name="圖片 9" descr="6.組裝產品.JPG"/>
          <p:cNvPicPr preferRelativeResize="0">
            <a:picLocks/>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10" descr="1木型.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11" descr="2澆注.jpg"/>
          <p:cNvPicPr>
            <a:picLocks noChangeAspect="1"/>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12"/>
          <p:cNvPicPr preferRelativeResize="0">
            <a:picLocks/>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13"/>
          <p:cNvPicPr>
            <a:picLocks noChangeAspect="1"/>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14" descr="5.防鏽噴塗.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15"/>
          <p:cNvSpPr txBox="1"/>
          <p:nvPr userDrawn="1"/>
        </p:nvSpPr>
        <p:spPr>
          <a:xfrm>
            <a:off x="1" y="3716338"/>
            <a:ext cx="4229100" cy="830262"/>
          </a:xfrm>
          <a:prstGeom prst="rect">
            <a:avLst/>
          </a:prstGeom>
          <a:noFill/>
        </p:spPr>
        <p:txBody>
          <a:bodyPr>
            <a:spAutoFit/>
          </a:bodyPr>
          <a:lstStyle/>
          <a:p>
            <a:pPr fontAlgn="auto">
              <a:lnSpc>
                <a:spcPct val="150000"/>
              </a:lnSpc>
              <a:spcBef>
                <a:spcPts val="0"/>
              </a:spcBef>
              <a:spcAft>
                <a:spcPts val="0"/>
              </a:spcAft>
              <a:defRPr/>
            </a:pPr>
            <a:r>
              <a:rPr kumimoji="0" lang="zh-TW" altLang="en-US" sz="1600" b="1" dirty="0">
                <a:solidFill>
                  <a:srgbClr val="918485"/>
                </a:solidFill>
                <a:latin typeface="華康行楷體W5" pitchFamily="65" charset="-120"/>
                <a:ea typeface="華康行楷體W5"/>
              </a:rPr>
              <a:t>品質</a:t>
            </a:r>
            <a:r>
              <a:rPr kumimoji="0" lang="zh-TW" altLang="en-US" sz="1600" b="1" dirty="0">
                <a:solidFill>
                  <a:srgbClr val="918485"/>
                </a:solidFill>
                <a:latin typeface="華康行楷體W5" pitchFamily="65" charset="-120"/>
                <a:ea typeface="金梅毛碑楷" pitchFamily="49" charset="-120"/>
              </a:rPr>
              <a:t> </a:t>
            </a:r>
            <a:r>
              <a:rPr kumimoji="0" lang="en-US" altLang="zh-TW" sz="1600" b="1" dirty="0">
                <a:solidFill>
                  <a:srgbClr val="918485"/>
                </a:solidFill>
                <a:latin typeface="Calibri"/>
                <a:ea typeface="新細明體"/>
              </a:rPr>
              <a:t>Quality         </a:t>
            </a:r>
            <a:r>
              <a:rPr kumimoji="0" lang="zh-TW" altLang="en-US" sz="1600" b="1" dirty="0">
                <a:solidFill>
                  <a:srgbClr val="00B050"/>
                </a:solidFill>
                <a:latin typeface="華康行楷體W5" pitchFamily="65" charset="-120"/>
                <a:ea typeface="華康行楷體W5"/>
              </a:rPr>
              <a:t>速度</a:t>
            </a:r>
            <a:r>
              <a:rPr kumimoji="0" lang="zh-TW" altLang="en-US" sz="1600" b="1" dirty="0">
                <a:solidFill>
                  <a:srgbClr val="00B050"/>
                </a:solidFill>
                <a:latin typeface="華康行楷體W5" pitchFamily="65" charset="-120"/>
                <a:ea typeface="金梅毛碑楷" pitchFamily="49" charset="-120"/>
              </a:rPr>
              <a:t> </a:t>
            </a:r>
            <a:r>
              <a:rPr kumimoji="0" lang="en-US" altLang="zh-TW" sz="1600" b="1" dirty="0">
                <a:solidFill>
                  <a:srgbClr val="00B050"/>
                </a:solidFill>
                <a:latin typeface="Calibri"/>
                <a:ea typeface="新細明體"/>
              </a:rPr>
              <a:t>Speed </a:t>
            </a:r>
          </a:p>
          <a:p>
            <a:pPr fontAlgn="auto">
              <a:lnSpc>
                <a:spcPct val="150000"/>
              </a:lnSpc>
              <a:spcBef>
                <a:spcPts val="0"/>
              </a:spcBef>
              <a:spcAft>
                <a:spcPts val="0"/>
              </a:spcAft>
              <a:defRPr/>
            </a:pPr>
            <a:r>
              <a:rPr kumimoji="0" lang="zh-TW" altLang="en-US" sz="1600" b="1" dirty="0">
                <a:solidFill>
                  <a:srgbClr val="918485">
                    <a:lumMod val="60000"/>
                    <a:lumOff val="40000"/>
                  </a:srgbClr>
                </a:solidFill>
                <a:latin typeface="華康行楷體W5" pitchFamily="65" charset="-120"/>
                <a:ea typeface="華康行楷體W5"/>
              </a:rPr>
              <a:t>團隊 </a:t>
            </a:r>
            <a:r>
              <a:rPr kumimoji="0" lang="en-US" altLang="zh-TW" sz="1600" b="1" dirty="0">
                <a:solidFill>
                  <a:srgbClr val="918485">
                    <a:lumMod val="60000"/>
                    <a:lumOff val="40000"/>
                  </a:srgbClr>
                </a:solidFill>
                <a:latin typeface="Calibri"/>
                <a:ea typeface="新細明體"/>
              </a:rPr>
              <a:t>Team Work </a:t>
            </a:r>
            <a:r>
              <a:rPr kumimoji="0" lang="zh-TW" altLang="en-US" sz="1600" b="1" dirty="0">
                <a:solidFill>
                  <a:srgbClr val="0070C0"/>
                </a:solidFill>
                <a:latin typeface="華康行楷體W5" pitchFamily="65" charset="-120"/>
                <a:ea typeface="華康行楷體W5"/>
              </a:rPr>
              <a:t>卓越 </a:t>
            </a:r>
            <a:r>
              <a:rPr kumimoji="0" lang="en-US" altLang="zh-TW" sz="1600" b="1" dirty="0">
                <a:solidFill>
                  <a:srgbClr val="0070C0"/>
                </a:solidFill>
                <a:latin typeface="Calibri"/>
                <a:ea typeface="新細明體"/>
              </a:rPr>
              <a:t>Excellence</a:t>
            </a:r>
            <a:endParaRPr kumimoji="0" lang="zh-TW" altLang="en-US" sz="1600" b="1" dirty="0">
              <a:solidFill>
                <a:srgbClr val="0070C0"/>
              </a:solidFill>
              <a:latin typeface="Calibri"/>
              <a:ea typeface="新細明體"/>
            </a:endParaRPr>
          </a:p>
        </p:txBody>
      </p:sp>
      <p:pic>
        <p:nvPicPr>
          <p:cNvPr id="11" name="圖片 18" descr="4量測.JPG"/>
          <p:cNvPicPr preferRelativeResize="0">
            <a:picLocks/>
          </p:cNvPicPr>
          <p:nvPr userDrawn="1"/>
        </p:nvPicPr>
        <p:blipFill>
          <a:blip r:embed="rId9"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12" name="日期版面配置區 3"/>
          <p:cNvSpPr>
            <a:spLocks noGrp="1"/>
          </p:cNvSpPr>
          <p:nvPr>
            <p:ph type="dt" sz="half" idx="10"/>
          </p:nvPr>
        </p:nvSpPr>
        <p:spPr/>
        <p:txBody>
          <a:bodyPr/>
          <a:lstStyle>
            <a:lvl1pPr>
              <a:defRPr/>
            </a:lvl1pPr>
          </a:lstStyle>
          <a:p>
            <a:pPr>
              <a:defRPr/>
            </a:pPr>
            <a:fld id="{BC190A8F-3E31-407A-A038-79E706D0C51D}" type="datetime1">
              <a:rPr lang="zh-TW" altLang="en-US"/>
              <a:pPr>
                <a:defRPr/>
              </a:pPr>
              <a:t>2023/3/31</a:t>
            </a:fld>
            <a:endParaRPr lang="en-US" altLang="zh-TW" dirty="0"/>
          </a:p>
        </p:txBody>
      </p:sp>
      <p:sp>
        <p:nvSpPr>
          <p:cNvPr id="13" name="頁尾版面配置區 4"/>
          <p:cNvSpPr>
            <a:spLocks noGrp="1"/>
          </p:cNvSpPr>
          <p:nvPr>
            <p:ph type="ftr" sz="quarter" idx="11"/>
          </p:nvPr>
        </p:nvSpPr>
        <p:spPr/>
        <p:txBody>
          <a:bodyPr/>
          <a:lstStyle>
            <a:lvl1pPr>
              <a:defRPr/>
            </a:lvl1pPr>
          </a:lstStyle>
          <a:p>
            <a:pPr>
              <a:defRPr/>
            </a:pPr>
            <a:endParaRPr lang="zh-TW" altLang="en-US"/>
          </a:p>
        </p:txBody>
      </p:sp>
    </p:spTree>
    <p:extLst>
      <p:ext uri="{BB962C8B-B14F-4D97-AF65-F5344CB8AC3E}">
        <p14:creationId xmlns:p14="http://schemas.microsoft.com/office/powerpoint/2010/main" val="21741173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68A9A818-C9A0-4914-B2F1-DF3A89DF6C5E}"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3407701" y="260648"/>
            <a:ext cx="8174699" cy="720080"/>
          </a:xfrm>
        </p:spPr>
        <p:txBody>
          <a:bodyPr/>
          <a:lstStyle>
            <a:lvl1pPr>
              <a:defRPr>
                <a:latin typeface="+mj-lt"/>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0821D8D6-C126-4A1D-9C5C-A0FEC9939B7C}" type="datetime1">
              <a:rPr lang="zh-TW" altLang="en-US"/>
              <a:pPr>
                <a:defRPr/>
              </a:pPr>
              <a:t>2023/3/31</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AE543085-9E4A-45EA-9B70-CAA12DB19A11}" type="slidenum">
              <a:rPr lang="zh-TW" altLang="en-US"/>
              <a:pPr>
                <a:defRPr/>
              </a:pPr>
              <a:t>‹#›</a:t>
            </a:fld>
            <a:endParaRPr lang="en-US" altLang="zh-TW" dirty="0"/>
          </a:p>
        </p:txBody>
      </p:sp>
    </p:spTree>
    <p:extLst>
      <p:ext uri="{BB962C8B-B14F-4D97-AF65-F5344CB8AC3E}">
        <p14:creationId xmlns:p14="http://schemas.microsoft.com/office/powerpoint/2010/main" val="11347576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cxnSp>
        <p:nvCxnSpPr>
          <p:cNvPr id="4" name="直線接點 3"/>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717E324B-EC1D-408E-98C6-DA9AFD5B4E94}"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F203BCA4-2C89-4774-A56C-9ACE249D5F42}" type="datetime1">
              <a:rPr lang="zh-TW" altLang="en-US"/>
              <a:pPr>
                <a:defRPr/>
              </a:pPr>
              <a:t>2023/3/31</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AD337133-DCD4-4502-AA92-A9C44BD333E4}" type="slidenum">
              <a:rPr lang="zh-TW" altLang="en-US"/>
              <a:pPr>
                <a:defRPr/>
              </a:pPr>
              <a:t>‹#›</a:t>
            </a:fld>
            <a:endParaRPr lang="en-US" altLang="zh-TW" dirty="0"/>
          </a:p>
        </p:txBody>
      </p:sp>
    </p:spTree>
    <p:extLst>
      <p:ext uri="{BB962C8B-B14F-4D97-AF65-F5344CB8AC3E}">
        <p14:creationId xmlns:p14="http://schemas.microsoft.com/office/powerpoint/2010/main" val="90941838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cxnSp>
        <p:nvCxnSpPr>
          <p:cNvPr id="5" name="直線接點 4"/>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6"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B305DA0A-3903-4E08-96BE-3652F4546043}"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7"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latin typeface="+mj-lt"/>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3"/>
          <p:cNvSpPr>
            <a:spLocks noGrp="1"/>
          </p:cNvSpPr>
          <p:nvPr>
            <p:ph type="dt" sz="half" idx="10"/>
          </p:nvPr>
        </p:nvSpPr>
        <p:spPr/>
        <p:txBody>
          <a:bodyPr/>
          <a:lstStyle>
            <a:lvl1pPr>
              <a:defRPr/>
            </a:lvl1pPr>
          </a:lstStyle>
          <a:p>
            <a:pPr>
              <a:defRPr/>
            </a:pPr>
            <a:fld id="{E915762D-3A28-4FD5-8C52-E4E493AC09A6}" type="datetime1">
              <a:rPr lang="zh-TW" altLang="en-US"/>
              <a:pPr>
                <a:defRPr/>
              </a:pPr>
              <a:t>2023/3/31</a:t>
            </a:fld>
            <a:endParaRPr lang="en-US" altLang="zh-TW" dirty="0"/>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0A990D05-91B0-4756-803A-E39BCE785549}" type="slidenum">
              <a:rPr lang="zh-TW" altLang="en-US"/>
              <a:pPr>
                <a:defRPr/>
              </a:pPr>
              <a:t>‹#›</a:t>
            </a:fld>
            <a:endParaRPr lang="en-US" altLang="zh-TW" dirty="0"/>
          </a:p>
        </p:txBody>
      </p:sp>
    </p:spTree>
    <p:extLst>
      <p:ext uri="{BB962C8B-B14F-4D97-AF65-F5344CB8AC3E}">
        <p14:creationId xmlns:p14="http://schemas.microsoft.com/office/powerpoint/2010/main" val="27684978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cxnSp>
        <p:nvCxnSpPr>
          <p:cNvPr id="7" name="直線接點 6"/>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8"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CC43107C-7437-49EB-8A9C-BA9F1E69F617}"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9"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0" name="日期版面配置區 3"/>
          <p:cNvSpPr>
            <a:spLocks noGrp="1"/>
          </p:cNvSpPr>
          <p:nvPr>
            <p:ph type="dt" sz="half" idx="10"/>
          </p:nvPr>
        </p:nvSpPr>
        <p:spPr/>
        <p:txBody>
          <a:bodyPr/>
          <a:lstStyle>
            <a:lvl1pPr>
              <a:defRPr/>
            </a:lvl1pPr>
          </a:lstStyle>
          <a:p>
            <a:pPr>
              <a:defRPr/>
            </a:pPr>
            <a:fld id="{FF79FD04-EC02-4F4B-9E52-741E27E0DF87}" type="datetime1">
              <a:rPr lang="zh-TW" altLang="en-US"/>
              <a:pPr>
                <a:defRPr/>
              </a:pPr>
              <a:t>2023/3/31</a:t>
            </a:fld>
            <a:endParaRPr lang="en-US" altLang="zh-TW" dirty="0"/>
          </a:p>
        </p:txBody>
      </p:sp>
      <p:sp>
        <p:nvSpPr>
          <p:cNvPr id="11" name="頁尾版面配置區 4"/>
          <p:cNvSpPr>
            <a:spLocks noGrp="1"/>
          </p:cNvSpPr>
          <p:nvPr>
            <p:ph type="ftr" sz="quarter" idx="11"/>
          </p:nvPr>
        </p:nvSpPr>
        <p:spPr/>
        <p:txBody>
          <a:bodyPr/>
          <a:lstStyle>
            <a:lvl1pPr>
              <a:defRPr/>
            </a:lvl1pPr>
          </a:lstStyle>
          <a:p>
            <a:pPr>
              <a:defRPr/>
            </a:pPr>
            <a:endParaRPr lang="zh-TW" altLang="en-US"/>
          </a:p>
        </p:txBody>
      </p:sp>
      <p:sp>
        <p:nvSpPr>
          <p:cNvPr id="12" name="投影片編號版面配置區 5"/>
          <p:cNvSpPr>
            <a:spLocks noGrp="1"/>
          </p:cNvSpPr>
          <p:nvPr>
            <p:ph type="sldNum" sz="quarter" idx="12"/>
          </p:nvPr>
        </p:nvSpPr>
        <p:spPr/>
        <p:txBody>
          <a:bodyPr/>
          <a:lstStyle>
            <a:lvl1pPr>
              <a:defRPr/>
            </a:lvl1pPr>
          </a:lstStyle>
          <a:p>
            <a:pPr>
              <a:defRPr/>
            </a:pPr>
            <a:fld id="{545054A0-49B1-4B6D-B46D-74C8662E8E0F}" type="slidenum">
              <a:rPr lang="zh-TW" altLang="en-US"/>
              <a:pPr>
                <a:defRPr/>
              </a:pPr>
              <a:t>‹#›</a:t>
            </a:fld>
            <a:endParaRPr lang="en-US" altLang="zh-TW" dirty="0"/>
          </a:p>
        </p:txBody>
      </p:sp>
    </p:spTree>
    <p:extLst>
      <p:ext uri="{BB962C8B-B14F-4D97-AF65-F5344CB8AC3E}">
        <p14:creationId xmlns:p14="http://schemas.microsoft.com/office/powerpoint/2010/main" val="26886672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46A72EC8-EF6C-4C0B-8BA6-0EC65550751B}"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6" name="日期版面配置區 3"/>
          <p:cNvSpPr>
            <a:spLocks noGrp="1"/>
          </p:cNvSpPr>
          <p:nvPr>
            <p:ph type="dt" sz="half" idx="10"/>
          </p:nvPr>
        </p:nvSpPr>
        <p:spPr/>
        <p:txBody>
          <a:bodyPr/>
          <a:lstStyle>
            <a:lvl1pPr>
              <a:defRPr/>
            </a:lvl1pPr>
          </a:lstStyle>
          <a:p>
            <a:pPr>
              <a:defRPr/>
            </a:pPr>
            <a:fld id="{86BEEF06-A267-4C44-8ADF-D4CBDDAF947B}" type="datetime1">
              <a:rPr lang="zh-TW" altLang="en-US"/>
              <a:pPr>
                <a:defRPr/>
              </a:pPr>
              <a:t>2023/3/31</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DD588F32-CE9F-4563-9BA8-93FBF0C1DAE1}" type="slidenum">
              <a:rPr lang="zh-TW" altLang="en-US"/>
              <a:pPr>
                <a:defRPr/>
              </a:pPr>
              <a:t>‹#›</a:t>
            </a:fld>
            <a:endParaRPr lang="en-US" altLang="zh-TW" dirty="0"/>
          </a:p>
        </p:txBody>
      </p:sp>
    </p:spTree>
    <p:extLst>
      <p:ext uri="{BB962C8B-B14F-4D97-AF65-F5344CB8AC3E}">
        <p14:creationId xmlns:p14="http://schemas.microsoft.com/office/powerpoint/2010/main" val="3099332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cxnSp>
        <p:nvCxnSpPr>
          <p:cNvPr id="2" name="直線接點 1"/>
          <p:cNvCxnSpPr/>
          <p:nvPr userDrawn="1"/>
        </p:nvCxnSpPr>
        <p:spPr>
          <a:xfrm>
            <a:off x="719667" y="981075"/>
            <a:ext cx="10945284" cy="0"/>
          </a:xfrm>
          <a:prstGeom prst="line">
            <a:avLst/>
          </a:prstGeom>
        </p:spPr>
        <p:style>
          <a:lnRef idx="3">
            <a:schemeClr val="accent6"/>
          </a:lnRef>
          <a:fillRef idx="0">
            <a:schemeClr val="accent6"/>
          </a:fillRef>
          <a:effectRef idx="2">
            <a:schemeClr val="accent6"/>
          </a:effectRef>
          <a:fontRef idx="minor">
            <a:schemeClr val="tx1"/>
          </a:fontRef>
        </p:style>
      </p:cxnSp>
      <p:sp>
        <p:nvSpPr>
          <p:cNvPr id="3"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D2DDE439-D0E9-429A-851A-9F94BF9E0988}"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4" name="日期版面配置區 3"/>
          <p:cNvSpPr>
            <a:spLocks noGrp="1"/>
          </p:cNvSpPr>
          <p:nvPr>
            <p:ph type="dt" sz="half" idx="10"/>
          </p:nvPr>
        </p:nvSpPr>
        <p:spPr/>
        <p:txBody>
          <a:bodyPr/>
          <a:lstStyle>
            <a:lvl1pPr>
              <a:defRPr/>
            </a:lvl1pPr>
          </a:lstStyle>
          <a:p>
            <a:pPr>
              <a:defRPr/>
            </a:pPr>
            <a:fld id="{94ECD5B7-8174-4843-8104-DB90C82A9C9C}" type="datetime1">
              <a:rPr lang="zh-TW" altLang="en-US"/>
              <a:pPr>
                <a:defRPr/>
              </a:pPr>
              <a:t>2023/3/31</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61C44C8A-2923-4FC7-B357-02F85F0C8DF2}" type="slidenum">
              <a:rPr lang="zh-TW" altLang="en-US"/>
              <a:pPr>
                <a:defRPr/>
              </a:pPr>
              <a:t>‹#›</a:t>
            </a:fld>
            <a:endParaRPr lang="en-US" altLang="zh-TW" dirty="0"/>
          </a:p>
        </p:txBody>
      </p:sp>
    </p:spTree>
    <p:extLst>
      <p:ext uri="{BB962C8B-B14F-4D97-AF65-F5344CB8AC3E}">
        <p14:creationId xmlns:p14="http://schemas.microsoft.com/office/powerpoint/2010/main" val="133892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6"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010A5113-54A3-4A2E-A7E8-86B992A95502}"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AA1C6AB1-EC67-4097-9196-F617F5D470D5}" type="datetime1">
              <a:rPr lang="zh-TW" altLang="en-US"/>
              <a:pPr>
                <a:defRPr/>
              </a:pPr>
              <a:t>2023/3/31</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C114F34A-4F14-4D6D-A392-CE5B006F2219}"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6"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2D871B45-957E-42CE-9B1F-37736BD1778D}"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2D834761-706A-4C6F-A9B6-E677BA109BE3}" type="datetime1">
              <a:rPr lang="zh-TW" altLang="en-US"/>
              <a:pPr>
                <a:defRPr/>
              </a:pPr>
              <a:t>2023/3/31</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4909960A-FD00-4114-AB05-9E08449A8717}" type="slidenum">
              <a:rPr lang="zh-TW" altLang="en-US"/>
              <a:pPr>
                <a:defRPr/>
              </a:pPr>
              <a:t>‹#›</a:t>
            </a:fld>
            <a:endParaRPr lang="en-US" altLang="zh-TW" dirty="0"/>
          </a:p>
        </p:txBody>
      </p:sp>
    </p:spTree>
    <p:extLst>
      <p:ext uri="{BB962C8B-B14F-4D97-AF65-F5344CB8AC3E}">
        <p14:creationId xmlns:p14="http://schemas.microsoft.com/office/powerpoint/2010/main" val="5670234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63C6F6F2-69CE-43E9-897B-25A508BFCE3F}"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6" name="日期版面配置區 3"/>
          <p:cNvSpPr>
            <a:spLocks noGrp="1"/>
          </p:cNvSpPr>
          <p:nvPr>
            <p:ph type="dt" sz="half" idx="10"/>
          </p:nvPr>
        </p:nvSpPr>
        <p:spPr/>
        <p:txBody>
          <a:bodyPr/>
          <a:lstStyle>
            <a:lvl1pPr>
              <a:defRPr/>
            </a:lvl1pPr>
          </a:lstStyle>
          <a:p>
            <a:pPr>
              <a:defRPr/>
            </a:pPr>
            <a:fld id="{FA35688F-8494-4D3F-BA24-61C9FD13756B}" type="datetime1">
              <a:rPr lang="zh-TW" altLang="en-US"/>
              <a:pPr>
                <a:defRPr/>
              </a:pPr>
              <a:t>2023/3/31</a:t>
            </a:fld>
            <a:endParaRPr lang="en-US" altLang="zh-TW" dirty="0"/>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C1084BE9-2607-4A52-89AB-9DBFC52B4B97}" type="slidenum">
              <a:rPr lang="zh-TW" altLang="en-US"/>
              <a:pPr>
                <a:defRPr/>
              </a:pPr>
              <a:t>‹#›</a:t>
            </a:fld>
            <a:endParaRPr lang="en-US" altLang="zh-TW" dirty="0"/>
          </a:p>
        </p:txBody>
      </p:sp>
    </p:spTree>
    <p:extLst>
      <p:ext uri="{BB962C8B-B14F-4D97-AF65-F5344CB8AC3E}">
        <p14:creationId xmlns:p14="http://schemas.microsoft.com/office/powerpoint/2010/main" val="22506834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A1EBBA9B-8D9B-4B26-8A73-2E72B451D79F}"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EA010BBA-B84A-4549-A7E4-28082DF4587C}"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88EDA31F-0700-4849-BE81-21304415D270}" type="slidenum">
              <a:rPr lang="zh-TW" altLang="en-US"/>
              <a:pPr>
                <a:defRPr/>
              </a:pPr>
              <a:t>‹#›</a:t>
            </a:fld>
            <a:endParaRPr lang="en-US" altLang="zh-TW" dirty="0"/>
          </a:p>
        </p:txBody>
      </p:sp>
    </p:spTree>
    <p:extLst>
      <p:ext uri="{BB962C8B-B14F-4D97-AF65-F5344CB8AC3E}">
        <p14:creationId xmlns:p14="http://schemas.microsoft.com/office/powerpoint/2010/main" val="7715032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9E38326D-0883-4AAA-B575-3CB634FFE1DC}"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sp>
        <p:nvSpPr>
          <p:cNvPr id="2" name="直排標題 1"/>
          <p:cNvSpPr>
            <a:spLocks noGrp="1"/>
          </p:cNvSpPr>
          <p:nvPr>
            <p:ph type="title" orient="vert"/>
          </p:nvPr>
        </p:nvSpPr>
        <p:spPr>
          <a:xfrm>
            <a:off x="8839200" y="274639"/>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9F681844-14A4-45D7-A69B-CD7FE7E0F45B}" type="datetime1">
              <a:rPr lang="zh-TW" altLang="en-US"/>
              <a:pPr>
                <a:defRPr/>
              </a:pPr>
              <a:t>2023/3/31</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C9A999F6-37A9-4178-A53F-170E02649B50}" type="slidenum">
              <a:rPr lang="zh-TW" altLang="en-US"/>
              <a:pPr>
                <a:defRPr/>
              </a:pPr>
              <a:t>‹#›</a:t>
            </a:fld>
            <a:endParaRPr lang="en-US" altLang="zh-TW" dirty="0"/>
          </a:p>
        </p:txBody>
      </p:sp>
    </p:spTree>
    <p:extLst>
      <p:ext uri="{BB962C8B-B14F-4D97-AF65-F5344CB8AC3E}">
        <p14:creationId xmlns:p14="http://schemas.microsoft.com/office/powerpoint/2010/main" val="35187258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cxnSp>
        <p:nvCxnSpPr>
          <p:cNvPr id="3" name="直線接點 2"/>
          <p:cNvCxnSpPr/>
          <p:nvPr userDrawn="1"/>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sp>
        <p:nvSpPr>
          <p:cNvPr id="4"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03406CB3-6382-4F1A-8796-B484897A08C0}"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內容版面配置區 1"/>
          <p:cNvSpPr>
            <a:spLocks noGrp="1"/>
          </p:cNvSpPr>
          <p:nvPr>
            <p:ph/>
          </p:nvPr>
        </p:nvSpPr>
        <p:spPr>
          <a:xfrm>
            <a:off x="609600" y="274639"/>
            <a:ext cx="10972800" cy="5851525"/>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6" name="Rectangle 4"/>
          <p:cNvSpPr>
            <a:spLocks noGrp="1" noChangeArrowheads="1"/>
          </p:cNvSpPr>
          <p:nvPr>
            <p:ph type="dt" sz="half" idx="10"/>
          </p:nvPr>
        </p:nvSpPr>
        <p:spPr/>
        <p:txBody>
          <a:bodyPr/>
          <a:lstStyle>
            <a:lvl1pPr>
              <a:defRPr/>
            </a:lvl1pPr>
          </a:lstStyle>
          <a:p>
            <a:pPr>
              <a:defRPr/>
            </a:pPr>
            <a:fld id="{E0E76ED0-DFDF-4DD5-9D63-1B9317E6A306}" type="datetime1">
              <a:rPr lang="zh-TW" altLang="en-US"/>
              <a:pPr>
                <a:defRPr/>
              </a:pPr>
              <a:t>2023/3/31</a:t>
            </a:fld>
            <a:endParaRPr lang="en-US" altLang="zh-TW" dirty="0"/>
          </a:p>
        </p:txBody>
      </p:sp>
      <p:sp>
        <p:nvSpPr>
          <p:cNvPr id="7" name="Rectangle 5"/>
          <p:cNvSpPr>
            <a:spLocks noGrp="1" noChangeArrowheads="1"/>
          </p:cNvSpPr>
          <p:nvPr>
            <p:ph type="ftr" sz="quarter" idx="11"/>
          </p:nvPr>
        </p:nvSpPr>
        <p:spPr/>
        <p:txBody>
          <a:bodyPr/>
          <a:lstStyle>
            <a:lvl1pPr>
              <a:defRPr/>
            </a:lvl1pPr>
          </a:lstStyle>
          <a:p>
            <a:pPr>
              <a:defRPr/>
            </a:pPr>
            <a:endParaRPr lang="en-US" altLang="zh-TW" dirty="0"/>
          </a:p>
        </p:txBody>
      </p:sp>
      <p:sp>
        <p:nvSpPr>
          <p:cNvPr id="8" name="Rectangle 6"/>
          <p:cNvSpPr>
            <a:spLocks noGrp="1" noChangeArrowheads="1"/>
          </p:cNvSpPr>
          <p:nvPr>
            <p:ph type="sldNum" sz="quarter" idx="12"/>
          </p:nvPr>
        </p:nvSpPr>
        <p:spPr/>
        <p:txBody>
          <a:bodyPr/>
          <a:lstStyle>
            <a:lvl1pPr>
              <a:defRPr/>
            </a:lvl1pPr>
          </a:lstStyle>
          <a:p>
            <a:pPr>
              <a:defRPr/>
            </a:pPr>
            <a:fld id="{1C36C4E8-21AD-4A2C-B278-117AC03CD428}" type="slidenum">
              <a:rPr lang="en-US" altLang="zh-TW"/>
              <a:pPr>
                <a:defRPr/>
              </a:pPr>
              <a:t>‹#›</a:t>
            </a:fld>
            <a:endParaRPr lang="en-US" altLang="zh-TW" dirty="0"/>
          </a:p>
        </p:txBody>
      </p:sp>
    </p:spTree>
    <p:extLst>
      <p:ext uri="{BB962C8B-B14F-4D97-AF65-F5344CB8AC3E}">
        <p14:creationId xmlns:p14="http://schemas.microsoft.com/office/powerpoint/2010/main" val="206541177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1ADAF757-54C7-42D5-AB65-24DCF97023D4}" type="slidenum">
              <a:rPr kumimoji="0" lang="en-US" altLang="zh-CN" sz="1200" smtClean="0">
                <a:solidFill>
                  <a:prstClr val="white">
                    <a:lumMod val="50000"/>
                  </a:prstClr>
                </a:solidFill>
                <a:latin typeface="Calibri"/>
                <a:ea typeface="SimSun" pitchFamily="2" charset="-122"/>
              </a:rPr>
              <a:pPr algn="r" eaLnBrk="1" hangingPunct="1">
                <a:defRPr/>
              </a:pPr>
              <a:t>‹#›</a:t>
            </a:fld>
            <a:endParaRPr kumimoji="0" lang="en-US" altLang="zh-CN" sz="1200" dirty="0" smtClean="0">
              <a:solidFill>
                <a:prstClr val="white">
                  <a:lumMod val="50000"/>
                </a:prstClr>
              </a:solidFill>
              <a:latin typeface="Calibri"/>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7"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8" name="頁尾版面配置區 2"/>
          <p:cNvSpPr>
            <a:spLocks noGrp="1"/>
          </p:cNvSpPr>
          <p:nvPr>
            <p:ph type="ftr" sz="quarter" idx="15"/>
          </p:nvPr>
        </p:nvSpPr>
        <p:spPr/>
        <p:txBody>
          <a:bodyPr/>
          <a:lstStyle>
            <a:lvl1pPr>
              <a:defRPr/>
            </a:lvl1pPr>
          </a:lstStyle>
          <a:p>
            <a:pPr>
              <a:defRPr/>
            </a:pPr>
            <a:endParaRPr lang="zh-TW" altLang="en-US"/>
          </a:p>
        </p:txBody>
      </p:sp>
      <p:sp>
        <p:nvSpPr>
          <p:cNvPr id="9"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extLst>
      <p:ext uri="{BB962C8B-B14F-4D97-AF65-F5344CB8AC3E}">
        <p14:creationId xmlns:p14="http://schemas.microsoft.com/office/powerpoint/2010/main" val="25652841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655300" cy="0"/>
          </a:xfrm>
          <a:prstGeom prst="line">
            <a:avLst/>
          </a:prstGeom>
        </p:spPr>
        <p:style>
          <a:lnRef idx="3">
            <a:schemeClr val="accent6"/>
          </a:lnRef>
          <a:fillRef idx="0">
            <a:schemeClr val="accent6"/>
          </a:fillRef>
          <a:effectRef idx="2">
            <a:schemeClr val="accent6"/>
          </a:effectRef>
          <a:fontRef idx="minor">
            <a:schemeClr val="tx1"/>
          </a:fontRef>
        </p:style>
      </p:cxnSp>
      <p:pic>
        <p:nvPicPr>
          <p:cNvPr id="5"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8256917"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6"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7" name="頁尾版面配置區 2"/>
          <p:cNvSpPr>
            <a:spLocks noGrp="1"/>
          </p:cNvSpPr>
          <p:nvPr>
            <p:ph type="ftr" sz="quarter" idx="15"/>
          </p:nvPr>
        </p:nvSpPr>
        <p:spPr/>
        <p:txBody>
          <a:bodyPr/>
          <a:lstStyle>
            <a:lvl1pPr>
              <a:defRPr/>
            </a:lvl1pPr>
          </a:lstStyle>
          <a:p>
            <a:pPr>
              <a:defRPr/>
            </a:pPr>
            <a:endParaRPr lang="zh-TW" altLang="en-US"/>
          </a:p>
        </p:txBody>
      </p:sp>
      <p:sp>
        <p:nvSpPr>
          <p:cNvPr id="8"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extLst>
      <p:ext uri="{BB962C8B-B14F-4D97-AF65-F5344CB8AC3E}">
        <p14:creationId xmlns:p14="http://schemas.microsoft.com/office/powerpoint/2010/main" val="32745324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367433"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3311691"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extLst>
      <p:ext uri="{BB962C8B-B14F-4D97-AF65-F5344CB8AC3E}">
        <p14:creationId xmlns:p14="http://schemas.microsoft.com/office/powerpoint/2010/main" val="22826901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0_空白">
    <p:spTree>
      <p:nvGrpSpPr>
        <p:cNvPr id="1" name=""/>
        <p:cNvGrpSpPr/>
        <p:nvPr/>
      </p:nvGrpSpPr>
      <p:grpSpPr>
        <a:xfrm>
          <a:off x="0" y="0"/>
          <a:ext cx="0" cy="0"/>
          <a:chOff x="0" y="0"/>
          <a:chExt cx="0" cy="0"/>
        </a:xfrm>
      </p:grpSpPr>
      <p:cxnSp>
        <p:nvCxnSpPr>
          <p:cNvPr id="4" name="直線接點 3"/>
          <p:cNvCxnSpPr/>
          <p:nvPr userDrawn="1"/>
        </p:nvCxnSpPr>
        <p:spPr>
          <a:xfrm>
            <a:off x="912285" y="981075"/>
            <a:ext cx="10847916" cy="0"/>
          </a:xfrm>
          <a:prstGeom prst="line">
            <a:avLst/>
          </a:prstGeom>
        </p:spPr>
        <p:style>
          <a:lnRef idx="3">
            <a:schemeClr val="accent6"/>
          </a:lnRef>
          <a:fillRef idx="0">
            <a:schemeClr val="accent6"/>
          </a:fillRef>
          <a:effectRef idx="2">
            <a:schemeClr val="accent6"/>
          </a:effectRef>
          <a:fontRef idx="minor">
            <a:schemeClr val="tx1"/>
          </a:fontRef>
        </p:style>
      </p:cxnSp>
      <p:sp>
        <p:nvSpPr>
          <p:cNvPr id="18" name="文字版面配置區 17"/>
          <p:cNvSpPr>
            <a:spLocks noGrp="1"/>
          </p:cNvSpPr>
          <p:nvPr>
            <p:ph type="body" sz="quarter" idx="13"/>
          </p:nvPr>
        </p:nvSpPr>
        <p:spPr>
          <a:xfrm>
            <a:off x="910492" y="1124744"/>
            <a:ext cx="10326077" cy="4825206"/>
          </a:xfr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9" name="標題 18"/>
          <p:cNvSpPr>
            <a:spLocks noGrp="1"/>
          </p:cNvSpPr>
          <p:nvPr>
            <p:ph type="title"/>
          </p:nvPr>
        </p:nvSpPr>
        <p:spPr>
          <a:xfrm>
            <a:off x="911424" y="188640"/>
            <a:ext cx="7776864" cy="666888"/>
          </a:xfrm>
        </p:spPr>
        <p:txBody>
          <a:bodyPr>
            <a:noAutofit/>
          </a:bodyPr>
          <a:lstStyle>
            <a:lvl1pPr algn="l">
              <a:defRPr sz="4000">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5" name="日期版面配置區 1"/>
          <p:cNvSpPr>
            <a:spLocks noGrp="1"/>
          </p:cNvSpPr>
          <p:nvPr>
            <p:ph type="dt" sz="half" idx="14"/>
          </p:nvPr>
        </p:nvSpPr>
        <p:spPr/>
        <p:txBody>
          <a:bodyPr/>
          <a:lstStyle>
            <a:lvl1pPr>
              <a:defRPr/>
            </a:lvl1pPr>
          </a:lstStyle>
          <a:p>
            <a:pPr>
              <a:defRPr/>
            </a:pPr>
            <a:fld id="{52A7316B-1AB8-43A9-96E1-2A1B0904120B}" type="datetimeFigureOut">
              <a:rPr lang="zh-TW" altLang="en-US"/>
              <a:pPr>
                <a:defRPr/>
              </a:pPr>
              <a:t>2023/3/31</a:t>
            </a:fld>
            <a:endParaRPr lang="zh-TW" altLang="en-US"/>
          </a:p>
        </p:txBody>
      </p:sp>
      <p:sp>
        <p:nvSpPr>
          <p:cNvPr id="6" name="頁尾版面配置區 2"/>
          <p:cNvSpPr>
            <a:spLocks noGrp="1"/>
          </p:cNvSpPr>
          <p:nvPr>
            <p:ph type="ftr" sz="quarter" idx="15"/>
          </p:nvPr>
        </p:nvSpPr>
        <p:spPr/>
        <p:txBody>
          <a:bodyPr/>
          <a:lstStyle>
            <a:lvl1pPr>
              <a:defRPr/>
            </a:lvl1pPr>
          </a:lstStyle>
          <a:p>
            <a:pPr>
              <a:defRPr/>
            </a:pPr>
            <a:endParaRPr lang="zh-TW" altLang="en-US"/>
          </a:p>
        </p:txBody>
      </p:sp>
      <p:sp>
        <p:nvSpPr>
          <p:cNvPr id="7" name="投影片編號版面配置區 3"/>
          <p:cNvSpPr>
            <a:spLocks noGrp="1"/>
          </p:cNvSpPr>
          <p:nvPr>
            <p:ph type="sldNum" sz="quarter" idx="16"/>
          </p:nvPr>
        </p:nvSpPr>
        <p:spPr/>
        <p:txBody>
          <a:bodyPr/>
          <a:lstStyle>
            <a:lvl1pPr>
              <a:defRPr>
                <a:latin typeface="微軟正黑體" pitchFamily="34" charset="-120"/>
                <a:ea typeface="微軟正黑體" pitchFamily="34" charset="-120"/>
              </a:defRPr>
            </a:lvl1pPr>
          </a:lstStyle>
          <a:p>
            <a:pPr>
              <a:defRPr/>
            </a:pPr>
            <a:endParaRPr lang="zh-TW" altLang="en-US"/>
          </a:p>
        </p:txBody>
      </p:sp>
    </p:spTree>
    <p:extLst>
      <p:ext uri="{BB962C8B-B14F-4D97-AF65-F5344CB8AC3E}">
        <p14:creationId xmlns:p14="http://schemas.microsoft.com/office/powerpoint/2010/main" val="38449907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pic>
        <p:nvPicPr>
          <p:cNvPr id="4" name="圖片 3" descr="6.組裝產品.JPG"/>
          <p:cNvPicPr preferRelativeResize="0">
            <a:picLocks/>
          </p:cNvPicPr>
          <p:nvPr userDrawn="1"/>
        </p:nvPicPr>
        <p:blipFill>
          <a:blip r:embed="rId2" cstate="email">
            <a:lum bright="10000"/>
            <a:extLst>
              <a:ext uri="{28A0092B-C50C-407E-A947-70E740481C1C}">
                <a14:useLocalDpi xmlns:a14="http://schemas.microsoft.com/office/drawing/2010/main"/>
              </a:ext>
            </a:extLst>
          </a:blip>
          <a:stretch>
            <a:fillRect/>
          </a:stretch>
        </p:blipFill>
        <p:spPr>
          <a:xfrm>
            <a:off x="8256000"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descr="1木型.JPG"/>
          <p:cNvPicPr>
            <a:picLocks noChangeAspect="1"/>
          </p:cNvPicPr>
          <p:nvPr userDrawn="1"/>
        </p:nvPicPr>
        <p:blipFill>
          <a:blip r:embed="rId3" cstate="email">
            <a:lum bright="10000"/>
            <a:extLst>
              <a:ext uri="{28A0092B-C50C-407E-A947-70E740481C1C}">
                <a14:useLocalDpi xmlns:a14="http://schemas.microsoft.com/office/drawing/2010/main"/>
              </a:ext>
            </a:extLst>
          </a:blip>
          <a:stretch>
            <a:fillRect/>
          </a:stretch>
        </p:blipFill>
        <p:spPr>
          <a:xfrm>
            <a:off x="0" y="2214554"/>
            <a:ext cx="2240000"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圖片 5" descr="2澆注.jpg"/>
          <p:cNvPicPr>
            <a:picLocks noChangeAspect="1"/>
          </p:cNvPicPr>
          <p:nvPr userDrawn="1"/>
        </p:nvPicPr>
        <p:blipFill>
          <a:blip r:embed="rId4" cstate="email">
            <a:lum bright="10000"/>
            <a:extLst>
              <a:ext uri="{28A0092B-C50C-407E-A947-70E740481C1C}">
                <a14:useLocalDpi xmlns:a14="http://schemas.microsoft.com/office/drawing/2010/main"/>
              </a:ext>
            </a:extLst>
          </a:blip>
          <a:stretch>
            <a:fillRect/>
          </a:stretch>
        </p:blipFill>
        <p:spPr>
          <a:xfrm>
            <a:off x="2285973" y="2214554"/>
            <a:ext cx="1943339"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p:cNvPicPr preferRelativeResize="0">
            <a:picLocks/>
          </p:cNvPicPr>
          <p:nvPr userDrawn="1"/>
        </p:nvPicPr>
        <p:blipFill>
          <a:blip r:embed="rId5" cstate="email">
            <a:lum bright="10000"/>
            <a:extLst>
              <a:ext uri="{28A0092B-C50C-407E-A947-70E740481C1C}">
                <a14:useLocalDpi xmlns:a14="http://schemas.microsoft.com/office/drawing/2010/main"/>
              </a:ext>
            </a:extLst>
          </a:blip>
          <a:stretch>
            <a:fillRect/>
          </a:stretch>
        </p:blipFill>
        <p:spPr>
          <a:xfrm>
            <a:off x="10212042" y="3562884"/>
            <a:ext cx="198000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圖片 7"/>
          <p:cNvPicPr>
            <a:picLocks noChangeAspect="1"/>
          </p:cNvPicPr>
          <p:nvPr userDrawn="1"/>
        </p:nvPicPr>
        <p:blipFill>
          <a:blip r:embed="rId6" cstate="email">
            <a:lum bright="10000"/>
            <a:extLst>
              <a:ext uri="{28A0092B-C50C-407E-A947-70E740481C1C}">
                <a14:useLocalDpi xmlns:a14="http://schemas.microsoft.com/office/drawing/2010/main"/>
              </a:ext>
            </a:extLst>
          </a:blip>
          <a:stretch>
            <a:fillRect/>
          </a:stretch>
        </p:blipFill>
        <p:spPr>
          <a:xfrm>
            <a:off x="4272000" y="2214554"/>
            <a:ext cx="2180427" cy="126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descr="5.防鏽噴塗.jpg"/>
          <p:cNvPicPr preferRelativeResize="0">
            <a:picLocks/>
          </p:cNvPicPr>
          <p:nvPr userDrawn="1"/>
        </p:nvPicPr>
        <p:blipFill>
          <a:blip r:embed="rId7" cstate="email">
            <a:lum bright="10000"/>
            <a:extLst>
              <a:ext uri="{28A0092B-C50C-407E-A947-70E740481C1C}">
                <a14:useLocalDpi xmlns:a14="http://schemas.microsoft.com/office/drawing/2010/main"/>
              </a:ext>
            </a:extLst>
          </a:blip>
          <a:stretch>
            <a:fillRect/>
          </a:stretch>
        </p:blipFill>
        <p:spPr>
          <a:xfrm>
            <a:off x="6040405" y="3562884"/>
            <a:ext cx="2151111"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字方塊 9"/>
          <p:cNvSpPr txBox="1"/>
          <p:nvPr userDrawn="1"/>
        </p:nvSpPr>
        <p:spPr>
          <a:xfrm>
            <a:off x="1" y="3716338"/>
            <a:ext cx="4229100" cy="830262"/>
          </a:xfrm>
          <a:prstGeom prst="rect">
            <a:avLst/>
          </a:prstGeom>
          <a:noFill/>
        </p:spPr>
        <p:txBody>
          <a:bodyPr>
            <a:spAutoFit/>
          </a:bodyPr>
          <a:lstStyle/>
          <a:p>
            <a:pPr fontAlgn="auto">
              <a:lnSpc>
                <a:spcPct val="150000"/>
              </a:lnSpc>
              <a:spcBef>
                <a:spcPts val="0"/>
              </a:spcBef>
              <a:spcAft>
                <a:spcPts val="0"/>
              </a:spcAft>
              <a:defRPr/>
            </a:pPr>
            <a:r>
              <a:rPr kumimoji="0" lang="zh-TW" altLang="en-US" sz="1600" b="1" dirty="0">
                <a:solidFill>
                  <a:srgbClr val="918485"/>
                </a:solidFill>
                <a:latin typeface="華康行楷體W5" pitchFamily="65" charset="-120"/>
                <a:ea typeface="華康行楷體W5"/>
              </a:rPr>
              <a:t>品質</a:t>
            </a:r>
            <a:r>
              <a:rPr kumimoji="0" lang="zh-TW" altLang="en-US" sz="1600" b="1" dirty="0">
                <a:solidFill>
                  <a:srgbClr val="918485"/>
                </a:solidFill>
                <a:latin typeface="華康行楷體W5" pitchFamily="65" charset="-120"/>
                <a:ea typeface="金梅毛碑楷" pitchFamily="49" charset="-120"/>
              </a:rPr>
              <a:t> </a:t>
            </a:r>
            <a:r>
              <a:rPr kumimoji="0" lang="en-US" altLang="zh-TW" sz="1600" b="1" dirty="0">
                <a:solidFill>
                  <a:srgbClr val="918485"/>
                </a:solidFill>
                <a:latin typeface="Calibri"/>
                <a:ea typeface="新細明體"/>
              </a:rPr>
              <a:t>Quality         </a:t>
            </a:r>
            <a:r>
              <a:rPr kumimoji="0" lang="zh-TW" altLang="en-US" sz="1600" b="1" dirty="0">
                <a:solidFill>
                  <a:srgbClr val="00B050"/>
                </a:solidFill>
                <a:latin typeface="華康行楷體W5" pitchFamily="65" charset="-120"/>
                <a:ea typeface="華康行楷體W5"/>
              </a:rPr>
              <a:t>速度</a:t>
            </a:r>
            <a:r>
              <a:rPr kumimoji="0" lang="zh-TW" altLang="en-US" sz="1600" b="1" dirty="0">
                <a:solidFill>
                  <a:srgbClr val="00B050"/>
                </a:solidFill>
                <a:latin typeface="華康行楷體W5" pitchFamily="65" charset="-120"/>
                <a:ea typeface="金梅毛碑楷" pitchFamily="49" charset="-120"/>
              </a:rPr>
              <a:t> </a:t>
            </a:r>
            <a:r>
              <a:rPr kumimoji="0" lang="en-US" altLang="zh-TW" sz="1600" b="1" dirty="0">
                <a:solidFill>
                  <a:srgbClr val="00B050"/>
                </a:solidFill>
                <a:latin typeface="Calibri"/>
                <a:ea typeface="新細明體"/>
              </a:rPr>
              <a:t>Speed </a:t>
            </a:r>
          </a:p>
          <a:p>
            <a:pPr fontAlgn="auto">
              <a:lnSpc>
                <a:spcPct val="150000"/>
              </a:lnSpc>
              <a:spcBef>
                <a:spcPts val="0"/>
              </a:spcBef>
              <a:spcAft>
                <a:spcPts val="0"/>
              </a:spcAft>
              <a:defRPr/>
            </a:pPr>
            <a:r>
              <a:rPr kumimoji="0" lang="zh-TW" altLang="en-US" sz="1600" b="1" dirty="0">
                <a:solidFill>
                  <a:srgbClr val="918485">
                    <a:lumMod val="60000"/>
                    <a:lumOff val="40000"/>
                  </a:srgbClr>
                </a:solidFill>
                <a:latin typeface="華康行楷體W5" pitchFamily="65" charset="-120"/>
                <a:ea typeface="華康行楷體W5"/>
              </a:rPr>
              <a:t>團隊 </a:t>
            </a:r>
            <a:r>
              <a:rPr kumimoji="0" lang="en-US" altLang="zh-TW" sz="1600" b="1" dirty="0">
                <a:solidFill>
                  <a:srgbClr val="918485">
                    <a:lumMod val="60000"/>
                    <a:lumOff val="40000"/>
                  </a:srgbClr>
                </a:solidFill>
                <a:latin typeface="Calibri"/>
                <a:ea typeface="新細明體"/>
              </a:rPr>
              <a:t>Team Work </a:t>
            </a:r>
            <a:r>
              <a:rPr kumimoji="0" lang="zh-TW" altLang="en-US" sz="1600" b="1" dirty="0">
                <a:solidFill>
                  <a:srgbClr val="0070C0"/>
                </a:solidFill>
                <a:latin typeface="華康行楷體W5" pitchFamily="65" charset="-120"/>
                <a:ea typeface="華康行楷體W5"/>
              </a:rPr>
              <a:t>卓越 </a:t>
            </a:r>
            <a:r>
              <a:rPr kumimoji="0" lang="en-US" altLang="zh-TW" sz="1600" b="1" dirty="0">
                <a:solidFill>
                  <a:srgbClr val="0070C0"/>
                </a:solidFill>
                <a:latin typeface="Calibri"/>
                <a:ea typeface="新細明體"/>
              </a:rPr>
              <a:t>Excellence</a:t>
            </a:r>
            <a:endParaRPr kumimoji="0" lang="zh-TW" altLang="en-US" sz="1600" b="1" dirty="0">
              <a:solidFill>
                <a:srgbClr val="0070C0"/>
              </a:solidFill>
              <a:latin typeface="Calibri"/>
              <a:ea typeface="新細明體"/>
            </a:endParaRPr>
          </a:p>
        </p:txBody>
      </p:sp>
      <p:pic>
        <p:nvPicPr>
          <p:cNvPr id="11" name="圖片 18" descr="4量測.JPG"/>
          <p:cNvPicPr preferRelativeResize="0">
            <a:picLocks/>
          </p:cNvPicPr>
          <p:nvPr userDrawn="1"/>
        </p:nvPicPr>
        <p:blipFill>
          <a:blip r:embed="rId8" cstate="email">
            <a:lum bright="10000"/>
            <a:extLst>
              <a:ext uri="{28A0092B-C50C-407E-A947-70E740481C1C}">
                <a14:useLocalDpi xmlns:a14="http://schemas.microsoft.com/office/drawing/2010/main"/>
              </a:ext>
            </a:extLst>
          </a:blip>
          <a:stretch>
            <a:fillRect/>
          </a:stretch>
        </p:blipFill>
        <p:spPr>
          <a:xfrm>
            <a:off x="4080749" y="3562884"/>
            <a:ext cx="1920000" cy="115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
          <p:cNvPicPr>
            <a:picLocks noChangeAspect="1" noChangeArrowheads="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0284884" y="6072189"/>
            <a:ext cx="954616" cy="720725"/>
          </a:xfrm>
          <a:prstGeom prst="rect">
            <a:avLst/>
          </a:prstGeom>
          <a:noFill/>
          <a:ln w="9525">
            <a:noFill/>
            <a:miter lim="800000"/>
            <a:headEnd/>
            <a:tailEnd/>
          </a:ln>
        </p:spPr>
      </p:pic>
      <p:pic>
        <p:nvPicPr>
          <p:cNvPr id="13" name="圖片 15" descr="ISO14000认证.jpg"/>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9230785" y="6072189"/>
            <a:ext cx="960967" cy="720725"/>
          </a:xfrm>
          <a:prstGeom prst="rect">
            <a:avLst/>
          </a:prstGeom>
          <a:noFill/>
          <a:ln w="9525">
            <a:noFill/>
            <a:miter lim="800000"/>
            <a:headEnd/>
            <a:tailEnd/>
          </a:ln>
        </p:spPr>
      </p:pic>
      <p:pic>
        <p:nvPicPr>
          <p:cNvPr id="14" name="圖片 16" descr="职业健康安全管理体系认证（OHSAS18001）.jpg"/>
          <p:cNvPicPr>
            <a:picLocks noChangeAspect="1"/>
          </p:cNvPicPr>
          <p:nvPr userDrawn="1"/>
        </p:nvPicPr>
        <p:blipFill>
          <a:blip r:embed="rId11" cstate="email">
            <a:extLst>
              <a:ext uri="{28A0092B-C50C-407E-A947-70E740481C1C}">
                <a14:useLocalDpi xmlns:a14="http://schemas.microsoft.com/office/drawing/2010/main"/>
              </a:ext>
            </a:extLst>
          </a:blip>
          <a:srcRect/>
          <a:stretch>
            <a:fillRect/>
          </a:stretch>
        </p:blipFill>
        <p:spPr bwMode="auto">
          <a:xfrm>
            <a:off x="11334751" y="6072189"/>
            <a:ext cx="795867" cy="720725"/>
          </a:xfrm>
          <a:prstGeom prst="rect">
            <a:avLst/>
          </a:prstGeom>
          <a:noFill/>
          <a:ln w="9525">
            <a:noFill/>
            <a:miter lim="800000"/>
            <a:headEnd/>
            <a:tailEnd/>
          </a:ln>
        </p:spPr>
      </p:pic>
      <p:sp>
        <p:nvSpPr>
          <p:cNvPr id="20" name="副標題 2"/>
          <p:cNvSpPr>
            <a:spLocks noGrp="1"/>
          </p:cNvSpPr>
          <p:nvPr>
            <p:ph type="subTitle" idx="1"/>
          </p:nvPr>
        </p:nvSpPr>
        <p:spPr>
          <a:xfrm>
            <a:off x="1828800" y="5143512"/>
            <a:ext cx="4743453" cy="495288"/>
          </a:xfrm>
        </p:spPr>
        <p:txBody>
          <a:bodyPr/>
          <a:lstStyle>
            <a:lvl1pPr marL="0" indent="0" algn="ctr">
              <a:buNone/>
              <a:defRPr>
                <a:solidFill>
                  <a:schemeClr val="tx1"/>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21" name="標題 1"/>
          <p:cNvSpPr>
            <a:spLocks noGrp="1"/>
          </p:cNvSpPr>
          <p:nvPr>
            <p:ph type="ctrTitle"/>
          </p:nvPr>
        </p:nvSpPr>
        <p:spPr>
          <a:xfrm>
            <a:off x="6953256" y="1000108"/>
            <a:ext cx="4419595" cy="2243152"/>
          </a:xfrm>
        </p:spPr>
        <p:txBody>
          <a:bodyPr>
            <a:noAutofit/>
          </a:bodyPr>
          <a:lstStyle>
            <a:lvl1pPr>
              <a:defRPr sz="5400" b="1">
                <a:solidFill>
                  <a:schemeClr val="accent4">
                    <a:lumMod val="50000"/>
                  </a:schemeClr>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15" name="日期版面配置區 3"/>
          <p:cNvSpPr>
            <a:spLocks noGrp="1"/>
          </p:cNvSpPr>
          <p:nvPr>
            <p:ph type="dt" sz="half" idx="10"/>
          </p:nvPr>
        </p:nvSpPr>
        <p:spPr/>
        <p:txBody>
          <a:bodyPr/>
          <a:lstStyle>
            <a:lvl1pPr>
              <a:defRPr/>
            </a:lvl1pPr>
          </a:lstStyle>
          <a:p>
            <a:pPr>
              <a:defRPr/>
            </a:pPr>
            <a:fld id="{A6377BDD-C608-4514-93A3-8BF439A734C5}" type="datetimeFigureOut">
              <a:rPr lang="zh-TW" altLang="en-US"/>
              <a:pPr>
                <a:defRPr/>
              </a:pPr>
              <a:t>2023/3/31</a:t>
            </a:fld>
            <a:endParaRPr lang="zh-TW" altLang="en-US"/>
          </a:p>
        </p:txBody>
      </p:sp>
      <p:sp>
        <p:nvSpPr>
          <p:cNvPr id="16" name="頁尾版面配置區 4"/>
          <p:cNvSpPr>
            <a:spLocks noGrp="1"/>
          </p:cNvSpPr>
          <p:nvPr>
            <p:ph type="ftr" sz="quarter" idx="11"/>
          </p:nvPr>
        </p:nvSpPr>
        <p:spPr/>
        <p:txBody>
          <a:bodyPr/>
          <a:lstStyle>
            <a:lvl1pPr>
              <a:defRPr/>
            </a:lvl1pPr>
          </a:lstStyle>
          <a:p>
            <a:pPr>
              <a:defRPr/>
            </a:pPr>
            <a:endParaRPr lang="zh-TW" altLang="en-US"/>
          </a:p>
        </p:txBody>
      </p:sp>
    </p:spTree>
    <p:extLst>
      <p:ext uri="{BB962C8B-B14F-4D97-AF65-F5344CB8AC3E}">
        <p14:creationId xmlns:p14="http://schemas.microsoft.com/office/powerpoint/2010/main" val="124896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投影片編號版面配置區 5"/>
          <p:cNvSpPr txBox="1">
            <a:spLocks/>
          </p:cNvSpPr>
          <p:nvPr userDrawn="1"/>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CC6679AF-D8A8-42FA-B86D-E9B55798BC55}"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pic>
        <p:nvPicPr>
          <p:cNvPr id="6" name="Picture 13" descr="YGGET"/>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7" name="日期版面配置區 3"/>
          <p:cNvSpPr>
            <a:spLocks noGrp="1"/>
          </p:cNvSpPr>
          <p:nvPr>
            <p:ph type="dt" sz="half" idx="10"/>
          </p:nvPr>
        </p:nvSpPr>
        <p:spPr/>
        <p:txBody>
          <a:bodyPr/>
          <a:lstStyle>
            <a:lvl1pPr>
              <a:defRPr/>
            </a:lvl1pPr>
          </a:lstStyle>
          <a:p>
            <a:pPr>
              <a:defRPr/>
            </a:pPr>
            <a:fld id="{648787DB-0B4B-41C8-B5D6-FDC21E7F5719}" type="datetime1">
              <a:rPr lang="zh-TW" altLang="en-US"/>
              <a:pPr>
                <a:defRPr/>
              </a:pPr>
              <a:t>2023/3/31</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1A7A9B18-0F94-48A8-B0BD-F87C9FDFF801}" type="slidenum">
              <a:rPr lang="zh-TW" altLang="en-US"/>
              <a:pPr>
                <a:defRPr/>
              </a:pPr>
              <a:t>‹#›</a:t>
            </a:fld>
            <a:endParaRPr lang="en-US" altLang="zh-TW"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image" Target="../media/image17.png"/><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theme" Target="../theme/theme3.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image" Target="../media/image17.png"/><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theme" Target="../theme/theme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theme" Target="../theme/theme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027"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29A2E62C-4A65-4943-9832-6EB1B181D79C}" type="datetime1">
              <a:rPr lang="zh-TW" altLang="en-US"/>
              <a:pPr>
                <a:defRPr/>
              </a:pPr>
              <a:t>2023/3/31</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1C3410BB-D687-479E-8514-B8F04F975F1B}" type="slidenum">
              <a:rPr lang="zh-TW" altLang="en-US"/>
              <a:pPr>
                <a:defRPr/>
              </a:pPr>
              <a:t>‹#›</a:t>
            </a:fld>
            <a:endParaRPr lang="en-US" altLang="zh-TW" dirty="0"/>
          </a:p>
        </p:txBody>
      </p:sp>
    </p:spTree>
  </p:cSld>
  <p:clrMap bg1="lt1" tx1="dk1" bg2="lt2" tx2="dk2" accent1="accent1" accent2="accent2" accent3="accent3" accent4="accent4" accent5="accent5" accent6="accent6" hlink="hlink" folHlink="folHlink"/>
  <p:sldLayoutIdLst>
    <p:sldLayoutId id="2147484736" r:id="rId1"/>
    <p:sldLayoutId id="2147484737" r:id="rId2"/>
    <p:sldLayoutId id="2147484738" r:id="rId3"/>
    <p:sldLayoutId id="2147484739" r:id="rId4"/>
    <p:sldLayoutId id="2147484740" r:id="rId5"/>
    <p:sldLayoutId id="2147484741" r:id="rId6"/>
    <p:sldLayoutId id="2147484742" r:id="rId7"/>
    <p:sldLayoutId id="2147484743" r:id="rId8"/>
    <p:sldLayoutId id="2147484744" r:id="rId9"/>
    <p:sldLayoutId id="2147484745" r:id="rId10"/>
    <p:sldLayoutId id="2147484746" r:id="rId11"/>
    <p:sldLayoutId id="2147484749" r:id="rId12"/>
    <p:sldLayoutId id="2147484750" r:id="rId13"/>
    <p:sldLayoutId id="2147484751" r:id="rId14"/>
    <p:sldLayoutId id="2147484752" r:id="rId15"/>
    <p:sldLayoutId id="2147484808" r:id="rId16"/>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lumMod val="50000"/>
              <a:lumOff val="50000"/>
            </a:schemeClr>
          </a:solidFill>
          <a:latin typeface="+mj-lt"/>
          <a:ea typeface="新細明體" pitchFamily="18" charset="-120"/>
          <a:cs typeface="+mj-cs"/>
        </a:defRPr>
      </a:lvl1pPr>
      <a:lvl2pPr algn="ctr" rtl="0" eaLnBrk="0" fontAlgn="base" hangingPunct="0">
        <a:spcBef>
          <a:spcPct val="0"/>
        </a:spcBef>
        <a:spcAft>
          <a:spcPct val="0"/>
        </a:spcAft>
        <a:defRPr sz="4400">
          <a:solidFill>
            <a:schemeClr val="accent2"/>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accent2"/>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accent2"/>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accent2"/>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9458"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9459"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7CC08397-2869-4322-A659-0BF0A5A88882}" type="datetime1">
              <a:rPr lang="zh-TW" altLang="en-US"/>
              <a:pPr>
                <a:defRPr/>
              </a:pPr>
              <a:t>2023/3/31</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56CBC864-530F-4BD4-A965-FE042C37057E}" type="slidenum">
              <a:rPr lang="zh-TW" altLang="en-US"/>
              <a:pPr>
                <a:defRPr/>
              </a:pPr>
              <a:t>‹#›</a:t>
            </a:fld>
            <a:endParaRPr lang="en-US" altLang="zh-TW" dirty="0"/>
          </a:p>
        </p:txBody>
      </p:sp>
      <p:cxnSp>
        <p:nvCxnSpPr>
          <p:cNvPr id="7" name="直線接點 6"/>
          <p:cNvCxnSpPr/>
          <p:nvPr/>
        </p:nvCxnSpPr>
        <p:spPr>
          <a:xfrm>
            <a:off x="624418" y="981075"/>
            <a:ext cx="11040533" cy="0"/>
          </a:xfrm>
          <a:prstGeom prst="line">
            <a:avLst/>
          </a:prstGeom>
        </p:spPr>
        <p:style>
          <a:lnRef idx="3">
            <a:schemeClr val="accent6"/>
          </a:lnRef>
          <a:fillRef idx="0">
            <a:schemeClr val="accent6"/>
          </a:fillRef>
          <a:effectRef idx="2">
            <a:schemeClr val="accent6"/>
          </a:effectRef>
          <a:fontRef idx="minor">
            <a:schemeClr val="tx1"/>
          </a:fontRef>
        </p:style>
      </p:cxnSp>
      <p:pic>
        <p:nvPicPr>
          <p:cNvPr id="19464" name="Picture 13" descr="YGGET"/>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43934" y="6237289"/>
            <a:ext cx="2230967" cy="523875"/>
          </a:xfrm>
          <a:prstGeom prst="rect">
            <a:avLst/>
          </a:prstGeom>
          <a:noFill/>
          <a:ln w="9525">
            <a:noFill/>
            <a:miter lim="800000"/>
            <a:headEnd/>
            <a:tailEnd/>
          </a:ln>
        </p:spPr>
      </p:pic>
      <p:sp>
        <p:nvSpPr>
          <p:cNvPr id="9" name="投影片編號版面配置區 5"/>
          <p:cNvSpPr txBox="1">
            <a:spLocks/>
          </p:cNvSpPr>
          <p:nvPr/>
        </p:nvSpPr>
        <p:spPr bwMode="auto">
          <a:xfrm>
            <a:off x="9167284" y="6381751"/>
            <a:ext cx="2844800" cy="365125"/>
          </a:xfrm>
          <a:prstGeom prst="rect">
            <a:avLst/>
          </a:prstGeom>
          <a:noFill/>
          <a:extLst/>
        </p:spPr>
        <p:txBody>
          <a:bodyPr anchor="b"/>
          <a:ls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742950" indent="-28575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11430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6002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2057400" indent="-228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5146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6pPr>
            <a:lvl7pPr marL="29718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7pPr>
            <a:lvl8pPr marL="34290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8pPr>
            <a:lvl9pPr marL="3886200" indent="-228600" algn="l" defTabSz="914400" rtl="0" eaLnBrk="0" fontAlgn="base" latinLnBrk="0" hangingPunct="0">
              <a:spcBef>
                <a:spcPct val="0"/>
              </a:spcBef>
              <a:spcAft>
                <a:spcPct val="0"/>
              </a:spcAft>
              <a:defRPr kumimoji="1" kern="1200">
                <a:solidFill>
                  <a:schemeClr val="tx1"/>
                </a:solidFill>
                <a:latin typeface="Arial" pitchFamily="34" charset="0"/>
                <a:ea typeface="新細明體" pitchFamily="18" charset="-120"/>
                <a:cs typeface="+mn-cs"/>
              </a:defRPr>
            </a:lvl9pPr>
          </a:lstStyle>
          <a:p>
            <a:pPr algn="r" eaLnBrk="1" hangingPunct="1">
              <a:defRPr/>
            </a:pPr>
            <a:fld id="{91EA4078-AFA8-40DB-AF11-A8E1ACE412C7}" type="slidenum">
              <a:rPr kumimoji="0" lang="en-US" altLang="zh-CN" sz="1200" smtClean="0">
                <a:solidFill>
                  <a:schemeClr val="bg1">
                    <a:lumMod val="50000"/>
                  </a:schemeClr>
                </a:solidFill>
                <a:latin typeface="+mn-lt"/>
                <a:ea typeface="SimSun" pitchFamily="2" charset="-122"/>
              </a:rPr>
              <a:pPr algn="r" eaLnBrk="1" hangingPunct="1">
                <a:defRPr/>
              </a:pPr>
              <a:t>‹#›</a:t>
            </a:fld>
            <a:endParaRPr kumimoji="0" lang="en-US" altLang="zh-CN" sz="1200" dirty="0" smtClean="0">
              <a:solidFill>
                <a:schemeClr val="bg1">
                  <a:lumMod val="50000"/>
                </a:schemeClr>
              </a:solidFill>
              <a:latin typeface="+mn-lt"/>
              <a:ea typeface="SimSun" pitchFamily="2" charset="-122"/>
            </a:endParaRPr>
          </a:p>
        </p:txBody>
      </p:sp>
    </p:spTree>
  </p:cSld>
  <p:clrMap bg1="lt1" tx1="dk1" bg2="lt2" tx2="dk2" accent1="accent1" accent2="accent2" accent3="accent3" accent4="accent4" accent5="accent5" accent6="accent6" hlink="hlink" folHlink="folHlink"/>
  <p:sldLayoutIdLst>
    <p:sldLayoutId id="2147484727" r:id="rId1"/>
    <p:sldLayoutId id="2147484726" r:id="rId2"/>
    <p:sldLayoutId id="2147484725" r:id="rId3"/>
    <p:sldLayoutId id="2147484724" r:id="rId4"/>
    <p:sldLayoutId id="2147484723" r:id="rId5"/>
    <p:sldLayoutId id="2147484722" r:id="rId6"/>
    <p:sldLayoutId id="2147484721" r:id="rId7"/>
    <p:sldLayoutId id="2147484720" r:id="rId8"/>
    <p:sldLayoutId id="2147484719" r:id="rId9"/>
    <p:sldLayoutId id="2147484718" r:id="rId10"/>
    <p:sldLayoutId id="2147484717"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lumMod val="50000"/>
              <a:lumOff val="50000"/>
            </a:schemeClr>
          </a:solidFill>
          <a:latin typeface="+mj-lt"/>
          <a:ea typeface="新細明體" pitchFamily="18" charset="-120"/>
          <a:cs typeface="+mj-cs"/>
        </a:defRPr>
      </a:lvl1pPr>
      <a:lvl2pPr algn="ctr" rtl="0" eaLnBrk="0" fontAlgn="base" hangingPunct="0">
        <a:spcBef>
          <a:spcPct val="0"/>
        </a:spcBef>
        <a:spcAft>
          <a:spcPct val="0"/>
        </a:spcAft>
        <a:defRPr sz="4400">
          <a:solidFill>
            <a:srgbClr val="C00000"/>
          </a:solidFill>
          <a:latin typeface="Calibri" pitchFamily="34" charset="0"/>
          <a:ea typeface="新細明體" pitchFamily="18" charset="-120"/>
        </a:defRPr>
      </a:lvl2pPr>
      <a:lvl3pPr algn="ctr" rtl="0" eaLnBrk="0" fontAlgn="base" hangingPunct="0">
        <a:spcBef>
          <a:spcPct val="0"/>
        </a:spcBef>
        <a:spcAft>
          <a:spcPct val="0"/>
        </a:spcAft>
        <a:defRPr sz="4400">
          <a:solidFill>
            <a:srgbClr val="C00000"/>
          </a:solidFill>
          <a:latin typeface="Calibri" pitchFamily="34" charset="0"/>
          <a:ea typeface="新細明體" pitchFamily="18" charset="-120"/>
        </a:defRPr>
      </a:lvl3pPr>
      <a:lvl4pPr algn="ctr" rtl="0" eaLnBrk="0" fontAlgn="base" hangingPunct="0">
        <a:spcBef>
          <a:spcPct val="0"/>
        </a:spcBef>
        <a:spcAft>
          <a:spcPct val="0"/>
        </a:spcAft>
        <a:defRPr sz="4400">
          <a:solidFill>
            <a:srgbClr val="C00000"/>
          </a:solidFill>
          <a:latin typeface="Calibri" pitchFamily="34" charset="0"/>
          <a:ea typeface="新細明體" pitchFamily="18" charset="-120"/>
        </a:defRPr>
      </a:lvl4pPr>
      <a:lvl5pPr algn="ctr" rtl="0" eaLnBrk="0" fontAlgn="base" hangingPunct="0">
        <a:spcBef>
          <a:spcPct val="0"/>
        </a:spcBef>
        <a:spcAft>
          <a:spcPct val="0"/>
        </a:spcAft>
        <a:defRPr sz="4400">
          <a:solidFill>
            <a:srgbClr val="C00000"/>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1746"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31747"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907A2A86-882A-42EA-B0FE-F4EF0FC952E6}" type="datetime1">
              <a:rPr lang="zh-TW" altLang="en-US"/>
              <a:pPr>
                <a:defRPr/>
              </a:pPr>
              <a:t>2023/3/31</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D3121447-075B-4E17-B8F8-ABC8D001593D}" type="slidenum">
              <a:rPr lang="zh-TW" altLang="en-US"/>
              <a:pPr>
                <a:defRPr/>
              </a:pPr>
              <a:t>‹#›</a:t>
            </a:fld>
            <a:endParaRPr lang="en-US" altLang="zh-TW" dirty="0"/>
          </a:p>
        </p:txBody>
      </p:sp>
      <p:pic>
        <p:nvPicPr>
          <p:cNvPr id="31751" name="Picture 13" descr="YGGET"/>
          <p:cNvPicPr>
            <a:picLocks noChangeAspect="1" noChangeArrowheads="1"/>
          </p:cNvPicPr>
          <p:nvPr/>
        </p:nvPicPr>
        <p:blipFill>
          <a:blip r:embed="rId24" cstate="email">
            <a:extLst>
              <a:ext uri="{28A0092B-C50C-407E-A947-70E740481C1C}">
                <a14:useLocalDpi xmlns:a14="http://schemas.microsoft.com/office/drawing/2010/main"/>
              </a:ext>
            </a:extLst>
          </a:blip>
          <a:srcRect/>
          <a:stretch>
            <a:fillRect/>
          </a:stretch>
        </p:blipFill>
        <p:spPr bwMode="auto">
          <a:xfrm>
            <a:off x="624418" y="188914"/>
            <a:ext cx="2633133"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753" r:id="rId1"/>
    <p:sldLayoutId id="2147484754" r:id="rId2"/>
    <p:sldLayoutId id="2147484755" r:id="rId3"/>
    <p:sldLayoutId id="2147484756" r:id="rId4"/>
    <p:sldLayoutId id="2147484757" r:id="rId5"/>
    <p:sldLayoutId id="2147484758" r:id="rId6"/>
    <p:sldLayoutId id="2147484759" r:id="rId7"/>
    <p:sldLayoutId id="2147484731" r:id="rId8"/>
    <p:sldLayoutId id="2147484730" r:id="rId9"/>
    <p:sldLayoutId id="2147484729" r:id="rId10"/>
    <p:sldLayoutId id="2147484728" r:id="rId11"/>
    <p:sldLayoutId id="2147484760" r:id="rId12"/>
    <p:sldLayoutId id="2147484761" r:id="rId13"/>
    <p:sldLayoutId id="2147484762" r:id="rId14"/>
    <p:sldLayoutId id="2147484763" r:id="rId15"/>
    <p:sldLayoutId id="2147484764" r:id="rId16"/>
    <p:sldLayoutId id="2147484765" r:id="rId17"/>
    <p:sldLayoutId id="2147484766" r:id="rId18"/>
    <p:sldLayoutId id="2147484767" r:id="rId19"/>
    <p:sldLayoutId id="2147484768" r:id="rId20"/>
    <p:sldLayoutId id="2147484769" r:id="rId21"/>
    <p:sldLayoutId id="2147484770" r:id="rId2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新細明體" pitchFamily="18"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5298"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55299"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B847292D-194C-4575-9623-5706159BE25A}" type="datetime1">
              <a:rPr lang="zh-TW" altLang="en-US"/>
              <a:pPr>
                <a:defRPr/>
              </a:pPr>
              <a:t>2023/3/31</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6EF2D595-5678-4CC6-BDD3-14A756F74BC3}" type="slidenum">
              <a:rPr lang="zh-TW" altLang="en-US"/>
              <a:pPr>
                <a:defRPr/>
              </a:pPr>
              <a:t>‹#›</a:t>
            </a:fld>
            <a:endParaRPr lang="en-US" altLang="zh-TW" dirty="0"/>
          </a:p>
        </p:txBody>
      </p:sp>
      <p:pic>
        <p:nvPicPr>
          <p:cNvPr id="55303" name="Picture 13" descr="YGGET"/>
          <p:cNvPicPr>
            <a:picLocks noChangeAspect="1" noChangeArrowheads="1"/>
          </p:cNvPicPr>
          <p:nvPr/>
        </p:nvPicPr>
        <p:blipFill>
          <a:blip r:embed="rId25" cstate="email">
            <a:extLst>
              <a:ext uri="{28A0092B-C50C-407E-A947-70E740481C1C}">
                <a14:useLocalDpi xmlns:a14="http://schemas.microsoft.com/office/drawing/2010/main"/>
              </a:ext>
            </a:extLst>
          </a:blip>
          <a:srcRect/>
          <a:stretch>
            <a:fillRect/>
          </a:stretch>
        </p:blipFill>
        <p:spPr bwMode="auto">
          <a:xfrm>
            <a:off x="624418" y="188914"/>
            <a:ext cx="2633133" cy="6175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771" r:id="rId1"/>
    <p:sldLayoutId id="2147484772" r:id="rId2"/>
    <p:sldLayoutId id="2147484773" r:id="rId3"/>
    <p:sldLayoutId id="2147484774" r:id="rId4"/>
    <p:sldLayoutId id="2147484775" r:id="rId5"/>
    <p:sldLayoutId id="2147484776" r:id="rId6"/>
    <p:sldLayoutId id="2147484777" r:id="rId7"/>
    <p:sldLayoutId id="2147484735" r:id="rId8"/>
    <p:sldLayoutId id="2147484734" r:id="rId9"/>
    <p:sldLayoutId id="2147484733" r:id="rId10"/>
    <p:sldLayoutId id="2147484732" r:id="rId11"/>
    <p:sldLayoutId id="2147484778" r:id="rId12"/>
    <p:sldLayoutId id="2147484779" r:id="rId13"/>
    <p:sldLayoutId id="2147484780" r:id="rId14"/>
    <p:sldLayoutId id="2147484781" r:id="rId15"/>
    <p:sldLayoutId id="2147484782" r:id="rId16"/>
    <p:sldLayoutId id="2147484783" r:id="rId17"/>
    <p:sldLayoutId id="2147484784" r:id="rId18"/>
    <p:sldLayoutId id="2147484785" r:id="rId19"/>
    <p:sldLayoutId id="2147484786" r:id="rId20"/>
    <p:sldLayoutId id="2147484787" r:id="rId21"/>
    <p:sldLayoutId id="2147484788" r:id="rId22"/>
    <p:sldLayoutId id="2147484789" r:id="rId23"/>
  </p:sldLayoutIdLst>
  <p:hf hdr="0" ftr="0" dt="0"/>
  <p:txStyles>
    <p:titleStyle>
      <a:lvl1pPr algn="ctr" rtl="0" eaLnBrk="0" fontAlgn="base" hangingPunct="0">
        <a:spcBef>
          <a:spcPct val="0"/>
        </a:spcBef>
        <a:spcAft>
          <a:spcPct val="0"/>
        </a:spcAft>
        <a:defRPr sz="4400" kern="1200">
          <a:solidFill>
            <a:schemeClr val="tx1"/>
          </a:solidFill>
          <a:latin typeface="+mj-lt"/>
          <a:ea typeface="新細明體" pitchFamily="18"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E09948A6-86C5-4A27-9281-5F7F25DCF2D4}" type="datetime1">
              <a:rPr lang="zh-TW" altLang="en-US"/>
              <a:pPr>
                <a:defRPr/>
              </a:pPr>
              <a:t>2023/3/31</a:t>
            </a:fld>
            <a:endParaRPr lang="en-US" altLang="zh-TW" dirty="0"/>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新細明體" pitchFamily="18" charset="-120"/>
              </a:defRPr>
            </a:lvl1pPr>
          </a:lstStyle>
          <a:p>
            <a:pPr>
              <a:defRPr/>
            </a:pPr>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7FB08642-09BE-485A-9F43-3E5FB9208202}" type="slidenum">
              <a:rPr lang="zh-TW" altLang="en-US"/>
              <a:pPr>
                <a:defRPr/>
              </a:pPr>
              <a:t>‹#›</a:t>
            </a:fld>
            <a:endParaRPr lang="en-US" altLang="zh-TW" dirty="0"/>
          </a:p>
        </p:txBody>
      </p:sp>
    </p:spTree>
    <p:extLst>
      <p:ext uri="{BB962C8B-B14F-4D97-AF65-F5344CB8AC3E}">
        <p14:creationId xmlns:p14="http://schemas.microsoft.com/office/powerpoint/2010/main" val="1004990912"/>
      </p:ext>
    </p:extLst>
  </p:cSld>
  <p:clrMap bg1="lt1" tx1="dk1" bg2="lt2" tx2="dk2" accent1="accent1" accent2="accent2" accent3="accent3" accent4="accent4" accent5="accent5" accent6="accent6" hlink="hlink" folHlink="folHlink"/>
  <p:sldLayoutIdLst>
    <p:sldLayoutId id="2147484791" r:id="rId1"/>
    <p:sldLayoutId id="2147484792" r:id="rId2"/>
    <p:sldLayoutId id="2147484793" r:id="rId3"/>
    <p:sldLayoutId id="2147484794" r:id="rId4"/>
    <p:sldLayoutId id="2147484795" r:id="rId5"/>
    <p:sldLayoutId id="2147484796" r:id="rId6"/>
    <p:sldLayoutId id="2147484797" r:id="rId7"/>
    <p:sldLayoutId id="2147484798" r:id="rId8"/>
    <p:sldLayoutId id="2147484799" r:id="rId9"/>
    <p:sldLayoutId id="2147484800" r:id="rId10"/>
    <p:sldLayoutId id="2147484801" r:id="rId11"/>
    <p:sldLayoutId id="2147484802" r:id="rId12"/>
    <p:sldLayoutId id="2147484803" r:id="rId13"/>
    <p:sldLayoutId id="2147484804" r:id="rId14"/>
    <p:sldLayoutId id="2147484805" r:id="rId15"/>
    <p:sldLayoutId id="2147484806" r:id="rId16"/>
    <p:sldLayoutId id="2147484807" r:id="rId17"/>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2"/>
          </a:solidFill>
          <a:latin typeface="+mj-lt"/>
          <a:ea typeface="新細明體" pitchFamily="18" charset="-120"/>
          <a:cs typeface="+mj-cs"/>
        </a:defRPr>
      </a:lvl1pPr>
      <a:lvl2pPr algn="ctr" rtl="0" eaLnBrk="0" fontAlgn="base" hangingPunct="0">
        <a:spcBef>
          <a:spcPct val="0"/>
        </a:spcBef>
        <a:spcAft>
          <a:spcPct val="0"/>
        </a:spcAft>
        <a:defRPr sz="4400">
          <a:solidFill>
            <a:schemeClr val="accent2"/>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accent2"/>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accent2"/>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accent2"/>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新細明體" pitchFamily="18"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新細明體" pitchFamily="18"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新細明體" pitchFamily="18"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新細明體" pitchFamily="18"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26" Type="http://schemas.openxmlformats.org/officeDocument/2006/relationships/image" Target="../media/image65.jpeg"/><Relationship Id="rId3" Type="http://schemas.openxmlformats.org/officeDocument/2006/relationships/image" Target="../media/image30.jpeg"/><Relationship Id="rId21" Type="http://schemas.openxmlformats.org/officeDocument/2006/relationships/image" Target="../media/image61.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jpeg"/><Relationship Id="rId25" Type="http://schemas.openxmlformats.org/officeDocument/2006/relationships/image" Target="../media/image27.png"/><Relationship Id="rId2" Type="http://schemas.openxmlformats.org/officeDocument/2006/relationships/notesSlide" Target="../notesSlides/notesSlide6.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4.xml"/><Relationship Id="rId6" Type="http://schemas.openxmlformats.org/officeDocument/2006/relationships/image" Target="../media/image46.png"/><Relationship Id="rId11" Type="http://schemas.openxmlformats.org/officeDocument/2006/relationships/image" Target="../media/image51.png"/><Relationship Id="rId24" Type="http://schemas.openxmlformats.org/officeDocument/2006/relationships/image" Target="../media/image64.png"/><Relationship Id="rId5" Type="http://schemas.openxmlformats.org/officeDocument/2006/relationships/image" Target="../media/image32.gif"/><Relationship Id="rId15" Type="http://schemas.openxmlformats.org/officeDocument/2006/relationships/image" Target="../media/image55.png"/><Relationship Id="rId23" Type="http://schemas.openxmlformats.org/officeDocument/2006/relationships/image" Target="../media/image63.jpeg"/><Relationship Id="rId28" Type="http://schemas.openxmlformats.org/officeDocument/2006/relationships/image" Target="../media/image67.png"/><Relationship Id="rId10" Type="http://schemas.openxmlformats.org/officeDocument/2006/relationships/image" Target="../media/image50.jpeg"/><Relationship Id="rId19" Type="http://schemas.openxmlformats.org/officeDocument/2006/relationships/image" Target="../media/image59.png"/><Relationship Id="rId4" Type="http://schemas.openxmlformats.org/officeDocument/2006/relationships/image" Target="../media/image31.gif"/><Relationship Id="rId9" Type="http://schemas.openxmlformats.org/officeDocument/2006/relationships/image" Target="../media/image49.png"/><Relationship Id="rId14" Type="http://schemas.openxmlformats.org/officeDocument/2006/relationships/image" Target="../media/image54.png"/><Relationship Id="rId22" Type="http://schemas.openxmlformats.org/officeDocument/2006/relationships/image" Target="../media/image62.png"/><Relationship Id="rId27" Type="http://schemas.openxmlformats.org/officeDocument/2006/relationships/image" Target="../media/image66.jpeg"/></Relationships>
</file>

<file path=ppt/slides/_rels/slide1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8.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3.png"/><Relationship Id="rId7" Type="http://schemas.openxmlformats.org/officeDocument/2006/relationships/image" Target="../media/image77.jpe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jpeg"/><Relationship Id="rId9" Type="http://schemas.openxmlformats.org/officeDocument/2006/relationships/image" Target="../media/image78.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3.png"/><Relationship Id="rId1" Type="http://schemas.openxmlformats.org/officeDocument/2006/relationships/slideLayout" Target="../slideLayouts/slideLayout14.xml"/><Relationship Id="rId4" Type="http://schemas.openxmlformats.org/officeDocument/2006/relationships/image" Target="../media/image8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5.png"/><Relationship Id="rId1" Type="http://schemas.openxmlformats.org/officeDocument/2006/relationships/slideLayout" Target="../slideLayouts/slideLayout14.xml"/><Relationship Id="rId4" Type="http://schemas.openxmlformats.org/officeDocument/2006/relationships/image" Target="../media/image8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8.png"/><Relationship Id="rId1" Type="http://schemas.openxmlformats.org/officeDocument/2006/relationships/slideLayout" Target="../slideLayouts/slideLayout14.xml"/><Relationship Id="rId4" Type="http://schemas.openxmlformats.org/officeDocument/2006/relationships/image" Target="../media/image89.png"/></Relationships>
</file>

<file path=ppt/slides/_rels/slide19.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27.png"/><Relationship Id="rId7" Type="http://schemas.openxmlformats.org/officeDocument/2006/relationships/image" Target="../media/image94.png"/><Relationship Id="rId2" Type="http://schemas.openxmlformats.org/officeDocument/2006/relationships/image" Target="../media/image90.png"/><Relationship Id="rId1" Type="http://schemas.openxmlformats.org/officeDocument/2006/relationships/slideLayout" Target="../slideLayouts/slideLayout14.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96.jpeg"/></Relationships>
</file>

<file path=ppt/slides/_rels/slide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webp"/><Relationship Id="rId1" Type="http://schemas.openxmlformats.org/officeDocument/2006/relationships/slideLayout" Target="../slideLayouts/slideLayout14.xml"/><Relationship Id="rId6" Type="http://schemas.openxmlformats.org/officeDocument/2006/relationships/image" Target="../media/image100.png"/><Relationship Id="rId5" Type="http://schemas.openxmlformats.org/officeDocument/2006/relationships/chart" Target="../charts/chart1.xml"/><Relationship Id="rId4" Type="http://schemas.openxmlformats.org/officeDocument/2006/relationships/image" Target="../media/image99.webp"/></Relationships>
</file>

<file path=ppt/slides/_rels/slide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102.png"/></Relationships>
</file>

<file path=ppt/slides/_rels/slide2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106.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10.png"/><Relationship Id="rId2" Type="http://schemas.openxmlformats.org/officeDocument/2006/relationships/image" Target="../media/image107.png"/><Relationship Id="rId1" Type="http://schemas.openxmlformats.org/officeDocument/2006/relationships/slideLayout" Target="../slideLayouts/slideLayout14.xml"/><Relationship Id="rId6" Type="http://schemas.openxmlformats.org/officeDocument/2006/relationships/image" Target="../media/image109.png"/><Relationship Id="rId5" Type="http://schemas.openxmlformats.org/officeDocument/2006/relationships/slide" Target="slide6.xml"/><Relationship Id="rId4" Type="http://schemas.openxmlformats.org/officeDocument/2006/relationships/image" Target="../media/image108.png"/></Relationships>
</file>

<file path=ppt/slides/_rels/slide2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115.png"/></Relationships>
</file>

<file path=ppt/slides/_rels/slide2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27.png"/><Relationship Id="rId1" Type="http://schemas.openxmlformats.org/officeDocument/2006/relationships/slideLayout" Target="../slideLayouts/slideLayout14.xml"/><Relationship Id="rId4" Type="http://schemas.openxmlformats.org/officeDocument/2006/relationships/image" Target="../media/image117.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8.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19.jpeg"/><Relationship Id="rId7" Type="http://schemas.openxmlformats.org/officeDocument/2006/relationships/image" Target="../media/image123.png"/><Relationship Id="rId2" Type="http://schemas.openxmlformats.org/officeDocument/2006/relationships/image" Target="../media/image27.png"/><Relationship Id="rId1" Type="http://schemas.openxmlformats.org/officeDocument/2006/relationships/slideLayout" Target="../slideLayouts/slideLayout14.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jpeg"/></Relationships>
</file>

<file path=ppt/slides/_rels/slide3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 Target="slide6.xml"/><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24.jpeg"/><Relationship Id="rId4" Type="http://schemas.openxmlformats.org/officeDocument/2006/relationships/diagramData" Target="../diagrams/data1.xml"/><Relationship Id="rId9"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126.png"/><Relationship Id="rId4" Type="http://schemas.openxmlformats.org/officeDocument/2006/relationships/image" Target="../media/image125.jpeg"/></Relationships>
</file>

<file path=ppt/slides/_rels/slide3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129.png"/></Relationships>
</file>

<file path=ppt/slides/_rels/slide3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 Target="slide6.xml"/><Relationship Id="rId7" Type="http://schemas.openxmlformats.org/officeDocument/2006/relationships/diagramColors" Target="../diagrams/colors2.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27.png"/><Relationship Id="rId4" Type="http://schemas.openxmlformats.org/officeDocument/2006/relationships/diagramData" Target="../diagrams/data2.xml"/><Relationship Id="rId9" Type="http://schemas.openxmlformats.org/officeDocument/2006/relationships/image" Target="../media/image130.jpeg"/></Relationships>
</file>

<file path=ppt/slides/_rels/slide37.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image" Target="../media/image131.png"/><Relationship Id="rId1" Type="http://schemas.openxmlformats.org/officeDocument/2006/relationships/slideLayout" Target="../slideLayouts/slideLayout14.xml"/><Relationship Id="rId5" Type="http://schemas.openxmlformats.org/officeDocument/2006/relationships/image" Target="../media/image133.png"/><Relationship Id="rId4" Type="http://schemas.openxmlformats.org/officeDocument/2006/relationships/slide" Target="slide24.xml"/></Relationships>
</file>

<file path=ppt/slides/_rels/slide38.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chart" Target="../charts/chart4.xml"/><Relationship Id="rId4" Type="http://schemas.openxmlformats.org/officeDocument/2006/relationships/chart" Target="../charts/chart3.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5.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32.gif"/><Relationship Id="rId4" Type="http://schemas.openxmlformats.org/officeDocument/2006/relationships/image" Target="../media/image31.gif"/></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slide" Target="slide37.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slide" Target="slide36.xml"/><Relationship Id="rId5" Type="http://schemas.openxmlformats.org/officeDocument/2006/relationships/slide" Target="slide32.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7.png"/><Relationship Id="rId7" Type="http://schemas.openxmlformats.org/officeDocument/2006/relationships/image" Target="../media/image39.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p:nvPr>
        </p:nvSpPr>
        <p:spPr/>
        <p:txBody>
          <a:bodyPr/>
          <a:lstStyle/>
          <a:p>
            <a:endParaRPr lang="zh-CN" altLang="en-US" dirty="0"/>
          </a:p>
        </p:txBody>
      </p:sp>
      <p:sp>
        <p:nvSpPr>
          <p:cNvPr id="61442" name="投影片編號版面配置區 5"/>
          <p:cNvSpPr>
            <a:spLocks noGrp="1"/>
          </p:cNvSpPr>
          <p:nvPr>
            <p:ph type="sldNum" sz="quarter" idx="16"/>
          </p:nvPr>
        </p:nvSpPr>
        <p:spPr bwMode="auto">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defRPr/>
            </a:pPr>
            <a:fld id="{C43CC20C-29C7-4D80-BF0E-6386C7830DBD}" type="slidenum">
              <a:rPr kumimoji="0" lang="en-US" altLang="zh-CN" smtClean="0">
                <a:solidFill>
                  <a:schemeClr val="bg1">
                    <a:lumMod val="50000"/>
                  </a:schemeClr>
                </a:solidFill>
                <a:latin typeface="+mn-lt"/>
                <a:ea typeface="SimSun" pitchFamily="2" charset="-122"/>
              </a:rPr>
              <a:pPr eaLnBrk="1" hangingPunct="1">
                <a:defRPr/>
              </a:pPr>
              <a:t>1</a:t>
            </a:fld>
            <a:endParaRPr kumimoji="0" lang="en-US" altLang="zh-CN" dirty="0" smtClean="0">
              <a:solidFill>
                <a:schemeClr val="bg1">
                  <a:lumMod val="50000"/>
                </a:schemeClr>
              </a:solidFill>
              <a:latin typeface="+mn-lt"/>
              <a:ea typeface="SimSun" pitchFamily="2" charset="-122"/>
            </a:endParaRPr>
          </a:p>
        </p:txBody>
      </p:sp>
      <p:pic>
        <p:nvPicPr>
          <p:cNvPr id="6" name="图片 5"/>
          <p:cNvPicPr>
            <a:picLocks noChangeAspect="1"/>
          </p:cNvPicPr>
          <p:nvPr/>
        </p:nvPicPr>
        <p:blipFill rotWithShape="1">
          <a:blip r:embed="rId2" cstate="email">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rcRect l="400" r="18897" b="16001"/>
          <a:stretch/>
        </p:blipFill>
        <p:spPr>
          <a:xfrm>
            <a:off x="0" y="0"/>
            <a:ext cx="12192000" cy="4221088"/>
          </a:xfrm>
          <a:prstGeom prst="rect">
            <a:avLst/>
          </a:prstGeom>
          <a:noFill/>
          <a:effectLst>
            <a:softEdge rad="0"/>
          </a:effectLst>
        </p:spPr>
      </p:pic>
      <p:sp>
        <p:nvSpPr>
          <p:cNvPr id="8" name="TextBox 1"/>
          <p:cNvSpPr txBox="1">
            <a:spLocks noChangeArrowheads="1"/>
          </p:cNvSpPr>
          <p:nvPr/>
        </p:nvSpPr>
        <p:spPr bwMode="auto">
          <a:xfrm>
            <a:off x="2207568" y="465508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smtClean="0">
                <a:latin typeface="FangSong" panose="02010609060101010101" pitchFamily="49" charset="-122"/>
                <a:ea typeface="FangSong" panose="02010609060101010101" pitchFamily="49" charset="-122"/>
                <a:cs typeface="Verdana" pitchFamily="34" charset="0"/>
              </a:rPr>
              <a:t>永</a:t>
            </a:r>
            <a:r>
              <a:rPr kumimoji="0" lang="zh-TW" altLang="en-US" sz="3600" b="1" dirty="0">
                <a:latin typeface="FangSong" panose="02010609060101010101" pitchFamily="49" charset="-122"/>
                <a:ea typeface="FangSong" panose="02010609060101010101" pitchFamily="49" charset="-122"/>
                <a:cs typeface="Verdana" pitchFamily="34" charset="0"/>
              </a:rPr>
              <a:t>冠</a:t>
            </a:r>
            <a:r>
              <a:rPr kumimoji="0" lang="zh-TW" altLang="en-US" sz="3600" b="1" dirty="0" smtClean="0">
                <a:latin typeface="FangSong" panose="02010609060101010101" pitchFamily="49" charset="-122"/>
                <a:ea typeface="FangSong" panose="02010609060101010101" pitchFamily="49" charset="-122"/>
                <a:cs typeface="Verdana" pitchFamily="34" charset="0"/>
              </a:rPr>
              <a:t>能源</a:t>
            </a:r>
            <a:r>
              <a:rPr kumimoji="0" lang="zh-CN" altLang="en-US" sz="3600" b="1" dirty="0" smtClean="0">
                <a:latin typeface="FangSong" panose="02010609060101010101" pitchFamily="49" charset="-122"/>
                <a:ea typeface="FangSong" panose="02010609060101010101" pitchFamily="49" charset="-122"/>
                <a:cs typeface="Verdana" pitchFamily="34" charset="0"/>
              </a:rPr>
              <a:t>科技</a:t>
            </a:r>
            <a:r>
              <a:rPr kumimoji="0" lang="zh-TW" altLang="en-US" sz="3600" b="1" dirty="0" smtClean="0">
                <a:latin typeface="FangSong" panose="02010609060101010101" pitchFamily="49" charset="-122"/>
                <a:ea typeface="FangSong" panose="02010609060101010101" pitchFamily="49" charset="-122"/>
                <a:cs typeface="Verdana" pitchFamily="34" charset="0"/>
              </a:rPr>
              <a:t>集團</a:t>
            </a:r>
            <a:r>
              <a:rPr kumimoji="0" lang="zh-CN" altLang="en-US" sz="3600" b="1" dirty="0" smtClean="0">
                <a:latin typeface="FangSong" panose="02010609060101010101" pitchFamily="49" charset="-122"/>
                <a:ea typeface="FangSong" panose="02010609060101010101" pitchFamily="49" charset="-122"/>
                <a:cs typeface="Verdana" pitchFamily="34" charset="0"/>
              </a:rPr>
              <a:t>有限公司</a:t>
            </a:r>
            <a:r>
              <a:rPr kumimoji="0" lang="zh-TW" altLang="en-US" sz="3600" b="1" dirty="0" smtClean="0">
                <a:latin typeface="FangSong" panose="02010609060101010101" pitchFamily="49" charset="-122"/>
                <a:ea typeface="FangSong" panose="02010609060101010101" pitchFamily="49" charset="-122"/>
                <a:cs typeface="Verdana" pitchFamily="34" charset="0"/>
              </a:rPr>
              <a:t> </a:t>
            </a:r>
            <a:r>
              <a:rPr kumimoji="0" lang="en-US" altLang="zh-TW" sz="3600" b="1" dirty="0" smtClean="0">
                <a:latin typeface="FangSong" panose="02010609060101010101" pitchFamily="49" charset="-122"/>
                <a:ea typeface="FangSong" panose="02010609060101010101" pitchFamily="49" charset="-122"/>
                <a:cs typeface="Verdana" pitchFamily="34" charset="0"/>
              </a:rPr>
              <a:t>(1589</a:t>
            </a:r>
            <a:r>
              <a:rPr kumimoji="0" lang="zh-TW" altLang="en-US" sz="3600" b="1" dirty="0" smtClean="0">
                <a:latin typeface="FangSong" panose="02010609060101010101" pitchFamily="49" charset="-122"/>
                <a:ea typeface="FangSong" panose="02010609060101010101" pitchFamily="49" charset="-122"/>
                <a:cs typeface="Verdana" pitchFamily="34" charset="0"/>
              </a:rPr>
              <a:t> </a:t>
            </a:r>
            <a:r>
              <a:rPr kumimoji="0" lang="en-US" altLang="zh-TW" sz="3600" b="1" dirty="0" smtClean="0">
                <a:latin typeface="FangSong" panose="02010609060101010101" pitchFamily="49" charset="-122"/>
                <a:ea typeface="FangSong" panose="02010609060101010101" pitchFamily="49" charset="-122"/>
                <a:cs typeface="Verdana" pitchFamily="34" charset="0"/>
              </a:rPr>
              <a:t>TT)</a:t>
            </a:r>
          </a:p>
        </p:txBody>
      </p:sp>
      <p:sp>
        <p:nvSpPr>
          <p:cNvPr id="9" name="矩形 8"/>
          <p:cNvSpPr/>
          <p:nvPr/>
        </p:nvSpPr>
        <p:spPr>
          <a:xfrm>
            <a:off x="0" y="2495807"/>
            <a:ext cx="12191999" cy="1781484"/>
          </a:xfrm>
          <a:prstGeom prst="rect">
            <a:avLst/>
          </a:prstGeom>
          <a:gradFill>
            <a:gsLst>
              <a:gs pos="0">
                <a:schemeClr val="accent1">
                  <a:lumMod val="6000"/>
                  <a:lumOff val="94000"/>
                  <a:alpha val="0"/>
                </a:schemeClr>
              </a:gs>
              <a:gs pos="85000">
                <a:srgbClr val="FFFFFF">
                  <a:alpha val="97000"/>
                </a:srgbClr>
              </a:gs>
              <a:gs pos="100000">
                <a:srgbClr val="FFFFFF">
                  <a:lumMod val="0"/>
                  <a:lumOff val="100000"/>
                </a:srgbClr>
              </a:gs>
              <a:gs pos="77000">
                <a:srgbClr val="FFFFFF">
                  <a:alpha val="91000"/>
                </a:srgbClr>
              </a:gs>
              <a:gs pos="49000">
                <a:srgbClr val="FFFFFF">
                  <a:alpha val="5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图片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2" name="文本框 1"/>
          <p:cNvSpPr txBox="1"/>
          <p:nvPr/>
        </p:nvSpPr>
        <p:spPr>
          <a:xfrm>
            <a:off x="4367807" y="5455905"/>
            <a:ext cx="3456384" cy="461665"/>
          </a:xfrm>
          <a:prstGeom prst="rect">
            <a:avLst/>
          </a:prstGeom>
          <a:noFill/>
        </p:spPr>
        <p:txBody>
          <a:bodyPr wrap="square" rtlCol="0">
            <a:spAutoFit/>
          </a:bodyPr>
          <a:lstStyle/>
          <a:p>
            <a:pPr algn="ctr"/>
            <a:r>
              <a:rPr kumimoji="0" lang="en-US" altLang="zh-TW" sz="2400" b="1" dirty="0" smtClean="0">
                <a:latin typeface="FangSong" panose="02010609060101010101" pitchFamily="49" charset="-122"/>
                <a:ea typeface="FangSong" panose="02010609060101010101" pitchFamily="49" charset="-122"/>
                <a:cs typeface="Verdana" pitchFamily="34" charset="0"/>
              </a:rPr>
              <a:t>2023</a:t>
            </a:r>
            <a:r>
              <a:rPr kumimoji="0" lang="zh-TW" altLang="en-US" sz="2400" b="1" dirty="0" smtClean="0">
                <a:latin typeface="FangSong" panose="02010609060101010101" pitchFamily="49" charset="-122"/>
                <a:ea typeface="FangSong" panose="02010609060101010101" pitchFamily="49" charset="-122"/>
                <a:cs typeface="Verdana" pitchFamily="34" charset="0"/>
              </a:rPr>
              <a:t>年</a:t>
            </a:r>
            <a:r>
              <a:rPr kumimoji="0" lang="en-US" altLang="zh-TW" sz="2400" b="1" dirty="0" smtClean="0">
                <a:latin typeface="FangSong" panose="02010609060101010101" pitchFamily="49" charset="-122"/>
                <a:ea typeface="FangSong" panose="02010609060101010101" pitchFamily="49" charset="-122"/>
                <a:cs typeface="Verdana" pitchFamily="34" charset="0"/>
              </a:rPr>
              <a:t>4</a:t>
            </a:r>
            <a:r>
              <a:rPr kumimoji="0" lang="zh-TW" altLang="en-US" sz="2400" b="1" dirty="0" smtClean="0">
                <a:latin typeface="FangSong" panose="02010609060101010101" pitchFamily="49" charset="-122"/>
                <a:ea typeface="FangSong" panose="02010609060101010101" pitchFamily="49" charset="-122"/>
                <a:cs typeface="Verdana" pitchFamily="34" charset="0"/>
              </a:rPr>
              <a:t>月</a:t>
            </a:r>
            <a:endParaRPr kumimoji="0" lang="zh-TW" altLang="en-US" sz="2400" b="1" dirty="0">
              <a:latin typeface="FangSong" panose="02010609060101010101" pitchFamily="49" charset="-122"/>
              <a:ea typeface="FangSong" panose="02010609060101010101" pitchFamily="49" charset="-122"/>
              <a:cs typeface="Verdana" pitchFamily="34" charset="0"/>
            </a:endParaRPr>
          </a:p>
        </p:txBody>
      </p:sp>
    </p:spTree>
    <p:extLst>
      <p:ext uri="{BB962C8B-B14F-4D97-AF65-F5344CB8AC3E}">
        <p14:creationId xmlns:p14="http://schemas.microsoft.com/office/powerpoint/2010/main" val="30245055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橢圓 8"/>
          <p:cNvSpPr>
            <a:spLocks noChangeAspect="1"/>
          </p:cNvSpPr>
          <p:nvPr/>
        </p:nvSpPr>
        <p:spPr bwMode="auto">
          <a:xfrm>
            <a:off x="2498008" y="4045934"/>
            <a:ext cx="1221728" cy="895234"/>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10" name="文字方塊 9"/>
          <p:cNvSpPr txBox="1"/>
          <p:nvPr/>
        </p:nvSpPr>
        <p:spPr bwMode="auto">
          <a:xfrm>
            <a:off x="2172408" y="4994684"/>
            <a:ext cx="1824467" cy="369332"/>
          </a:xfrm>
          <a:prstGeom prst="rect">
            <a:avLst/>
          </a:prstGeom>
          <a:noFill/>
        </p:spPr>
        <p:txBody>
          <a:bodyPr>
            <a:spAutoFit/>
          </a:bodyPr>
          <a:lstStyle/>
          <a:p>
            <a:pPr algn="ctr">
              <a:defRPr/>
            </a:pPr>
            <a:r>
              <a:rPr lang="zh-TW" altLang="en-US" dirty="0">
                <a:latin typeface="FangSong" panose="02010609060101010101" pitchFamily="49" charset="-122"/>
                <a:ea typeface="FangSong" panose="02010609060101010101" pitchFamily="49" charset="-122"/>
              </a:rPr>
              <a:t>產業機械</a:t>
            </a:r>
            <a:endParaRPr lang="en-US" altLang="zh-TW" dirty="0">
              <a:latin typeface="FangSong" panose="02010609060101010101" pitchFamily="49" charset="-122"/>
              <a:ea typeface="FangSong" panose="02010609060101010101" pitchFamily="49" charset="-122"/>
            </a:endParaRPr>
          </a:p>
        </p:txBody>
      </p:sp>
      <p:pic>
        <p:nvPicPr>
          <p:cNvPr id="11"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24282" y="1305282"/>
            <a:ext cx="1295454" cy="971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16384" y="2673434"/>
            <a:ext cx="1303353" cy="971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字方塊 12"/>
          <p:cNvSpPr txBox="1"/>
          <p:nvPr/>
        </p:nvSpPr>
        <p:spPr>
          <a:xfrm>
            <a:off x="2178925" y="2258379"/>
            <a:ext cx="1824467" cy="369332"/>
          </a:xfrm>
          <a:prstGeom prst="rect">
            <a:avLst/>
          </a:prstGeom>
          <a:noFill/>
        </p:spPr>
        <p:txBody>
          <a:bodyPr>
            <a:spAutoFit/>
          </a:bodyPr>
          <a:lstStyle/>
          <a:p>
            <a:pPr algn="ctr">
              <a:defRPr/>
            </a:pPr>
            <a:r>
              <a:rPr lang="zh-TW" altLang="en-US" dirty="0">
                <a:latin typeface="FangSong" panose="02010609060101010101" pitchFamily="49" charset="-122"/>
                <a:ea typeface="FangSong" panose="02010609060101010101" pitchFamily="49" charset="-122"/>
              </a:rPr>
              <a:t>再生</a:t>
            </a:r>
            <a:r>
              <a:rPr lang="zh-TW" altLang="en-US" dirty="0" smtClean="0">
                <a:latin typeface="FangSong" panose="02010609060101010101" pitchFamily="49" charset="-122"/>
                <a:ea typeface="FangSong" panose="02010609060101010101" pitchFamily="49" charset="-122"/>
              </a:rPr>
              <a:t>能源</a:t>
            </a:r>
            <a:endParaRPr lang="en-US" altLang="zh-TW" dirty="0">
              <a:latin typeface="FangSong" panose="02010609060101010101" pitchFamily="49" charset="-122"/>
              <a:ea typeface="FangSong" panose="02010609060101010101" pitchFamily="49" charset="-122"/>
            </a:endParaRPr>
          </a:p>
        </p:txBody>
      </p:sp>
      <p:sp>
        <p:nvSpPr>
          <p:cNvPr id="14" name="文字方塊 13"/>
          <p:cNvSpPr txBox="1"/>
          <p:nvPr/>
        </p:nvSpPr>
        <p:spPr>
          <a:xfrm>
            <a:off x="2172408" y="3626531"/>
            <a:ext cx="1824467" cy="369332"/>
          </a:xfrm>
          <a:prstGeom prst="rect">
            <a:avLst/>
          </a:prstGeom>
          <a:noFill/>
        </p:spPr>
        <p:txBody>
          <a:bodyPr wrap="square">
            <a:spAutoFit/>
          </a:bodyPr>
          <a:lstStyle/>
          <a:p>
            <a:pPr algn="ctr">
              <a:defRPr/>
            </a:pPr>
            <a:r>
              <a:rPr lang="zh-TW" altLang="en-US" dirty="0">
                <a:latin typeface="FangSong" panose="02010609060101010101" pitchFamily="49" charset="-122"/>
                <a:ea typeface="FangSong" panose="02010609060101010101" pitchFamily="49" charset="-122"/>
              </a:rPr>
              <a:t>注塑機</a:t>
            </a:r>
            <a:endParaRPr lang="en-US" altLang="zh-TW" dirty="0">
              <a:latin typeface="FangSong" panose="02010609060101010101" pitchFamily="49" charset="-122"/>
              <a:ea typeface="FangSong" panose="02010609060101010101" pitchFamily="49" charset="-122"/>
            </a:endParaRPr>
          </a:p>
        </p:txBody>
      </p:sp>
      <p:sp>
        <p:nvSpPr>
          <p:cNvPr id="37" name="Text Box 3"/>
          <p:cNvSpPr txBox="1">
            <a:spLocks noChangeArrowheads="1"/>
          </p:cNvSpPr>
          <p:nvPr/>
        </p:nvSpPr>
        <p:spPr bwMode="auto">
          <a:xfrm>
            <a:off x="1991545" y="3038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lang="zh-CN" altLang="en-US" sz="3600" b="1" dirty="0" smtClean="0">
                <a:latin typeface="FangSong" panose="02010609060101010101" pitchFamily="49" charset="-122"/>
                <a:ea typeface="FangSong" panose="02010609060101010101" pitchFamily="49" charset="-122"/>
                <a:cs typeface="Verdana"/>
              </a:rPr>
              <a:t>列位產業前十大之</a:t>
            </a:r>
            <a:r>
              <a:rPr lang="zh-TW" altLang="en-US" sz="3600" b="1" dirty="0" smtClean="0">
                <a:latin typeface="FangSong" panose="02010609060101010101" pitchFamily="49" charset="-122"/>
                <a:ea typeface="FangSong" panose="02010609060101010101" pitchFamily="49" charset="-122"/>
                <a:cs typeface="Verdana"/>
              </a:rPr>
              <a:t>優</a:t>
            </a:r>
            <a:r>
              <a:rPr lang="zh-TW" altLang="en-US" sz="3600" b="1" dirty="0">
                <a:latin typeface="FangSong" panose="02010609060101010101" pitchFamily="49" charset="-122"/>
                <a:ea typeface="FangSong" panose="02010609060101010101" pitchFamily="49" charset="-122"/>
                <a:cs typeface="Verdana"/>
              </a:rPr>
              <a:t>質客戶</a:t>
            </a:r>
          </a:p>
        </p:txBody>
      </p:sp>
      <p:sp>
        <p:nvSpPr>
          <p:cNvPr id="42" name="矩形 41"/>
          <p:cNvSpPr/>
          <p:nvPr/>
        </p:nvSpPr>
        <p:spPr>
          <a:xfrm>
            <a:off x="2135680" y="5373304"/>
            <a:ext cx="7848752" cy="79200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smtClean="0">
                <a:solidFill>
                  <a:schemeClr val="tx1"/>
                </a:solidFill>
                <a:latin typeface="FangSong" panose="02010609060101010101" pitchFamily="49" charset="-122"/>
                <a:ea typeface="FangSong" panose="02010609060101010101" pitchFamily="49" charset="-122"/>
              </a:rPr>
              <a:t>目標爭取更多全球</a:t>
            </a:r>
            <a:r>
              <a:rPr lang="zh-TW" altLang="en-US" dirty="0">
                <a:solidFill>
                  <a:schemeClr val="tx1"/>
                </a:solidFill>
                <a:latin typeface="FangSong" panose="02010609060101010101" pitchFamily="49" charset="-122"/>
                <a:ea typeface="FangSong" panose="02010609060101010101" pitchFamily="49" charset="-122"/>
              </a:rPr>
              <a:t>高端設備與國際一線大廠</a:t>
            </a:r>
            <a:r>
              <a:rPr lang="en-US" altLang="zh-TW" dirty="0">
                <a:solidFill>
                  <a:schemeClr val="tx1"/>
                </a:solidFill>
                <a:latin typeface="FangSong" panose="02010609060101010101" pitchFamily="49" charset="-122"/>
                <a:ea typeface="FangSong" panose="02010609060101010101" pitchFamily="49" charset="-122"/>
              </a:rPr>
              <a:t>,</a:t>
            </a:r>
            <a:r>
              <a:rPr lang="zh-TW" altLang="en-US" dirty="0">
                <a:solidFill>
                  <a:schemeClr val="tx1"/>
                </a:solidFill>
                <a:latin typeface="FangSong" panose="02010609060101010101" pitchFamily="49" charset="-122"/>
                <a:ea typeface="FangSong" panose="02010609060101010101" pitchFamily="49" charset="-122"/>
              </a:rPr>
              <a:t>並密切</a:t>
            </a:r>
            <a:r>
              <a:rPr lang="zh-TW" altLang="en-US" dirty="0" smtClean="0">
                <a:solidFill>
                  <a:schemeClr val="tx1"/>
                </a:solidFill>
                <a:latin typeface="FangSong" panose="02010609060101010101" pitchFamily="49" charset="-122"/>
                <a:ea typeface="FangSong" panose="02010609060101010101" pitchFamily="49" charset="-122"/>
              </a:rPr>
              <a:t>合作開發</a:t>
            </a:r>
            <a:r>
              <a:rPr lang="zh-TW" altLang="en-US" dirty="0">
                <a:solidFill>
                  <a:schemeClr val="tx1"/>
                </a:solidFill>
                <a:latin typeface="FangSong" panose="02010609060101010101" pitchFamily="49" charset="-122"/>
                <a:ea typeface="FangSong" panose="02010609060101010101" pitchFamily="49" charset="-122"/>
              </a:rPr>
              <a:t>新產品</a:t>
            </a:r>
            <a:r>
              <a:rPr lang="zh-TW" altLang="en-US" dirty="0" smtClean="0">
                <a:solidFill>
                  <a:schemeClr val="tx1"/>
                </a:solidFill>
                <a:latin typeface="FangSong" panose="02010609060101010101" pitchFamily="49" charset="-122"/>
                <a:ea typeface="FangSong" panose="02010609060101010101" pitchFamily="49" charset="-122"/>
              </a:rPr>
              <a:t>。</a:t>
            </a:r>
            <a:endParaRPr lang="en-US" altLang="zh-TW" dirty="0">
              <a:solidFill>
                <a:schemeClr val="tx1"/>
              </a:solidFill>
              <a:latin typeface="FangSong" panose="02010609060101010101" pitchFamily="49" charset="-122"/>
              <a:ea typeface="FangSong" panose="02010609060101010101" pitchFamily="49" charset="-122"/>
            </a:endParaRPr>
          </a:p>
        </p:txBody>
      </p:sp>
      <p:grpSp>
        <p:nvGrpSpPr>
          <p:cNvPr id="19" name="群組 18"/>
          <p:cNvGrpSpPr/>
          <p:nvPr/>
        </p:nvGrpSpPr>
        <p:grpSpPr>
          <a:xfrm>
            <a:off x="3907333" y="1273460"/>
            <a:ext cx="6012000" cy="1260000"/>
            <a:chOff x="2383333" y="1273460"/>
            <a:chExt cx="6012000" cy="1260000"/>
          </a:xfrm>
        </p:grpSpPr>
        <p:sp>
          <p:nvSpPr>
            <p:cNvPr id="15" name="矩形 14"/>
            <p:cNvSpPr/>
            <p:nvPr/>
          </p:nvSpPr>
          <p:spPr>
            <a:xfrm>
              <a:off x="2383333" y="1273460"/>
              <a:ext cx="6012000" cy="1260000"/>
            </a:xfrm>
            <a:prstGeom prst="rect">
              <a:avLst/>
            </a:prstGeom>
            <a:ln>
              <a:solidFill>
                <a:schemeClr val="bg1">
                  <a:lumMod val="85000"/>
                </a:schemeClr>
              </a:solidFill>
              <a:prstDash val="dash"/>
            </a:ln>
          </p:spPr>
          <p:style>
            <a:lnRef idx="2">
              <a:schemeClr val="accent3"/>
            </a:lnRef>
            <a:fillRef idx="1">
              <a:schemeClr val="lt1"/>
            </a:fillRef>
            <a:effectRef idx="0">
              <a:schemeClr val="accent3"/>
            </a:effectRef>
            <a:fontRef idx="minor">
              <a:schemeClr val="dk1"/>
            </a:fontRef>
          </p:style>
          <p:txBody>
            <a:bodyPr anchor="ctr"/>
            <a:lstStyle/>
            <a:p>
              <a:pPr algn="ctr">
                <a:defRPr/>
              </a:pPr>
              <a:endParaRPr lang="zh-TW" altLang="en-US"/>
            </a:p>
          </p:txBody>
        </p:sp>
        <p:pic>
          <p:nvPicPr>
            <p:cNvPr id="18" name="Picture 25" descr="200px-Nordex_Log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78302" y="1352414"/>
              <a:ext cx="1326758" cy="392030"/>
            </a:xfrm>
            <a:prstGeom prst="rect">
              <a:avLst/>
            </a:prstGeom>
            <a:noFill/>
            <a:ln w="9525">
              <a:noFill/>
              <a:miter lim="800000"/>
              <a:headEnd/>
              <a:tailEnd/>
            </a:ln>
          </p:spPr>
        </p:pic>
        <p:pic>
          <p:nvPicPr>
            <p:cNvPr id="35" name="Picture_x005f_x005f_x005f_x0020_1" descr="Description: cid:image007.gif@01CB6FCA.52FA3F80"/>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30642" y="1312422"/>
              <a:ext cx="1141056" cy="51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图片 22"/>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167523" y="1819262"/>
              <a:ext cx="6477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p:cNvPicPr>
              <a:picLocks noChangeAspect="1"/>
            </p:cNvPicPr>
            <p:nvPr/>
          </p:nvPicPr>
          <p:blipFill rotWithShape="1">
            <a:blip r:embed="rId9" cstate="email">
              <a:extLst>
                <a:ext uri="{28A0092B-C50C-407E-A947-70E740481C1C}">
                  <a14:useLocalDpi xmlns:a14="http://schemas.microsoft.com/office/drawing/2010/main"/>
                </a:ext>
              </a:extLst>
            </a:blip>
            <a:srcRect t="28082" b="36411"/>
            <a:stretch/>
          </p:blipFill>
          <p:spPr>
            <a:xfrm>
              <a:off x="2483768" y="1362256"/>
              <a:ext cx="2364166" cy="410560"/>
            </a:xfrm>
            <a:prstGeom prst="rect">
              <a:avLst/>
            </a:prstGeom>
          </p:spPr>
        </p:pic>
        <p:pic>
          <p:nvPicPr>
            <p:cNvPr id="4" name="圖片 3"/>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546315" y="1861612"/>
              <a:ext cx="1595626" cy="552815"/>
            </a:xfrm>
            <a:prstGeom prst="rect">
              <a:avLst/>
            </a:prstGeom>
          </p:spPr>
        </p:pic>
        <p:pic>
          <p:nvPicPr>
            <p:cNvPr id="31" name="图片 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896010" y="1932586"/>
              <a:ext cx="1607344" cy="435769"/>
            </a:xfrm>
            <a:prstGeom prst="rect">
              <a:avLst/>
            </a:prstGeom>
          </p:spPr>
        </p:pic>
      </p:grpSp>
      <p:grpSp>
        <p:nvGrpSpPr>
          <p:cNvPr id="20" name="群組 19"/>
          <p:cNvGrpSpPr/>
          <p:nvPr/>
        </p:nvGrpSpPr>
        <p:grpSpPr>
          <a:xfrm>
            <a:off x="3935760" y="4041208"/>
            <a:ext cx="6012000" cy="1260000"/>
            <a:chOff x="2411760" y="3969200"/>
            <a:chExt cx="6012000" cy="1260000"/>
          </a:xfrm>
        </p:grpSpPr>
        <p:sp>
          <p:nvSpPr>
            <p:cNvPr id="17" name="矩形 16"/>
            <p:cNvSpPr/>
            <p:nvPr/>
          </p:nvSpPr>
          <p:spPr>
            <a:xfrm>
              <a:off x="2411760" y="3969200"/>
              <a:ext cx="6012000" cy="1260000"/>
            </a:xfrm>
            <a:prstGeom prst="rect">
              <a:avLst/>
            </a:prstGeom>
            <a:ln>
              <a:solidFill>
                <a:schemeClr val="bg1">
                  <a:lumMod val="85000"/>
                </a:schemeClr>
              </a:solidFill>
              <a:prstDash val="dash"/>
            </a:ln>
          </p:spPr>
          <p:style>
            <a:lnRef idx="2">
              <a:schemeClr val="accent3"/>
            </a:lnRef>
            <a:fillRef idx="1">
              <a:schemeClr val="lt1"/>
            </a:fillRef>
            <a:effectRef idx="0">
              <a:schemeClr val="accent3"/>
            </a:effectRef>
            <a:fontRef idx="minor">
              <a:schemeClr val="dk1"/>
            </a:fontRef>
          </p:style>
          <p:txBody>
            <a:bodyPr anchor="ctr"/>
            <a:lstStyle/>
            <a:p>
              <a:pPr algn="ctr">
                <a:defRPr/>
              </a:pPr>
              <a:endParaRPr lang="zh-TW" altLang="en-US"/>
            </a:p>
          </p:txBody>
        </p:sp>
        <p:pic>
          <p:nvPicPr>
            <p:cNvPr id="28" name="Picture 5"/>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579132" y="4037221"/>
              <a:ext cx="1781951" cy="344437"/>
            </a:xfrm>
            <a:prstGeom prst="rect">
              <a:avLst/>
            </a:prstGeom>
            <a:noFill/>
            <a:ln w="9525">
              <a:noFill/>
              <a:miter lim="800000"/>
              <a:headEnd/>
              <a:tailEnd/>
            </a:ln>
          </p:spPr>
        </p:pic>
        <p:pic>
          <p:nvPicPr>
            <p:cNvPr id="29"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212464" y="4634835"/>
              <a:ext cx="1553684" cy="543672"/>
            </a:xfrm>
            <a:prstGeom prst="rect">
              <a:avLst/>
            </a:prstGeom>
            <a:noFill/>
            <a:ln w="9525">
              <a:noFill/>
              <a:miter lim="800000"/>
              <a:headEnd/>
              <a:tailEnd/>
            </a:ln>
          </p:spPr>
        </p:pic>
        <p:pic>
          <p:nvPicPr>
            <p:cNvPr id="30" name="Picture 2"/>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4237500" y="4074457"/>
              <a:ext cx="1116000" cy="524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450757" y="4748279"/>
              <a:ext cx="1786743" cy="347710"/>
            </a:xfrm>
            <a:prstGeom prst="rect">
              <a:avLst/>
            </a:prstGeom>
          </p:spPr>
        </p:pic>
        <p:pic>
          <p:nvPicPr>
            <p:cNvPr id="32" name="图片 21"/>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2496454" y="4064263"/>
              <a:ext cx="1695347" cy="408423"/>
            </a:xfrm>
            <a:prstGeom prst="rect">
              <a:avLst/>
            </a:prstGeom>
          </p:spPr>
        </p:pic>
        <p:pic>
          <p:nvPicPr>
            <p:cNvPr id="33" name="Picture 56" descr="Wartsila"/>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7447204" y="4390881"/>
              <a:ext cx="873570" cy="731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群組 6"/>
          <p:cNvGrpSpPr/>
          <p:nvPr/>
        </p:nvGrpSpPr>
        <p:grpSpPr>
          <a:xfrm>
            <a:off x="3919934" y="2673056"/>
            <a:ext cx="6012000" cy="1260000"/>
            <a:chOff x="2395934" y="2574514"/>
            <a:chExt cx="6012000" cy="1260000"/>
          </a:xfrm>
        </p:grpSpPr>
        <p:sp>
          <p:nvSpPr>
            <p:cNvPr id="16" name="矩形 15"/>
            <p:cNvSpPr/>
            <p:nvPr/>
          </p:nvSpPr>
          <p:spPr>
            <a:xfrm>
              <a:off x="2395934" y="2574514"/>
              <a:ext cx="6012000" cy="1260000"/>
            </a:xfrm>
            <a:prstGeom prst="rect">
              <a:avLst/>
            </a:prstGeom>
            <a:ln>
              <a:solidFill>
                <a:schemeClr val="bg1">
                  <a:lumMod val="85000"/>
                </a:schemeClr>
              </a:solidFill>
              <a:prstDash val="dash"/>
            </a:ln>
          </p:spPr>
          <p:style>
            <a:lnRef idx="2">
              <a:schemeClr val="accent3"/>
            </a:lnRef>
            <a:fillRef idx="1">
              <a:schemeClr val="lt1"/>
            </a:fillRef>
            <a:effectRef idx="0">
              <a:schemeClr val="accent3"/>
            </a:effectRef>
            <a:fontRef idx="minor">
              <a:schemeClr val="dk1"/>
            </a:fontRef>
          </p:style>
          <p:txBody>
            <a:bodyPr anchor="ctr"/>
            <a:lstStyle/>
            <a:p>
              <a:pPr algn="ctr">
                <a:defRPr/>
              </a:pPr>
              <a:endParaRPr lang="zh-TW" altLang="en-US"/>
            </a:p>
          </p:txBody>
        </p:sp>
        <p:pic>
          <p:nvPicPr>
            <p:cNvPr id="23" name="Picture 2"/>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4217166" y="2667888"/>
              <a:ext cx="1535939" cy="563177"/>
            </a:xfrm>
            <a:prstGeom prst="rect">
              <a:avLst/>
            </a:prstGeom>
            <a:noFill/>
            <a:ln w="9525">
              <a:noFill/>
              <a:miter lim="800000"/>
              <a:headEnd/>
              <a:tailEnd/>
            </a:ln>
          </p:spPr>
        </p:pic>
        <p:pic>
          <p:nvPicPr>
            <p:cNvPr id="24" name="Picture 2"/>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2581542" y="3214951"/>
              <a:ext cx="1743656" cy="530996"/>
            </a:xfrm>
            <a:prstGeom prst="rect">
              <a:avLst/>
            </a:prstGeom>
            <a:noFill/>
            <a:ln w="9525">
              <a:noFill/>
              <a:miter lim="800000"/>
              <a:headEnd/>
              <a:tailEnd/>
            </a:ln>
          </p:spPr>
        </p:pic>
        <p:pic>
          <p:nvPicPr>
            <p:cNvPr id="25" name="Picture 3"/>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2434776" y="2708217"/>
              <a:ext cx="1851903" cy="430063"/>
            </a:xfrm>
            <a:prstGeom prst="rect">
              <a:avLst/>
            </a:prstGeom>
            <a:noFill/>
            <a:ln w="9525">
              <a:noFill/>
              <a:miter lim="800000"/>
              <a:headEnd/>
              <a:tailEnd/>
            </a:ln>
          </p:spPr>
        </p:pic>
        <p:pic>
          <p:nvPicPr>
            <p:cNvPr id="26" name="Picture 4"/>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6697880" y="2682945"/>
              <a:ext cx="1663203" cy="529533"/>
            </a:xfrm>
            <a:prstGeom prst="rect">
              <a:avLst/>
            </a:prstGeom>
            <a:noFill/>
            <a:ln w="9525">
              <a:noFill/>
              <a:miter lim="800000"/>
              <a:headEnd/>
              <a:tailEnd/>
            </a:ln>
          </p:spPr>
        </p:pic>
        <p:pic>
          <p:nvPicPr>
            <p:cNvPr id="27" name="Picture 9"/>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5721437" y="2650806"/>
              <a:ext cx="1008112" cy="57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28" descr="Beschreibung: http://logo.wittmann-group.com/logo/WiBaLogo.jpg"/>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4592012" y="3388137"/>
              <a:ext cx="1671067" cy="290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20"/>
            <p:cNvPicPr>
              <a:picLocks noChangeAspect="1" noChangeArrowheads="1"/>
            </p:cNvPicPr>
            <p:nvPr/>
          </p:nvPicPr>
          <p:blipFill>
            <a:blip r:embed="rId24">
              <a:extLst>
                <a:ext uri="{28A0092B-C50C-407E-A947-70E740481C1C}">
                  <a14:useLocalDpi xmlns:a14="http://schemas.microsoft.com/office/drawing/2010/main"/>
                </a:ext>
              </a:extLst>
            </a:blip>
            <a:srcRect/>
            <a:stretch>
              <a:fillRect/>
            </a:stretch>
          </p:blipFill>
          <p:spPr bwMode="auto">
            <a:xfrm>
              <a:off x="6639210" y="3375685"/>
              <a:ext cx="1532514" cy="345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43" name="投影片編號版面配置區 2"/>
          <p:cNvSpPr>
            <a:spLocks noGrp="1"/>
          </p:cNvSpPr>
          <p:nvPr>
            <p:ph type="sldNum" sz="quarter" idx="16"/>
          </p:nvPr>
        </p:nvSpPr>
        <p:spPr/>
        <p:txBody>
          <a:bodyPr/>
          <a:lstStyle/>
          <a:p>
            <a:pPr>
              <a:defRPr/>
            </a:pPr>
            <a:fld id="{9E01B511-A573-4DA4-855C-B932DC03D121}" type="slidenum">
              <a:rPr lang="zh-TW" altLang="en-US" smtClean="0"/>
              <a:pPr>
                <a:defRPr/>
              </a:pPr>
              <a:t>10</a:t>
            </a:fld>
            <a:endParaRPr lang="en-US" altLang="zh-TW" dirty="0"/>
          </a:p>
        </p:txBody>
      </p:sp>
      <p:pic>
        <p:nvPicPr>
          <p:cNvPr id="44" name="图片 43"/>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46" name="Picture 30" descr="C:\Users\A0397\Desktop\集团简介 2017V5-原版\schuler.jpg"/>
          <p:cNvPicPr>
            <a:picLocks noChangeAspect="1" noChangeArrowheads="1"/>
          </p:cNvPicPr>
          <p:nvPr/>
        </p:nvPicPr>
        <p:blipFill>
          <a:blip r:embed="rId26">
            <a:extLst>
              <a:ext uri="{28A0092B-C50C-407E-A947-70E740481C1C}">
                <a14:useLocalDpi xmlns:a14="http://schemas.microsoft.com/office/drawing/2010/main"/>
              </a:ext>
            </a:extLst>
          </a:blip>
          <a:srcRect/>
          <a:stretch>
            <a:fillRect/>
          </a:stretch>
        </p:blipFill>
        <p:spPr bwMode="auto">
          <a:xfrm>
            <a:off x="7265681" y="4721408"/>
            <a:ext cx="1562100" cy="473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28" descr="C:\Users\A0397\Desktop\elekta.jpg"/>
          <p:cNvPicPr>
            <a:picLocks noChangeAspect="1" noChangeArrowheads="1"/>
          </p:cNvPicPr>
          <p:nvPr/>
        </p:nvPicPr>
        <p:blipFill>
          <a:blip r:embed="rId27" cstate="email">
            <a:extLst>
              <a:ext uri="{28A0092B-C50C-407E-A947-70E740481C1C}">
                <a14:useLocalDpi xmlns:a14="http://schemas.microsoft.com/office/drawing/2010/main"/>
              </a:ext>
            </a:extLst>
          </a:blip>
          <a:srcRect/>
          <a:stretch>
            <a:fillRect/>
          </a:stretch>
        </p:blipFill>
        <p:spPr bwMode="auto">
          <a:xfrm>
            <a:off x="6914110" y="4169344"/>
            <a:ext cx="1130085" cy="44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File:Vestas.svg - Wikimedia Commons"/>
          <p:cNvPicPr>
            <a:picLocks noChangeAspect="1" noChangeArrowheads="1"/>
          </p:cNvPicPr>
          <p:nvPr/>
        </p:nvPicPr>
        <p:blipFill>
          <a:blip r:embed="rId28" cstate="email">
            <a:extLst>
              <a:ext uri="{28A0092B-C50C-407E-A947-70E740481C1C}">
                <a14:useLocalDpi xmlns:a14="http://schemas.microsoft.com/office/drawing/2010/main"/>
              </a:ext>
            </a:extLst>
          </a:blip>
          <a:srcRect/>
          <a:stretch>
            <a:fillRect/>
          </a:stretch>
        </p:blipFill>
        <p:spPr bwMode="auto">
          <a:xfrm>
            <a:off x="8226696" y="2038946"/>
            <a:ext cx="1453022" cy="29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7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a:xfrm>
            <a:off x="2268612" y="237225"/>
            <a:ext cx="7776864" cy="666888"/>
          </a:xfrm>
        </p:spPr>
        <p:txBody>
          <a:bodyPr/>
          <a:lstStyle/>
          <a:p>
            <a:pPr algn="ctr">
              <a:spcBef>
                <a:spcPct val="50000"/>
              </a:spcBef>
              <a:defRPr/>
            </a:pPr>
            <a:r>
              <a:rPr kumimoji="1" lang="zh-TW" altLang="en-US" sz="3600" b="1" dirty="0">
                <a:solidFill>
                  <a:schemeClr val="tx1"/>
                </a:solidFill>
                <a:latin typeface="FangSong" panose="02010609060101010101" pitchFamily="49" charset="-122"/>
                <a:ea typeface="FangSong" panose="02010609060101010101" pitchFamily="49" charset="-122"/>
                <a:cs typeface="Verdana"/>
              </a:rPr>
              <a:t>直驅式風力發電機</a:t>
            </a: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11</a:t>
            </a:fld>
            <a:endParaRPr kumimoji="0" lang="en-US" altLang="zh-CN" dirty="0">
              <a:solidFill>
                <a:schemeClr val="bg1">
                  <a:lumMod val="50000"/>
                </a:schemeClr>
              </a:solidFill>
              <a:latin typeface="+mj-lt"/>
              <a:ea typeface="SimSun" pitchFamily="2" charset="-122"/>
            </a:endParaRPr>
          </a:p>
        </p:txBody>
      </p:sp>
      <p:grpSp>
        <p:nvGrpSpPr>
          <p:cNvPr id="3" name="群組 2"/>
          <p:cNvGrpSpPr/>
          <p:nvPr/>
        </p:nvGrpSpPr>
        <p:grpSpPr>
          <a:xfrm>
            <a:off x="4721831" y="1628800"/>
            <a:ext cx="6860569" cy="4292582"/>
            <a:chOff x="1224656" y="1616797"/>
            <a:chExt cx="6860569" cy="4292582"/>
          </a:xfrm>
        </p:grpSpPr>
        <p:sp>
          <p:nvSpPr>
            <p:cNvPr id="36" name="Rectangle 3"/>
            <p:cNvSpPr>
              <a:spLocks noChangeArrowheads="1"/>
            </p:cNvSpPr>
            <p:nvPr/>
          </p:nvSpPr>
          <p:spPr bwMode="auto">
            <a:xfrm>
              <a:off x="3728843" y="2149080"/>
              <a:ext cx="2920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endParaRPr lang="zh-TW" altLang="zh-TW" sz="2400">
                <a:latin typeface="Times New Roman" panose="02020603050405020304" pitchFamily="18" charset="0"/>
                <a:ea typeface="PMingLiU" panose="02020500000000000000" pitchFamily="18" charset="-120"/>
              </a:endParaRPr>
            </a:p>
          </p:txBody>
        </p:sp>
        <p:sp>
          <p:nvSpPr>
            <p:cNvPr id="37" name="Rectangle 11"/>
            <p:cNvSpPr>
              <a:spLocks noChangeArrowheads="1"/>
            </p:cNvSpPr>
            <p:nvPr/>
          </p:nvSpPr>
          <p:spPr bwMode="auto">
            <a:xfrm>
              <a:off x="3728843" y="2149080"/>
              <a:ext cx="2920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endParaRPr lang="zh-TW" altLang="zh-TW" sz="2400">
                <a:latin typeface="Times New Roman" panose="02020603050405020304" pitchFamily="18" charset="0"/>
                <a:ea typeface="PMingLiU" panose="02020500000000000000" pitchFamily="18" charset="-120"/>
              </a:endParaRPr>
            </a:p>
          </p:txBody>
        </p:sp>
        <p:pic>
          <p:nvPicPr>
            <p:cNvPr id="38" name="图片 2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4694" y="4107963"/>
              <a:ext cx="3742135" cy="180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组合 1"/>
            <p:cNvGrpSpPr>
              <a:grpSpLocks/>
            </p:cNvGrpSpPr>
            <p:nvPr/>
          </p:nvGrpSpPr>
          <p:grpSpPr bwMode="auto">
            <a:xfrm>
              <a:off x="1224656" y="1642564"/>
              <a:ext cx="1661962" cy="2465399"/>
              <a:chOff x="1677988" y="1172457"/>
              <a:chExt cx="1579935" cy="3287199"/>
            </a:xfrm>
          </p:grpSpPr>
          <p:pic>
            <p:nvPicPr>
              <p:cNvPr id="40" name="图片 2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77988" y="1172457"/>
                <a:ext cx="1515852" cy="2391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直接箭头连接符 27"/>
              <p:cNvCxnSpPr/>
              <p:nvPr/>
            </p:nvCxnSpPr>
            <p:spPr>
              <a:xfrm>
                <a:off x="2555875" y="3141664"/>
                <a:ext cx="702048" cy="1317992"/>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2" name="组合 2"/>
            <p:cNvGrpSpPr>
              <a:grpSpLocks/>
            </p:cNvGrpSpPr>
            <p:nvPr/>
          </p:nvGrpSpPr>
          <p:grpSpPr bwMode="auto">
            <a:xfrm>
              <a:off x="3646627" y="1616797"/>
              <a:ext cx="1863579" cy="2658626"/>
              <a:chOff x="3518278" y="1854013"/>
              <a:chExt cx="1887537" cy="2367150"/>
            </a:xfrm>
          </p:grpSpPr>
          <p:pic>
            <p:nvPicPr>
              <p:cNvPr id="43" name="图片 28"/>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18278" y="1854013"/>
                <a:ext cx="1887537"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4" name="直接箭头连接符 29"/>
              <p:cNvCxnSpPr/>
              <p:nvPr/>
            </p:nvCxnSpPr>
            <p:spPr>
              <a:xfrm flipH="1">
                <a:off x="3635375" y="3068638"/>
                <a:ext cx="649288" cy="1152525"/>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组合 3"/>
            <p:cNvGrpSpPr>
              <a:grpSpLocks/>
            </p:cNvGrpSpPr>
            <p:nvPr/>
          </p:nvGrpSpPr>
          <p:grpSpPr bwMode="auto">
            <a:xfrm>
              <a:off x="4188677" y="1823465"/>
              <a:ext cx="3896548" cy="3139857"/>
              <a:chOff x="4234446" y="1738188"/>
              <a:chExt cx="3505906" cy="3121273"/>
            </a:xfrm>
          </p:grpSpPr>
          <p:pic>
            <p:nvPicPr>
              <p:cNvPr id="46" name="图片 3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51215" y="1738188"/>
                <a:ext cx="1989137"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7" name="直接箭头连接符 31"/>
              <p:cNvCxnSpPr/>
              <p:nvPr/>
            </p:nvCxnSpPr>
            <p:spPr>
              <a:xfrm flipH="1">
                <a:off x="4234446" y="3309877"/>
                <a:ext cx="1850294" cy="1549584"/>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8" name="矩形 47"/>
            <p:cNvSpPr/>
            <p:nvPr/>
          </p:nvSpPr>
          <p:spPr>
            <a:xfrm>
              <a:off x="1325615" y="3053093"/>
              <a:ext cx="646331"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輪轂</a:t>
              </a:r>
              <a:endParaRPr lang="en-US" altLang="zh-CN" dirty="0">
                <a:latin typeface="標楷體" panose="03000509000000000000" pitchFamily="65" charset="-120"/>
                <a:ea typeface="標楷體" panose="03000509000000000000" pitchFamily="65" charset="-120"/>
              </a:endParaRPr>
            </a:p>
          </p:txBody>
        </p:sp>
        <p:sp>
          <p:nvSpPr>
            <p:cNvPr id="49" name="矩形 48"/>
            <p:cNvSpPr/>
            <p:nvPr/>
          </p:nvSpPr>
          <p:spPr>
            <a:xfrm>
              <a:off x="4583821" y="2880298"/>
              <a:ext cx="877163"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固定</a:t>
              </a:r>
              <a:r>
                <a:rPr lang="zh-TW" altLang="en-US" dirty="0">
                  <a:latin typeface="標楷體" panose="03000509000000000000" pitchFamily="65" charset="-120"/>
                  <a:ea typeface="標楷體" panose="03000509000000000000" pitchFamily="65" charset="-120"/>
                </a:rPr>
                <a:t>軸</a:t>
              </a:r>
              <a:endParaRPr lang="en-US" altLang="zh-CN" dirty="0">
                <a:latin typeface="標楷體" panose="03000509000000000000" pitchFamily="65" charset="-120"/>
                <a:ea typeface="標楷體" panose="03000509000000000000" pitchFamily="65" charset="-120"/>
              </a:endParaRPr>
            </a:p>
          </p:txBody>
        </p:sp>
        <p:sp>
          <p:nvSpPr>
            <p:cNvPr id="80" name="矩形 79"/>
            <p:cNvSpPr/>
            <p:nvPr/>
          </p:nvSpPr>
          <p:spPr>
            <a:xfrm>
              <a:off x="6804247" y="3307034"/>
              <a:ext cx="646331"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底座</a:t>
              </a:r>
              <a:endParaRPr lang="en-US" altLang="zh-CN" dirty="0">
                <a:latin typeface="標楷體" panose="03000509000000000000" pitchFamily="65" charset="-120"/>
                <a:ea typeface="標楷體" panose="03000509000000000000" pitchFamily="65" charset="-120"/>
              </a:endParaRPr>
            </a:p>
          </p:txBody>
        </p:sp>
      </p:grpSp>
      <p:pic>
        <p:nvPicPr>
          <p:cNvPr id="21" name="图片 2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2" name="图片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0398" y="1628800"/>
            <a:ext cx="3528213" cy="4423174"/>
          </a:xfrm>
          <a:prstGeom prst="rect">
            <a:avLst/>
          </a:prstGeom>
          <a:effectLst>
            <a:softEdge rad="63500"/>
          </a:effectLst>
        </p:spPr>
      </p:pic>
    </p:spTree>
    <p:extLst>
      <p:ext uri="{BB962C8B-B14F-4D97-AF65-F5344CB8AC3E}">
        <p14:creationId xmlns:p14="http://schemas.microsoft.com/office/powerpoint/2010/main" val="32153682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a:xfrm>
            <a:off x="2088341" y="195983"/>
            <a:ext cx="7776864" cy="666888"/>
          </a:xfrm>
        </p:spPr>
        <p:txBody>
          <a:bodyPr/>
          <a:lstStyle/>
          <a:p>
            <a:pPr algn="ctr">
              <a:spcBef>
                <a:spcPct val="50000"/>
              </a:spcBef>
              <a:defRPr/>
            </a:pPr>
            <a:r>
              <a:rPr kumimoji="1" lang="zh-TW" altLang="en-US" sz="3600" b="1" dirty="0">
                <a:solidFill>
                  <a:schemeClr val="tx1"/>
                </a:solidFill>
                <a:latin typeface="FangSong" panose="02010609060101010101" pitchFamily="49" charset="-122"/>
                <a:ea typeface="FangSong" panose="02010609060101010101" pitchFamily="49" charset="-122"/>
                <a:cs typeface="Verdana"/>
              </a:rPr>
              <a:t>雙饋式風力發電機</a:t>
            </a: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12</a:t>
            </a:fld>
            <a:endParaRPr kumimoji="0" lang="en-US" altLang="zh-CN" dirty="0">
              <a:solidFill>
                <a:schemeClr val="bg1">
                  <a:lumMod val="50000"/>
                </a:schemeClr>
              </a:solidFill>
              <a:latin typeface="+mj-lt"/>
              <a:ea typeface="SimSun" pitchFamily="2" charset="-122"/>
            </a:endParaRPr>
          </a:p>
        </p:txBody>
      </p:sp>
      <p:grpSp>
        <p:nvGrpSpPr>
          <p:cNvPr id="2" name="群組 1"/>
          <p:cNvGrpSpPr/>
          <p:nvPr/>
        </p:nvGrpSpPr>
        <p:grpSpPr>
          <a:xfrm>
            <a:off x="5015880" y="1276099"/>
            <a:ext cx="6940133" cy="5190211"/>
            <a:chOff x="1143636" y="1247274"/>
            <a:chExt cx="6940133" cy="5190211"/>
          </a:xfrm>
        </p:grpSpPr>
        <p:sp>
          <p:nvSpPr>
            <p:cNvPr id="7" name="Rectangle 3"/>
            <p:cNvSpPr>
              <a:spLocks noChangeArrowheads="1"/>
            </p:cNvSpPr>
            <p:nvPr/>
          </p:nvSpPr>
          <p:spPr bwMode="auto">
            <a:xfrm>
              <a:off x="4645428" y="2149080"/>
              <a:ext cx="2920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endParaRPr lang="zh-TW" altLang="zh-TW" sz="2400">
                <a:latin typeface="Times New Roman" panose="02020603050405020304" pitchFamily="18" charset="0"/>
                <a:ea typeface="PMingLiU" panose="02020500000000000000" pitchFamily="18" charset="-120"/>
              </a:endParaRPr>
            </a:p>
          </p:txBody>
        </p:sp>
        <p:sp>
          <p:nvSpPr>
            <p:cNvPr id="8" name="Rectangle 11"/>
            <p:cNvSpPr>
              <a:spLocks noChangeArrowheads="1"/>
            </p:cNvSpPr>
            <p:nvPr/>
          </p:nvSpPr>
          <p:spPr bwMode="auto">
            <a:xfrm>
              <a:off x="4645428" y="2149080"/>
              <a:ext cx="2920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endParaRPr lang="zh-TW" altLang="zh-TW" sz="2400">
                <a:latin typeface="Times New Roman" panose="02020603050405020304" pitchFamily="18" charset="0"/>
                <a:ea typeface="PMingLiU" panose="02020500000000000000" pitchFamily="18" charset="-120"/>
              </a:endParaRPr>
            </a:p>
          </p:txBody>
        </p:sp>
        <p:sp>
          <p:nvSpPr>
            <p:cNvPr id="9" name="圆角矩形 1"/>
            <p:cNvSpPr>
              <a:spLocks noChangeArrowheads="1"/>
            </p:cNvSpPr>
            <p:nvPr/>
          </p:nvSpPr>
          <p:spPr bwMode="auto">
            <a:xfrm>
              <a:off x="2583637" y="2950044"/>
              <a:ext cx="5472608" cy="1878402"/>
            </a:xfrm>
            <a:prstGeom prst="roundRect">
              <a:avLst>
                <a:gd name="adj" fmla="val 16667"/>
              </a:avLst>
            </a:prstGeom>
            <a:blipFill dpi="0" rotWithShape="1">
              <a:blip r:embed="rId3"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0"/>
                </a:spcBef>
                <a:buFontTx/>
                <a:buNone/>
              </a:pPr>
              <a:endParaRPr lang="zh-CN" altLang="en-US" sz="900">
                <a:latin typeface="Calibri" panose="020F0502020204030204" pitchFamily="34" charset="0"/>
              </a:endParaRPr>
            </a:p>
          </p:txBody>
        </p:sp>
        <p:grpSp>
          <p:nvGrpSpPr>
            <p:cNvPr id="10" name="组合 2"/>
            <p:cNvGrpSpPr>
              <a:grpSpLocks/>
            </p:cNvGrpSpPr>
            <p:nvPr/>
          </p:nvGrpSpPr>
          <p:grpSpPr bwMode="auto">
            <a:xfrm>
              <a:off x="1550205" y="1247274"/>
              <a:ext cx="2876368" cy="2457053"/>
              <a:chOff x="1685224" y="1721658"/>
              <a:chExt cx="2699451" cy="2110567"/>
            </a:xfrm>
          </p:grpSpPr>
          <p:pic>
            <p:nvPicPr>
              <p:cNvPr id="11" name="图片 1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85224" y="1721658"/>
                <a:ext cx="1759455" cy="125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直接箭头连接符 11"/>
              <p:cNvCxnSpPr/>
              <p:nvPr/>
            </p:nvCxnSpPr>
            <p:spPr bwMode="auto">
              <a:xfrm>
                <a:off x="3260725" y="2690391"/>
                <a:ext cx="1123950" cy="1141834"/>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矩形 20"/>
              <p:cNvSpPr>
                <a:spLocks noChangeArrowheads="1"/>
              </p:cNvSpPr>
              <p:nvPr/>
            </p:nvSpPr>
            <p:spPr bwMode="auto">
              <a:xfrm>
                <a:off x="1969313" y="2902231"/>
                <a:ext cx="1136128" cy="34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buFontTx/>
                  <a:buNone/>
                </a:pPr>
                <a:r>
                  <a:rPr lang="zh-TW" altLang="en-US" sz="2000" dirty="0">
                    <a:latin typeface="標楷體" panose="03000509000000000000" pitchFamily="65" charset="-120"/>
                    <a:ea typeface="標楷體" panose="03000509000000000000" pitchFamily="65" charset="-120"/>
                  </a:rPr>
                  <a:t>前軸承座</a:t>
                </a:r>
                <a:endParaRPr lang="en-US" altLang="zh-CN" sz="2000" dirty="0">
                  <a:latin typeface="標楷體" panose="03000509000000000000" pitchFamily="65" charset="-120"/>
                  <a:ea typeface="標楷體" panose="03000509000000000000" pitchFamily="65" charset="-120"/>
                </a:endParaRPr>
              </a:p>
            </p:txBody>
          </p:sp>
        </p:grpSp>
        <p:grpSp>
          <p:nvGrpSpPr>
            <p:cNvPr id="14" name="组合 3"/>
            <p:cNvGrpSpPr>
              <a:grpSpLocks/>
            </p:cNvGrpSpPr>
            <p:nvPr/>
          </p:nvGrpSpPr>
          <p:grpSpPr bwMode="auto">
            <a:xfrm>
              <a:off x="4912083" y="1260398"/>
              <a:ext cx="2712116" cy="2528642"/>
              <a:chOff x="3929144" y="1602375"/>
              <a:chExt cx="2619038" cy="2192633"/>
            </a:xfrm>
          </p:grpSpPr>
          <p:pic>
            <p:nvPicPr>
              <p:cNvPr id="15" name="图片 1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77473" y="1602375"/>
                <a:ext cx="1770709" cy="119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直接箭头连接符 22"/>
              <p:cNvCxnSpPr/>
              <p:nvPr/>
            </p:nvCxnSpPr>
            <p:spPr bwMode="auto">
              <a:xfrm flipH="1">
                <a:off x="3929144" y="2610328"/>
                <a:ext cx="848329" cy="1184680"/>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组合 4"/>
            <p:cNvGrpSpPr>
              <a:grpSpLocks/>
            </p:cNvGrpSpPr>
            <p:nvPr/>
          </p:nvGrpSpPr>
          <p:grpSpPr bwMode="auto">
            <a:xfrm>
              <a:off x="1143636" y="4043346"/>
              <a:ext cx="2518524" cy="2127891"/>
              <a:chOff x="1677988" y="4432228"/>
              <a:chExt cx="2139100" cy="2376560"/>
            </a:xfrm>
          </p:grpSpPr>
          <p:pic>
            <p:nvPicPr>
              <p:cNvPr id="18" name="图片 13"/>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77988" y="4432228"/>
                <a:ext cx="1773926" cy="237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接箭头连接符 14"/>
              <p:cNvCxnSpPr/>
              <p:nvPr/>
            </p:nvCxnSpPr>
            <p:spPr bwMode="auto">
              <a:xfrm flipV="1">
                <a:off x="3115891" y="4664896"/>
                <a:ext cx="701197" cy="3523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组合 5"/>
            <p:cNvGrpSpPr>
              <a:grpSpLocks/>
            </p:cNvGrpSpPr>
            <p:nvPr/>
          </p:nvGrpSpPr>
          <p:grpSpPr bwMode="auto">
            <a:xfrm>
              <a:off x="5019903" y="4290174"/>
              <a:ext cx="3063866" cy="1841931"/>
              <a:chOff x="4164798" y="4473284"/>
              <a:chExt cx="4084482" cy="2455640"/>
            </a:xfrm>
          </p:grpSpPr>
          <p:pic>
            <p:nvPicPr>
              <p:cNvPr id="21" name="图片 1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438135" y="4910824"/>
                <a:ext cx="2811145" cy="20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直接箭头连接符 17"/>
              <p:cNvCxnSpPr/>
              <p:nvPr/>
            </p:nvCxnSpPr>
            <p:spPr bwMode="auto">
              <a:xfrm flipH="1" flipV="1">
                <a:off x="4164798" y="4473284"/>
                <a:ext cx="1236644" cy="11699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矩形 22"/>
            <p:cNvSpPr/>
            <p:nvPr/>
          </p:nvSpPr>
          <p:spPr>
            <a:xfrm>
              <a:off x="6201658" y="2528427"/>
              <a:ext cx="1107996" cy="369332"/>
            </a:xfrm>
            <a:prstGeom prst="rect">
              <a:avLst/>
            </a:prstGeom>
          </p:spPr>
          <p:txBody>
            <a:bodyPr wrap="none">
              <a:spAutoFit/>
            </a:bodyPr>
            <a:lstStyle/>
            <a:p>
              <a:pPr>
                <a:buFontTx/>
                <a:buNone/>
              </a:pPr>
              <a:r>
                <a:rPr lang="zh-TW" altLang="en-US" dirty="0" smtClean="0">
                  <a:latin typeface="標楷體" panose="03000509000000000000" pitchFamily="65" charset="-120"/>
                  <a:ea typeface="標楷體" panose="03000509000000000000" pitchFamily="65" charset="-120"/>
                </a:rPr>
                <a:t>後軸承</a:t>
              </a:r>
              <a:r>
                <a:rPr lang="zh-TW" altLang="en-US" dirty="0">
                  <a:latin typeface="標楷體" panose="03000509000000000000" pitchFamily="65" charset="-120"/>
                  <a:ea typeface="標楷體" panose="03000509000000000000" pitchFamily="65" charset="-120"/>
                </a:rPr>
                <a:t>座</a:t>
              </a:r>
              <a:endParaRPr lang="en-US" altLang="zh-CN" dirty="0">
                <a:latin typeface="標楷體" panose="03000509000000000000" pitchFamily="65" charset="-120"/>
                <a:ea typeface="標楷體" panose="03000509000000000000" pitchFamily="65" charset="-120"/>
              </a:endParaRPr>
            </a:p>
          </p:txBody>
        </p:sp>
        <p:sp>
          <p:nvSpPr>
            <p:cNvPr id="24" name="矩形 23"/>
            <p:cNvSpPr/>
            <p:nvPr/>
          </p:nvSpPr>
          <p:spPr>
            <a:xfrm>
              <a:off x="6553507" y="6068153"/>
              <a:ext cx="646331" cy="369332"/>
            </a:xfrm>
            <a:prstGeom prst="rect">
              <a:avLst/>
            </a:prstGeom>
          </p:spPr>
          <p:txBody>
            <a:bodyPr wrap="none">
              <a:spAutoFit/>
            </a:bodyPr>
            <a:lstStyle/>
            <a:p>
              <a:pPr>
                <a:buFontTx/>
                <a:buNone/>
              </a:pPr>
              <a:r>
                <a:rPr lang="zh-TW" altLang="en-US" dirty="0">
                  <a:latin typeface="標楷體" panose="03000509000000000000" pitchFamily="65" charset="-120"/>
                  <a:ea typeface="標楷體" panose="03000509000000000000" pitchFamily="65" charset="-120"/>
                </a:rPr>
                <a:t>底</a:t>
              </a:r>
              <a:r>
                <a:rPr lang="zh-TW" altLang="en-US" dirty="0" smtClean="0">
                  <a:latin typeface="標楷體" panose="03000509000000000000" pitchFamily="65" charset="-120"/>
                  <a:ea typeface="標楷體" panose="03000509000000000000" pitchFamily="65" charset="-120"/>
                </a:rPr>
                <a:t>座</a:t>
              </a:r>
              <a:endParaRPr lang="en-US" altLang="zh-CN" dirty="0">
                <a:latin typeface="標楷體" panose="03000509000000000000" pitchFamily="65" charset="-120"/>
                <a:ea typeface="標楷體" panose="03000509000000000000" pitchFamily="65" charset="-120"/>
              </a:endParaRPr>
            </a:p>
          </p:txBody>
        </p:sp>
        <p:sp>
          <p:nvSpPr>
            <p:cNvPr id="25" name="矩形 24"/>
            <p:cNvSpPr/>
            <p:nvPr/>
          </p:nvSpPr>
          <p:spPr>
            <a:xfrm>
              <a:off x="2004007" y="5883487"/>
              <a:ext cx="646331" cy="369332"/>
            </a:xfrm>
            <a:prstGeom prst="rect">
              <a:avLst/>
            </a:prstGeom>
          </p:spPr>
          <p:txBody>
            <a:bodyPr wrap="none">
              <a:spAutoFit/>
            </a:bodyPr>
            <a:lstStyle/>
            <a:p>
              <a:pPr>
                <a:buFontTx/>
                <a:buNone/>
              </a:pPr>
              <a:r>
                <a:rPr lang="zh-TW" altLang="en-US" smtClean="0">
                  <a:latin typeface="標楷體" panose="03000509000000000000" pitchFamily="65" charset="-120"/>
                  <a:ea typeface="標楷體" panose="03000509000000000000" pitchFamily="65" charset="-120"/>
                </a:rPr>
                <a:t>輪轂</a:t>
              </a:r>
              <a:endParaRPr lang="en-US" altLang="zh-CN" dirty="0">
                <a:latin typeface="標楷體" panose="03000509000000000000" pitchFamily="65" charset="-120"/>
                <a:ea typeface="標楷體" panose="03000509000000000000" pitchFamily="65" charset="-120"/>
              </a:endParaRPr>
            </a:p>
          </p:txBody>
        </p:sp>
      </p:grpSp>
      <p:pic>
        <p:nvPicPr>
          <p:cNvPr id="26" name="图片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7" name="Picture 2" descr="https://learnenergy.tw/upload/knowledge/images/EERC_Cartoon_1812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4453" y="1283080"/>
            <a:ext cx="4851055" cy="4449356"/>
          </a:xfrm>
          <a:prstGeom prst="rect">
            <a:avLst/>
          </a:prstGeom>
          <a:noFill/>
          <a:extLst>
            <a:ext uri="{909E8E84-426E-40DD-AFC4-6F175D3DCCD1}">
              <a14:hiddenFill xmlns:a14="http://schemas.microsoft.com/office/drawing/2010/main">
                <a:solidFill>
                  <a:srgbClr val="FFFFFF"/>
                </a:solidFill>
              </a14:hiddenFill>
            </a:ext>
          </a:extLst>
        </p:spPr>
      </p:pic>
      <p:sp>
        <p:nvSpPr>
          <p:cNvPr id="28" name="矩形 27"/>
          <p:cNvSpPr/>
          <p:nvPr/>
        </p:nvSpPr>
        <p:spPr>
          <a:xfrm>
            <a:off x="181948" y="5732436"/>
            <a:ext cx="4512464" cy="400110"/>
          </a:xfrm>
          <a:prstGeom prst="rect">
            <a:avLst/>
          </a:prstGeom>
        </p:spPr>
        <p:txBody>
          <a:bodyPr wrap="square">
            <a:spAutoFit/>
          </a:bodyPr>
          <a:lstStyle/>
          <a:p>
            <a:r>
              <a:rPr lang="zh-TW" altLang="en-US" sz="1000" dirty="0"/>
              <a:t>來</a:t>
            </a:r>
            <a:r>
              <a:rPr lang="zh-TW" altLang="en-US" sz="1000" dirty="0" smtClean="0"/>
              <a:t>源</a:t>
            </a:r>
            <a:r>
              <a:rPr lang="en-US" altLang="zh-TW" sz="1000" dirty="0" smtClean="0"/>
              <a:t>:</a:t>
            </a:r>
          </a:p>
          <a:p>
            <a:r>
              <a:rPr lang="en-US" altLang="zh-TW" sz="1000" dirty="0" smtClean="0"/>
              <a:t>https</a:t>
            </a:r>
            <a:r>
              <a:rPr lang="en-US" altLang="zh-TW" sz="1000" dirty="0"/>
              <a:t>://learnenergy.tw/index.php?inter=knowledge&amp;caid=5&amp;id=341&amp;page=9</a:t>
            </a:r>
            <a:endParaRPr lang="zh-TW" altLang="en-US" sz="1000" dirty="0"/>
          </a:p>
        </p:txBody>
      </p:sp>
    </p:spTree>
    <p:extLst>
      <p:ext uri="{BB962C8B-B14F-4D97-AF65-F5344CB8AC3E}">
        <p14:creationId xmlns:p14="http://schemas.microsoft.com/office/powerpoint/2010/main" val="3374650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Box 1"/>
          <p:cNvSpPr txBox="1">
            <a:spLocks noChangeArrowheads="1"/>
          </p:cNvSpPr>
          <p:nvPr/>
        </p:nvSpPr>
        <p:spPr bwMode="auto">
          <a:xfrm>
            <a:off x="1991545"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產品應用廣泛</a:t>
            </a:r>
          </a:p>
        </p:txBody>
      </p:sp>
      <p:sp>
        <p:nvSpPr>
          <p:cNvPr id="8" name="文字方塊 7"/>
          <p:cNvSpPr txBox="1"/>
          <p:nvPr/>
        </p:nvSpPr>
        <p:spPr>
          <a:xfrm>
            <a:off x="2502461" y="1243749"/>
            <a:ext cx="958917" cy="400110"/>
          </a:xfrm>
          <a:prstGeom prst="rect">
            <a:avLst/>
          </a:prstGeom>
          <a:noFill/>
        </p:spPr>
        <p:txBody>
          <a:bodyPr wrap="none" rtlCol="0">
            <a:spAutoFit/>
          </a:bodyPr>
          <a:lstStyle/>
          <a:p>
            <a:r>
              <a:rPr lang="zh-TW" altLang="en-US" sz="2000" b="1" dirty="0">
                <a:latin typeface="FangSong" panose="02010609060101010101" pitchFamily="49" charset="-122"/>
                <a:ea typeface="FangSong" panose="02010609060101010101" pitchFamily="49" charset="-122"/>
              </a:rPr>
              <a:t>注塑機</a:t>
            </a:r>
          </a:p>
        </p:txBody>
      </p:sp>
      <p:sp>
        <p:nvSpPr>
          <p:cNvPr id="9" name="文字方塊 8"/>
          <p:cNvSpPr txBox="1"/>
          <p:nvPr/>
        </p:nvSpPr>
        <p:spPr>
          <a:xfrm>
            <a:off x="7968208" y="1158318"/>
            <a:ext cx="1217000" cy="400110"/>
          </a:xfrm>
          <a:prstGeom prst="rect">
            <a:avLst/>
          </a:prstGeom>
          <a:noFill/>
        </p:spPr>
        <p:txBody>
          <a:bodyPr wrap="none" rtlCol="0">
            <a:spAutoFit/>
          </a:bodyPr>
          <a:lstStyle/>
          <a:p>
            <a:r>
              <a:rPr lang="zh-TW" altLang="en-US" sz="2000" b="1" dirty="0">
                <a:latin typeface="FangSong" panose="02010609060101010101" pitchFamily="49" charset="-122"/>
                <a:ea typeface="FangSong" panose="02010609060101010101" pitchFamily="49" charset="-122"/>
              </a:rPr>
              <a:t>產業機械</a:t>
            </a:r>
          </a:p>
        </p:txBody>
      </p:sp>
      <p:sp>
        <p:nvSpPr>
          <p:cNvPr id="12"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13</a:t>
            </a:fld>
            <a:endParaRPr kumimoji="0" lang="en-US" altLang="zh-CN" dirty="0">
              <a:solidFill>
                <a:schemeClr val="bg1">
                  <a:lumMod val="50000"/>
                </a:schemeClr>
              </a:solidFill>
              <a:latin typeface="+mj-lt"/>
              <a:ea typeface="SimSun" pitchFamily="2" charset="-122"/>
            </a:endParaRPr>
          </a:p>
        </p:txBody>
      </p:sp>
      <p:pic>
        <p:nvPicPr>
          <p:cNvPr id="15" name="图片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10" name="图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45957" y="1626623"/>
            <a:ext cx="5210930" cy="2565381"/>
          </a:xfrm>
          <a:prstGeom prst="rect">
            <a:avLst/>
          </a:prstGeom>
        </p:spPr>
      </p:pic>
      <p:pic>
        <p:nvPicPr>
          <p:cNvPr id="11" name="图片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45957" y="4224938"/>
            <a:ext cx="5193326" cy="2533189"/>
          </a:xfrm>
          <a:prstGeom prst="rect">
            <a:avLst/>
          </a:prstGeom>
        </p:spPr>
      </p:pic>
      <p:grpSp>
        <p:nvGrpSpPr>
          <p:cNvPr id="16" name="组合 15"/>
          <p:cNvGrpSpPr/>
          <p:nvPr/>
        </p:nvGrpSpPr>
        <p:grpSpPr>
          <a:xfrm>
            <a:off x="227976" y="1844824"/>
            <a:ext cx="5507888" cy="3950525"/>
            <a:chOff x="551384" y="2175235"/>
            <a:chExt cx="5256914" cy="3689062"/>
          </a:xfrm>
        </p:grpSpPr>
        <p:pic>
          <p:nvPicPr>
            <p:cNvPr id="13" name="图片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1384" y="2175235"/>
              <a:ext cx="5256914" cy="3689062"/>
            </a:xfrm>
            <a:prstGeom prst="rect">
              <a:avLst/>
            </a:prstGeom>
          </p:spPr>
        </p:pic>
        <p:sp>
          <p:nvSpPr>
            <p:cNvPr id="14" name="矩形 13"/>
            <p:cNvSpPr/>
            <p:nvPr/>
          </p:nvSpPr>
          <p:spPr>
            <a:xfrm>
              <a:off x="2279576" y="5557590"/>
              <a:ext cx="1662895"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01960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15414" y="4406900"/>
            <a:ext cx="7080786" cy="1398364"/>
          </a:xfrm>
        </p:spPr>
        <p:txBody>
          <a:bodyPr/>
          <a:lstStyle/>
          <a:p>
            <a:r>
              <a:rPr lang="zh-TW" altLang="en-US" dirty="0">
                <a:latin typeface="Franklin Gothic Book" panose="020B0503020102020204" pitchFamily="34" charset="0"/>
              </a:rPr>
              <a:t>新能源市場動態</a:t>
            </a:r>
          </a:p>
        </p:txBody>
      </p:sp>
      <p:sp>
        <p:nvSpPr>
          <p:cNvPr id="4" name="灯片编号占位符 3"/>
          <p:cNvSpPr>
            <a:spLocks noGrp="1"/>
          </p:cNvSpPr>
          <p:nvPr>
            <p:ph type="sldNum" sz="quarter" idx="12"/>
          </p:nvPr>
        </p:nvSpPr>
        <p:spPr/>
        <p:txBody>
          <a:bodyPr/>
          <a:lstStyle/>
          <a:p>
            <a:pPr>
              <a:defRPr/>
            </a:pPr>
            <a:fld id="{9E01B511-A573-4DA4-855C-B932DC03D121}" type="slidenum">
              <a:rPr lang="zh-TW" altLang="en-US" smtClean="0"/>
              <a:pPr>
                <a:defRPr/>
              </a:pPr>
              <a:t>14</a:t>
            </a:fld>
            <a:endParaRPr lang="en-US" altLang="zh-TW" dirty="0"/>
          </a:p>
        </p:txBody>
      </p:sp>
      <p:pic>
        <p:nvPicPr>
          <p:cNvPr id="5"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5949281"/>
            <a:ext cx="2523739" cy="908720"/>
          </a:xfrm>
          <a:prstGeom prst="rect">
            <a:avLst/>
          </a:prstGeom>
        </p:spPr>
      </p:pic>
    </p:spTree>
    <p:extLst>
      <p:ext uri="{BB962C8B-B14F-4D97-AF65-F5344CB8AC3E}">
        <p14:creationId xmlns:p14="http://schemas.microsoft.com/office/powerpoint/2010/main" val="34597359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85378" y="1340768"/>
            <a:ext cx="5950256" cy="3733992"/>
          </a:xfrm>
          <a:prstGeom prst="rect">
            <a:avLst/>
          </a:prstGeom>
          <a:ln>
            <a:noFill/>
          </a:ln>
          <a:effectLst>
            <a:outerShdw blurRad="190500" algn="tl" rotWithShape="0">
              <a:srgbClr val="000000">
                <a:alpha val="70000"/>
              </a:srgbClr>
            </a:outerShdw>
          </a:effectLst>
        </p:spPr>
      </p:pic>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15</a:t>
            </a:fld>
            <a:endParaRPr lang="en-US" altLang="zh-TW" dirty="0"/>
          </a:p>
        </p:txBody>
      </p:sp>
      <p:sp>
        <p:nvSpPr>
          <p:cNvPr id="11" name="TextBox 1"/>
          <p:cNvSpPr txBox="1">
            <a:spLocks noChangeArrowheads="1"/>
          </p:cNvSpPr>
          <p:nvPr/>
        </p:nvSpPr>
        <p:spPr bwMode="auto">
          <a:xfrm>
            <a:off x="1775494"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全球市場潛力</a:t>
            </a:r>
          </a:p>
        </p:txBody>
      </p:sp>
      <p:sp>
        <p:nvSpPr>
          <p:cNvPr id="15" name="文本框 14"/>
          <p:cNvSpPr txBox="1"/>
          <p:nvPr/>
        </p:nvSpPr>
        <p:spPr>
          <a:xfrm>
            <a:off x="7347894" y="1484784"/>
            <a:ext cx="3456383" cy="830997"/>
          </a:xfrm>
          <a:prstGeom prst="rect">
            <a:avLst/>
          </a:prstGeom>
          <a:noFill/>
        </p:spPr>
        <p:txBody>
          <a:bodyPr wrap="square" rtlCol="0">
            <a:spAutoFit/>
          </a:bodyPr>
          <a:lstStyle/>
          <a:p>
            <a:r>
              <a:rPr kumimoji="0" lang="zh-TW" altLang="en-US" sz="2400" b="1" dirty="0">
                <a:latin typeface="FangSong" panose="02010609060101010101" pitchFamily="49" charset="-122"/>
                <a:ea typeface="FangSong" panose="02010609060101010101" pitchFamily="49" charset="-122"/>
                <a:cs typeface="Verdana" pitchFamily="34" charset="0"/>
              </a:rPr>
              <a:t>全球風能市場需求大幅超越預期並且漲幅驚人</a:t>
            </a:r>
          </a:p>
        </p:txBody>
      </p:sp>
      <p:pic>
        <p:nvPicPr>
          <p:cNvPr id="16" name="图片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 name="图片 1"/>
          <p:cNvPicPr>
            <a:picLocks noChangeAspect="1"/>
          </p:cNvPicPr>
          <p:nvPr/>
        </p:nvPicPr>
        <p:blipFill rotWithShape="1">
          <a:blip r:embed="rId4"/>
          <a:srcRect r="9243"/>
          <a:stretch/>
        </p:blipFill>
        <p:spPr>
          <a:xfrm>
            <a:off x="6084964" y="2996952"/>
            <a:ext cx="5982241" cy="323016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409255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16</a:t>
            </a:fld>
            <a:endParaRPr lang="en-US" altLang="zh-TW" dirty="0"/>
          </a:p>
        </p:txBody>
      </p:sp>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96080" y="2348880"/>
            <a:ext cx="5881012" cy="3116330"/>
          </a:xfrm>
          <a:prstGeom prst="rect">
            <a:avLst/>
          </a:prstGeom>
        </p:spPr>
      </p:pic>
      <p:sp>
        <p:nvSpPr>
          <p:cNvPr id="8" name="TextBox 1"/>
          <p:cNvSpPr txBox="1">
            <a:spLocks noChangeArrowheads="1"/>
          </p:cNvSpPr>
          <p:nvPr/>
        </p:nvSpPr>
        <p:spPr bwMode="auto">
          <a:xfrm>
            <a:off x="2063526" y="301030"/>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全球市場潛力</a:t>
            </a:r>
          </a:p>
        </p:txBody>
      </p:sp>
      <p:pic>
        <p:nvPicPr>
          <p:cNvPr id="9"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4" name="图片 3"/>
          <p:cNvPicPr>
            <a:picLocks noChangeAspect="1"/>
          </p:cNvPicPr>
          <p:nvPr/>
        </p:nvPicPr>
        <p:blipFill>
          <a:blip r:embed="rId4"/>
          <a:stretch>
            <a:fillRect/>
          </a:stretch>
        </p:blipFill>
        <p:spPr>
          <a:xfrm>
            <a:off x="218253" y="1319147"/>
            <a:ext cx="5976664" cy="4795832"/>
          </a:xfrm>
          <a:prstGeom prst="rect">
            <a:avLst/>
          </a:prstGeom>
        </p:spPr>
      </p:pic>
    </p:spTree>
    <p:extLst>
      <p:ext uri="{BB962C8B-B14F-4D97-AF65-F5344CB8AC3E}">
        <p14:creationId xmlns:p14="http://schemas.microsoft.com/office/powerpoint/2010/main" val="2080422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406973" y="1530886"/>
            <a:ext cx="9987206" cy="5008027"/>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17</a:t>
            </a:fld>
            <a:endParaRPr lang="en-US" altLang="zh-TW" dirty="0"/>
          </a:p>
        </p:txBody>
      </p:sp>
      <p:sp>
        <p:nvSpPr>
          <p:cNvPr id="6" name="文字方塊 8"/>
          <p:cNvSpPr txBox="1"/>
          <p:nvPr/>
        </p:nvSpPr>
        <p:spPr>
          <a:xfrm>
            <a:off x="441293" y="1348323"/>
            <a:ext cx="9516032" cy="400110"/>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0800000" scaled="1"/>
            <a:tileRect/>
          </a:gradFill>
        </p:spPr>
        <p:txBody>
          <a:bodyPr wrap="square" rtlCol="0">
            <a:spAutoFit/>
          </a:bodyPr>
          <a:lstStyle/>
          <a:p>
            <a:pPr eaLnBrk="0" hangingPunct="0">
              <a:lnSpc>
                <a:spcPts val="2400"/>
              </a:lnSpc>
              <a:spcBef>
                <a:spcPts val="600"/>
              </a:spcBef>
              <a:buClr>
                <a:schemeClr val="accent2"/>
              </a:buClr>
              <a:buSzPct val="80000"/>
            </a:pPr>
            <a:r>
              <a:rPr lang="zh-CN" altLang="en-US" sz="2000" b="1" dirty="0">
                <a:latin typeface="FangSong" panose="02010609060101010101" pitchFamily="49" charset="-122"/>
                <a:ea typeface="FangSong" panose="02010609060101010101" pitchFamily="49" charset="-122"/>
                <a:cs typeface="Arial" charset="0"/>
              </a:rPr>
              <a:t>歐</a:t>
            </a:r>
            <a:r>
              <a:rPr lang="zh-CN" altLang="en-US" sz="2000" b="1" dirty="0" smtClean="0">
                <a:latin typeface="FangSong" panose="02010609060101010101" pitchFamily="49" charset="-122"/>
                <a:ea typeface="FangSong" panose="02010609060101010101" pitchFamily="49" charset="-122"/>
                <a:cs typeface="Arial" charset="0"/>
              </a:rPr>
              <a:t>盟風電</a:t>
            </a:r>
            <a:r>
              <a:rPr lang="zh-TW" altLang="en-US" sz="2000" b="1" dirty="0" smtClean="0">
                <a:latin typeface="FangSong" panose="02010609060101010101" pitchFamily="49" charset="-122"/>
                <a:ea typeface="FangSong" panose="02010609060101010101" pitchFamily="49" charset="-122"/>
                <a:cs typeface="Arial" charset="0"/>
              </a:rPr>
              <a:t>需求</a:t>
            </a:r>
            <a:r>
              <a:rPr lang="zh-CN" altLang="en-US" sz="2000" b="1" dirty="0" smtClean="0">
                <a:latin typeface="FangSong" panose="02010609060101010101" pitchFamily="49" charset="-122"/>
                <a:ea typeface="FangSong" panose="02010609060101010101" pitchFamily="49" charset="-122"/>
                <a:cs typeface="Arial" charset="0"/>
              </a:rPr>
              <a:t>從</a:t>
            </a:r>
            <a:r>
              <a:rPr lang="en-US" altLang="zh-CN" sz="2000" b="1" dirty="0" smtClean="0">
                <a:latin typeface="FangSong" panose="02010609060101010101" pitchFamily="49" charset="-122"/>
                <a:ea typeface="FangSong" panose="02010609060101010101" pitchFamily="49" charset="-122"/>
                <a:cs typeface="Arial" charset="0"/>
              </a:rPr>
              <a:t>2022</a:t>
            </a:r>
            <a:r>
              <a:rPr lang="zh-CN" altLang="en-US" sz="2000" b="1" dirty="0" smtClean="0">
                <a:latin typeface="FangSong" panose="02010609060101010101" pitchFamily="49" charset="-122"/>
                <a:ea typeface="FangSong" panose="02010609060101010101" pitchFamily="49" charset="-122"/>
                <a:cs typeface="Arial" charset="0"/>
              </a:rPr>
              <a:t>年</a:t>
            </a:r>
            <a:r>
              <a:rPr lang="zh-TW" altLang="en-US" sz="2000" b="1" dirty="0" smtClean="0">
                <a:latin typeface="FangSong" panose="02010609060101010101" pitchFamily="49" charset="-122"/>
                <a:ea typeface="FangSong" panose="02010609060101010101" pitchFamily="49" charset="-122"/>
                <a:cs typeface="Arial" charset="0"/>
              </a:rPr>
              <a:t>起每年</a:t>
            </a:r>
            <a:r>
              <a:rPr lang="zh-CN" altLang="en-US" sz="2000" b="1" dirty="0" smtClean="0">
                <a:latin typeface="FangSong" panose="02010609060101010101" pitchFamily="49" charset="-122"/>
                <a:ea typeface="FangSong" panose="02010609060101010101" pitchFamily="49" charset="-122"/>
                <a:cs typeface="Arial" charset="0"/>
              </a:rPr>
              <a:t>維</a:t>
            </a:r>
            <a:r>
              <a:rPr lang="zh-CN" altLang="en-US" sz="2000" b="1" dirty="0">
                <a:latin typeface="FangSong" panose="02010609060101010101" pitchFamily="49" charset="-122"/>
                <a:ea typeface="FangSong" panose="02010609060101010101" pitchFamily="49" charset="-122"/>
                <a:cs typeface="Arial" charset="0"/>
              </a:rPr>
              <a:t>持</a:t>
            </a:r>
            <a:r>
              <a:rPr lang="zh-CN" altLang="en-US" sz="2000" b="1" dirty="0" smtClean="0">
                <a:latin typeface="FangSong" panose="02010609060101010101" pitchFamily="49" charset="-122"/>
                <a:ea typeface="FangSong" panose="02010609060101010101" pitchFamily="49" charset="-122"/>
                <a:cs typeface="Arial" charset="0"/>
              </a:rPr>
              <a:t>在</a:t>
            </a:r>
            <a:r>
              <a:rPr lang="en-US" altLang="zh-CN" sz="2000" b="1" dirty="0" smtClean="0">
                <a:latin typeface="FangSong" panose="02010609060101010101" pitchFamily="49" charset="-122"/>
                <a:ea typeface="FangSong" panose="02010609060101010101" pitchFamily="49" charset="-122"/>
                <a:cs typeface="Arial" charset="0"/>
              </a:rPr>
              <a:t>20GW</a:t>
            </a:r>
            <a:r>
              <a:rPr lang="zh-TW" altLang="en-US" sz="2000" b="1" dirty="0" smtClean="0">
                <a:latin typeface="FangSong" panose="02010609060101010101" pitchFamily="49" charset="-122"/>
                <a:ea typeface="FangSong" panose="02010609060101010101" pitchFamily="49" charset="-122"/>
                <a:cs typeface="Arial" charset="0"/>
              </a:rPr>
              <a:t>以上</a:t>
            </a:r>
            <a:r>
              <a:rPr lang="en-US" altLang="zh-TW" sz="2000" b="1" dirty="0" smtClean="0">
                <a:latin typeface="FangSong" panose="02010609060101010101" pitchFamily="49" charset="-122"/>
                <a:ea typeface="FangSong" panose="02010609060101010101" pitchFamily="49" charset="-122"/>
                <a:cs typeface="Arial" charset="0"/>
              </a:rPr>
              <a:t>,</a:t>
            </a:r>
            <a:r>
              <a:rPr lang="zh-TW" altLang="en-US" sz="2000" b="1" dirty="0" smtClean="0">
                <a:latin typeface="FangSong" panose="02010609060101010101" pitchFamily="49" charset="-122"/>
                <a:ea typeface="FangSong" panose="02010609060101010101" pitchFamily="49" charset="-122"/>
                <a:cs typeface="Arial" charset="0"/>
              </a:rPr>
              <a:t>特別德國與英國佔比顯著</a:t>
            </a:r>
            <a:endParaRPr lang="en-US" altLang="zh-TW" sz="2000" b="1" dirty="0">
              <a:latin typeface="FangSong" panose="02010609060101010101" pitchFamily="49" charset="-122"/>
              <a:ea typeface="FangSong" panose="02010609060101010101" pitchFamily="49" charset="-122"/>
              <a:cs typeface="Arial" charset="0"/>
            </a:endParaRPr>
          </a:p>
        </p:txBody>
      </p:sp>
      <p:sp>
        <p:nvSpPr>
          <p:cNvPr id="7" name="文字方塊 8"/>
          <p:cNvSpPr txBox="1"/>
          <p:nvPr/>
        </p:nvSpPr>
        <p:spPr>
          <a:xfrm>
            <a:off x="9929104" y="2272799"/>
            <a:ext cx="2195732" cy="2862322"/>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0" scaled="1"/>
            <a:tileRect/>
          </a:gradFill>
        </p:spPr>
        <p:txBody>
          <a:bodyPr wrap="square" rtlCol="0">
            <a:spAutoFit/>
          </a:bodyPr>
          <a:lstStyle/>
          <a:p>
            <a:pPr eaLnBrk="0" hangingPunct="0">
              <a:lnSpc>
                <a:spcPts val="2400"/>
              </a:lnSpc>
              <a:spcBef>
                <a:spcPts val="600"/>
              </a:spcBef>
              <a:buClr>
                <a:schemeClr val="accent2"/>
              </a:buClr>
              <a:buSzPct val="80000"/>
            </a:pPr>
            <a:r>
              <a:rPr lang="zh-TW" altLang="en-US" sz="2000" b="1" dirty="0">
                <a:latin typeface="FangSong" panose="02010609060101010101" pitchFamily="49" charset="-122"/>
                <a:ea typeface="FangSong" panose="02010609060101010101" pitchFamily="49" charset="-122"/>
                <a:cs typeface="Arial" charset="0"/>
              </a:rPr>
              <a:t>俄</a:t>
            </a:r>
            <a:r>
              <a:rPr lang="zh-TW" altLang="en-US" sz="2000" b="1" dirty="0" smtClean="0">
                <a:latin typeface="FangSong" panose="02010609060101010101" pitchFamily="49" charset="-122"/>
                <a:ea typeface="FangSong" panose="02010609060101010101" pitchFamily="49" charset="-122"/>
                <a:cs typeface="Arial" charset="0"/>
              </a:rPr>
              <a:t>烏戰爭催化歐盟擺脫對俄能源依賴</a:t>
            </a:r>
            <a:r>
              <a:rPr lang="en-US" altLang="zh-TW" sz="2000" b="1" dirty="0" smtClean="0">
                <a:latin typeface="FangSong" panose="02010609060101010101" pitchFamily="49" charset="-122"/>
                <a:ea typeface="FangSong" panose="02010609060101010101" pitchFamily="49" charset="-122"/>
                <a:cs typeface="Arial" charset="0"/>
              </a:rPr>
              <a:t>,</a:t>
            </a:r>
            <a:r>
              <a:rPr lang="zh-TW" altLang="en-US" sz="2000" b="1" dirty="0" smtClean="0">
                <a:latin typeface="FangSong" panose="02010609060101010101" pitchFamily="49" charset="-122"/>
                <a:ea typeface="FangSong" panose="02010609060101010101" pitchFamily="49" charset="-122"/>
                <a:cs typeface="Arial" charset="0"/>
              </a:rPr>
              <a:t>加速新能源開發</a:t>
            </a:r>
            <a:r>
              <a:rPr lang="en-US" altLang="zh-TW" sz="2000" b="1" dirty="0" smtClean="0">
                <a:latin typeface="FangSong" panose="02010609060101010101" pitchFamily="49" charset="-122"/>
                <a:ea typeface="FangSong" panose="02010609060101010101" pitchFamily="49" charset="-122"/>
                <a:cs typeface="Arial" charset="0"/>
              </a:rPr>
              <a:t>,</a:t>
            </a:r>
            <a:r>
              <a:rPr lang="zh-TW" altLang="en-US" sz="2000" b="1" dirty="0" smtClean="0">
                <a:latin typeface="FangSong" panose="02010609060101010101" pitchFamily="49" charset="-122"/>
                <a:ea typeface="FangSong" panose="02010609060101010101" pitchFamily="49" charset="-122"/>
                <a:cs typeface="Arial" charset="0"/>
              </a:rPr>
              <a:t>除了歐洲對離岸機型大鑄件供應鏈需求外溢至亞洲</a:t>
            </a:r>
            <a:r>
              <a:rPr lang="en-US" altLang="zh-TW" sz="2000" b="1" dirty="0" smtClean="0">
                <a:latin typeface="FangSong" panose="02010609060101010101" pitchFamily="49" charset="-122"/>
                <a:ea typeface="FangSong" panose="02010609060101010101" pitchFamily="49" charset="-122"/>
                <a:cs typeface="Arial" charset="0"/>
              </a:rPr>
              <a:t>,</a:t>
            </a:r>
            <a:r>
              <a:rPr lang="zh-TW" altLang="en-US" sz="2000" b="1" dirty="0" smtClean="0">
                <a:latin typeface="FangSong" panose="02010609060101010101" pitchFamily="49" charset="-122"/>
                <a:ea typeface="FangSong" panose="02010609060101010101" pitchFamily="49" charset="-122"/>
                <a:cs typeface="Arial" charset="0"/>
              </a:rPr>
              <a:t>也導致亞洲大鑄件需求必須自行消化</a:t>
            </a:r>
            <a:endParaRPr lang="en-US" altLang="zh-TW" sz="2000" b="1" dirty="0">
              <a:latin typeface="FangSong" panose="02010609060101010101" pitchFamily="49" charset="-122"/>
              <a:ea typeface="FangSong" panose="02010609060101010101" pitchFamily="49" charset="-122"/>
              <a:cs typeface="Arial" charset="0"/>
            </a:endParaRPr>
          </a:p>
        </p:txBody>
      </p:sp>
      <p:sp>
        <p:nvSpPr>
          <p:cNvPr id="9" name="TextBox 1"/>
          <p:cNvSpPr txBox="1">
            <a:spLocks noChangeArrowheads="1"/>
          </p:cNvSpPr>
          <p:nvPr/>
        </p:nvSpPr>
        <p:spPr bwMode="auto">
          <a:xfrm>
            <a:off x="2013697" y="34540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歐盟</a:t>
            </a:r>
            <a:r>
              <a:rPr kumimoji="0" lang="zh-TW" altLang="en-US" sz="3600" b="1" dirty="0" smtClean="0">
                <a:latin typeface="FangSong" panose="02010609060101010101" pitchFamily="49" charset="-122"/>
                <a:ea typeface="FangSong" panose="02010609060101010101" pitchFamily="49" charset="-122"/>
                <a:cs typeface="Verdana" pitchFamily="34" charset="0"/>
              </a:rPr>
              <a:t>市</a:t>
            </a:r>
            <a:r>
              <a:rPr kumimoji="0" lang="zh-TW" altLang="en-US" sz="3600" b="1" dirty="0">
                <a:latin typeface="FangSong" panose="02010609060101010101" pitchFamily="49" charset="-122"/>
                <a:ea typeface="FangSong" panose="02010609060101010101" pitchFamily="49" charset="-122"/>
                <a:cs typeface="Verdana" pitchFamily="34" charset="0"/>
              </a:rPr>
              <a:t>場潛力</a:t>
            </a:r>
          </a:p>
        </p:txBody>
      </p:sp>
      <p:pic>
        <p:nvPicPr>
          <p:cNvPr id="10" name="图片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3395454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18</a:t>
            </a:fld>
            <a:endParaRPr lang="en-US" altLang="zh-TW" dirty="0"/>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1043" y="1242502"/>
            <a:ext cx="8711342" cy="4877051"/>
          </a:xfrm>
          <a:prstGeom prst="rect">
            <a:avLst/>
          </a:prstGeom>
        </p:spPr>
      </p:pic>
      <p:sp>
        <p:nvSpPr>
          <p:cNvPr id="6" name="文本框 5"/>
          <p:cNvSpPr txBox="1"/>
          <p:nvPr/>
        </p:nvSpPr>
        <p:spPr>
          <a:xfrm>
            <a:off x="2351585" y="2996952"/>
            <a:ext cx="3960439" cy="369332"/>
          </a:xfrm>
          <a:prstGeom prst="rect">
            <a:avLst/>
          </a:prstGeom>
          <a:noFill/>
        </p:spPr>
        <p:txBody>
          <a:bodyPr wrap="square" rtlCol="0">
            <a:spAutoFit/>
          </a:bodyPr>
          <a:lstStyle/>
          <a:p>
            <a:r>
              <a:rPr lang="zh-TW" altLang="en-US" b="1" dirty="0">
                <a:latin typeface="FangSong" panose="02010609060101010101" pitchFamily="49" charset="-122"/>
                <a:ea typeface="FangSong" panose="02010609060101010101" pitchFamily="49" charset="-122"/>
              </a:rPr>
              <a:t>歐洲市場中長期成長倍增</a:t>
            </a:r>
          </a:p>
        </p:txBody>
      </p:sp>
      <p:sp>
        <p:nvSpPr>
          <p:cNvPr id="7" name="TextBox 1"/>
          <p:cNvSpPr txBox="1">
            <a:spLocks noChangeArrowheads="1"/>
          </p:cNvSpPr>
          <p:nvPr/>
        </p:nvSpPr>
        <p:spPr bwMode="auto">
          <a:xfrm>
            <a:off x="2013697" y="34540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歐盟</a:t>
            </a:r>
            <a:r>
              <a:rPr kumimoji="0" lang="zh-TW" altLang="en-US" sz="3600" b="1" dirty="0" smtClean="0">
                <a:latin typeface="FangSong" panose="02010609060101010101" pitchFamily="49" charset="-122"/>
                <a:ea typeface="FangSong" panose="02010609060101010101" pitchFamily="49" charset="-122"/>
                <a:cs typeface="Verdana" pitchFamily="34" charset="0"/>
              </a:rPr>
              <a:t>市</a:t>
            </a:r>
            <a:r>
              <a:rPr kumimoji="0" lang="zh-TW" altLang="en-US" sz="3600" b="1" dirty="0">
                <a:latin typeface="FangSong" panose="02010609060101010101" pitchFamily="49" charset="-122"/>
                <a:ea typeface="FangSong" panose="02010609060101010101" pitchFamily="49" charset="-122"/>
                <a:cs typeface="Verdana" pitchFamily="34" charset="0"/>
              </a:rPr>
              <a:t>場潛力</a:t>
            </a:r>
          </a:p>
        </p:txBody>
      </p:sp>
      <p:pic>
        <p:nvPicPr>
          <p:cNvPr id="9"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 name="图片 1"/>
          <p:cNvPicPr>
            <a:picLocks noChangeAspect="1"/>
          </p:cNvPicPr>
          <p:nvPr/>
        </p:nvPicPr>
        <p:blipFill>
          <a:blip r:embed="rId4"/>
          <a:stretch>
            <a:fillRect/>
          </a:stretch>
        </p:blipFill>
        <p:spPr>
          <a:xfrm>
            <a:off x="8616280" y="2636912"/>
            <a:ext cx="3792862" cy="2808312"/>
          </a:xfrm>
          <a:prstGeom prst="rect">
            <a:avLst/>
          </a:prstGeom>
        </p:spPr>
      </p:pic>
    </p:spTree>
    <p:extLst>
      <p:ext uri="{BB962C8B-B14F-4D97-AF65-F5344CB8AC3E}">
        <p14:creationId xmlns:p14="http://schemas.microsoft.com/office/powerpoint/2010/main" val="3103845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72064" y="1427051"/>
            <a:ext cx="3969260" cy="3537919"/>
          </a:xfrm>
          <a:prstGeom prst="rect">
            <a:avLst/>
          </a:prstGeom>
          <a:ln>
            <a:noFill/>
          </a:ln>
          <a:effectLst>
            <a:outerShdw blurRad="292100" dist="139700" dir="2700000" algn="tl" rotWithShape="0">
              <a:srgbClr val="333333">
                <a:alpha val="65000"/>
              </a:srgbClr>
            </a:outerShdw>
          </a:effectLst>
        </p:spPr>
      </p:pic>
      <p:pic>
        <p:nvPicPr>
          <p:cNvPr id="16" name="图片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3" name="灯片编号占位符 2"/>
          <p:cNvSpPr>
            <a:spLocks noGrp="1"/>
          </p:cNvSpPr>
          <p:nvPr>
            <p:ph type="sldNum" sz="quarter" idx="16"/>
          </p:nvPr>
        </p:nvSpPr>
        <p:spPr/>
        <p:txBody>
          <a:bodyPr/>
          <a:lstStyle/>
          <a:p>
            <a:pPr>
              <a:defRPr/>
            </a:pPr>
            <a:fld id="{1C3410BB-D687-479E-8514-B8F04F975F1B}" type="slidenum">
              <a:rPr lang="zh-TW" altLang="en-US" smtClean="0"/>
              <a:pPr>
                <a:defRPr/>
              </a:pPr>
              <a:t>19</a:t>
            </a:fld>
            <a:endParaRPr lang="en-US" altLang="zh-TW" dirty="0"/>
          </a:p>
        </p:txBody>
      </p:sp>
      <p:grpSp>
        <p:nvGrpSpPr>
          <p:cNvPr id="5" name="组合 4"/>
          <p:cNvGrpSpPr/>
          <p:nvPr/>
        </p:nvGrpSpPr>
        <p:grpSpPr>
          <a:xfrm>
            <a:off x="1152104" y="1268760"/>
            <a:ext cx="4248472" cy="4968552"/>
            <a:chOff x="1853160" y="1412776"/>
            <a:chExt cx="4099982" cy="4772025"/>
          </a:xfrm>
        </p:grpSpPr>
        <p:pic>
          <p:nvPicPr>
            <p:cNvPr id="4" name="图片 3"/>
            <p:cNvPicPr>
              <a:picLocks noChangeAspect="1"/>
            </p:cNvPicPr>
            <p:nvPr/>
          </p:nvPicPr>
          <p:blipFill>
            <a:blip r:embed="rId4"/>
            <a:stretch>
              <a:fillRect/>
            </a:stretch>
          </p:blipFill>
          <p:spPr>
            <a:xfrm>
              <a:off x="1857392" y="1412776"/>
              <a:ext cx="4095750" cy="4772025"/>
            </a:xfrm>
            <a:prstGeom prst="rect">
              <a:avLst/>
            </a:prstGeom>
            <a:ln>
              <a:noFill/>
            </a:ln>
            <a:effectLst>
              <a:outerShdw blurRad="292100" dist="139700" dir="2700000" algn="tl" rotWithShape="0">
                <a:srgbClr val="333333">
                  <a:alpha val="65000"/>
                </a:srgbClr>
              </a:outerShdw>
            </a:effectLst>
          </p:spPr>
        </p:pic>
        <p:pic>
          <p:nvPicPr>
            <p:cNvPr id="5128" name="Picture 8" desc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19536" y="259781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919536" y="328361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853160" y="3937711"/>
              <a:ext cx="855273" cy="81799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923262" y="4675824"/>
              <a:ext cx="685800" cy="685801"/>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图片 1"/>
          <p:cNvPicPr>
            <a:picLocks noChangeAspect="1"/>
          </p:cNvPicPr>
          <p:nvPr/>
        </p:nvPicPr>
        <p:blipFill rotWithShape="1">
          <a:blip r:embed="rId9" cstate="email">
            <a:extLst>
              <a:ext uri="{28A0092B-C50C-407E-A947-70E740481C1C}">
                <a14:useLocalDpi xmlns:a14="http://schemas.microsoft.com/office/drawing/2010/main"/>
              </a:ext>
            </a:extLst>
          </a:blip>
          <a:srcRect l="-85"/>
          <a:stretch/>
        </p:blipFill>
        <p:spPr>
          <a:xfrm>
            <a:off x="4142975" y="4654806"/>
            <a:ext cx="3312368" cy="1823089"/>
          </a:xfrm>
          <a:prstGeom prst="rect">
            <a:avLst/>
          </a:prstGeom>
          <a:ln>
            <a:noFill/>
          </a:ln>
          <a:effectLst>
            <a:outerShdw blurRad="292100" dist="139700" dir="2700000" algn="tl" rotWithShape="0">
              <a:srgbClr val="333333">
                <a:alpha val="65000"/>
              </a:srgbClr>
            </a:outerShdw>
          </a:effectLst>
        </p:spPr>
      </p:pic>
      <p:sp>
        <p:nvSpPr>
          <p:cNvPr id="13" name="文本框 12"/>
          <p:cNvSpPr txBox="1"/>
          <p:nvPr/>
        </p:nvSpPr>
        <p:spPr>
          <a:xfrm>
            <a:off x="7608168" y="5400282"/>
            <a:ext cx="4462407" cy="707886"/>
          </a:xfrm>
          <a:prstGeom prst="rect">
            <a:avLst/>
          </a:prstGeom>
          <a:noFill/>
        </p:spPr>
        <p:txBody>
          <a:bodyPr wrap="square" rtlCol="0">
            <a:spAutoFit/>
          </a:bodyPr>
          <a:lstStyle/>
          <a:p>
            <a:r>
              <a:rPr kumimoji="0" lang="zh-TW" altLang="en-US" sz="2000" b="1" dirty="0">
                <a:latin typeface="FangSong" panose="02010609060101010101" pitchFamily="49" charset="-122"/>
                <a:ea typeface="FangSong" panose="02010609060101010101" pitchFamily="49" charset="-122"/>
                <a:cs typeface="Verdana" pitchFamily="34" charset="0"/>
              </a:rPr>
              <a:t>北海離岸風廠投資計畫高達</a:t>
            </a:r>
            <a:r>
              <a:rPr kumimoji="0" lang="en-US" altLang="zh-TW" sz="2000" b="1" dirty="0">
                <a:latin typeface="FangSong" panose="02010609060101010101" pitchFamily="49" charset="-122"/>
                <a:ea typeface="FangSong" panose="02010609060101010101" pitchFamily="49" charset="-122"/>
                <a:cs typeface="Verdana" pitchFamily="34" charset="0"/>
              </a:rPr>
              <a:t>150GW ;</a:t>
            </a:r>
            <a:r>
              <a:rPr kumimoji="0" lang="zh-TW" altLang="en-US" sz="2000" b="1" dirty="0">
                <a:latin typeface="FangSong" panose="02010609060101010101" pitchFamily="49" charset="-122"/>
                <a:ea typeface="FangSong" panose="02010609060101010101" pitchFamily="49" charset="-122"/>
                <a:cs typeface="Verdana" pitchFamily="34" charset="0"/>
              </a:rPr>
              <a:t>而歐洲鑄件供應鏈勢必無法滿足需求</a:t>
            </a:r>
          </a:p>
        </p:txBody>
      </p:sp>
      <p:sp>
        <p:nvSpPr>
          <p:cNvPr id="14" name="TextBox 1"/>
          <p:cNvSpPr txBox="1">
            <a:spLocks noChangeArrowheads="1"/>
          </p:cNvSpPr>
          <p:nvPr/>
        </p:nvSpPr>
        <p:spPr bwMode="auto">
          <a:xfrm>
            <a:off x="2013697" y="34540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歐盟</a:t>
            </a:r>
            <a:r>
              <a:rPr kumimoji="0" lang="zh-TW" altLang="en-US" sz="3600" b="1" dirty="0" smtClean="0">
                <a:latin typeface="FangSong" panose="02010609060101010101" pitchFamily="49" charset="-122"/>
                <a:ea typeface="FangSong" panose="02010609060101010101" pitchFamily="49" charset="-122"/>
                <a:cs typeface="Verdana" pitchFamily="34" charset="0"/>
              </a:rPr>
              <a:t>市</a:t>
            </a:r>
            <a:r>
              <a:rPr kumimoji="0" lang="zh-TW" altLang="en-US" sz="3600" b="1" dirty="0">
                <a:latin typeface="FangSong" panose="02010609060101010101" pitchFamily="49" charset="-122"/>
                <a:ea typeface="FangSong" panose="02010609060101010101" pitchFamily="49" charset="-122"/>
                <a:cs typeface="Verdana" pitchFamily="34" charset="0"/>
              </a:rPr>
              <a:t>場潛力</a:t>
            </a:r>
          </a:p>
        </p:txBody>
      </p:sp>
    </p:spTree>
    <p:extLst>
      <p:ext uri="{BB962C8B-B14F-4D97-AF65-F5344CB8AC3E}">
        <p14:creationId xmlns:p14="http://schemas.microsoft.com/office/powerpoint/2010/main" val="13529631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投影片編號版面配置區 5"/>
          <p:cNvSpPr>
            <a:spLocks noGrp="1"/>
          </p:cNvSpPr>
          <p:nvPr>
            <p:ph type="sldNum" sz="quarter" idx="16"/>
          </p:nvPr>
        </p:nvSpPr>
        <p:spPr bwMode="auto">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defRPr/>
            </a:pPr>
            <a:fld id="{C43CC20C-29C7-4D80-BF0E-6386C7830DBD}" type="slidenum">
              <a:rPr kumimoji="0" lang="en-US" altLang="zh-CN" smtClean="0">
                <a:solidFill>
                  <a:schemeClr val="bg1">
                    <a:lumMod val="50000"/>
                  </a:schemeClr>
                </a:solidFill>
                <a:latin typeface="+mn-lt"/>
                <a:ea typeface="SimSun" pitchFamily="2" charset="-122"/>
              </a:rPr>
              <a:pPr eaLnBrk="1" hangingPunct="1">
                <a:defRPr/>
              </a:pPr>
              <a:t>2</a:t>
            </a:fld>
            <a:endParaRPr kumimoji="0" lang="en-US" altLang="zh-CN" dirty="0" smtClean="0">
              <a:solidFill>
                <a:schemeClr val="bg1">
                  <a:lumMod val="50000"/>
                </a:schemeClr>
              </a:solidFill>
              <a:latin typeface="+mn-lt"/>
              <a:ea typeface="SimSun" pitchFamily="2" charset="-122"/>
            </a:endParaRPr>
          </a:p>
        </p:txBody>
      </p:sp>
      <p:sp>
        <p:nvSpPr>
          <p:cNvPr id="83971" name="文字方塊 1"/>
          <p:cNvSpPr txBox="1">
            <a:spLocks noChangeArrowheads="1"/>
          </p:cNvSpPr>
          <p:nvPr/>
        </p:nvSpPr>
        <p:spPr bwMode="auto">
          <a:xfrm>
            <a:off x="2197100" y="1557339"/>
            <a:ext cx="8066088" cy="4092575"/>
          </a:xfrm>
          <a:prstGeom prst="rect">
            <a:avLst/>
          </a:prstGeom>
          <a:noFill/>
          <a:ln w="9525">
            <a:noFill/>
            <a:miter lim="800000"/>
            <a:headEnd/>
            <a:tailEnd/>
          </a:ln>
        </p:spPr>
        <p:txBody>
          <a:bodyPr>
            <a:spAutoFit/>
          </a:bodyPr>
          <a:lstStyle/>
          <a:p>
            <a:pPr eaLnBrk="0" hangingPunct="0">
              <a:spcBef>
                <a:spcPts val="1200"/>
              </a:spcBef>
            </a:pPr>
            <a:r>
              <a:rPr lang="zh-TW" altLang="en-US" sz="1400" dirty="0">
                <a:latin typeface="FangSong" panose="02010609060101010101" pitchFamily="49" charset="-122"/>
                <a:ea typeface="FangSong" panose="02010609060101010101" pitchFamily="49" charset="-122"/>
              </a:rPr>
              <a:t>本文件所載的資料或經獨立的第三方機構所核實。對於本文件中所載的任何資 料、意見是否公平、正確、完整，本公司並無作出任何保證，閣下對本公司的 研究亦不應信賴該等資料或意見是公平、正確、完整的。 </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本文件所載的資料或意見是於特定日期所提供，本公司保有所有的更新權利， 本公司無義務通知閣下在特定日期後的資料更新或文件所提及的任何發展。 本公司不會針對因為使用本文件或其內容或與本文件有關的其他原因而造成的 任何損失承擔任何責任。</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本文件並不構成出售或發行本公司或其在任何司法管轄區的任何附屬公司或關 係人的證券的要約或徵求購買或收購該等證券的要約或參與投資活動的誘因， 或組成該等要約或誘因的一部份，亦不應解釋為該等要約或誘因。本文的任何 或部份的事實並不構成任何合約或承擔的依據，亦不應就任何合約或承擔加以 依賴。 </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閣下接受本文件，即表示同意對文件所載的資料及內容絕對保密，證券研究人 員需符合司法管轄區的證券研究的資格並遵循任何相關證券法規及限制的情形 方能製作及公佈關於本公司的研究文件。 </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本文件僅為證券研究人員自己使用及其研究參考所提供。 </a:t>
            </a:r>
            <a:endParaRPr lang="en-US" altLang="zh-TW" sz="1400" dirty="0">
              <a:latin typeface="FangSong" panose="02010609060101010101" pitchFamily="49" charset="-122"/>
              <a:ea typeface="FangSong" panose="02010609060101010101" pitchFamily="49" charset="-122"/>
            </a:endParaRPr>
          </a:p>
          <a:p>
            <a:pPr eaLnBrk="0" hangingPunct="0">
              <a:spcBef>
                <a:spcPts val="1200"/>
              </a:spcBef>
            </a:pPr>
            <a:r>
              <a:rPr lang="zh-TW" altLang="en-US" sz="1400" dirty="0">
                <a:latin typeface="FangSong" panose="02010609060101010101" pitchFamily="49" charset="-122"/>
                <a:ea typeface="FangSong" panose="02010609060101010101" pitchFamily="49" charset="-122"/>
              </a:rPr>
              <a:t>文件的任何部份均不可影印、複製、轉發或直接或間接地以任何方式轉交給任 何其他人或全部或部份公佈並作任何用途。</a:t>
            </a:r>
          </a:p>
        </p:txBody>
      </p:sp>
      <p:sp>
        <p:nvSpPr>
          <p:cNvPr id="5"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免責聲明</a:t>
            </a:r>
          </a:p>
        </p:txBody>
      </p:sp>
      <p:pic>
        <p:nvPicPr>
          <p:cNvPr id="7" name="图片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4820232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744"/>
            <a:ext cx="12192000" cy="6857256"/>
          </a:xfrm>
          <a:prstGeom prst="rect">
            <a:avLst/>
          </a:prstGeom>
          <a:blipFill dpi="0" rotWithShape="1">
            <a:blip r:embed="rId2">
              <a:alphaModFix amt="24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20</a:t>
            </a:fld>
            <a:endParaRPr lang="en-US" altLang="zh-TW" dirty="0"/>
          </a:p>
        </p:txBody>
      </p:sp>
      <p:pic>
        <p:nvPicPr>
          <p:cNvPr id="6" name="图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289" y="4046703"/>
            <a:ext cx="6268866" cy="252589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矩形 7"/>
          <p:cNvSpPr/>
          <p:nvPr/>
        </p:nvSpPr>
        <p:spPr>
          <a:xfrm>
            <a:off x="149792" y="1221289"/>
            <a:ext cx="4464496" cy="2664296"/>
          </a:xfrm>
          <a:prstGeom prst="rect">
            <a:avLst/>
          </a:prstGeom>
          <a:blipFill dpi="0" rotWithShape="1">
            <a:blip r:embed="rId4" cstate="email">
              <a:alphaModFix amt="90000"/>
              <a:extLst>
                <a:ext uri="{28A0092B-C50C-407E-A947-70E740481C1C}">
                  <a14:useLocalDpi xmlns:a14="http://schemas.microsoft.com/office/drawing/2010/main"/>
                </a:ext>
              </a:extLst>
            </a:blip>
            <a:srcRect/>
            <a:stretch>
              <a:fillRect/>
            </a:stretch>
          </a:blipFill>
          <a:ln>
            <a:noFill/>
          </a:ln>
          <a:effectLst>
            <a:outerShdw blurRad="50800" dist="381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1" name="图表 10"/>
          <p:cNvGraphicFramePr/>
          <p:nvPr>
            <p:extLst>
              <p:ext uri="{D42A27DB-BD31-4B8C-83A1-F6EECF244321}">
                <p14:modId xmlns:p14="http://schemas.microsoft.com/office/powerpoint/2010/main" val="2704482822"/>
              </p:ext>
            </p:extLst>
          </p:nvPr>
        </p:nvGraphicFramePr>
        <p:xfrm>
          <a:off x="4228032" y="1119694"/>
          <a:ext cx="4386245" cy="2455634"/>
        </p:xfrm>
        <a:graphic>
          <a:graphicData uri="http://schemas.openxmlformats.org/drawingml/2006/chart">
            <c:chart xmlns:c="http://schemas.openxmlformats.org/drawingml/2006/chart" xmlns:r="http://schemas.openxmlformats.org/officeDocument/2006/relationships" r:id="rId5"/>
          </a:graphicData>
        </a:graphic>
      </p:graphicFrame>
      <p:cxnSp>
        <p:nvCxnSpPr>
          <p:cNvPr id="13" name="直接箭头连接符 12"/>
          <p:cNvCxnSpPr/>
          <p:nvPr/>
        </p:nvCxnSpPr>
        <p:spPr>
          <a:xfrm flipV="1">
            <a:off x="3324489" y="2638923"/>
            <a:ext cx="2681165" cy="154978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椭圆 16"/>
          <p:cNvSpPr/>
          <p:nvPr/>
        </p:nvSpPr>
        <p:spPr>
          <a:xfrm>
            <a:off x="2324663" y="4017482"/>
            <a:ext cx="1539065" cy="532427"/>
          </a:xfrm>
          <a:prstGeom prst="ellipse">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zh-TW" altLang="en-US"/>
          </a:p>
        </p:txBody>
      </p:sp>
      <p:sp>
        <p:nvSpPr>
          <p:cNvPr id="18" name="文本框 17"/>
          <p:cNvSpPr txBox="1"/>
          <p:nvPr/>
        </p:nvSpPr>
        <p:spPr>
          <a:xfrm>
            <a:off x="5943314" y="1961759"/>
            <a:ext cx="864096" cy="646331"/>
          </a:xfrm>
          <a:prstGeom prst="rect">
            <a:avLst/>
          </a:prstGeom>
          <a:noFill/>
        </p:spPr>
        <p:txBody>
          <a:bodyPr wrap="square" rtlCol="0">
            <a:spAutoFit/>
          </a:bodyPr>
          <a:lstStyle/>
          <a:p>
            <a:r>
              <a:rPr lang="zh-TW" altLang="en-US" dirty="0" smtClean="0"/>
              <a:t>佔比</a:t>
            </a:r>
            <a:r>
              <a:rPr lang="en-US" altLang="zh-TW" dirty="0" smtClean="0"/>
              <a:t>78%</a:t>
            </a:r>
            <a:endParaRPr lang="zh-TW" altLang="en-US" dirty="0"/>
          </a:p>
        </p:txBody>
      </p:sp>
      <p:sp>
        <p:nvSpPr>
          <p:cNvPr id="15" name="TextBox 1"/>
          <p:cNvSpPr txBox="1">
            <a:spLocks noChangeArrowheads="1"/>
          </p:cNvSpPr>
          <p:nvPr/>
        </p:nvSpPr>
        <p:spPr bwMode="auto">
          <a:xfrm>
            <a:off x="1961926" y="336839"/>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美洲市場亮點</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0" name="图片 9"/>
          <p:cNvPicPr>
            <a:picLocks noChangeAspect="1"/>
          </p:cNvPicPr>
          <p:nvPr/>
        </p:nvPicPr>
        <p:blipFill>
          <a:blip r:embed="rId6"/>
          <a:stretch>
            <a:fillRect/>
          </a:stretch>
        </p:blipFill>
        <p:spPr>
          <a:xfrm>
            <a:off x="7144217" y="2827397"/>
            <a:ext cx="4903269" cy="33924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32994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9"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935" y="1196752"/>
            <a:ext cx="5257543" cy="5076963"/>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21</a:t>
            </a:fld>
            <a:endParaRPr lang="en-US" altLang="zh-TW" dirty="0"/>
          </a:p>
        </p:txBody>
      </p:sp>
      <p:sp>
        <p:nvSpPr>
          <p:cNvPr id="6" name="文本框 5"/>
          <p:cNvSpPr txBox="1"/>
          <p:nvPr/>
        </p:nvSpPr>
        <p:spPr>
          <a:xfrm>
            <a:off x="7153019" y="1375171"/>
            <a:ext cx="3934451" cy="646331"/>
          </a:xfrm>
          <a:prstGeom prst="rect">
            <a:avLst/>
          </a:prstGeom>
          <a:noFill/>
        </p:spPr>
        <p:txBody>
          <a:bodyPr wrap="square" rtlCol="0">
            <a:spAutoFit/>
          </a:bodyPr>
          <a:lstStyle/>
          <a:p>
            <a:r>
              <a:rPr lang="zh-TW" altLang="en-US" b="1" dirty="0">
                <a:latin typeface="FangSong" panose="02010609060101010101" pitchFamily="49" charset="-122"/>
                <a:ea typeface="FangSong" panose="02010609060101010101" pitchFamily="49" charset="-122"/>
              </a:rPr>
              <a:t>美洲市場在不同機構預測中</a:t>
            </a:r>
            <a:r>
              <a:rPr lang="en-US" altLang="zh-TW" b="1" dirty="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都是得到大幅</a:t>
            </a:r>
            <a:r>
              <a:rPr lang="zh-TW" altLang="en-US" b="1" dirty="0">
                <a:latin typeface="FangSong" panose="02010609060101010101" pitchFamily="49" charset="-122"/>
                <a:ea typeface="FangSong" panose="02010609060101010101" pitchFamily="49" charset="-122"/>
              </a:rPr>
              <a:t>增長</a:t>
            </a:r>
            <a:r>
              <a:rPr lang="zh-TW" altLang="en-US" b="1" dirty="0" smtClean="0">
                <a:latin typeface="FangSong" panose="02010609060101010101" pitchFamily="49" charset="-122"/>
                <a:ea typeface="FangSong" panose="02010609060101010101" pitchFamily="49" charset="-122"/>
              </a:rPr>
              <a:t>的預期</a:t>
            </a:r>
            <a:endParaRPr lang="zh-TW" altLang="en-US" b="1" dirty="0">
              <a:latin typeface="FangSong" panose="02010609060101010101" pitchFamily="49" charset="-122"/>
              <a:ea typeface="FangSong" panose="02010609060101010101" pitchFamily="49" charset="-122"/>
            </a:endParaRPr>
          </a:p>
        </p:txBody>
      </p:sp>
      <p:pic>
        <p:nvPicPr>
          <p:cNvPr id="7" name="图片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30978" y="2021502"/>
            <a:ext cx="6084168" cy="4574144"/>
          </a:xfrm>
          <a:prstGeom prst="rect">
            <a:avLst/>
          </a:prstGeom>
        </p:spPr>
      </p:pic>
      <p:sp>
        <p:nvSpPr>
          <p:cNvPr id="8" name="TextBox 1"/>
          <p:cNvSpPr txBox="1">
            <a:spLocks noChangeArrowheads="1"/>
          </p:cNvSpPr>
          <p:nvPr/>
        </p:nvSpPr>
        <p:spPr bwMode="auto">
          <a:xfrm>
            <a:off x="1991519" y="345303"/>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美洲市場潛力</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Tree>
    <p:extLst>
      <p:ext uri="{BB962C8B-B14F-4D97-AF65-F5344CB8AC3E}">
        <p14:creationId xmlns:p14="http://schemas.microsoft.com/office/powerpoint/2010/main" val="1632792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22</a:t>
            </a:fld>
            <a:endParaRPr lang="en-US" altLang="zh-TW" dirty="0"/>
          </a:p>
        </p:txBody>
      </p:sp>
      <p:sp>
        <p:nvSpPr>
          <p:cNvPr id="6" name="文本框 5"/>
          <p:cNvSpPr txBox="1"/>
          <p:nvPr/>
        </p:nvSpPr>
        <p:spPr>
          <a:xfrm>
            <a:off x="263352" y="1772816"/>
            <a:ext cx="5040560" cy="1200329"/>
          </a:xfrm>
          <a:prstGeom prst="rect">
            <a:avLst/>
          </a:prstGeom>
          <a:noFill/>
        </p:spPr>
        <p:txBody>
          <a:bodyPr wrap="square" rtlCol="0">
            <a:spAutoFit/>
          </a:bodyPr>
          <a:lstStyle/>
          <a:p>
            <a:r>
              <a:rPr lang="zh-TW" altLang="en-US" b="1" dirty="0" smtClean="0">
                <a:latin typeface="FangSong" panose="02010609060101010101" pitchFamily="49" charset="-122"/>
                <a:ea typeface="FangSong" panose="02010609060101010101" pitchFamily="49" charset="-122"/>
              </a:rPr>
              <a:t>美國離岸風能資源充沛</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目前已在東、西岸</a:t>
            </a:r>
            <a:r>
              <a:rPr lang="zh-TW" altLang="en-US" b="1" dirty="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五大湖區、墨西哥灣及夏威夷海域規劃</a:t>
            </a:r>
            <a:r>
              <a:rPr lang="en-US" altLang="zh-TW" b="1" dirty="0" smtClean="0">
                <a:latin typeface="FangSong" panose="02010609060101010101" pitchFamily="49" charset="-122"/>
                <a:ea typeface="FangSong" panose="02010609060101010101" pitchFamily="49" charset="-122"/>
              </a:rPr>
              <a:t>56</a:t>
            </a:r>
            <a:r>
              <a:rPr lang="zh-TW" altLang="en-US" b="1" dirty="0" smtClean="0">
                <a:latin typeface="FangSong" panose="02010609060101010101" pitchFamily="49" charset="-122"/>
                <a:ea typeface="FangSong" panose="02010609060101010101" pitchFamily="49" charset="-122"/>
              </a:rPr>
              <a:t>個風場</a:t>
            </a:r>
            <a:r>
              <a:rPr lang="en-US" altLang="zh-TW" b="1" dirty="0" smtClean="0">
                <a:latin typeface="FangSong" panose="02010609060101010101" pitchFamily="49" charset="-122"/>
                <a:ea typeface="FangSong" panose="02010609060101010101" pitchFamily="49" charset="-122"/>
              </a:rPr>
              <a:t>;</a:t>
            </a:r>
          </a:p>
          <a:p>
            <a:endParaRPr lang="en-US" altLang="zh-TW" b="1" dirty="0">
              <a:latin typeface="FangSong" panose="02010609060101010101" pitchFamily="49" charset="-122"/>
              <a:ea typeface="FangSong" panose="02010609060101010101" pitchFamily="49" charset="-122"/>
            </a:endParaRPr>
          </a:p>
          <a:p>
            <a:r>
              <a:rPr lang="zh-TW" altLang="en-US" b="1" dirty="0" smtClean="0">
                <a:latin typeface="FangSong" panose="02010609060101010101" pitchFamily="49" charset="-122"/>
                <a:ea typeface="FangSong" panose="02010609060101010101" pitchFamily="49" charset="-122"/>
              </a:rPr>
              <a:t>同時預計在</a:t>
            </a:r>
            <a:r>
              <a:rPr lang="en-US" altLang="zh-TW" b="1" dirty="0" smtClean="0">
                <a:latin typeface="FangSong" panose="02010609060101010101" pitchFamily="49" charset="-122"/>
                <a:ea typeface="FangSong" panose="02010609060101010101" pitchFamily="49" charset="-122"/>
              </a:rPr>
              <a:t>2030</a:t>
            </a:r>
            <a:r>
              <a:rPr lang="zh-TW" altLang="en-US" b="1" dirty="0" smtClean="0">
                <a:latin typeface="FangSong" panose="02010609060101010101" pitchFamily="49" charset="-122"/>
                <a:ea typeface="FangSong" panose="02010609060101010101" pitchFamily="49" charset="-122"/>
              </a:rPr>
              <a:t>年前帶來</a:t>
            </a:r>
            <a:r>
              <a:rPr lang="en-US" altLang="zh-TW" b="1" dirty="0" smtClean="0">
                <a:latin typeface="FangSong" panose="02010609060101010101" pitchFamily="49" charset="-122"/>
                <a:ea typeface="FangSong" panose="02010609060101010101" pitchFamily="49" charset="-122"/>
              </a:rPr>
              <a:t>8</a:t>
            </a:r>
            <a:r>
              <a:rPr lang="zh-TW" altLang="en-US" b="1" dirty="0" smtClean="0">
                <a:latin typeface="FangSong" panose="02010609060101010101" pitchFamily="49" charset="-122"/>
                <a:ea typeface="FangSong" panose="02010609060101010101" pitchFamily="49" charset="-122"/>
              </a:rPr>
              <a:t>萬個就業機會。</a:t>
            </a:r>
            <a:endParaRPr lang="zh-TW" altLang="en-US" b="1" dirty="0">
              <a:latin typeface="FangSong" panose="02010609060101010101" pitchFamily="49" charset="-122"/>
              <a:ea typeface="FangSong" panose="02010609060101010101" pitchFamily="49" charset="-122"/>
            </a:endParaRPr>
          </a:p>
        </p:txBody>
      </p:sp>
      <p:sp>
        <p:nvSpPr>
          <p:cNvPr id="8" name="TextBox 1"/>
          <p:cNvSpPr txBox="1">
            <a:spLocks noChangeArrowheads="1"/>
          </p:cNvSpPr>
          <p:nvPr/>
        </p:nvSpPr>
        <p:spPr bwMode="auto">
          <a:xfrm>
            <a:off x="1847528" y="359540"/>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美洲市場潛力</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0" name="图片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328" y="3310516"/>
            <a:ext cx="5616624" cy="2516344"/>
          </a:xfrm>
          <a:prstGeom prst="rect">
            <a:avLst/>
          </a:prstGeom>
        </p:spPr>
      </p:pic>
      <p:pic>
        <p:nvPicPr>
          <p:cNvPr id="4" name="图片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70099" y="1337120"/>
            <a:ext cx="5935002" cy="4980202"/>
          </a:xfrm>
          <a:prstGeom prst="rect">
            <a:avLst/>
          </a:prstGeom>
        </p:spPr>
      </p:pic>
      <p:pic>
        <p:nvPicPr>
          <p:cNvPr id="12" name="图片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13064619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23</a:t>
            </a:fld>
            <a:endParaRPr lang="en-US" altLang="zh-TW" dirty="0"/>
          </a:p>
        </p:txBody>
      </p:sp>
      <p:sp>
        <p:nvSpPr>
          <p:cNvPr id="8" name="TextBox 1"/>
          <p:cNvSpPr txBox="1">
            <a:spLocks noChangeArrowheads="1"/>
          </p:cNvSpPr>
          <p:nvPr/>
        </p:nvSpPr>
        <p:spPr bwMode="auto">
          <a:xfrm>
            <a:off x="1847528" y="359540"/>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美洲市場潛力</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5"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1424" y="1277887"/>
            <a:ext cx="4902452" cy="5473981"/>
          </a:xfrm>
          <a:prstGeom prst="rect">
            <a:avLst/>
          </a:prstGeom>
        </p:spPr>
      </p:pic>
      <p:pic>
        <p:nvPicPr>
          <p:cNvPr id="9" name="图片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25300" y="1279901"/>
            <a:ext cx="3817247" cy="5493249"/>
          </a:xfrm>
          <a:prstGeom prst="rect">
            <a:avLst/>
          </a:prstGeom>
        </p:spPr>
      </p:pic>
    </p:spTree>
    <p:extLst>
      <p:ext uri="{BB962C8B-B14F-4D97-AF65-F5344CB8AC3E}">
        <p14:creationId xmlns:p14="http://schemas.microsoft.com/office/powerpoint/2010/main" val="36960631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2"/>
          <a:stretch>
            <a:fillRect/>
          </a:stretch>
        </p:blipFill>
        <p:spPr>
          <a:xfrm>
            <a:off x="30290" y="1752827"/>
            <a:ext cx="7290133" cy="4603524"/>
          </a:xfrm>
          <a:prstGeom prst="rect">
            <a:avLst/>
          </a:prstGeom>
        </p:spPr>
      </p:pic>
      <p:sp>
        <p:nvSpPr>
          <p:cNvPr id="3" name="灯片编号占位符 2"/>
          <p:cNvSpPr>
            <a:spLocks noGrp="1"/>
          </p:cNvSpPr>
          <p:nvPr>
            <p:ph type="sldNum" sz="quarter" idx="16"/>
          </p:nvPr>
        </p:nvSpPr>
        <p:spPr>
          <a:xfrm>
            <a:off x="11136560" y="6356351"/>
            <a:ext cx="445840" cy="366513"/>
          </a:xfrm>
        </p:spPr>
        <p:txBody>
          <a:bodyPr/>
          <a:lstStyle/>
          <a:p>
            <a:pPr>
              <a:defRPr/>
            </a:pPr>
            <a:fld id="{1C3410BB-D687-479E-8514-B8F04F975F1B}" type="slidenum">
              <a:rPr lang="zh-TW" altLang="en-US" smtClean="0"/>
              <a:pPr>
                <a:defRPr/>
              </a:pPr>
              <a:t>24</a:t>
            </a:fld>
            <a:endParaRPr lang="en-US" altLang="zh-TW" dirty="0"/>
          </a:p>
        </p:txBody>
      </p:sp>
      <p:sp>
        <p:nvSpPr>
          <p:cNvPr id="7" name="TextBox 1"/>
          <p:cNvSpPr txBox="1">
            <a:spLocks noChangeArrowheads="1"/>
          </p:cNvSpPr>
          <p:nvPr/>
        </p:nvSpPr>
        <p:spPr bwMode="auto">
          <a:xfrm>
            <a:off x="1775520" y="33526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亞</a:t>
            </a:r>
            <a:r>
              <a:rPr kumimoji="0" lang="zh-CN" altLang="en-US" sz="3600" b="1" dirty="0" smtClean="0">
                <a:latin typeface="FangSong" panose="02010609060101010101" pitchFamily="49" charset="-122"/>
                <a:ea typeface="FangSong" panose="02010609060101010101" pitchFamily="49" charset="-122"/>
                <a:cs typeface="Verdana" pitchFamily="34" charset="0"/>
              </a:rPr>
              <a:t>洲市場亮點</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0" name="图片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13" name="图片 12"/>
          <p:cNvPicPr>
            <a:picLocks noChangeAspect="1"/>
          </p:cNvPicPr>
          <p:nvPr/>
        </p:nvPicPr>
        <p:blipFill>
          <a:blip r:embed="rId4"/>
          <a:stretch>
            <a:fillRect/>
          </a:stretch>
        </p:blipFill>
        <p:spPr>
          <a:xfrm>
            <a:off x="2423592" y="6567467"/>
            <a:ext cx="1307164" cy="155397"/>
          </a:xfrm>
          <a:prstGeom prst="rect">
            <a:avLst/>
          </a:prstGeom>
        </p:spPr>
      </p:pic>
      <p:sp>
        <p:nvSpPr>
          <p:cNvPr id="14" name="文本框 13"/>
          <p:cNvSpPr txBox="1"/>
          <p:nvPr/>
        </p:nvSpPr>
        <p:spPr>
          <a:xfrm>
            <a:off x="513506" y="1176643"/>
            <a:ext cx="7044181" cy="646331"/>
          </a:xfrm>
          <a:prstGeom prst="rect">
            <a:avLst/>
          </a:prstGeom>
          <a:noFill/>
        </p:spPr>
        <p:txBody>
          <a:bodyPr wrap="square" rtlCol="0">
            <a:spAutoFit/>
          </a:bodyPr>
          <a:lstStyle/>
          <a:p>
            <a:r>
              <a:rPr lang="en-US" altLang="zh-TW" sz="3600" b="1" dirty="0" smtClean="0">
                <a:solidFill>
                  <a:srgbClr val="33CCCC"/>
                </a:solidFill>
                <a:latin typeface="DFKai-SB" panose="03000509000000000000" pitchFamily="65" charset="-120"/>
                <a:ea typeface="DFKai-SB" panose="03000509000000000000" pitchFamily="65" charset="-120"/>
              </a:rPr>
              <a:t>2030</a:t>
            </a:r>
            <a:r>
              <a:rPr lang="zh-TW" altLang="en-US" sz="3600" b="1" dirty="0" smtClean="0">
                <a:solidFill>
                  <a:srgbClr val="33CCCC"/>
                </a:solidFill>
                <a:latin typeface="DFKai-SB" panose="03000509000000000000" pitchFamily="65" charset="-120"/>
                <a:ea typeface="DFKai-SB" panose="03000509000000000000" pitchFamily="65" charset="-120"/>
              </a:rPr>
              <a:t> </a:t>
            </a:r>
            <a:r>
              <a:rPr lang="zh-TW" altLang="en-US" sz="3600" b="1" dirty="0">
                <a:solidFill>
                  <a:srgbClr val="33CCCC"/>
                </a:solidFill>
                <a:latin typeface="DFKai-SB" panose="03000509000000000000" pitchFamily="65" charset="-120"/>
                <a:ea typeface="DFKai-SB" panose="03000509000000000000" pitchFamily="65" charset="-120"/>
              </a:rPr>
              <a:t>亞洲各</a:t>
            </a:r>
            <a:r>
              <a:rPr lang="zh-TW" altLang="en-US" sz="3600" b="1" dirty="0" smtClean="0">
                <a:solidFill>
                  <a:srgbClr val="33CCCC"/>
                </a:solidFill>
                <a:latin typeface="DFKai-SB" panose="03000509000000000000" pitchFamily="65" charset="-120"/>
                <a:ea typeface="DFKai-SB" panose="03000509000000000000" pitchFamily="65" charset="-120"/>
              </a:rPr>
              <a:t>國離</a:t>
            </a:r>
            <a:r>
              <a:rPr lang="zh-TW" altLang="en-US" sz="3600" b="1" dirty="0">
                <a:solidFill>
                  <a:srgbClr val="33CCCC"/>
                </a:solidFill>
                <a:latin typeface="DFKai-SB" panose="03000509000000000000" pitchFamily="65" charset="-120"/>
                <a:ea typeface="DFKai-SB" panose="03000509000000000000" pitchFamily="65" charset="-120"/>
              </a:rPr>
              <a:t>岸風電設置計畫</a:t>
            </a:r>
          </a:p>
        </p:txBody>
      </p:sp>
      <p:sp>
        <p:nvSpPr>
          <p:cNvPr id="15" name="文本框 14"/>
          <p:cNvSpPr txBox="1"/>
          <p:nvPr/>
        </p:nvSpPr>
        <p:spPr>
          <a:xfrm>
            <a:off x="7896200" y="1196752"/>
            <a:ext cx="3896706" cy="2369880"/>
          </a:xfrm>
          <a:prstGeom prst="rect">
            <a:avLst/>
          </a:prstGeom>
          <a:noFill/>
        </p:spPr>
        <p:txBody>
          <a:bodyPr wrap="square" rtlCol="0">
            <a:spAutoFit/>
          </a:bodyPr>
          <a:lstStyle/>
          <a:p>
            <a:pPr marL="285750" indent="-285750">
              <a:buFont typeface="Arial" panose="020B0604020202020204" pitchFamily="34" charset="0"/>
              <a:buChar char="•"/>
            </a:pPr>
            <a:r>
              <a:rPr lang="zh-TW" altLang="en-US" sz="2000" b="1" dirty="0" smtClean="0">
                <a:latin typeface="DFKai-SB" panose="03000509000000000000" pitchFamily="65" charset="-120"/>
                <a:ea typeface="DFKai-SB" panose="03000509000000000000" pitchFamily="65" charset="-120"/>
              </a:rPr>
              <a:t>亞洲離岸風電規模及發展快速</a:t>
            </a:r>
            <a:endParaRPr lang="en-US" altLang="zh-TW" sz="2000" b="1" dirty="0" smtClean="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endParaRPr lang="en-US" altLang="zh-TW" sz="2000" b="1"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r>
              <a:rPr lang="zh-TW" altLang="en-US" sz="2000" b="1" dirty="0" smtClean="0">
                <a:latin typeface="DFKai-SB" panose="03000509000000000000" pitchFamily="65" charset="-120"/>
                <a:ea typeface="DFKai-SB" panose="03000509000000000000" pitchFamily="65" charset="-120"/>
              </a:rPr>
              <a:t>技術與供應鏈完整</a:t>
            </a:r>
            <a:endParaRPr lang="en-US" altLang="zh-TW" sz="2000" b="1" dirty="0" smtClean="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endParaRPr lang="en-US" altLang="zh-TW" sz="2000" b="1" dirty="0">
              <a:latin typeface="DFKai-SB" panose="03000509000000000000" pitchFamily="65" charset="-120"/>
              <a:ea typeface="DFKai-SB" panose="03000509000000000000" pitchFamily="65" charset="-120"/>
            </a:endParaRPr>
          </a:p>
          <a:p>
            <a:pPr marL="285750" lvl="1" indent="-285750">
              <a:buFont typeface="Arial" panose="020B0604020202020204" pitchFamily="34" charset="0"/>
              <a:buChar char="•"/>
            </a:pPr>
            <a:r>
              <a:rPr lang="zh-TW" altLang="en-US" sz="2000" b="1" dirty="0" smtClean="0">
                <a:latin typeface="DFKai-SB" panose="03000509000000000000" pitchFamily="65" charset="-120"/>
                <a:ea typeface="DFKai-SB" panose="03000509000000000000" pitchFamily="65" charset="-120"/>
                <a:hlinkClick r:id="rId5" action="ppaction://hlinksldjump"/>
              </a:rPr>
              <a:t>依十四五</a:t>
            </a:r>
            <a:r>
              <a:rPr lang="zh-TW" altLang="en-US" sz="2000" b="1" dirty="0">
                <a:latin typeface="DFKai-SB" panose="03000509000000000000" pitchFamily="65" charset="-120"/>
                <a:ea typeface="DFKai-SB" panose="03000509000000000000" pitchFamily="65" charset="-120"/>
                <a:hlinkClick r:id="rId5" action="ppaction://hlinksldjump"/>
              </a:rPr>
              <a:t>規</a:t>
            </a:r>
            <a:r>
              <a:rPr lang="zh-TW" altLang="en-US" sz="2000" b="1" dirty="0" smtClean="0">
                <a:latin typeface="DFKai-SB" panose="03000509000000000000" pitchFamily="65" charset="-120"/>
                <a:ea typeface="DFKai-SB" panose="03000509000000000000" pitchFamily="65" charset="-120"/>
                <a:hlinkClick r:id="rId5" action="ppaction://hlinksldjump"/>
              </a:rPr>
              <a:t>畫</a:t>
            </a:r>
            <a:r>
              <a:rPr lang="en-US" altLang="zh-TW" sz="2000" b="1" dirty="0" smtClean="0">
                <a:latin typeface="DFKai-SB" panose="03000509000000000000" pitchFamily="65" charset="-120"/>
                <a:ea typeface="DFKai-SB" panose="03000509000000000000" pitchFamily="65" charset="-120"/>
                <a:hlinkClick r:id="rId5" action="ppaction://hlinksldjump"/>
              </a:rPr>
              <a:t>,</a:t>
            </a:r>
            <a:r>
              <a:rPr lang="zh-TW" altLang="en-US" sz="2000" b="1" dirty="0" smtClean="0">
                <a:latin typeface="DFKai-SB" panose="03000509000000000000" pitchFamily="65" charset="-120"/>
                <a:ea typeface="DFKai-SB" panose="03000509000000000000" pitchFamily="65" charset="-120"/>
                <a:hlinkClick r:id="rId5" action="ppaction://hlinksldjump"/>
              </a:rPr>
              <a:t>至</a:t>
            </a:r>
            <a:r>
              <a:rPr lang="en-US" altLang="zh-TW" sz="2000" b="1" dirty="0" smtClean="0">
                <a:latin typeface="DFKai-SB" panose="03000509000000000000" pitchFamily="65" charset="-120"/>
                <a:ea typeface="DFKai-SB" panose="03000509000000000000" pitchFamily="65" charset="-120"/>
                <a:hlinkClick r:id="rId5" action="ppaction://hlinksldjump"/>
              </a:rPr>
              <a:t>2030</a:t>
            </a:r>
            <a:r>
              <a:rPr lang="zh-TW" altLang="en-US" sz="2000" b="1" dirty="0" smtClean="0">
                <a:latin typeface="DFKai-SB" panose="03000509000000000000" pitchFamily="65" charset="-120"/>
                <a:ea typeface="DFKai-SB" panose="03000509000000000000" pitchFamily="65" charset="-120"/>
                <a:hlinkClick r:id="rId5" action="ppaction://hlinksldjump"/>
              </a:rPr>
              <a:t>年</a:t>
            </a:r>
            <a:r>
              <a:rPr lang="en-US" altLang="zh-TW" sz="2000" b="1" dirty="0">
                <a:latin typeface="DFKai-SB" panose="03000509000000000000" pitchFamily="65" charset="-120"/>
                <a:ea typeface="DFKai-SB" panose="03000509000000000000" pitchFamily="65" charset="-120"/>
                <a:hlinkClick r:id="rId5" action="ppaction://hlinksldjump"/>
              </a:rPr>
              <a:t>,</a:t>
            </a:r>
            <a:r>
              <a:rPr lang="zh-TW" altLang="en-US" sz="2000" b="1" dirty="0">
                <a:latin typeface="DFKai-SB" panose="03000509000000000000" pitchFamily="65" charset="-120"/>
                <a:ea typeface="DFKai-SB" panose="03000509000000000000" pitchFamily="65" charset="-120"/>
                <a:hlinkClick r:id="rId5" action="ppaction://hlinksldjump"/>
              </a:rPr>
              <a:t>中國每年新增裝機量不低於</a:t>
            </a:r>
            <a:r>
              <a:rPr lang="en-US" altLang="zh-TW" sz="2000" b="1" dirty="0">
                <a:latin typeface="DFKai-SB" panose="03000509000000000000" pitchFamily="65" charset="-120"/>
                <a:ea typeface="DFKai-SB" panose="03000509000000000000" pitchFamily="65" charset="-120"/>
                <a:hlinkClick r:id="rId5" action="ppaction://hlinksldjump"/>
              </a:rPr>
              <a:t>60GW</a:t>
            </a:r>
            <a:endParaRPr lang="en-US" altLang="zh-TW" sz="2000" b="1"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endParaRPr lang="zh-TW" altLang="en-US" sz="2800" b="1" dirty="0">
              <a:latin typeface="DFKai-SB" panose="03000509000000000000" pitchFamily="65" charset="-120"/>
              <a:ea typeface="DFKai-SB" panose="03000509000000000000" pitchFamily="65" charset="-120"/>
            </a:endParaRPr>
          </a:p>
        </p:txBody>
      </p:sp>
      <p:pic>
        <p:nvPicPr>
          <p:cNvPr id="9" name="图片 8"/>
          <p:cNvPicPr>
            <a:picLocks noChangeAspect="1"/>
          </p:cNvPicPr>
          <p:nvPr/>
        </p:nvPicPr>
        <p:blipFill rotWithShape="1">
          <a:blip r:embed="rId6"/>
          <a:srcRect r="3983"/>
          <a:stretch/>
        </p:blipFill>
        <p:spPr>
          <a:xfrm>
            <a:off x="6888089" y="3468505"/>
            <a:ext cx="5275808" cy="2938933"/>
          </a:xfrm>
          <a:prstGeom prst="rect">
            <a:avLst/>
          </a:prstGeom>
        </p:spPr>
      </p:pic>
      <p:pic>
        <p:nvPicPr>
          <p:cNvPr id="6" name="图片 5"/>
          <p:cNvPicPr>
            <a:picLocks noChangeAspect="1"/>
          </p:cNvPicPr>
          <p:nvPr/>
        </p:nvPicPr>
        <p:blipFill>
          <a:blip r:embed="rId7"/>
          <a:stretch>
            <a:fillRect/>
          </a:stretch>
        </p:blipFill>
        <p:spPr>
          <a:xfrm>
            <a:off x="0" y="1720237"/>
            <a:ext cx="3865050" cy="2061915"/>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45630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6"/>
          </p:nvPr>
        </p:nvSpPr>
        <p:spPr/>
        <p:txBody>
          <a:bodyPr/>
          <a:lstStyle/>
          <a:p>
            <a:pPr>
              <a:defRPr/>
            </a:pPr>
            <a:fld id="{D65D3AB2-22C3-474D-880C-69B369BC085A}" type="slidenum">
              <a:rPr lang="zh-TW" altLang="en-US" smtClean="0"/>
              <a:pPr>
                <a:defRPr/>
              </a:pPr>
              <a:t>25</a:t>
            </a:fld>
            <a:endParaRPr lang="en-US" altLang="zh-TW" dirty="0"/>
          </a:p>
        </p:txBody>
      </p:sp>
      <p:pic>
        <p:nvPicPr>
          <p:cNvPr id="6" name="图片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16080" y="1242182"/>
            <a:ext cx="4163156" cy="5479294"/>
          </a:xfrm>
          <a:prstGeom prst="rect">
            <a:avLst/>
          </a:prstGeom>
          <a:ln>
            <a:noFill/>
          </a:ln>
          <a:effectLst>
            <a:outerShdw blurRad="190500" sx="101000" sy="101000" algn="tl" rotWithShape="0">
              <a:srgbClr val="000000">
                <a:alpha val="70000"/>
              </a:srgbClr>
            </a:outerShdw>
          </a:effectLst>
        </p:spPr>
      </p:pic>
      <p:pic>
        <p:nvPicPr>
          <p:cNvPr id="4" name="图片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2588" y="3140968"/>
            <a:ext cx="4771404" cy="2808312"/>
          </a:xfrm>
          <a:prstGeom prst="rect">
            <a:avLst/>
          </a:prstGeom>
          <a:ln>
            <a:noFill/>
          </a:ln>
          <a:effectLst>
            <a:outerShdw blurRad="190500" sx="101000" sy="101000" algn="tl" rotWithShape="0">
              <a:srgbClr val="000000">
                <a:alpha val="70000"/>
              </a:srgbClr>
            </a:outerShdw>
          </a:effectLst>
        </p:spPr>
      </p:pic>
      <p:sp>
        <p:nvSpPr>
          <p:cNvPr id="8" name="TextBox 1"/>
          <p:cNvSpPr txBox="1">
            <a:spLocks noChangeArrowheads="1"/>
          </p:cNvSpPr>
          <p:nvPr/>
        </p:nvSpPr>
        <p:spPr bwMode="auto">
          <a:xfrm>
            <a:off x="1775520"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台</a:t>
            </a:r>
            <a:r>
              <a:rPr kumimoji="0" lang="zh-CN" altLang="en-US" sz="3600" b="1" dirty="0" smtClean="0">
                <a:latin typeface="FangSong" panose="02010609060101010101" pitchFamily="49" charset="-122"/>
                <a:ea typeface="FangSong" panose="02010609060101010101" pitchFamily="49" charset="-122"/>
                <a:cs typeface="Verdana" pitchFamily="34" charset="0"/>
              </a:rPr>
              <a:t>灣離岸風電市場</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1" name="图片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12" name="文字方塊 5"/>
          <p:cNvSpPr txBox="1"/>
          <p:nvPr/>
        </p:nvSpPr>
        <p:spPr>
          <a:xfrm>
            <a:off x="1037583" y="1267109"/>
            <a:ext cx="5256584" cy="1708160"/>
          </a:xfrm>
          <a:prstGeom prst="rect">
            <a:avLst/>
          </a:prstGeom>
          <a:noFill/>
        </p:spPr>
        <p:txBody>
          <a:bodyPr wrap="square" rtlCol="0">
            <a:spAutoFit/>
          </a:bodyPr>
          <a:lstStyle/>
          <a:p>
            <a:pPr marL="342900" indent="-342900" eaLnBrk="0" hangingPunct="0">
              <a:lnSpc>
                <a:spcPts val="2400"/>
              </a:lnSpc>
              <a:spcBef>
                <a:spcPts val="600"/>
              </a:spcBef>
              <a:buClr>
                <a:schemeClr val="accent2"/>
              </a:buClr>
              <a:buSzPct val="80000"/>
              <a:buFont typeface="Wingdings" panose="05000000000000000000" pitchFamily="2" charset="2"/>
              <a:buChar char=""/>
            </a:pPr>
            <a:r>
              <a:rPr lang="en-US" altLang="zh-TW" sz="2000" b="1" dirty="0">
                <a:latin typeface="FangSong" panose="02010609060101010101" pitchFamily="49" charset="-122"/>
                <a:ea typeface="FangSong" panose="02010609060101010101" pitchFamily="49" charset="-122"/>
                <a:cs typeface="Arial" charset="0"/>
              </a:rPr>
              <a:t>2026</a:t>
            </a:r>
            <a:r>
              <a:rPr lang="zh-TW" altLang="en-US" sz="2000" b="1" dirty="0">
                <a:latin typeface="FangSong" panose="02010609060101010101" pitchFamily="49" charset="-122"/>
                <a:ea typeface="FangSong" panose="02010609060101010101" pitchFamily="49" charset="-122"/>
                <a:cs typeface="Arial" charset="0"/>
              </a:rPr>
              <a:t>～</a:t>
            </a:r>
            <a:r>
              <a:rPr lang="en-US" altLang="zh-TW" sz="2000" b="1" dirty="0">
                <a:latin typeface="FangSong" panose="02010609060101010101" pitchFamily="49" charset="-122"/>
                <a:ea typeface="FangSong" panose="02010609060101010101" pitchFamily="49" charset="-122"/>
                <a:cs typeface="Arial" charset="0"/>
              </a:rPr>
              <a:t>2035</a:t>
            </a:r>
            <a:r>
              <a:rPr lang="zh-TW" altLang="en-US" sz="2000" b="1" dirty="0">
                <a:latin typeface="FangSong" panose="02010609060101010101" pitchFamily="49" charset="-122"/>
                <a:ea typeface="FangSong" panose="02010609060101010101" pitchFamily="49" charset="-122"/>
                <a:cs typeface="Arial" charset="0"/>
              </a:rPr>
              <a:t>年的區塊開發：規畫釋出</a:t>
            </a:r>
            <a:r>
              <a:rPr lang="en-US" altLang="zh-TW" sz="2000" b="1" dirty="0">
                <a:latin typeface="FangSong" panose="02010609060101010101" pitchFamily="49" charset="-122"/>
                <a:ea typeface="FangSong" panose="02010609060101010101" pitchFamily="49" charset="-122"/>
                <a:cs typeface="Arial" charset="0"/>
              </a:rPr>
              <a:t>15GW</a:t>
            </a:r>
            <a:r>
              <a:rPr lang="zh-TW" altLang="en-US" sz="2000" b="1" dirty="0">
                <a:latin typeface="FangSong" panose="02010609060101010101" pitchFamily="49" charset="-122"/>
                <a:ea typeface="FangSong" panose="02010609060101010101" pitchFamily="49" charset="-122"/>
                <a:cs typeface="Arial" charset="0"/>
              </a:rPr>
              <a:t>的裝置容量，是前兩階段的近</a:t>
            </a:r>
            <a:r>
              <a:rPr lang="en-US" altLang="zh-TW" sz="2000" b="1" dirty="0">
                <a:latin typeface="FangSong" panose="02010609060101010101" pitchFamily="49" charset="-122"/>
                <a:ea typeface="FangSong" panose="02010609060101010101" pitchFamily="49" charset="-122"/>
                <a:cs typeface="Arial" charset="0"/>
              </a:rPr>
              <a:t>3</a:t>
            </a:r>
            <a:r>
              <a:rPr lang="zh-TW" altLang="en-US" sz="2000" b="1" dirty="0">
                <a:latin typeface="FangSong" panose="02010609060101010101" pitchFamily="49" charset="-122"/>
                <a:ea typeface="FangSong" panose="02010609060101010101" pitchFamily="49" charset="-122"/>
                <a:cs typeface="Arial" charset="0"/>
              </a:rPr>
              <a:t>倍。</a:t>
            </a:r>
            <a:r>
              <a:rPr lang="en-US" altLang="zh-TW" sz="2000" b="1" dirty="0">
                <a:latin typeface="FangSong" panose="02010609060101010101" pitchFamily="49" charset="-122"/>
                <a:ea typeface="FangSong" panose="02010609060101010101" pitchFamily="49" charset="-122"/>
                <a:cs typeface="Arial" charset="0"/>
              </a:rPr>
              <a:t> </a:t>
            </a:r>
            <a:r>
              <a:rPr lang="zh-TW" altLang="en-US" sz="2000" b="1" dirty="0">
                <a:latin typeface="FangSong" panose="02010609060101010101" pitchFamily="49" charset="-122"/>
                <a:ea typeface="FangSong" panose="02010609060101010101" pitchFamily="49" charset="-122"/>
                <a:cs typeface="Arial" charset="0"/>
              </a:rPr>
              <a:t>累積裝置容量上看</a:t>
            </a:r>
            <a:r>
              <a:rPr lang="en-US" altLang="zh-TW" sz="2000" b="1" dirty="0">
                <a:latin typeface="FangSong" panose="02010609060101010101" pitchFamily="49" charset="-122"/>
                <a:ea typeface="FangSong" panose="02010609060101010101" pitchFamily="49" charset="-122"/>
                <a:cs typeface="Arial" charset="0"/>
              </a:rPr>
              <a:t>20.7GW</a:t>
            </a:r>
            <a:r>
              <a:rPr lang="zh-TW" altLang="en-US" sz="2000" b="1" dirty="0" smtClean="0">
                <a:latin typeface="FangSong" panose="02010609060101010101" pitchFamily="49" charset="-122"/>
                <a:ea typeface="FangSong" panose="02010609060101010101" pitchFamily="49" charset="-122"/>
                <a:cs typeface="Arial" charset="0"/>
              </a:rPr>
              <a:t>。</a:t>
            </a:r>
            <a:endParaRPr lang="en-US" altLang="zh-CN" sz="2000" b="1" dirty="0" smtClean="0">
              <a:solidFill>
                <a:srgbClr val="FF0000"/>
              </a:solidFill>
              <a:latin typeface="FangSong" panose="02010609060101010101" pitchFamily="49" charset="-122"/>
              <a:ea typeface="FangSong" panose="02010609060101010101" pitchFamily="49" charset="-122"/>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zh-TW" altLang="en-US" sz="2000" b="1" dirty="0" smtClean="0">
                <a:latin typeface="FangSong" panose="02010609060101010101" pitchFamily="49" charset="-122"/>
                <a:ea typeface="FangSong" panose="02010609060101010101" pitchFamily="49" charset="-122"/>
                <a:cs typeface="Arial" charset="0"/>
              </a:rPr>
              <a:t>目</a:t>
            </a:r>
            <a:r>
              <a:rPr lang="zh-TW" altLang="en-US" sz="2000" b="1" dirty="0">
                <a:latin typeface="FangSong" panose="02010609060101010101" pitchFamily="49" charset="-122"/>
                <a:ea typeface="FangSong" panose="02010609060101010101" pitchFamily="49" charset="-122"/>
                <a:cs typeface="Arial" charset="0"/>
              </a:rPr>
              <a:t>標</a:t>
            </a:r>
            <a:r>
              <a:rPr lang="en-US" altLang="zh-TW" sz="2000" b="1" dirty="0">
                <a:latin typeface="FangSong" panose="02010609060101010101" pitchFamily="49" charset="-122"/>
                <a:ea typeface="FangSong" panose="02010609060101010101" pitchFamily="49" charset="-122"/>
                <a:cs typeface="Arial" charset="0"/>
              </a:rPr>
              <a:t>2025</a:t>
            </a:r>
            <a:r>
              <a:rPr lang="zh-TW" altLang="en-US" sz="2000" b="1" dirty="0">
                <a:latin typeface="FangSong" panose="02010609060101010101" pitchFamily="49" charset="-122"/>
                <a:ea typeface="FangSong" panose="02010609060101010101" pitchFamily="49" charset="-122"/>
                <a:cs typeface="Arial" charset="0"/>
              </a:rPr>
              <a:t>年，離岸風電總裝置量將達</a:t>
            </a:r>
            <a:r>
              <a:rPr lang="en-US" altLang="zh-TW" sz="2000" b="1" dirty="0">
                <a:latin typeface="FangSong" panose="02010609060101010101" pitchFamily="49" charset="-122"/>
                <a:ea typeface="FangSong" panose="02010609060101010101" pitchFamily="49" charset="-122"/>
                <a:cs typeface="Arial" charset="0"/>
              </a:rPr>
              <a:t>5.7GW</a:t>
            </a:r>
          </a:p>
        </p:txBody>
      </p:sp>
    </p:spTree>
    <p:extLst>
      <p:ext uri="{BB962C8B-B14F-4D97-AF65-F5344CB8AC3E}">
        <p14:creationId xmlns:p14="http://schemas.microsoft.com/office/powerpoint/2010/main" val="39765596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26</a:t>
            </a:fld>
            <a:endParaRPr lang="en-US" altLang="zh-TW" dirty="0"/>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68009" y="1196752"/>
            <a:ext cx="4378739" cy="5272208"/>
          </a:xfrm>
          <a:prstGeom prst="rect">
            <a:avLst/>
          </a:prstGeom>
        </p:spPr>
      </p:pic>
      <p:pic>
        <p:nvPicPr>
          <p:cNvPr id="5"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61279" y="1484784"/>
            <a:ext cx="4427984" cy="1061680"/>
          </a:xfrm>
          <a:prstGeom prst="rect">
            <a:avLst/>
          </a:prstGeom>
        </p:spPr>
      </p:pic>
      <p:sp>
        <p:nvSpPr>
          <p:cNvPr id="6" name="文本框 5"/>
          <p:cNvSpPr txBox="1"/>
          <p:nvPr/>
        </p:nvSpPr>
        <p:spPr>
          <a:xfrm>
            <a:off x="1643571" y="5445225"/>
            <a:ext cx="4516217" cy="584775"/>
          </a:xfrm>
          <a:prstGeom prst="rect">
            <a:avLst/>
          </a:prstGeom>
          <a:noFill/>
        </p:spPr>
        <p:txBody>
          <a:bodyPr wrap="square" rtlCol="0">
            <a:spAutoFit/>
          </a:bodyPr>
          <a:lstStyle/>
          <a:p>
            <a:r>
              <a:rPr lang="en-US" altLang="zh-CN" sz="1600" dirty="0">
                <a:latin typeface="FangSong" panose="02010609060101010101" pitchFamily="49" charset="-122"/>
                <a:ea typeface="FangSong" panose="02010609060101010101" pitchFamily="49" charset="-122"/>
              </a:rPr>
              <a:t>2030</a:t>
            </a:r>
            <a:r>
              <a:rPr lang="zh-CN" altLang="en-US" sz="1600" dirty="0">
                <a:latin typeface="FangSong" panose="02010609060101010101" pitchFamily="49" charset="-122"/>
                <a:ea typeface="FangSong" panose="02010609060101010101" pitchFamily="49" charset="-122"/>
              </a:rPr>
              <a:t>年的海上風電目標是</a:t>
            </a:r>
            <a:r>
              <a:rPr lang="en-US" altLang="zh-CN" sz="1600" dirty="0">
                <a:latin typeface="FangSong" panose="02010609060101010101" pitchFamily="49" charset="-122"/>
                <a:ea typeface="FangSong" panose="02010609060101010101" pitchFamily="49" charset="-122"/>
              </a:rPr>
              <a:t>10GW</a:t>
            </a:r>
            <a:r>
              <a:rPr lang="zh-CN" altLang="en-US" sz="1600" dirty="0">
                <a:latin typeface="FangSong" panose="02010609060101010101" pitchFamily="49" charset="-122"/>
                <a:ea typeface="FangSong" panose="02010609060101010101" pitchFamily="49" charset="-122"/>
              </a:rPr>
              <a:t>，其中</a:t>
            </a:r>
            <a:r>
              <a:rPr lang="en-US" altLang="zh-CN" sz="1600" dirty="0">
                <a:latin typeface="FangSong" panose="02010609060101010101" pitchFamily="49" charset="-122"/>
                <a:ea typeface="FangSong" panose="02010609060101010101" pitchFamily="49" charset="-122"/>
              </a:rPr>
              <a:t>4GW</a:t>
            </a:r>
            <a:r>
              <a:rPr lang="zh-CN" altLang="en-US" sz="1600" dirty="0">
                <a:latin typeface="FangSong" panose="02010609060101010101" pitchFamily="49" charset="-122"/>
                <a:ea typeface="FangSong" panose="02010609060101010101" pitchFamily="49" charset="-122"/>
              </a:rPr>
              <a:t>是漂浮式項目。</a:t>
            </a:r>
          </a:p>
        </p:txBody>
      </p:sp>
      <p:sp>
        <p:nvSpPr>
          <p:cNvPr id="7" name="文本框 6"/>
          <p:cNvSpPr txBox="1"/>
          <p:nvPr/>
        </p:nvSpPr>
        <p:spPr>
          <a:xfrm>
            <a:off x="2106331" y="1409241"/>
            <a:ext cx="3528392" cy="307777"/>
          </a:xfrm>
          <a:prstGeom prst="rect">
            <a:avLst/>
          </a:prstGeom>
          <a:solidFill>
            <a:schemeClr val="bg1"/>
          </a:solidFill>
        </p:spPr>
        <p:txBody>
          <a:bodyPr wrap="square" rtlCol="0">
            <a:spAutoFit/>
          </a:bodyPr>
          <a:lstStyle/>
          <a:p>
            <a:r>
              <a:rPr lang="zh-CN" altLang="en-US" sz="1400" b="1" dirty="0">
                <a:solidFill>
                  <a:srgbClr val="05649F"/>
                </a:solidFill>
                <a:latin typeface="FangSong" panose="02010609060101010101" pitchFamily="49" charset="-122"/>
                <a:ea typeface="FangSong" panose="02010609060101010101" pitchFamily="49" charset="-122"/>
              </a:rPr>
              <a:t>     已安裝風力發電量以及未來目標</a:t>
            </a:r>
          </a:p>
        </p:txBody>
      </p:sp>
      <p:sp>
        <p:nvSpPr>
          <p:cNvPr id="8" name="文本框 7"/>
          <p:cNvSpPr txBox="1"/>
          <p:nvPr/>
        </p:nvSpPr>
        <p:spPr>
          <a:xfrm>
            <a:off x="1703512" y="1988841"/>
            <a:ext cx="576064" cy="538609"/>
          </a:xfrm>
          <a:prstGeom prst="rect">
            <a:avLst/>
          </a:prstGeom>
          <a:solidFill>
            <a:schemeClr val="bg1"/>
          </a:solidFill>
        </p:spPr>
        <p:txBody>
          <a:bodyPr wrap="square" lIns="0" tIns="0" rIns="0" bIns="0" rtlCol="0">
            <a:spAutoFit/>
          </a:bodyPr>
          <a:lstStyle/>
          <a:p>
            <a:pPr>
              <a:lnSpc>
                <a:spcPts val="1400"/>
              </a:lnSpc>
            </a:pPr>
            <a:r>
              <a:rPr lang="zh-CN" altLang="en-US" sz="1000" dirty="0"/>
              <a:t>陸上</a:t>
            </a:r>
            <a:endParaRPr lang="en-US" altLang="zh-CN" sz="1000" dirty="0"/>
          </a:p>
          <a:p>
            <a:pPr>
              <a:lnSpc>
                <a:spcPts val="1400"/>
              </a:lnSpc>
            </a:pPr>
            <a:r>
              <a:rPr lang="zh-CN" altLang="en-US" sz="1000" dirty="0"/>
              <a:t>離岸</a:t>
            </a:r>
            <a:endParaRPr lang="en-US" altLang="zh-CN" sz="1000" dirty="0"/>
          </a:p>
          <a:p>
            <a:pPr>
              <a:lnSpc>
                <a:spcPts val="1400"/>
              </a:lnSpc>
            </a:pPr>
            <a:r>
              <a:rPr lang="zh-CN" altLang="en-US" sz="1000" dirty="0"/>
              <a:t>總共</a:t>
            </a:r>
          </a:p>
        </p:txBody>
      </p:sp>
      <p:pic>
        <p:nvPicPr>
          <p:cNvPr id="9" name="图片 8" descr="C:\Users\A1058\Desktop\不同水深会有离岸风机安装的方式.bmp"/>
          <p:cNvPicPr/>
          <p:nvPr/>
        </p:nvPicPr>
        <p:blipFill>
          <a:blip r:embed="rId4" cstate="email">
            <a:extLst>
              <a:ext uri="{28A0092B-C50C-407E-A947-70E740481C1C}">
                <a14:useLocalDpi xmlns:a14="http://schemas.microsoft.com/office/drawing/2010/main"/>
              </a:ext>
            </a:extLst>
          </a:blip>
          <a:srcRect/>
          <a:stretch>
            <a:fillRect/>
          </a:stretch>
        </p:blipFill>
        <p:spPr bwMode="auto">
          <a:xfrm>
            <a:off x="1651791" y="2647141"/>
            <a:ext cx="4437472" cy="2582059"/>
          </a:xfrm>
          <a:prstGeom prst="rect">
            <a:avLst/>
          </a:prstGeom>
          <a:noFill/>
          <a:ln>
            <a:noFill/>
          </a:ln>
        </p:spPr>
      </p:pic>
      <p:sp>
        <p:nvSpPr>
          <p:cNvPr id="10" name="TextBox 1"/>
          <p:cNvSpPr txBox="1">
            <a:spLocks noChangeArrowheads="1"/>
          </p:cNvSpPr>
          <p:nvPr/>
        </p:nvSpPr>
        <p:spPr bwMode="auto">
          <a:xfrm>
            <a:off x="1703693" y="33439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日本風電市場規劃</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13" name="图片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9787810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4" name="图片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31904" y="3756161"/>
            <a:ext cx="5904656" cy="2974262"/>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27</a:t>
            </a:fld>
            <a:endParaRPr lang="en-US" altLang="zh-TW" dirty="0"/>
          </a:p>
        </p:txBody>
      </p:sp>
      <p:sp>
        <p:nvSpPr>
          <p:cNvPr id="6" name="文字方塊 5"/>
          <p:cNvSpPr txBox="1"/>
          <p:nvPr/>
        </p:nvSpPr>
        <p:spPr>
          <a:xfrm>
            <a:off x="5735985" y="1357137"/>
            <a:ext cx="5256584" cy="2092881"/>
          </a:xfrm>
          <a:prstGeom prst="rect">
            <a:avLst/>
          </a:prstGeom>
          <a:noFill/>
        </p:spPr>
        <p:txBody>
          <a:bodyPr wrap="square" rtlCol="0">
            <a:spAutoFit/>
          </a:bodyPr>
          <a:lstStyle/>
          <a:p>
            <a:pPr marL="342900" indent="-342900" eaLnBrk="0" hangingPunct="0">
              <a:lnSpc>
                <a:spcPts val="2400"/>
              </a:lnSpc>
              <a:spcBef>
                <a:spcPts val="600"/>
              </a:spcBef>
              <a:buClr>
                <a:schemeClr val="accent2"/>
              </a:buClr>
              <a:buSzPct val="80000"/>
              <a:buFont typeface="Wingdings" panose="05000000000000000000" pitchFamily="2" charset="2"/>
              <a:buChar char=""/>
            </a:pPr>
            <a:r>
              <a:rPr lang="zh-CN" altLang="en-US" sz="2000" b="1" dirty="0">
                <a:latin typeface="FangSong" panose="02010609060101010101" pitchFamily="49" charset="-122"/>
                <a:ea typeface="FangSong" panose="02010609060101010101" pitchFamily="49" charset="-122"/>
                <a:cs typeface="Arial" charset="0"/>
              </a:rPr>
              <a:t>依照南韓政府在</a:t>
            </a:r>
            <a:r>
              <a:rPr lang="en-US" altLang="zh-CN" sz="2000" b="1" dirty="0" smtClean="0">
                <a:latin typeface="FangSong" panose="02010609060101010101" pitchFamily="49" charset="-122"/>
                <a:ea typeface="FangSong" panose="02010609060101010101" pitchFamily="49" charset="-122"/>
                <a:cs typeface="Arial" charset="0"/>
              </a:rPr>
              <a:t>2021</a:t>
            </a:r>
            <a:r>
              <a:rPr lang="zh-CN" altLang="en-US" sz="2000" b="1" dirty="0" smtClean="0">
                <a:latin typeface="FangSong" panose="02010609060101010101" pitchFamily="49" charset="-122"/>
                <a:ea typeface="FangSong" panose="02010609060101010101" pitchFamily="49" charset="-122"/>
                <a:cs typeface="Arial" charset="0"/>
              </a:rPr>
              <a:t>年</a:t>
            </a:r>
            <a:r>
              <a:rPr lang="zh-TW" altLang="en-US" sz="2000" b="1" dirty="0">
                <a:latin typeface="FangSong" panose="02010609060101010101" pitchFamily="49" charset="-122"/>
                <a:ea typeface="FangSong" panose="02010609060101010101" pitchFamily="49" charset="-122"/>
                <a:cs typeface="Arial" charset="0"/>
              </a:rPr>
              <a:t>宣</a:t>
            </a:r>
            <a:r>
              <a:rPr lang="zh-CN" altLang="en-US" sz="2000" b="1" dirty="0" smtClean="0">
                <a:latin typeface="FangSong" panose="02010609060101010101" pitchFamily="49" charset="-122"/>
                <a:ea typeface="FangSong" panose="02010609060101010101" pitchFamily="49" charset="-122"/>
                <a:cs typeface="Arial" charset="0"/>
              </a:rPr>
              <a:t>佈，</a:t>
            </a:r>
            <a:r>
              <a:rPr lang="zh-TW" altLang="en-US" sz="2000" b="1" dirty="0" smtClean="0">
                <a:latin typeface="FangSong" panose="02010609060101010101" pitchFamily="49" charset="-122"/>
                <a:ea typeface="FangSong" panose="02010609060101010101" pitchFamily="49" charset="-122"/>
                <a:cs typeface="Arial" charset="0"/>
              </a:rPr>
              <a:t>將在</a:t>
            </a:r>
            <a:r>
              <a:rPr lang="en-US" altLang="zh-TW" sz="2000" b="1" dirty="0" smtClean="0">
                <a:latin typeface="FangSong" panose="02010609060101010101" pitchFamily="49" charset="-122"/>
                <a:ea typeface="FangSong" panose="02010609060101010101" pitchFamily="49" charset="-122"/>
                <a:cs typeface="Arial" charset="0"/>
              </a:rPr>
              <a:t>2030</a:t>
            </a:r>
            <a:r>
              <a:rPr lang="zh-TW" altLang="en-US" sz="2000" b="1" dirty="0" smtClean="0">
                <a:latin typeface="FangSong" panose="02010609060101010101" pitchFamily="49" charset="-122"/>
                <a:ea typeface="FangSong" panose="02010609060101010101" pitchFamily="49" charset="-122"/>
                <a:cs typeface="Arial" charset="0"/>
              </a:rPr>
              <a:t>年</a:t>
            </a:r>
            <a:r>
              <a:rPr lang="zh-CN" altLang="en-US" sz="2000" b="1" dirty="0" smtClean="0">
                <a:latin typeface="FangSong" panose="02010609060101010101" pitchFamily="49" charset="-122"/>
                <a:ea typeface="FangSong" panose="02010609060101010101" pitchFamily="49" charset="-122"/>
                <a:cs typeface="Arial" charset="0"/>
              </a:rPr>
              <a:t>新建</a:t>
            </a:r>
            <a:r>
              <a:rPr lang="en-US" altLang="zh-CN" sz="2000" b="1" dirty="0">
                <a:latin typeface="FangSong" panose="02010609060101010101" pitchFamily="49" charset="-122"/>
                <a:ea typeface="FangSong" panose="02010609060101010101" pitchFamily="49" charset="-122"/>
                <a:cs typeface="Arial" charset="0"/>
              </a:rPr>
              <a:t>16.5 GW</a:t>
            </a:r>
            <a:r>
              <a:rPr lang="zh-CN" altLang="en-US" sz="2000" b="1" dirty="0">
                <a:latin typeface="FangSong" panose="02010609060101010101" pitchFamily="49" charset="-122"/>
                <a:ea typeface="FangSong" panose="02010609060101010101" pitchFamily="49" charset="-122"/>
                <a:cs typeface="Arial" charset="0"/>
              </a:rPr>
              <a:t>風力發電量</a:t>
            </a:r>
            <a:r>
              <a:rPr lang="zh-CN" altLang="en-US" sz="2000" b="1" dirty="0">
                <a:solidFill>
                  <a:srgbClr val="FF0000"/>
                </a:solidFill>
                <a:latin typeface="FangSong" panose="02010609060101010101" pitchFamily="49" charset="-122"/>
                <a:ea typeface="FangSong" panose="02010609060101010101" pitchFamily="49" charset="-122"/>
                <a:cs typeface="Arial" charset="0"/>
              </a:rPr>
              <a:t>（其中離岸風電占</a:t>
            </a:r>
            <a:r>
              <a:rPr lang="en-US" altLang="zh-CN" sz="2000" b="1" dirty="0">
                <a:solidFill>
                  <a:srgbClr val="FF0000"/>
                </a:solidFill>
                <a:latin typeface="FangSong" panose="02010609060101010101" pitchFamily="49" charset="-122"/>
                <a:ea typeface="FangSong" panose="02010609060101010101" pitchFamily="49" charset="-122"/>
                <a:cs typeface="Arial" charset="0"/>
              </a:rPr>
              <a:t>12 GW</a:t>
            </a:r>
            <a:r>
              <a:rPr lang="zh-CN" altLang="en-US" sz="2000" b="1" dirty="0">
                <a:solidFill>
                  <a:srgbClr val="FF0000"/>
                </a:solidFill>
                <a:latin typeface="FangSong" panose="02010609060101010101" pitchFamily="49" charset="-122"/>
                <a:ea typeface="FangSong" panose="02010609060101010101" pitchFamily="49" charset="-122"/>
                <a:cs typeface="Arial" charset="0"/>
              </a:rPr>
              <a:t>）</a:t>
            </a:r>
            <a:endParaRPr lang="en-US" altLang="zh-CN" sz="2000" b="1" dirty="0">
              <a:solidFill>
                <a:srgbClr val="FF0000"/>
              </a:solidFill>
              <a:latin typeface="FangSong" panose="02010609060101010101" pitchFamily="49" charset="-122"/>
              <a:ea typeface="FangSong" panose="02010609060101010101" pitchFamily="49" charset="-122"/>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zh-CN" altLang="en-US" sz="2000" b="1" dirty="0">
                <a:latin typeface="FangSong" panose="02010609060101010101" pitchFamily="49" charset="-122"/>
                <a:ea typeface="FangSong" panose="02010609060101010101" pitchFamily="49" charset="-122"/>
                <a:cs typeface="Arial" charset="0"/>
              </a:rPr>
              <a:t>截至到</a:t>
            </a:r>
            <a:r>
              <a:rPr lang="en-US" altLang="zh-CN" sz="2000" b="1" dirty="0" smtClean="0">
                <a:latin typeface="FangSong" panose="02010609060101010101" pitchFamily="49" charset="-122"/>
                <a:ea typeface="FangSong" panose="02010609060101010101" pitchFamily="49" charset="-122"/>
                <a:cs typeface="Arial" charset="0"/>
              </a:rPr>
              <a:t>2021</a:t>
            </a:r>
            <a:r>
              <a:rPr lang="zh-CN" altLang="en-US" sz="2000" b="1" dirty="0" smtClean="0">
                <a:latin typeface="FangSong" panose="02010609060101010101" pitchFamily="49" charset="-122"/>
                <a:ea typeface="FangSong" panose="02010609060101010101" pitchFamily="49" charset="-122"/>
                <a:cs typeface="Arial" charset="0"/>
              </a:rPr>
              <a:t>年，韓</a:t>
            </a:r>
            <a:r>
              <a:rPr lang="zh-TW" altLang="en-US" sz="2000" b="1" dirty="0">
                <a:latin typeface="FangSong" panose="02010609060101010101" pitchFamily="49" charset="-122"/>
                <a:ea typeface="FangSong" panose="02010609060101010101" pitchFamily="49" charset="-122"/>
                <a:cs typeface="Arial" charset="0"/>
              </a:rPr>
              <a:t>國</a:t>
            </a:r>
            <a:r>
              <a:rPr lang="zh-CN" altLang="en-US" sz="2000" b="1" dirty="0" smtClean="0">
                <a:latin typeface="FangSong" panose="02010609060101010101" pitchFamily="49" charset="-122"/>
                <a:ea typeface="FangSong" panose="02010609060101010101" pitchFamily="49" charset="-122"/>
                <a:cs typeface="Arial" charset="0"/>
              </a:rPr>
              <a:t>當</a:t>
            </a:r>
            <a:r>
              <a:rPr lang="zh-CN" altLang="en-US" sz="2000" b="1" dirty="0">
                <a:latin typeface="FangSong" panose="02010609060101010101" pitchFamily="49" charset="-122"/>
                <a:ea typeface="FangSong" panose="02010609060101010101" pitchFamily="49" charset="-122"/>
                <a:cs typeface="Arial" charset="0"/>
              </a:rPr>
              <a:t>前在建造或已獲批准的海上</a:t>
            </a:r>
            <a:r>
              <a:rPr lang="zh-CN" altLang="en-US" sz="2000" b="1" dirty="0" smtClean="0">
                <a:latin typeface="FangSong" panose="02010609060101010101" pitchFamily="49" charset="-122"/>
                <a:ea typeface="FangSong" panose="02010609060101010101" pitchFamily="49" charset="-122"/>
                <a:cs typeface="Arial" charset="0"/>
              </a:rPr>
              <a:t>風</a:t>
            </a:r>
            <a:r>
              <a:rPr lang="zh-TW" altLang="en-US" sz="2000" b="1" dirty="0" smtClean="0">
                <a:latin typeface="FangSong" panose="02010609060101010101" pitchFamily="49" charset="-122"/>
                <a:ea typeface="FangSong" panose="02010609060101010101" pitchFamily="49" charset="-122"/>
                <a:cs typeface="Arial" charset="0"/>
              </a:rPr>
              <a:t>場</a:t>
            </a:r>
            <a:r>
              <a:rPr lang="zh-CN" altLang="en-US" sz="2000" b="1" dirty="0" smtClean="0">
                <a:latin typeface="FangSong" panose="02010609060101010101" pitchFamily="49" charset="-122"/>
                <a:ea typeface="FangSong" panose="02010609060101010101" pitchFamily="49" charset="-122"/>
                <a:cs typeface="Arial" charset="0"/>
              </a:rPr>
              <a:t>項目</a:t>
            </a:r>
            <a:r>
              <a:rPr lang="zh-TW" altLang="en-US" sz="2000" b="1" dirty="0">
                <a:latin typeface="FangSong" panose="02010609060101010101" pitchFamily="49" charset="-122"/>
                <a:ea typeface="FangSong" panose="02010609060101010101" pitchFamily="49" charset="-122"/>
                <a:cs typeface="Arial" charset="0"/>
              </a:rPr>
              <a:t>為</a:t>
            </a:r>
            <a:r>
              <a:rPr lang="en-US" altLang="zh-TW" sz="2000" b="1" dirty="0">
                <a:latin typeface="FangSong" panose="02010609060101010101" pitchFamily="49" charset="-122"/>
                <a:ea typeface="FangSong" panose="02010609060101010101" pitchFamily="49" charset="-122"/>
                <a:cs typeface="Arial" charset="0"/>
              </a:rPr>
              <a:t>87</a:t>
            </a:r>
            <a:r>
              <a:rPr lang="zh-TW" altLang="en-US" sz="2000" b="1" dirty="0">
                <a:latin typeface="FangSong" panose="02010609060101010101" pitchFamily="49" charset="-122"/>
                <a:ea typeface="FangSong" panose="02010609060101010101" pitchFamily="49" charset="-122"/>
                <a:cs typeface="Arial" charset="0"/>
              </a:rPr>
              <a:t>個</a:t>
            </a:r>
            <a:r>
              <a:rPr lang="en-US" altLang="zh-TW" sz="2000" b="1" dirty="0">
                <a:latin typeface="FangSong" panose="02010609060101010101" pitchFamily="49" charset="-122"/>
                <a:ea typeface="FangSong" panose="02010609060101010101" pitchFamily="49" charset="-122"/>
                <a:cs typeface="Arial" charset="0"/>
              </a:rPr>
              <a:t>,</a:t>
            </a:r>
            <a:r>
              <a:rPr lang="zh-TW" altLang="en-US" sz="2000" b="1" dirty="0">
                <a:latin typeface="FangSong" panose="02010609060101010101" pitchFamily="49" charset="-122"/>
                <a:ea typeface="FangSong" panose="02010609060101010101" pitchFamily="49" charset="-122"/>
                <a:cs typeface="Arial" charset="0"/>
              </a:rPr>
              <a:t>已發</a:t>
            </a:r>
            <a:r>
              <a:rPr lang="zh-TW" altLang="en-US" sz="2000" b="1" dirty="0" smtClean="0">
                <a:latin typeface="FangSong" panose="02010609060101010101" pitchFamily="49" charset="-122"/>
                <a:ea typeface="FangSong" panose="02010609060101010101" pitchFamily="49" charset="-122"/>
                <a:cs typeface="Arial" charset="0"/>
              </a:rPr>
              <a:t>電五個</a:t>
            </a:r>
            <a:r>
              <a:rPr lang="zh-TW" altLang="en-US" sz="2000" b="1" dirty="0" smtClean="0">
                <a:latin typeface="PMingLiU" panose="02020500000000000000" pitchFamily="18" charset="-120"/>
                <a:ea typeface="PMingLiU" panose="02020500000000000000" pitchFamily="18" charset="-120"/>
                <a:cs typeface="Arial" charset="0"/>
              </a:rPr>
              <a:t>。</a:t>
            </a:r>
            <a:endParaRPr lang="en-US" altLang="zh-TW" sz="2000" b="1" dirty="0" smtClean="0">
              <a:latin typeface="PMingLiU" panose="02020500000000000000" pitchFamily="18" charset="-120"/>
              <a:ea typeface="PMingLiU" panose="02020500000000000000" pitchFamily="18" charset="-120"/>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zh-TW" altLang="en-US" sz="2000" b="1" dirty="0">
                <a:latin typeface="FangSong" panose="02010609060101010101" pitchFamily="49" charset="-122"/>
                <a:ea typeface="FangSong" panose="02010609060101010101" pitchFamily="49" charset="-122"/>
                <a:cs typeface="Arial" charset="0"/>
              </a:rPr>
              <a:t>目標在</a:t>
            </a:r>
            <a:r>
              <a:rPr lang="en-US" altLang="zh-TW" sz="2000" b="1" dirty="0">
                <a:latin typeface="FangSong" panose="02010609060101010101" pitchFamily="49" charset="-122"/>
                <a:ea typeface="FangSong" panose="02010609060101010101" pitchFamily="49" charset="-122"/>
                <a:cs typeface="Arial" charset="0"/>
              </a:rPr>
              <a:t>2030</a:t>
            </a:r>
            <a:r>
              <a:rPr lang="zh-TW" altLang="en-US" sz="2000" b="1" dirty="0">
                <a:latin typeface="FangSong" panose="02010609060101010101" pitchFamily="49" charset="-122"/>
                <a:ea typeface="FangSong" panose="02010609060101010101" pitchFamily="49" charset="-122"/>
                <a:cs typeface="Arial" charset="0"/>
              </a:rPr>
              <a:t>年成為前</a:t>
            </a:r>
            <a:r>
              <a:rPr lang="en-US" altLang="zh-TW" sz="2000" b="1" dirty="0">
                <a:latin typeface="FangSong" panose="02010609060101010101" pitchFamily="49" charset="-122"/>
                <a:ea typeface="FangSong" panose="02010609060101010101" pitchFamily="49" charset="-122"/>
                <a:cs typeface="Arial" charset="0"/>
              </a:rPr>
              <a:t>5</a:t>
            </a:r>
            <a:r>
              <a:rPr lang="zh-TW" altLang="en-US" sz="2000" b="1" dirty="0">
                <a:latin typeface="FangSong" panose="02010609060101010101" pitchFamily="49" charset="-122"/>
                <a:ea typeface="FangSong" panose="02010609060101010101" pitchFamily="49" charset="-122"/>
                <a:cs typeface="Arial" charset="0"/>
              </a:rPr>
              <a:t>名的離岸風電大</a:t>
            </a:r>
            <a:r>
              <a:rPr lang="zh-TW" altLang="en-US" sz="2000" b="1" dirty="0" smtClean="0">
                <a:latin typeface="FangSong" panose="02010609060101010101" pitchFamily="49" charset="-122"/>
                <a:ea typeface="FangSong" panose="02010609060101010101" pitchFamily="49" charset="-122"/>
                <a:cs typeface="Arial" charset="0"/>
              </a:rPr>
              <a:t>國</a:t>
            </a:r>
            <a:endParaRPr lang="en-US" altLang="zh-TW" sz="2000" b="1" dirty="0">
              <a:latin typeface="FangSong" panose="02010609060101010101" pitchFamily="49" charset="-122"/>
              <a:ea typeface="FangSong" panose="02010609060101010101" pitchFamily="49" charset="-122"/>
              <a:cs typeface="Arial" charset="0"/>
            </a:endParaRPr>
          </a:p>
        </p:txBody>
      </p:sp>
      <p:sp>
        <p:nvSpPr>
          <p:cNvPr id="7" name="TextBox 1"/>
          <p:cNvSpPr txBox="1">
            <a:spLocks noChangeArrowheads="1"/>
          </p:cNvSpPr>
          <p:nvPr/>
        </p:nvSpPr>
        <p:spPr bwMode="auto">
          <a:xfrm>
            <a:off x="1934813" y="318635"/>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南韓</a:t>
            </a:r>
            <a:r>
              <a:rPr kumimoji="0" lang="zh-CN" altLang="en-US" sz="3600" b="1" dirty="0" smtClean="0">
                <a:latin typeface="FangSong" panose="02010609060101010101" pitchFamily="49" charset="-122"/>
                <a:ea typeface="FangSong" panose="02010609060101010101" pitchFamily="49" charset="-122"/>
                <a:cs typeface="Verdana" pitchFamily="34" charset="0"/>
              </a:rPr>
              <a:t>風電市場願景</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8" name="图片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1424" y="1421550"/>
            <a:ext cx="4089610" cy="5308873"/>
          </a:xfrm>
          <a:prstGeom prst="rect">
            <a:avLst/>
          </a:prstGeom>
        </p:spPr>
      </p:pic>
    </p:spTree>
    <p:extLst>
      <p:ext uri="{BB962C8B-B14F-4D97-AF65-F5344CB8AC3E}">
        <p14:creationId xmlns:p14="http://schemas.microsoft.com/office/powerpoint/2010/main" val="25708145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28</a:t>
            </a:fld>
            <a:endParaRPr lang="en-US" altLang="zh-TW" dirty="0"/>
          </a:p>
        </p:txBody>
      </p:sp>
      <p:pic>
        <p:nvPicPr>
          <p:cNvPr id="3" name="图片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43472" y="1477169"/>
            <a:ext cx="10081120" cy="4624327"/>
          </a:xfrm>
          <a:prstGeom prst="rect">
            <a:avLst/>
          </a:prstGeom>
        </p:spPr>
      </p:pic>
      <p:sp>
        <p:nvSpPr>
          <p:cNvPr id="7" name="TextBox 1"/>
          <p:cNvSpPr txBox="1">
            <a:spLocks noChangeArrowheads="1"/>
          </p:cNvSpPr>
          <p:nvPr/>
        </p:nvSpPr>
        <p:spPr bwMode="auto">
          <a:xfrm>
            <a:off x="1847528"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印度</a:t>
            </a:r>
            <a:r>
              <a:rPr kumimoji="0" lang="zh-CN" altLang="en-US" sz="3600" b="1" dirty="0" smtClean="0">
                <a:latin typeface="FangSong" panose="02010609060101010101" pitchFamily="49" charset="-122"/>
                <a:ea typeface="FangSong" panose="02010609060101010101" pitchFamily="49" charset="-122"/>
                <a:cs typeface="Verdana" pitchFamily="34" charset="0"/>
              </a:rPr>
              <a:t>風電市場願景</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
        <p:nvSpPr>
          <p:cNvPr id="8" name="文字方塊 5"/>
          <p:cNvSpPr txBox="1"/>
          <p:nvPr/>
        </p:nvSpPr>
        <p:spPr>
          <a:xfrm>
            <a:off x="767408" y="1628800"/>
            <a:ext cx="5256584" cy="1400383"/>
          </a:xfrm>
          <a:prstGeom prst="rect">
            <a:avLst/>
          </a:prstGeom>
          <a:noFill/>
        </p:spPr>
        <p:txBody>
          <a:bodyPr wrap="square" rtlCol="0">
            <a:spAutoFit/>
          </a:bodyPr>
          <a:lstStyle/>
          <a:p>
            <a:pPr marL="342900" indent="-342900" eaLnBrk="0" hangingPunct="0">
              <a:lnSpc>
                <a:spcPts val="2400"/>
              </a:lnSpc>
              <a:spcBef>
                <a:spcPts val="600"/>
              </a:spcBef>
              <a:buClr>
                <a:schemeClr val="accent2"/>
              </a:buClr>
              <a:buSzPct val="80000"/>
              <a:buFont typeface="Wingdings" panose="05000000000000000000" pitchFamily="2" charset="2"/>
              <a:buChar char=""/>
            </a:pPr>
            <a:r>
              <a:rPr lang="zh-TW" altLang="en-US" sz="2000" b="1" dirty="0">
                <a:latin typeface="FangSong" panose="02010609060101010101" pitchFamily="49" charset="-122"/>
                <a:ea typeface="FangSong" panose="02010609060101010101" pitchFamily="49" charset="-122"/>
                <a:cs typeface="Arial" charset="0"/>
              </a:rPr>
              <a:t>印度政府宣布自</a:t>
            </a:r>
            <a:r>
              <a:rPr lang="en-US" altLang="zh-TW" sz="2000" b="1" dirty="0">
                <a:latin typeface="FangSong" panose="02010609060101010101" pitchFamily="49" charset="-122"/>
                <a:ea typeface="FangSong" panose="02010609060101010101" pitchFamily="49" charset="-122"/>
                <a:cs typeface="Arial" charset="0"/>
              </a:rPr>
              <a:t>2022</a:t>
            </a:r>
            <a:r>
              <a:rPr lang="zh-TW" altLang="en-US" sz="2000" b="1" dirty="0">
                <a:latin typeface="FangSong" panose="02010609060101010101" pitchFamily="49" charset="-122"/>
                <a:ea typeface="FangSong" panose="02010609060101010101" pitchFamily="49" charset="-122"/>
                <a:cs typeface="Arial" charset="0"/>
              </a:rPr>
              <a:t>年起</a:t>
            </a:r>
            <a:r>
              <a:rPr lang="en-US" altLang="zh-TW" sz="2000" b="1" dirty="0">
                <a:latin typeface="FangSong" panose="02010609060101010101" pitchFamily="49" charset="-122"/>
                <a:ea typeface="FangSong" panose="02010609060101010101" pitchFamily="49" charset="-122"/>
                <a:cs typeface="Arial" charset="0"/>
              </a:rPr>
              <a:t>, </a:t>
            </a:r>
            <a:r>
              <a:rPr lang="zh-TW" altLang="en-US" sz="2000" b="1" dirty="0">
                <a:latin typeface="FangSong" panose="02010609060101010101" pitchFamily="49" charset="-122"/>
                <a:ea typeface="FangSong" panose="02010609060101010101" pitchFamily="49" charset="-122"/>
                <a:cs typeface="Arial" charset="0"/>
              </a:rPr>
              <a:t>投標之風場每年為</a:t>
            </a:r>
            <a:r>
              <a:rPr lang="en-US" altLang="zh-TW" sz="2000" b="1" dirty="0">
                <a:latin typeface="FangSong" panose="02010609060101010101" pitchFamily="49" charset="-122"/>
                <a:ea typeface="FangSong" panose="02010609060101010101" pitchFamily="49" charset="-122"/>
                <a:cs typeface="Arial" charset="0"/>
              </a:rPr>
              <a:t>4GW;</a:t>
            </a:r>
            <a:r>
              <a:rPr lang="zh-TW" altLang="en-US" sz="2000" b="1" dirty="0">
                <a:latin typeface="FangSong" panose="02010609060101010101" pitchFamily="49" charset="-122"/>
                <a:ea typeface="FangSong" panose="02010609060101010101" pitchFamily="49" charset="-122"/>
                <a:cs typeface="Arial" charset="0"/>
              </a:rPr>
              <a:t> </a:t>
            </a:r>
            <a:r>
              <a:rPr lang="en-US" altLang="zh-TW" sz="2000" b="1" dirty="0">
                <a:latin typeface="FangSong" panose="02010609060101010101" pitchFamily="49" charset="-122"/>
                <a:ea typeface="FangSong" panose="02010609060101010101" pitchFamily="49" charset="-122"/>
                <a:cs typeface="Arial" charset="0"/>
              </a:rPr>
              <a:t>2025</a:t>
            </a:r>
            <a:r>
              <a:rPr lang="zh-TW" altLang="en-US" sz="2000" b="1" dirty="0">
                <a:latin typeface="FangSong" panose="02010609060101010101" pitchFamily="49" charset="-122"/>
                <a:ea typeface="FangSong" panose="02010609060101010101" pitchFamily="49" charset="-122"/>
                <a:cs typeface="Arial" charset="0"/>
              </a:rPr>
              <a:t>年起每年為</a:t>
            </a:r>
            <a:r>
              <a:rPr lang="en-US" altLang="zh-TW" sz="2000" b="1" dirty="0" smtClean="0">
                <a:latin typeface="FangSong" panose="02010609060101010101" pitchFamily="49" charset="-122"/>
                <a:ea typeface="FangSong" panose="02010609060101010101" pitchFamily="49" charset="-122"/>
                <a:cs typeface="Arial" charset="0"/>
              </a:rPr>
              <a:t>5GW</a:t>
            </a: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zh-TW" altLang="en-US" sz="2000" b="1" dirty="0">
                <a:latin typeface="FangSong" panose="02010609060101010101" pitchFamily="49" charset="-122"/>
                <a:ea typeface="FangSong" panose="02010609060101010101" pitchFamily="49" charset="-122"/>
                <a:cs typeface="Arial" charset="0"/>
              </a:rPr>
              <a:t>累積至</a:t>
            </a:r>
            <a:r>
              <a:rPr lang="en-US" altLang="zh-TW" sz="2000" b="1" dirty="0">
                <a:latin typeface="FangSong" panose="02010609060101010101" pitchFamily="49" charset="-122"/>
                <a:ea typeface="FangSong" panose="02010609060101010101" pitchFamily="49" charset="-122"/>
                <a:cs typeface="Arial" charset="0"/>
              </a:rPr>
              <a:t>2030</a:t>
            </a:r>
            <a:r>
              <a:rPr lang="zh-TW" altLang="en-US" sz="2000" b="1" dirty="0">
                <a:latin typeface="FangSong" panose="02010609060101010101" pitchFamily="49" charset="-122"/>
                <a:ea typeface="FangSong" panose="02010609060101010101" pitchFamily="49" charset="-122"/>
                <a:cs typeface="Arial" charset="0"/>
              </a:rPr>
              <a:t>年為</a:t>
            </a:r>
            <a:r>
              <a:rPr lang="en-US" altLang="zh-TW" sz="2000" b="1" dirty="0">
                <a:latin typeface="FangSong" panose="02010609060101010101" pitchFamily="49" charset="-122"/>
                <a:ea typeface="FangSong" panose="02010609060101010101" pitchFamily="49" charset="-122"/>
                <a:cs typeface="Arial" charset="0"/>
              </a:rPr>
              <a:t>37 GW,</a:t>
            </a:r>
            <a:r>
              <a:rPr lang="zh-TW" altLang="en-US" sz="2000" b="1" dirty="0">
                <a:solidFill>
                  <a:srgbClr val="FF0000"/>
                </a:solidFill>
                <a:latin typeface="FangSong" panose="02010609060101010101" pitchFamily="49" charset="-122"/>
                <a:ea typeface="FangSong" panose="02010609060101010101" pitchFamily="49" charset="-122"/>
                <a:cs typeface="Arial" charset="0"/>
              </a:rPr>
              <a:t>其中</a:t>
            </a:r>
            <a:r>
              <a:rPr lang="en-US" altLang="zh-TW" sz="2000" b="1" dirty="0">
                <a:solidFill>
                  <a:srgbClr val="FF0000"/>
                </a:solidFill>
                <a:latin typeface="FangSong" panose="02010609060101010101" pitchFamily="49" charset="-122"/>
                <a:ea typeface="FangSong" panose="02010609060101010101" pitchFamily="49" charset="-122"/>
                <a:cs typeface="Arial" charset="0"/>
              </a:rPr>
              <a:t>30GW</a:t>
            </a:r>
            <a:r>
              <a:rPr lang="zh-TW" altLang="en-US" sz="2000" b="1" dirty="0">
                <a:solidFill>
                  <a:srgbClr val="FF0000"/>
                </a:solidFill>
                <a:latin typeface="FangSong" panose="02010609060101010101" pitchFamily="49" charset="-122"/>
                <a:ea typeface="FangSong" panose="02010609060101010101" pitchFamily="49" charset="-122"/>
                <a:cs typeface="Arial" charset="0"/>
              </a:rPr>
              <a:t>為離岸風電</a:t>
            </a:r>
            <a:r>
              <a:rPr lang="zh-TW" altLang="en-US" sz="2000" b="1" dirty="0" smtClean="0">
                <a:latin typeface="PMingLiU" panose="02020500000000000000" pitchFamily="18" charset="-120"/>
                <a:ea typeface="PMingLiU" panose="02020500000000000000" pitchFamily="18" charset="-120"/>
                <a:cs typeface="Arial" charset="0"/>
              </a:rPr>
              <a:t>。</a:t>
            </a:r>
            <a:endParaRPr lang="en-US" altLang="zh-TW" sz="2000" b="1" dirty="0" smtClean="0">
              <a:latin typeface="PMingLiU" panose="02020500000000000000" pitchFamily="18" charset="-120"/>
              <a:ea typeface="PMingLiU" panose="02020500000000000000" pitchFamily="18" charset="-120"/>
              <a:cs typeface="Arial" charset="0"/>
            </a:endParaRPr>
          </a:p>
        </p:txBody>
      </p:sp>
      <p:pic>
        <p:nvPicPr>
          <p:cNvPr id="10" name="图片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2226969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29</a:t>
            </a:fld>
            <a:endParaRPr lang="en-US" altLang="zh-TW" dirty="0"/>
          </a:p>
        </p:txBody>
      </p:sp>
      <p:sp>
        <p:nvSpPr>
          <p:cNvPr id="12" name="TextBox 1"/>
          <p:cNvSpPr txBox="1">
            <a:spLocks noChangeArrowheads="1"/>
          </p:cNvSpPr>
          <p:nvPr/>
        </p:nvSpPr>
        <p:spPr bwMode="auto">
          <a:xfrm>
            <a:off x="1847528"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預</a:t>
            </a:r>
            <a:r>
              <a:rPr kumimoji="0" lang="zh-TW" altLang="en-US" sz="3600" b="1" dirty="0" smtClean="0">
                <a:latin typeface="FangSong" panose="02010609060101010101" pitchFamily="49" charset="-122"/>
                <a:ea typeface="FangSong" panose="02010609060101010101" pitchFamily="49" charset="-122"/>
                <a:cs typeface="Verdana" pitchFamily="34" charset="0"/>
              </a:rPr>
              <a:t>期市場</a:t>
            </a:r>
            <a:r>
              <a:rPr kumimoji="0" lang="zh-TW" altLang="en-US" sz="3600" b="1" dirty="0">
                <a:latin typeface="FangSong" panose="02010609060101010101" pitchFamily="49" charset="-122"/>
                <a:ea typeface="FangSong" panose="02010609060101010101" pitchFamily="49" charset="-122"/>
                <a:cs typeface="Verdana" pitchFamily="34" charset="0"/>
              </a:rPr>
              <a:t>需求</a:t>
            </a:r>
            <a:r>
              <a:rPr kumimoji="0" lang="zh-TW" altLang="en-US" sz="3600" b="1" dirty="0" smtClean="0">
                <a:latin typeface="FangSong" panose="02010609060101010101" pitchFamily="49" charset="-122"/>
                <a:ea typeface="FangSong" panose="02010609060101010101" pitchFamily="49" charset="-122"/>
                <a:cs typeface="Verdana" pitchFamily="34" charset="0"/>
              </a:rPr>
              <a:t>轉換訂單</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graphicFrame>
        <p:nvGraphicFramePr>
          <p:cNvPr id="13" name="图表 12"/>
          <p:cNvGraphicFramePr/>
          <p:nvPr>
            <p:extLst>
              <p:ext uri="{D42A27DB-BD31-4B8C-83A1-F6EECF244321}">
                <p14:modId xmlns:p14="http://schemas.microsoft.com/office/powerpoint/2010/main" val="4077491689"/>
              </p:ext>
            </p:extLst>
          </p:nvPr>
        </p:nvGraphicFramePr>
        <p:xfrm>
          <a:off x="0" y="1628800"/>
          <a:ext cx="7128792" cy="4221501"/>
        </p:xfrm>
        <a:graphic>
          <a:graphicData uri="http://schemas.openxmlformats.org/drawingml/2006/chart">
            <c:chart xmlns:c="http://schemas.openxmlformats.org/drawingml/2006/chart" xmlns:r="http://schemas.openxmlformats.org/officeDocument/2006/relationships" r:id="rId3"/>
          </a:graphicData>
        </a:graphic>
      </p:graphicFrame>
      <p:sp>
        <p:nvSpPr>
          <p:cNvPr id="14" name="文本框 13"/>
          <p:cNvSpPr txBox="1"/>
          <p:nvPr/>
        </p:nvSpPr>
        <p:spPr>
          <a:xfrm>
            <a:off x="7392144" y="2156238"/>
            <a:ext cx="4536504" cy="3693319"/>
          </a:xfrm>
          <a:prstGeom prst="rect">
            <a:avLst/>
          </a:prstGeom>
          <a:noFill/>
        </p:spPr>
        <p:txBody>
          <a:bodyPr wrap="square" rtlCol="0">
            <a:spAutoFit/>
          </a:bodyPr>
          <a:lstStyle/>
          <a:p>
            <a:pPr marL="285750" indent="-285750">
              <a:buFont typeface="Arial" panose="020B0604020202020204" pitchFamily="34" charset="0"/>
              <a:buChar char="•"/>
            </a:pPr>
            <a:r>
              <a:rPr lang="zh-TW" altLang="en-US" dirty="0" smtClean="0">
                <a:solidFill>
                  <a:srgbClr val="0070C0"/>
                </a:solidFill>
              </a:rPr>
              <a:t>全球臨港</a:t>
            </a:r>
            <a:r>
              <a:rPr lang="zh-TW" altLang="en-US" dirty="0" smtClean="0">
                <a:solidFill>
                  <a:srgbClr val="0070C0"/>
                </a:solidFill>
                <a:latin typeface="PMingLiU" panose="02020500000000000000" pitchFamily="18" charset="-120"/>
                <a:ea typeface="PMingLiU" panose="02020500000000000000" pitchFamily="18" charset="-120"/>
              </a:rPr>
              <a:t>、</a:t>
            </a:r>
            <a:r>
              <a:rPr lang="zh-TW" altLang="en-US" dirty="0" smtClean="0">
                <a:solidFill>
                  <a:srgbClr val="0070C0"/>
                </a:solidFill>
              </a:rPr>
              <a:t>離岸風電</a:t>
            </a:r>
            <a:r>
              <a:rPr lang="zh-TW" altLang="en-US" dirty="0">
                <a:solidFill>
                  <a:srgbClr val="0070C0"/>
                </a:solidFill>
              </a:rPr>
              <a:t>大型</a:t>
            </a:r>
            <a:r>
              <a:rPr lang="zh-TW" altLang="en-US" dirty="0" smtClean="0">
                <a:solidFill>
                  <a:srgbClr val="0070C0"/>
                </a:solidFill>
              </a:rPr>
              <a:t>鑄造廠 </a:t>
            </a:r>
            <a:r>
              <a:rPr lang="en-US" altLang="zh-TW" dirty="0" smtClean="0">
                <a:solidFill>
                  <a:srgbClr val="0070C0"/>
                </a:solidFill>
              </a:rPr>
              <a:t>– </a:t>
            </a:r>
            <a:r>
              <a:rPr lang="zh-TW" altLang="en-US" dirty="0" smtClean="0">
                <a:solidFill>
                  <a:srgbClr val="0070C0"/>
                </a:solidFill>
              </a:rPr>
              <a:t>稀有</a:t>
            </a:r>
            <a:endParaRPr lang="en-US" altLang="zh-TW" dirty="0" smtClean="0">
              <a:solidFill>
                <a:srgbClr val="0070C0"/>
              </a:solidFill>
            </a:endParaRPr>
          </a:p>
          <a:p>
            <a:pPr marL="285750" indent="-285750">
              <a:buFont typeface="Arial" panose="020B0604020202020204" pitchFamily="34" charset="0"/>
              <a:buChar char="•"/>
            </a:pPr>
            <a:endParaRPr lang="en-US" altLang="zh-TW" dirty="0" smtClean="0">
              <a:solidFill>
                <a:srgbClr val="0070C0"/>
              </a:solidFill>
            </a:endParaRPr>
          </a:p>
          <a:p>
            <a:pPr marL="285750" indent="-285750">
              <a:buFont typeface="Arial" panose="020B0604020202020204" pitchFamily="34" charset="0"/>
              <a:buChar char="•"/>
            </a:pPr>
            <a:r>
              <a:rPr lang="en-US" altLang="zh-TW" dirty="0" smtClean="0">
                <a:solidFill>
                  <a:srgbClr val="0070C0"/>
                </a:solidFill>
              </a:rPr>
              <a:t>1.5GW</a:t>
            </a:r>
            <a:r>
              <a:rPr lang="zh-TW" altLang="en-US" dirty="0" smtClean="0">
                <a:solidFill>
                  <a:srgbClr val="0070C0"/>
                </a:solidFill>
              </a:rPr>
              <a:t> 約 </a:t>
            </a:r>
            <a:r>
              <a:rPr lang="en-US" altLang="zh-TW" dirty="0" smtClean="0">
                <a:solidFill>
                  <a:srgbClr val="0070C0"/>
                </a:solidFill>
              </a:rPr>
              <a:t>=</a:t>
            </a:r>
            <a:r>
              <a:rPr lang="zh-TW" altLang="en-US" dirty="0" smtClean="0">
                <a:solidFill>
                  <a:srgbClr val="0070C0"/>
                </a:solidFill>
              </a:rPr>
              <a:t> </a:t>
            </a:r>
            <a:r>
              <a:rPr lang="en-US" altLang="zh-TW" smtClean="0">
                <a:solidFill>
                  <a:srgbClr val="0070C0"/>
                </a:solidFill>
              </a:rPr>
              <a:t>2</a:t>
            </a:r>
            <a:r>
              <a:rPr lang="zh-TW" altLang="en-US" smtClean="0">
                <a:solidFill>
                  <a:srgbClr val="0070C0"/>
                </a:solidFill>
              </a:rPr>
              <a:t>萬</a:t>
            </a:r>
            <a:r>
              <a:rPr lang="zh-TW" altLang="en-US" dirty="0" smtClean="0">
                <a:solidFill>
                  <a:srgbClr val="0070C0"/>
                </a:solidFill>
              </a:rPr>
              <a:t>噸訂單</a:t>
            </a:r>
            <a:endParaRPr lang="en-US" altLang="zh-TW" dirty="0" smtClean="0">
              <a:solidFill>
                <a:srgbClr val="0070C0"/>
              </a:solidFill>
            </a:endParaRPr>
          </a:p>
          <a:p>
            <a:pPr marL="285750" indent="-285750">
              <a:buFont typeface="Arial" panose="020B0604020202020204" pitchFamily="34" charset="0"/>
              <a:buChar char="•"/>
            </a:pPr>
            <a:endParaRPr lang="en-US" altLang="zh-TW" dirty="0" smtClean="0">
              <a:solidFill>
                <a:srgbClr val="0070C0"/>
              </a:solidFill>
            </a:endParaRPr>
          </a:p>
          <a:p>
            <a:pPr marL="285750" indent="-285750">
              <a:buFont typeface="Arial" panose="020B0604020202020204" pitchFamily="34" charset="0"/>
              <a:buChar char="•"/>
            </a:pPr>
            <a:r>
              <a:rPr lang="zh-TW" altLang="en-US" dirty="0">
                <a:solidFill>
                  <a:srgbClr val="0070C0"/>
                </a:solidFill>
              </a:rPr>
              <a:t>美國</a:t>
            </a:r>
            <a:r>
              <a:rPr lang="zh-TW" altLang="en-US" dirty="0" smtClean="0">
                <a:solidFill>
                  <a:srgbClr val="0070C0"/>
                </a:solidFill>
              </a:rPr>
              <a:t>對中國有</a:t>
            </a:r>
            <a:r>
              <a:rPr lang="en-US" altLang="zh-TW" dirty="0" smtClean="0">
                <a:solidFill>
                  <a:srgbClr val="0070C0"/>
                </a:solidFill>
              </a:rPr>
              <a:t>25%</a:t>
            </a:r>
            <a:r>
              <a:rPr lang="zh-TW" altLang="en-US" dirty="0" smtClean="0">
                <a:solidFill>
                  <a:srgbClr val="0070C0"/>
                </a:solidFill>
              </a:rPr>
              <a:t>關稅條件</a:t>
            </a:r>
            <a:endParaRPr lang="en-US" altLang="zh-TW" dirty="0" smtClean="0">
              <a:solidFill>
                <a:srgbClr val="0070C0"/>
              </a:solidFill>
            </a:endParaRPr>
          </a:p>
          <a:p>
            <a:endParaRPr lang="en-US" altLang="zh-TW" dirty="0" smtClean="0">
              <a:solidFill>
                <a:srgbClr val="0070C0"/>
              </a:solidFill>
            </a:endParaRPr>
          </a:p>
          <a:p>
            <a:pPr marL="285750" indent="-285750">
              <a:buFont typeface="Arial" panose="020B0604020202020204" pitchFamily="34" charset="0"/>
              <a:buChar char="•"/>
            </a:pPr>
            <a:r>
              <a:rPr lang="zh-TW" altLang="en-US" dirty="0">
                <a:solidFill>
                  <a:srgbClr val="0070C0"/>
                </a:solidFill>
              </a:rPr>
              <a:t>台灣風電國產化鑄</a:t>
            </a:r>
            <a:r>
              <a:rPr lang="zh-TW" altLang="en-US" dirty="0" smtClean="0">
                <a:solidFill>
                  <a:srgbClr val="0070C0"/>
                </a:solidFill>
              </a:rPr>
              <a:t>件</a:t>
            </a:r>
            <a:r>
              <a:rPr lang="zh-TW" altLang="en-US" dirty="0">
                <a:solidFill>
                  <a:srgbClr val="0070C0"/>
                </a:solidFill>
              </a:rPr>
              <a:t>唯一</a:t>
            </a:r>
            <a:r>
              <a:rPr lang="zh-TW" altLang="en-US" dirty="0" smtClean="0">
                <a:solidFill>
                  <a:srgbClr val="0070C0"/>
                </a:solidFill>
              </a:rPr>
              <a:t>廠家</a:t>
            </a:r>
            <a:endParaRPr lang="en-US" altLang="zh-TW" dirty="0" smtClean="0">
              <a:solidFill>
                <a:srgbClr val="0070C0"/>
              </a:solidFill>
            </a:endParaRPr>
          </a:p>
          <a:p>
            <a:pPr marL="285750" indent="-285750">
              <a:buFont typeface="Arial" panose="020B0604020202020204" pitchFamily="34" charset="0"/>
              <a:buChar char="•"/>
            </a:pPr>
            <a:endParaRPr lang="en-US" altLang="zh-TW" dirty="0" smtClean="0">
              <a:solidFill>
                <a:srgbClr val="0070C0"/>
              </a:solidFill>
            </a:endParaRPr>
          </a:p>
          <a:p>
            <a:pPr marL="285750" indent="-285750">
              <a:buFont typeface="Arial" panose="020B0604020202020204" pitchFamily="34" charset="0"/>
              <a:buChar char="•"/>
            </a:pPr>
            <a:r>
              <a:rPr lang="zh-TW" altLang="en-US" dirty="0" smtClean="0">
                <a:solidFill>
                  <a:srgbClr val="0070C0"/>
                </a:solidFill>
              </a:rPr>
              <a:t>價格</a:t>
            </a:r>
            <a:r>
              <a:rPr lang="en-US" altLang="zh-TW" dirty="0" smtClean="0">
                <a:solidFill>
                  <a:srgbClr val="0070C0"/>
                </a:solidFill>
              </a:rPr>
              <a:t>&amp;</a:t>
            </a:r>
            <a:r>
              <a:rPr lang="zh-TW" altLang="en-US" dirty="0" smtClean="0">
                <a:solidFill>
                  <a:srgbClr val="0070C0"/>
                </a:solidFill>
              </a:rPr>
              <a:t>毛利 較陸上風電高</a:t>
            </a:r>
            <a:endParaRPr lang="en-US" altLang="zh-TW" dirty="0" smtClean="0">
              <a:solidFill>
                <a:srgbClr val="0070C0"/>
              </a:solidFill>
            </a:endParaRPr>
          </a:p>
          <a:p>
            <a:pPr marL="285750" indent="-285750">
              <a:buFont typeface="Arial" panose="020B0604020202020204" pitchFamily="34" charset="0"/>
              <a:buChar char="•"/>
            </a:pPr>
            <a:endParaRPr lang="en-US" altLang="zh-TW" dirty="0">
              <a:solidFill>
                <a:srgbClr val="0070C0"/>
              </a:solidFill>
            </a:endParaRPr>
          </a:p>
          <a:p>
            <a:endParaRPr lang="en-US" altLang="zh-TW" dirty="0" smtClean="0">
              <a:solidFill>
                <a:srgbClr val="0070C0"/>
              </a:solidFill>
            </a:endParaRPr>
          </a:p>
          <a:p>
            <a:endParaRPr lang="en-US" altLang="zh-TW" dirty="0" smtClean="0">
              <a:solidFill>
                <a:srgbClr val="0070C0"/>
              </a:solidFill>
            </a:endParaRPr>
          </a:p>
          <a:p>
            <a:endParaRPr lang="zh-TW" altLang="en-US" dirty="0"/>
          </a:p>
        </p:txBody>
      </p:sp>
    </p:spTree>
    <p:extLst>
      <p:ext uri="{BB962C8B-B14F-4D97-AF65-F5344CB8AC3E}">
        <p14:creationId xmlns:p14="http://schemas.microsoft.com/office/powerpoint/2010/main" val="3141674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簡報大綱</a:t>
            </a:r>
          </a:p>
        </p:txBody>
      </p:sp>
      <p:sp>
        <p:nvSpPr>
          <p:cNvPr id="3" name="投影片編號版面配置區 2"/>
          <p:cNvSpPr>
            <a:spLocks noGrp="1"/>
          </p:cNvSpPr>
          <p:nvPr>
            <p:ph type="sldNum" sz="quarter" idx="16"/>
          </p:nvPr>
        </p:nvSpPr>
        <p:spPr/>
        <p:txBody>
          <a:bodyPr/>
          <a:lstStyle/>
          <a:p>
            <a:pPr>
              <a:defRPr/>
            </a:pPr>
            <a:fld id="{9E01B511-A573-4DA4-855C-B932DC03D121}" type="slidenum">
              <a:rPr lang="zh-TW" altLang="en-US" smtClean="0"/>
              <a:pPr>
                <a:defRPr/>
              </a:pPr>
              <a:t>3</a:t>
            </a:fld>
            <a:endParaRPr lang="en-US" altLang="zh-TW" dirty="0"/>
          </a:p>
        </p:txBody>
      </p:sp>
      <p:grpSp>
        <p:nvGrpSpPr>
          <p:cNvPr id="9" name="群組 8"/>
          <p:cNvGrpSpPr/>
          <p:nvPr/>
        </p:nvGrpSpPr>
        <p:grpSpPr>
          <a:xfrm>
            <a:off x="2865062" y="1843666"/>
            <a:ext cx="720000" cy="720000"/>
            <a:chOff x="1400360" y="1412776"/>
            <a:chExt cx="1063835" cy="1037088"/>
          </a:xfrm>
        </p:grpSpPr>
        <p:sp>
          <p:nvSpPr>
            <p:cNvPr id="6" name="8-Point Star 18"/>
            <p:cNvSpPr/>
            <p:nvPr/>
          </p:nvSpPr>
          <p:spPr>
            <a:xfrm rot="20400000" flipH="1">
              <a:off x="1427107" y="1412776"/>
              <a:ext cx="1037088" cy="1037088"/>
            </a:xfrm>
            <a:custGeom>
              <a:avLst/>
              <a:gdLst/>
              <a:ahLst/>
              <a:cxnLst/>
              <a:rect l="l" t="t" r="r" b="b"/>
              <a:pathLst>
                <a:path w="3040380" h="3040380">
                  <a:moveTo>
                    <a:pt x="1520190" y="971550"/>
                  </a:moveTo>
                  <a:cubicBezTo>
                    <a:pt x="1217184" y="971550"/>
                    <a:pt x="971550" y="1217184"/>
                    <a:pt x="971550" y="1520190"/>
                  </a:cubicBezTo>
                  <a:cubicBezTo>
                    <a:pt x="971550" y="1823196"/>
                    <a:pt x="1217184" y="2068830"/>
                    <a:pt x="1520190" y="2068830"/>
                  </a:cubicBezTo>
                  <a:cubicBezTo>
                    <a:pt x="1823196" y="2068830"/>
                    <a:pt x="2068830" y="1823196"/>
                    <a:pt x="2068830" y="1520190"/>
                  </a:cubicBezTo>
                  <a:cubicBezTo>
                    <a:pt x="2068830" y="1217184"/>
                    <a:pt x="1823196" y="971550"/>
                    <a:pt x="1520190" y="971550"/>
                  </a:cubicBezTo>
                  <a:close/>
                  <a:moveTo>
                    <a:pt x="1520190" y="0"/>
                  </a:moveTo>
                  <a:cubicBezTo>
                    <a:pt x="1586792" y="0"/>
                    <a:pt x="1652393" y="4283"/>
                    <a:pt x="1716539" y="14094"/>
                  </a:cubicBezTo>
                  <a:lnTo>
                    <a:pt x="1824743" y="350145"/>
                  </a:lnTo>
                  <a:cubicBezTo>
                    <a:pt x="1933334" y="374378"/>
                    <a:pt x="2037036" y="417195"/>
                    <a:pt x="2131002" y="478094"/>
                  </a:cubicBezTo>
                  <a:lnTo>
                    <a:pt x="2446152" y="316463"/>
                  </a:lnTo>
                  <a:cubicBezTo>
                    <a:pt x="2551357" y="395501"/>
                    <a:pt x="2644879" y="489023"/>
                    <a:pt x="2723917" y="594229"/>
                  </a:cubicBezTo>
                  <a:lnTo>
                    <a:pt x="2564636" y="904796"/>
                  </a:lnTo>
                  <a:cubicBezTo>
                    <a:pt x="2569646" y="911341"/>
                    <a:pt x="2573744" y="918462"/>
                    <a:pt x="2577779" y="925640"/>
                  </a:cubicBezTo>
                  <a:cubicBezTo>
                    <a:pt x="2630072" y="1018660"/>
                    <a:pt x="2668781" y="1115626"/>
                    <a:pt x="2689512" y="1215405"/>
                  </a:cubicBezTo>
                  <a:lnTo>
                    <a:pt x="3026287" y="1323842"/>
                  </a:lnTo>
                  <a:cubicBezTo>
                    <a:pt x="3036097" y="1387988"/>
                    <a:pt x="3040380" y="1453589"/>
                    <a:pt x="3040380" y="1520190"/>
                  </a:cubicBezTo>
                  <a:cubicBezTo>
                    <a:pt x="3040380" y="1586792"/>
                    <a:pt x="3036097" y="1652393"/>
                    <a:pt x="3026287" y="1716539"/>
                  </a:cubicBezTo>
                  <a:lnTo>
                    <a:pt x="2690239" y="1824742"/>
                  </a:lnTo>
                  <a:cubicBezTo>
                    <a:pt x="2666005" y="1933335"/>
                    <a:pt x="2623188" y="2037037"/>
                    <a:pt x="2562287" y="2131005"/>
                  </a:cubicBezTo>
                  <a:lnTo>
                    <a:pt x="2723917" y="2446152"/>
                  </a:lnTo>
                  <a:cubicBezTo>
                    <a:pt x="2644879" y="2551357"/>
                    <a:pt x="2551357" y="2644879"/>
                    <a:pt x="2446151" y="2723917"/>
                  </a:cubicBezTo>
                  <a:lnTo>
                    <a:pt x="2135585" y="2564637"/>
                  </a:lnTo>
                  <a:cubicBezTo>
                    <a:pt x="2129042" y="2569647"/>
                    <a:pt x="2121921" y="2573744"/>
                    <a:pt x="2114744" y="2577779"/>
                  </a:cubicBezTo>
                  <a:cubicBezTo>
                    <a:pt x="2021723" y="2630072"/>
                    <a:pt x="1924755" y="2668781"/>
                    <a:pt x="1824976" y="2689511"/>
                  </a:cubicBezTo>
                  <a:lnTo>
                    <a:pt x="1716539" y="3026287"/>
                  </a:lnTo>
                  <a:cubicBezTo>
                    <a:pt x="1652393" y="3036097"/>
                    <a:pt x="1586792" y="3040380"/>
                    <a:pt x="1520190" y="3040380"/>
                  </a:cubicBezTo>
                  <a:cubicBezTo>
                    <a:pt x="1453589" y="3040380"/>
                    <a:pt x="1387987" y="3036097"/>
                    <a:pt x="1323841" y="3026287"/>
                  </a:cubicBezTo>
                  <a:lnTo>
                    <a:pt x="1215638" y="2690237"/>
                  </a:lnTo>
                  <a:cubicBezTo>
                    <a:pt x="1107045" y="2666005"/>
                    <a:pt x="1003344" y="2623186"/>
                    <a:pt x="909378" y="2562286"/>
                  </a:cubicBezTo>
                  <a:lnTo>
                    <a:pt x="594229" y="2723917"/>
                  </a:lnTo>
                  <a:cubicBezTo>
                    <a:pt x="489023" y="2644879"/>
                    <a:pt x="395501" y="2551357"/>
                    <a:pt x="316463" y="2446152"/>
                  </a:cubicBezTo>
                  <a:lnTo>
                    <a:pt x="475745" y="2135582"/>
                  </a:lnTo>
                  <a:cubicBezTo>
                    <a:pt x="470736" y="2129039"/>
                    <a:pt x="466639" y="2121919"/>
                    <a:pt x="462604" y="2114742"/>
                  </a:cubicBezTo>
                  <a:cubicBezTo>
                    <a:pt x="410311" y="2021723"/>
                    <a:pt x="371603" y="1924756"/>
                    <a:pt x="350872" y="1824977"/>
                  </a:cubicBezTo>
                  <a:lnTo>
                    <a:pt x="14094" y="1716539"/>
                  </a:lnTo>
                  <a:cubicBezTo>
                    <a:pt x="4283" y="1652393"/>
                    <a:pt x="0" y="1586792"/>
                    <a:pt x="0" y="1520190"/>
                  </a:cubicBezTo>
                  <a:cubicBezTo>
                    <a:pt x="0" y="1453589"/>
                    <a:pt x="4283" y="1387988"/>
                    <a:pt x="14093" y="1323841"/>
                  </a:cubicBezTo>
                  <a:lnTo>
                    <a:pt x="350147" y="1215637"/>
                  </a:lnTo>
                  <a:cubicBezTo>
                    <a:pt x="374379" y="1107046"/>
                    <a:pt x="417197" y="1003347"/>
                    <a:pt x="478096" y="909381"/>
                  </a:cubicBezTo>
                  <a:lnTo>
                    <a:pt x="316464" y="594228"/>
                  </a:lnTo>
                  <a:cubicBezTo>
                    <a:pt x="395501" y="489023"/>
                    <a:pt x="489023" y="395501"/>
                    <a:pt x="594229" y="316463"/>
                  </a:cubicBezTo>
                  <a:lnTo>
                    <a:pt x="904800" y="475746"/>
                  </a:lnTo>
                  <a:cubicBezTo>
                    <a:pt x="911343" y="470736"/>
                    <a:pt x="918463" y="466639"/>
                    <a:pt x="925641" y="462604"/>
                  </a:cubicBezTo>
                  <a:cubicBezTo>
                    <a:pt x="1018661" y="410311"/>
                    <a:pt x="1115626" y="371603"/>
                    <a:pt x="1215403" y="350873"/>
                  </a:cubicBezTo>
                  <a:lnTo>
                    <a:pt x="1323841" y="14093"/>
                  </a:lnTo>
                  <a:cubicBezTo>
                    <a:pt x="1387988" y="4283"/>
                    <a:pt x="1453589" y="0"/>
                    <a:pt x="1520190"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8-Point Star 6"/>
            <p:cNvSpPr>
              <a:spLocks noChangeAspect="1"/>
            </p:cNvSpPr>
            <p:nvPr/>
          </p:nvSpPr>
          <p:spPr>
            <a:xfrm rot="20400000" flipH="1">
              <a:off x="1446601" y="1432270"/>
              <a:ext cx="998100" cy="998100"/>
            </a:xfrm>
            <a:custGeom>
              <a:avLst/>
              <a:gdLst/>
              <a:ahLst/>
              <a:cxnLst/>
              <a:rect l="l" t="t" r="r" b="b"/>
              <a:pathLst>
                <a:path w="1874520" h="1874520">
                  <a:moveTo>
                    <a:pt x="739496" y="595923"/>
                  </a:moveTo>
                  <a:cubicBezTo>
                    <a:pt x="550981" y="705145"/>
                    <a:pt x="486701" y="946509"/>
                    <a:pt x="595923" y="1135024"/>
                  </a:cubicBezTo>
                  <a:cubicBezTo>
                    <a:pt x="705145" y="1323539"/>
                    <a:pt x="946509" y="1387819"/>
                    <a:pt x="1135024" y="1278597"/>
                  </a:cubicBezTo>
                  <a:cubicBezTo>
                    <a:pt x="1323539" y="1169375"/>
                    <a:pt x="1387819" y="928011"/>
                    <a:pt x="1278597" y="739496"/>
                  </a:cubicBezTo>
                  <a:cubicBezTo>
                    <a:pt x="1169375" y="550981"/>
                    <a:pt x="928011" y="486701"/>
                    <a:pt x="739496" y="595923"/>
                  </a:cubicBezTo>
                  <a:close/>
                  <a:moveTo>
                    <a:pt x="349309" y="212809"/>
                  </a:moveTo>
                  <a:lnTo>
                    <a:pt x="549487" y="318071"/>
                  </a:lnTo>
                  <a:cubicBezTo>
                    <a:pt x="558730" y="311181"/>
                    <a:pt x="568662" y="305287"/>
                    <a:pt x="578782" y="299598"/>
                  </a:cubicBezTo>
                  <a:cubicBezTo>
                    <a:pt x="640907" y="264673"/>
                    <a:pt x="705951" y="239798"/>
                    <a:pt x="772822" y="227822"/>
                  </a:cubicBezTo>
                  <a:lnTo>
                    <a:pt x="842125" y="4804"/>
                  </a:lnTo>
                  <a:lnTo>
                    <a:pt x="937260" y="0"/>
                  </a:lnTo>
                  <a:cubicBezTo>
                    <a:pt x="969377" y="0"/>
                    <a:pt x="1001116" y="1615"/>
                    <a:pt x="1032398" y="4804"/>
                  </a:cubicBezTo>
                  <a:lnTo>
                    <a:pt x="1101417" y="226909"/>
                  </a:lnTo>
                  <a:cubicBezTo>
                    <a:pt x="1180333" y="242653"/>
                    <a:pt x="1255615" y="273607"/>
                    <a:pt x="1322618" y="319342"/>
                  </a:cubicBezTo>
                  <a:lnTo>
                    <a:pt x="1525213" y="212810"/>
                  </a:lnTo>
                  <a:cubicBezTo>
                    <a:pt x="1578197" y="250355"/>
                    <a:pt x="1624168" y="296326"/>
                    <a:pt x="1661713" y="349310"/>
                  </a:cubicBezTo>
                  <a:lnTo>
                    <a:pt x="1556452" y="549486"/>
                  </a:lnTo>
                  <a:cubicBezTo>
                    <a:pt x="1563341" y="558729"/>
                    <a:pt x="1569235" y="568662"/>
                    <a:pt x="1574924" y="578781"/>
                  </a:cubicBezTo>
                  <a:cubicBezTo>
                    <a:pt x="1609849" y="640906"/>
                    <a:pt x="1634724" y="705951"/>
                    <a:pt x="1646701" y="772822"/>
                  </a:cubicBezTo>
                  <a:lnTo>
                    <a:pt x="1869716" y="842124"/>
                  </a:lnTo>
                  <a:lnTo>
                    <a:pt x="1874520" y="937260"/>
                  </a:lnTo>
                  <a:cubicBezTo>
                    <a:pt x="1874520" y="969377"/>
                    <a:pt x="1872905" y="1001117"/>
                    <a:pt x="1869716" y="1032399"/>
                  </a:cubicBezTo>
                  <a:lnTo>
                    <a:pt x="1647613" y="1101417"/>
                  </a:lnTo>
                  <a:cubicBezTo>
                    <a:pt x="1631869" y="1180333"/>
                    <a:pt x="1600915" y="1255615"/>
                    <a:pt x="1555180" y="1322618"/>
                  </a:cubicBezTo>
                  <a:lnTo>
                    <a:pt x="1661712" y="1525211"/>
                  </a:lnTo>
                  <a:cubicBezTo>
                    <a:pt x="1624167" y="1578195"/>
                    <a:pt x="1578196" y="1624166"/>
                    <a:pt x="1525211" y="1661712"/>
                  </a:cubicBezTo>
                  <a:lnTo>
                    <a:pt x="1325036" y="1556451"/>
                  </a:lnTo>
                  <a:cubicBezTo>
                    <a:pt x="1315793" y="1563341"/>
                    <a:pt x="1305860" y="1569235"/>
                    <a:pt x="1295741" y="1574924"/>
                  </a:cubicBezTo>
                  <a:cubicBezTo>
                    <a:pt x="1233616" y="1609849"/>
                    <a:pt x="1168571" y="1634724"/>
                    <a:pt x="1101700" y="1646700"/>
                  </a:cubicBezTo>
                  <a:lnTo>
                    <a:pt x="1032398" y="1869716"/>
                  </a:lnTo>
                  <a:lnTo>
                    <a:pt x="937260" y="1874520"/>
                  </a:lnTo>
                  <a:cubicBezTo>
                    <a:pt x="905144" y="1874520"/>
                    <a:pt x="873405" y="1872905"/>
                    <a:pt x="842124" y="1869716"/>
                  </a:cubicBezTo>
                  <a:lnTo>
                    <a:pt x="773105" y="1647612"/>
                  </a:lnTo>
                  <a:cubicBezTo>
                    <a:pt x="694189" y="1631869"/>
                    <a:pt x="618908" y="1600914"/>
                    <a:pt x="551905" y="1555180"/>
                  </a:cubicBezTo>
                  <a:lnTo>
                    <a:pt x="349310" y="1661713"/>
                  </a:lnTo>
                  <a:cubicBezTo>
                    <a:pt x="296326" y="1624168"/>
                    <a:pt x="250355" y="1578197"/>
                    <a:pt x="212810" y="1525212"/>
                  </a:cubicBezTo>
                  <a:lnTo>
                    <a:pt x="318071" y="1325035"/>
                  </a:lnTo>
                  <a:cubicBezTo>
                    <a:pt x="311181" y="1315792"/>
                    <a:pt x="305287" y="1305860"/>
                    <a:pt x="299598" y="1295740"/>
                  </a:cubicBezTo>
                  <a:cubicBezTo>
                    <a:pt x="264673" y="1233616"/>
                    <a:pt x="239799" y="1168571"/>
                    <a:pt x="227822" y="1101700"/>
                  </a:cubicBezTo>
                  <a:lnTo>
                    <a:pt x="4804" y="1032398"/>
                  </a:lnTo>
                  <a:lnTo>
                    <a:pt x="0" y="937260"/>
                  </a:lnTo>
                  <a:cubicBezTo>
                    <a:pt x="0" y="905144"/>
                    <a:pt x="1616" y="873405"/>
                    <a:pt x="4804" y="842124"/>
                  </a:cubicBezTo>
                  <a:lnTo>
                    <a:pt x="226910" y="773105"/>
                  </a:lnTo>
                  <a:cubicBezTo>
                    <a:pt x="242653" y="694189"/>
                    <a:pt x="273608" y="618908"/>
                    <a:pt x="319342" y="551905"/>
                  </a:cubicBezTo>
                  <a:lnTo>
                    <a:pt x="212809" y="349309"/>
                  </a:lnTo>
                  <a:cubicBezTo>
                    <a:pt x="250354" y="296325"/>
                    <a:pt x="296325" y="250354"/>
                    <a:pt x="349309" y="21280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8-Point Star 18"/>
            <p:cNvSpPr/>
            <p:nvPr/>
          </p:nvSpPr>
          <p:spPr>
            <a:xfrm rot="20400000" flipH="1">
              <a:off x="1400360" y="1452597"/>
              <a:ext cx="838000" cy="845576"/>
            </a:xfrm>
            <a:custGeom>
              <a:avLst/>
              <a:gdLst/>
              <a:ahLst/>
              <a:cxnLst/>
              <a:rect l="l" t="t" r="r" b="b"/>
              <a:pathLst>
                <a:path w="1793173" h="1809385">
                  <a:moveTo>
                    <a:pt x="540264" y="10286"/>
                  </a:moveTo>
                  <a:lnTo>
                    <a:pt x="683581" y="0"/>
                  </a:lnTo>
                  <a:cubicBezTo>
                    <a:pt x="732193" y="0"/>
                    <a:pt x="780076" y="3126"/>
                    <a:pt x="826897" y="10287"/>
                  </a:cubicBezTo>
                  <a:lnTo>
                    <a:pt x="905875" y="255572"/>
                  </a:lnTo>
                  <a:cubicBezTo>
                    <a:pt x="985136" y="273260"/>
                    <a:pt x="1060829" y="304512"/>
                    <a:pt x="1129415" y="348963"/>
                  </a:cubicBezTo>
                  <a:lnTo>
                    <a:pt x="1359444" y="230987"/>
                  </a:lnTo>
                  <a:cubicBezTo>
                    <a:pt x="1436234" y="288678"/>
                    <a:pt x="1504495" y="356940"/>
                    <a:pt x="1562186" y="433730"/>
                  </a:cubicBezTo>
                  <a:lnTo>
                    <a:pt x="1445926" y="660414"/>
                  </a:lnTo>
                  <a:cubicBezTo>
                    <a:pt x="1449583" y="665192"/>
                    <a:pt x="1452574" y="670389"/>
                    <a:pt x="1455519" y="675628"/>
                  </a:cubicBezTo>
                  <a:cubicBezTo>
                    <a:pt x="1493688" y="743524"/>
                    <a:pt x="1521942" y="814300"/>
                    <a:pt x="1537074" y="887129"/>
                  </a:cubicBezTo>
                  <a:lnTo>
                    <a:pt x="1782887" y="966278"/>
                  </a:lnTo>
                  <a:cubicBezTo>
                    <a:pt x="1790047" y="1013098"/>
                    <a:pt x="1793174" y="1060981"/>
                    <a:pt x="1793173" y="1109593"/>
                  </a:cubicBezTo>
                  <a:cubicBezTo>
                    <a:pt x="1793174" y="1158206"/>
                    <a:pt x="1790047" y="1206089"/>
                    <a:pt x="1782887" y="1252909"/>
                  </a:cubicBezTo>
                  <a:lnTo>
                    <a:pt x="1537604" y="1331887"/>
                  </a:lnTo>
                  <a:cubicBezTo>
                    <a:pt x="1519916" y="1411149"/>
                    <a:pt x="1488663" y="1486842"/>
                    <a:pt x="1444212" y="1555429"/>
                  </a:cubicBezTo>
                  <a:lnTo>
                    <a:pt x="1562186" y="1785457"/>
                  </a:lnTo>
                  <a:lnTo>
                    <a:pt x="1541415" y="1809385"/>
                  </a:lnTo>
                  <a:cubicBezTo>
                    <a:pt x="1282525" y="1763268"/>
                    <a:pt x="1028742" y="1654791"/>
                    <a:pt x="802157" y="1490156"/>
                  </a:cubicBezTo>
                  <a:cubicBezTo>
                    <a:pt x="965712" y="1441296"/>
                    <a:pt x="1084035" y="1289263"/>
                    <a:pt x="1084035" y="1109593"/>
                  </a:cubicBezTo>
                  <a:cubicBezTo>
                    <a:pt x="1084035" y="888428"/>
                    <a:pt x="904746" y="709138"/>
                    <a:pt x="683580" y="709138"/>
                  </a:cubicBezTo>
                  <a:cubicBezTo>
                    <a:pt x="508801" y="709138"/>
                    <a:pt x="360173" y="821108"/>
                    <a:pt x="307122" y="977792"/>
                  </a:cubicBezTo>
                  <a:cubicBezTo>
                    <a:pt x="149161" y="745008"/>
                    <a:pt x="47166" y="492202"/>
                    <a:pt x="0" y="237686"/>
                  </a:cubicBezTo>
                  <a:cubicBezTo>
                    <a:pt x="2290" y="235086"/>
                    <a:pt x="4999" y="233030"/>
                    <a:pt x="7717" y="230988"/>
                  </a:cubicBezTo>
                  <a:lnTo>
                    <a:pt x="234405" y="347249"/>
                  </a:lnTo>
                  <a:cubicBezTo>
                    <a:pt x="239180" y="343592"/>
                    <a:pt x="244378" y="340602"/>
                    <a:pt x="249617" y="337656"/>
                  </a:cubicBezTo>
                  <a:cubicBezTo>
                    <a:pt x="317512" y="299488"/>
                    <a:pt x="388287" y="271234"/>
                    <a:pt x="461115" y="256103"/>
                  </a:cubicBezTo>
                  <a:close/>
                </a:path>
              </a:pathLst>
            </a:custGeom>
            <a:gradFill flip="none" rotWithShape="1">
              <a:gsLst>
                <a:gs pos="0">
                  <a:schemeClr val="bg1">
                    <a:alpha val="10000"/>
                  </a:schemeClr>
                </a:gs>
                <a:gs pos="100000">
                  <a:schemeClr val="bg1">
                    <a:alpha val="4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1" name="群組 10"/>
          <p:cNvGrpSpPr/>
          <p:nvPr/>
        </p:nvGrpSpPr>
        <p:grpSpPr>
          <a:xfrm>
            <a:off x="2883164" y="2779770"/>
            <a:ext cx="720000" cy="720000"/>
            <a:chOff x="1400360" y="1412776"/>
            <a:chExt cx="1063835" cy="1037088"/>
          </a:xfrm>
        </p:grpSpPr>
        <p:sp>
          <p:nvSpPr>
            <p:cNvPr id="12" name="8-Point Star 18"/>
            <p:cNvSpPr/>
            <p:nvPr/>
          </p:nvSpPr>
          <p:spPr>
            <a:xfrm rot="20400000" flipH="1">
              <a:off x="1427107" y="1412776"/>
              <a:ext cx="1037088" cy="1037088"/>
            </a:xfrm>
            <a:custGeom>
              <a:avLst/>
              <a:gdLst/>
              <a:ahLst/>
              <a:cxnLst/>
              <a:rect l="l" t="t" r="r" b="b"/>
              <a:pathLst>
                <a:path w="3040380" h="3040380">
                  <a:moveTo>
                    <a:pt x="1520190" y="971550"/>
                  </a:moveTo>
                  <a:cubicBezTo>
                    <a:pt x="1217184" y="971550"/>
                    <a:pt x="971550" y="1217184"/>
                    <a:pt x="971550" y="1520190"/>
                  </a:cubicBezTo>
                  <a:cubicBezTo>
                    <a:pt x="971550" y="1823196"/>
                    <a:pt x="1217184" y="2068830"/>
                    <a:pt x="1520190" y="2068830"/>
                  </a:cubicBezTo>
                  <a:cubicBezTo>
                    <a:pt x="1823196" y="2068830"/>
                    <a:pt x="2068830" y="1823196"/>
                    <a:pt x="2068830" y="1520190"/>
                  </a:cubicBezTo>
                  <a:cubicBezTo>
                    <a:pt x="2068830" y="1217184"/>
                    <a:pt x="1823196" y="971550"/>
                    <a:pt x="1520190" y="971550"/>
                  </a:cubicBezTo>
                  <a:close/>
                  <a:moveTo>
                    <a:pt x="1520190" y="0"/>
                  </a:moveTo>
                  <a:cubicBezTo>
                    <a:pt x="1586792" y="0"/>
                    <a:pt x="1652393" y="4283"/>
                    <a:pt x="1716539" y="14094"/>
                  </a:cubicBezTo>
                  <a:lnTo>
                    <a:pt x="1824743" y="350145"/>
                  </a:lnTo>
                  <a:cubicBezTo>
                    <a:pt x="1933334" y="374378"/>
                    <a:pt x="2037036" y="417195"/>
                    <a:pt x="2131002" y="478094"/>
                  </a:cubicBezTo>
                  <a:lnTo>
                    <a:pt x="2446152" y="316463"/>
                  </a:lnTo>
                  <a:cubicBezTo>
                    <a:pt x="2551357" y="395501"/>
                    <a:pt x="2644879" y="489023"/>
                    <a:pt x="2723917" y="594229"/>
                  </a:cubicBezTo>
                  <a:lnTo>
                    <a:pt x="2564636" y="904796"/>
                  </a:lnTo>
                  <a:cubicBezTo>
                    <a:pt x="2569646" y="911341"/>
                    <a:pt x="2573744" y="918462"/>
                    <a:pt x="2577779" y="925640"/>
                  </a:cubicBezTo>
                  <a:cubicBezTo>
                    <a:pt x="2630072" y="1018660"/>
                    <a:pt x="2668781" y="1115626"/>
                    <a:pt x="2689512" y="1215405"/>
                  </a:cubicBezTo>
                  <a:lnTo>
                    <a:pt x="3026287" y="1323842"/>
                  </a:lnTo>
                  <a:cubicBezTo>
                    <a:pt x="3036097" y="1387988"/>
                    <a:pt x="3040380" y="1453589"/>
                    <a:pt x="3040380" y="1520190"/>
                  </a:cubicBezTo>
                  <a:cubicBezTo>
                    <a:pt x="3040380" y="1586792"/>
                    <a:pt x="3036097" y="1652393"/>
                    <a:pt x="3026287" y="1716539"/>
                  </a:cubicBezTo>
                  <a:lnTo>
                    <a:pt x="2690239" y="1824742"/>
                  </a:lnTo>
                  <a:cubicBezTo>
                    <a:pt x="2666005" y="1933335"/>
                    <a:pt x="2623188" y="2037037"/>
                    <a:pt x="2562287" y="2131005"/>
                  </a:cubicBezTo>
                  <a:lnTo>
                    <a:pt x="2723917" y="2446152"/>
                  </a:lnTo>
                  <a:cubicBezTo>
                    <a:pt x="2644879" y="2551357"/>
                    <a:pt x="2551357" y="2644879"/>
                    <a:pt x="2446151" y="2723917"/>
                  </a:cubicBezTo>
                  <a:lnTo>
                    <a:pt x="2135585" y="2564637"/>
                  </a:lnTo>
                  <a:cubicBezTo>
                    <a:pt x="2129042" y="2569647"/>
                    <a:pt x="2121921" y="2573744"/>
                    <a:pt x="2114744" y="2577779"/>
                  </a:cubicBezTo>
                  <a:cubicBezTo>
                    <a:pt x="2021723" y="2630072"/>
                    <a:pt x="1924755" y="2668781"/>
                    <a:pt x="1824976" y="2689511"/>
                  </a:cubicBezTo>
                  <a:lnTo>
                    <a:pt x="1716539" y="3026287"/>
                  </a:lnTo>
                  <a:cubicBezTo>
                    <a:pt x="1652393" y="3036097"/>
                    <a:pt x="1586792" y="3040380"/>
                    <a:pt x="1520190" y="3040380"/>
                  </a:cubicBezTo>
                  <a:cubicBezTo>
                    <a:pt x="1453589" y="3040380"/>
                    <a:pt x="1387987" y="3036097"/>
                    <a:pt x="1323841" y="3026287"/>
                  </a:cubicBezTo>
                  <a:lnTo>
                    <a:pt x="1215638" y="2690237"/>
                  </a:lnTo>
                  <a:cubicBezTo>
                    <a:pt x="1107045" y="2666005"/>
                    <a:pt x="1003344" y="2623186"/>
                    <a:pt x="909378" y="2562286"/>
                  </a:cubicBezTo>
                  <a:lnTo>
                    <a:pt x="594229" y="2723917"/>
                  </a:lnTo>
                  <a:cubicBezTo>
                    <a:pt x="489023" y="2644879"/>
                    <a:pt x="395501" y="2551357"/>
                    <a:pt x="316463" y="2446152"/>
                  </a:cubicBezTo>
                  <a:lnTo>
                    <a:pt x="475745" y="2135582"/>
                  </a:lnTo>
                  <a:cubicBezTo>
                    <a:pt x="470736" y="2129039"/>
                    <a:pt x="466639" y="2121919"/>
                    <a:pt x="462604" y="2114742"/>
                  </a:cubicBezTo>
                  <a:cubicBezTo>
                    <a:pt x="410311" y="2021723"/>
                    <a:pt x="371603" y="1924756"/>
                    <a:pt x="350872" y="1824977"/>
                  </a:cubicBezTo>
                  <a:lnTo>
                    <a:pt x="14094" y="1716539"/>
                  </a:lnTo>
                  <a:cubicBezTo>
                    <a:pt x="4283" y="1652393"/>
                    <a:pt x="0" y="1586792"/>
                    <a:pt x="0" y="1520190"/>
                  </a:cubicBezTo>
                  <a:cubicBezTo>
                    <a:pt x="0" y="1453589"/>
                    <a:pt x="4283" y="1387988"/>
                    <a:pt x="14093" y="1323841"/>
                  </a:cubicBezTo>
                  <a:lnTo>
                    <a:pt x="350147" y="1215637"/>
                  </a:lnTo>
                  <a:cubicBezTo>
                    <a:pt x="374379" y="1107046"/>
                    <a:pt x="417197" y="1003347"/>
                    <a:pt x="478096" y="909381"/>
                  </a:cubicBezTo>
                  <a:lnTo>
                    <a:pt x="316464" y="594228"/>
                  </a:lnTo>
                  <a:cubicBezTo>
                    <a:pt x="395501" y="489023"/>
                    <a:pt x="489023" y="395501"/>
                    <a:pt x="594229" y="316463"/>
                  </a:cubicBezTo>
                  <a:lnTo>
                    <a:pt x="904800" y="475746"/>
                  </a:lnTo>
                  <a:cubicBezTo>
                    <a:pt x="911343" y="470736"/>
                    <a:pt x="918463" y="466639"/>
                    <a:pt x="925641" y="462604"/>
                  </a:cubicBezTo>
                  <a:cubicBezTo>
                    <a:pt x="1018661" y="410311"/>
                    <a:pt x="1115626" y="371603"/>
                    <a:pt x="1215403" y="350873"/>
                  </a:cubicBezTo>
                  <a:lnTo>
                    <a:pt x="1323841" y="14093"/>
                  </a:lnTo>
                  <a:cubicBezTo>
                    <a:pt x="1387988" y="4283"/>
                    <a:pt x="1453589" y="0"/>
                    <a:pt x="1520190"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8-Point Star 6"/>
            <p:cNvSpPr>
              <a:spLocks noChangeAspect="1"/>
            </p:cNvSpPr>
            <p:nvPr/>
          </p:nvSpPr>
          <p:spPr>
            <a:xfrm rot="20400000" flipH="1">
              <a:off x="1446601" y="1432270"/>
              <a:ext cx="998100" cy="998100"/>
            </a:xfrm>
            <a:custGeom>
              <a:avLst/>
              <a:gdLst/>
              <a:ahLst/>
              <a:cxnLst/>
              <a:rect l="l" t="t" r="r" b="b"/>
              <a:pathLst>
                <a:path w="1874520" h="1874520">
                  <a:moveTo>
                    <a:pt x="739496" y="595923"/>
                  </a:moveTo>
                  <a:cubicBezTo>
                    <a:pt x="550981" y="705145"/>
                    <a:pt x="486701" y="946509"/>
                    <a:pt x="595923" y="1135024"/>
                  </a:cubicBezTo>
                  <a:cubicBezTo>
                    <a:pt x="705145" y="1323539"/>
                    <a:pt x="946509" y="1387819"/>
                    <a:pt x="1135024" y="1278597"/>
                  </a:cubicBezTo>
                  <a:cubicBezTo>
                    <a:pt x="1323539" y="1169375"/>
                    <a:pt x="1387819" y="928011"/>
                    <a:pt x="1278597" y="739496"/>
                  </a:cubicBezTo>
                  <a:cubicBezTo>
                    <a:pt x="1169375" y="550981"/>
                    <a:pt x="928011" y="486701"/>
                    <a:pt x="739496" y="595923"/>
                  </a:cubicBezTo>
                  <a:close/>
                  <a:moveTo>
                    <a:pt x="349309" y="212809"/>
                  </a:moveTo>
                  <a:lnTo>
                    <a:pt x="549487" y="318071"/>
                  </a:lnTo>
                  <a:cubicBezTo>
                    <a:pt x="558730" y="311181"/>
                    <a:pt x="568662" y="305287"/>
                    <a:pt x="578782" y="299598"/>
                  </a:cubicBezTo>
                  <a:cubicBezTo>
                    <a:pt x="640907" y="264673"/>
                    <a:pt x="705951" y="239798"/>
                    <a:pt x="772822" y="227822"/>
                  </a:cubicBezTo>
                  <a:lnTo>
                    <a:pt x="842125" y="4804"/>
                  </a:lnTo>
                  <a:lnTo>
                    <a:pt x="937260" y="0"/>
                  </a:lnTo>
                  <a:cubicBezTo>
                    <a:pt x="969377" y="0"/>
                    <a:pt x="1001116" y="1615"/>
                    <a:pt x="1032398" y="4804"/>
                  </a:cubicBezTo>
                  <a:lnTo>
                    <a:pt x="1101417" y="226909"/>
                  </a:lnTo>
                  <a:cubicBezTo>
                    <a:pt x="1180333" y="242653"/>
                    <a:pt x="1255615" y="273607"/>
                    <a:pt x="1322618" y="319342"/>
                  </a:cubicBezTo>
                  <a:lnTo>
                    <a:pt x="1525213" y="212810"/>
                  </a:lnTo>
                  <a:cubicBezTo>
                    <a:pt x="1578197" y="250355"/>
                    <a:pt x="1624168" y="296326"/>
                    <a:pt x="1661713" y="349310"/>
                  </a:cubicBezTo>
                  <a:lnTo>
                    <a:pt x="1556452" y="549486"/>
                  </a:lnTo>
                  <a:cubicBezTo>
                    <a:pt x="1563341" y="558729"/>
                    <a:pt x="1569235" y="568662"/>
                    <a:pt x="1574924" y="578781"/>
                  </a:cubicBezTo>
                  <a:cubicBezTo>
                    <a:pt x="1609849" y="640906"/>
                    <a:pt x="1634724" y="705951"/>
                    <a:pt x="1646701" y="772822"/>
                  </a:cubicBezTo>
                  <a:lnTo>
                    <a:pt x="1869716" y="842124"/>
                  </a:lnTo>
                  <a:lnTo>
                    <a:pt x="1874520" y="937260"/>
                  </a:lnTo>
                  <a:cubicBezTo>
                    <a:pt x="1874520" y="969377"/>
                    <a:pt x="1872905" y="1001117"/>
                    <a:pt x="1869716" y="1032399"/>
                  </a:cubicBezTo>
                  <a:lnTo>
                    <a:pt x="1647613" y="1101417"/>
                  </a:lnTo>
                  <a:cubicBezTo>
                    <a:pt x="1631869" y="1180333"/>
                    <a:pt x="1600915" y="1255615"/>
                    <a:pt x="1555180" y="1322618"/>
                  </a:cubicBezTo>
                  <a:lnTo>
                    <a:pt x="1661712" y="1525211"/>
                  </a:lnTo>
                  <a:cubicBezTo>
                    <a:pt x="1624167" y="1578195"/>
                    <a:pt x="1578196" y="1624166"/>
                    <a:pt x="1525211" y="1661712"/>
                  </a:cubicBezTo>
                  <a:lnTo>
                    <a:pt x="1325036" y="1556451"/>
                  </a:lnTo>
                  <a:cubicBezTo>
                    <a:pt x="1315793" y="1563341"/>
                    <a:pt x="1305860" y="1569235"/>
                    <a:pt x="1295741" y="1574924"/>
                  </a:cubicBezTo>
                  <a:cubicBezTo>
                    <a:pt x="1233616" y="1609849"/>
                    <a:pt x="1168571" y="1634724"/>
                    <a:pt x="1101700" y="1646700"/>
                  </a:cubicBezTo>
                  <a:lnTo>
                    <a:pt x="1032398" y="1869716"/>
                  </a:lnTo>
                  <a:lnTo>
                    <a:pt x="937260" y="1874520"/>
                  </a:lnTo>
                  <a:cubicBezTo>
                    <a:pt x="905144" y="1874520"/>
                    <a:pt x="873405" y="1872905"/>
                    <a:pt x="842124" y="1869716"/>
                  </a:cubicBezTo>
                  <a:lnTo>
                    <a:pt x="773105" y="1647612"/>
                  </a:lnTo>
                  <a:cubicBezTo>
                    <a:pt x="694189" y="1631869"/>
                    <a:pt x="618908" y="1600914"/>
                    <a:pt x="551905" y="1555180"/>
                  </a:cubicBezTo>
                  <a:lnTo>
                    <a:pt x="349310" y="1661713"/>
                  </a:lnTo>
                  <a:cubicBezTo>
                    <a:pt x="296326" y="1624168"/>
                    <a:pt x="250355" y="1578197"/>
                    <a:pt x="212810" y="1525212"/>
                  </a:cubicBezTo>
                  <a:lnTo>
                    <a:pt x="318071" y="1325035"/>
                  </a:lnTo>
                  <a:cubicBezTo>
                    <a:pt x="311181" y="1315792"/>
                    <a:pt x="305287" y="1305860"/>
                    <a:pt x="299598" y="1295740"/>
                  </a:cubicBezTo>
                  <a:cubicBezTo>
                    <a:pt x="264673" y="1233616"/>
                    <a:pt x="239799" y="1168571"/>
                    <a:pt x="227822" y="1101700"/>
                  </a:cubicBezTo>
                  <a:lnTo>
                    <a:pt x="4804" y="1032398"/>
                  </a:lnTo>
                  <a:lnTo>
                    <a:pt x="0" y="937260"/>
                  </a:lnTo>
                  <a:cubicBezTo>
                    <a:pt x="0" y="905144"/>
                    <a:pt x="1616" y="873405"/>
                    <a:pt x="4804" y="842124"/>
                  </a:cubicBezTo>
                  <a:lnTo>
                    <a:pt x="226910" y="773105"/>
                  </a:lnTo>
                  <a:cubicBezTo>
                    <a:pt x="242653" y="694189"/>
                    <a:pt x="273608" y="618908"/>
                    <a:pt x="319342" y="551905"/>
                  </a:cubicBezTo>
                  <a:lnTo>
                    <a:pt x="212809" y="349309"/>
                  </a:lnTo>
                  <a:cubicBezTo>
                    <a:pt x="250354" y="296325"/>
                    <a:pt x="296325" y="250354"/>
                    <a:pt x="349309" y="21280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8-Point Star 18"/>
            <p:cNvSpPr/>
            <p:nvPr/>
          </p:nvSpPr>
          <p:spPr>
            <a:xfrm rot="20400000" flipH="1">
              <a:off x="1400360" y="1452597"/>
              <a:ext cx="838000" cy="845576"/>
            </a:xfrm>
            <a:custGeom>
              <a:avLst/>
              <a:gdLst/>
              <a:ahLst/>
              <a:cxnLst/>
              <a:rect l="l" t="t" r="r" b="b"/>
              <a:pathLst>
                <a:path w="1793173" h="1809385">
                  <a:moveTo>
                    <a:pt x="540264" y="10286"/>
                  </a:moveTo>
                  <a:lnTo>
                    <a:pt x="683581" y="0"/>
                  </a:lnTo>
                  <a:cubicBezTo>
                    <a:pt x="732193" y="0"/>
                    <a:pt x="780076" y="3126"/>
                    <a:pt x="826897" y="10287"/>
                  </a:cubicBezTo>
                  <a:lnTo>
                    <a:pt x="905875" y="255572"/>
                  </a:lnTo>
                  <a:cubicBezTo>
                    <a:pt x="985136" y="273260"/>
                    <a:pt x="1060829" y="304512"/>
                    <a:pt x="1129415" y="348963"/>
                  </a:cubicBezTo>
                  <a:lnTo>
                    <a:pt x="1359444" y="230987"/>
                  </a:lnTo>
                  <a:cubicBezTo>
                    <a:pt x="1436234" y="288678"/>
                    <a:pt x="1504495" y="356940"/>
                    <a:pt x="1562186" y="433730"/>
                  </a:cubicBezTo>
                  <a:lnTo>
                    <a:pt x="1445926" y="660414"/>
                  </a:lnTo>
                  <a:cubicBezTo>
                    <a:pt x="1449583" y="665192"/>
                    <a:pt x="1452574" y="670389"/>
                    <a:pt x="1455519" y="675628"/>
                  </a:cubicBezTo>
                  <a:cubicBezTo>
                    <a:pt x="1493688" y="743524"/>
                    <a:pt x="1521942" y="814300"/>
                    <a:pt x="1537074" y="887129"/>
                  </a:cubicBezTo>
                  <a:lnTo>
                    <a:pt x="1782887" y="966278"/>
                  </a:lnTo>
                  <a:cubicBezTo>
                    <a:pt x="1790047" y="1013098"/>
                    <a:pt x="1793174" y="1060981"/>
                    <a:pt x="1793173" y="1109593"/>
                  </a:cubicBezTo>
                  <a:cubicBezTo>
                    <a:pt x="1793174" y="1158206"/>
                    <a:pt x="1790047" y="1206089"/>
                    <a:pt x="1782887" y="1252909"/>
                  </a:cubicBezTo>
                  <a:lnTo>
                    <a:pt x="1537604" y="1331887"/>
                  </a:lnTo>
                  <a:cubicBezTo>
                    <a:pt x="1519916" y="1411149"/>
                    <a:pt x="1488663" y="1486842"/>
                    <a:pt x="1444212" y="1555429"/>
                  </a:cubicBezTo>
                  <a:lnTo>
                    <a:pt x="1562186" y="1785457"/>
                  </a:lnTo>
                  <a:lnTo>
                    <a:pt x="1541415" y="1809385"/>
                  </a:lnTo>
                  <a:cubicBezTo>
                    <a:pt x="1282525" y="1763268"/>
                    <a:pt x="1028742" y="1654791"/>
                    <a:pt x="802157" y="1490156"/>
                  </a:cubicBezTo>
                  <a:cubicBezTo>
                    <a:pt x="965712" y="1441296"/>
                    <a:pt x="1084035" y="1289263"/>
                    <a:pt x="1084035" y="1109593"/>
                  </a:cubicBezTo>
                  <a:cubicBezTo>
                    <a:pt x="1084035" y="888428"/>
                    <a:pt x="904746" y="709138"/>
                    <a:pt x="683580" y="709138"/>
                  </a:cubicBezTo>
                  <a:cubicBezTo>
                    <a:pt x="508801" y="709138"/>
                    <a:pt x="360173" y="821108"/>
                    <a:pt x="307122" y="977792"/>
                  </a:cubicBezTo>
                  <a:cubicBezTo>
                    <a:pt x="149161" y="745008"/>
                    <a:pt x="47166" y="492202"/>
                    <a:pt x="0" y="237686"/>
                  </a:cubicBezTo>
                  <a:cubicBezTo>
                    <a:pt x="2290" y="235086"/>
                    <a:pt x="4999" y="233030"/>
                    <a:pt x="7717" y="230988"/>
                  </a:cubicBezTo>
                  <a:lnTo>
                    <a:pt x="234405" y="347249"/>
                  </a:lnTo>
                  <a:cubicBezTo>
                    <a:pt x="239180" y="343592"/>
                    <a:pt x="244378" y="340602"/>
                    <a:pt x="249617" y="337656"/>
                  </a:cubicBezTo>
                  <a:cubicBezTo>
                    <a:pt x="317512" y="299488"/>
                    <a:pt x="388287" y="271234"/>
                    <a:pt x="461115" y="256103"/>
                  </a:cubicBezTo>
                  <a:close/>
                </a:path>
              </a:pathLst>
            </a:custGeom>
            <a:gradFill flip="none" rotWithShape="1">
              <a:gsLst>
                <a:gs pos="0">
                  <a:schemeClr val="bg1">
                    <a:alpha val="10000"/>
                  </a:schemeClr>
                </a:gs>
                <a:gs pos="100000">
                  <a:schemeClr val="bg1">
                    <a:alpha val="4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15" name="群組 14"/>
          <p:cNvGrpSpPr/>
          <p:nvPr/>
        </p:nvGrpSpPr>
        <p:grpSpPr>
          <a:xfrm>
            <a:off x="2874113" y="3715874"/>
            <a:ext cx="720000" cy="720000"/>
            <a:chOff x="1400360" y="1412776"/>
            <a:chExt cx="1063835" cy="1037088"/>
          </a:xfrm>
        </p:grpSpPr>
        <p:sp>
          <p:nvSpPr>
            <p:cNvPr id="16" name="8-Point Star 18"/>
            <p:cNvSpPr/>
            <p:nvPr/>
          </p:nvSpPr>
          <p:spPr>
            <a:xfrm rot="20400000" flipH="1">
              <a:off x="1427107" y="1412776"/>
              <a:ext cx="1037088" cy="1037088"/>
            </a:xfrm>
            <a:custGeom>
              <a:avLst/>
              <a:gdLst/>
              <a:ahLst/>
              <a:cxnLst/>
              <a:rect l="l" t="t" r="r" b="b"/>
              <a:pathLst>
                <a:path w="3040380" h="3040380">
                  <a:moveTo>
                    <a:pt x="1520190" y="971550"/>
                  </a:moveTo>
                  <a:cubicBezTo>
                    <a:pt x="1217184" y="971550"/>
                    <a:pt x="971550" y="1217184"/>
                    <a:pt x="971550" y="1520190"/>
                  </a:cubicBezTo>
                  <a:cubicBezTo>
                    <a:pt x="971550" y="1823196"/>
                    <a:pt x="1217184" y="2068830"/>
                    <a:pt x="1520190" y="2068830"/>
                  </a:cubicBezTo>
                  <a:cubicBezTo>
                    <a:pt x="1823196" y="2068830"/>
                    <a:pt x="2068830" y="1823196"/>
                    <a:pt x="2068830" y="1520190"/>
                  </a:cubicBezTo>
                  <a:cubicBezTo>
                    <a:pt x="2068830" y="1217184"/>
                    <a:pt x="1823196" y="971550"/>
                    <a:pt x="1520190" y="971550"/>
                  </a:cubicBezTo>
                  <a:close/>
                  <a:moveTo>
                    <a:pt x="1520190" y="0"/>
                  </a:moveTo>
                  <a:cubicBezTo>
                    <a:pt x="1586792" y="0"/>
                    <a:pt x="1652393" y="4283"/>
                    <a:pt x="1716539" y="14094"/>
                  </a:cubicBezTo>
                  <a:lnTo>
                    <a:pt x="1824743" y="350145"/>
                  </a:lnTo>
                  <a:cubicBezTo>
                    <a:pt x="1933334" y="374378"/>
                    <a:pt x="2037036" y="417195"/>
                    <a:pt x="2131002" y="478094"/>
                  </a:cubicBezTo>
                  <a:lnTo>
                    <a:pt x="2446152" y="316463"/>
                  </a:lnTo>
                  <a:cubicBezTo>
                    <a:pt x="2551357" y="395501"/>
                    <a:pt x="2644879" y="489023"/>
                    <a:pt x="2723917" y="594229"/>
                  </a:cubicBezTo>
                  <a:lnTo>
                    <a:pt x="2564636" y="904796"/>
                  </a:lnTo>
                  <a:cubicBezTo>
                    <a:pt x="2569646" y="911341"/>
                    <a:pt x="2573744" y="918462"/>
                    <a:pt x="2577779" y="925640"/>
                  </a:cubicBezTo>
                  <a:cubicBezTo>
                    <a:pt x="2630072" y="1018660"/>
                    <a:pt x="2668781" y="1115626"/>
                    <a:pt x="2689512" y="1215405"/>
                  </a:cubicBezTo>
                  <a:lnTo>
                    <a:pt x="3026287" y="1323842"/>
                  </a:lnTo>
                  <a:cubicBezTo>
                    <a:pt x="3036097" y="1387988"/>
                    <a:pt x="3040380" y="1453589"/>
                    <a:pt x="3040380" y="1520190"/>
                  </a:cubicBezTo>
                  <a:cubicBezTo>
                    <a:pt x="3040380" y="1586792"/>
                    <a:pt x="3036097" y="1652393"/>
                    <a:pt x="3026287" y="1716539"/>
                  </a:cubicBezTo>
                  <a:lnTo>
                    <a:pt x="2690239" y="1824742"/>
                  </a:lnTo>
                  <a:cubicBezTo>
                    <a:pt x="2666005" y="1933335"/>
                    <a:pt x="2623188" y="2037037"/>
                    <a:pt x="2562287" y="2131005"/>
                  </a:cubicBezTo>
                  <a:lnTo>
                    <a:pt x="2723917" y="2446152"/>
                  </a:lnTo>
                  <a:cubicBezTo>
                    <a:pt x="2644879" y="2551357"/>
                    <a:pt x="2551357" y="2644879"/>
                    <a:pt x="2446151" y="2723917"/>
                  </a:cubicBezTo>
                  <a:lnTo>
                    <a:pt x="2135585" y="2564637"/>
                  </a:lnTo>
                  <a:cubicBezTo>
                    <a:pt x="2129042" y="2569647"/>
                    <a:pt x="2121921" y="2573744"/>
                    <a:pt x="2114744" y="2577779"/>
                  </a:cubicBezTo>
                  <a:cubicBezTo>
                    <a:pt x="2021723" y="2630072"/>
                    <a:pt x="1924755" y="2668781"/>
                    <a:pt x="1824976" y="2689511"/>
                  </a:cubicBezTo>
                  <a:lnTo>
                    <a:pt x="1716539" y="3026287"/>
                  </a:lnTo>
                  <a:cubicBezTo>
                    <a:pt x="1652393" y="3036097"/>
                    <a:pt x="1586792" y="3040380"/>
                    <a:pt x="1520190" y="3040380"/>
                  </a:cubicBezTo>
                  <a:cubicBezTo>
                    <a:pt x="1453589" y="3040380"/>
                    <a:pt x="1387987" y="3036097"/>
                    <a:pt x="1323841" y="3026287"/>
                  </a:cubicBezTo>
                  <a:lnTo>
                    <a:pt x="1215638" y="2690237"/>
                  </a:lnTo>
                  <a:cubicBezTo>
                    <a:pt x="1107045" y="2666005"/>
                    <a:pt x="1003344" y="2623186"/>
                    <a:pt x="909378" y="2562286"/>
                  </a:cubicBezTo>
                  <a:lnTo>
                    <a:pt x="594229" y="2723917"/>
                  </a:lnTo>
                  <a:cubicBezTo>
                    <a:pt x="489023" y="2644879"/>
                    <a:pt x="395501" y="2551357"/>
                    <a:pt x="316463" y="2446152"/>
                  </a:cubicBezTo>
                  <a:lnTo>
                    <a:pt x="475745" y="2135582"/>
                  </a:lnTo>
                  <a:cubicBezTo>
                    <a:pt x="470736" y="2129039"/>
                    <a:pt x="466639" y="2121919"/>
                    <a:pt x="462604" y="2114742"/>
                  </a:cubicBezTo>
                  <a:cubicBezTo>
                    <a:pt x="410311" y="2021723"/>
                    <a:pt x="371603" y="1924756"/>
                    <a:pt x="350872" y="1824977"/>
                  </a:cubicBezTo>
                  <a:lnTo>
                    <a:pt x="14094" y="1716539"/>
                  </a:lnTo>
                  <a:cubicBezTo>
                    <a:pt x="4283" y="1652393"/>
                    <a:pt x="0" y="1586792"/>
                    <a:pt x="0" y="1520190"/>
                  </a:cubicBezTo>
                  <a:cubicBezTo>
                    <a:pt x="0" y="1453589"/>
                    <a:pt x="4283" y="1387988"/>
                    <a:pt x="14093" y="1323841"/>
                  </a:cubicBezTo>
                  <a:lnTo>
                    <a:pt x="350147" y="1215637"/>
                  </a:lnTo>
                  <a:cubicBezTo>
                    <a:pt x="374379" y="1107046"/>
                    <a:pt x="417197" y="1003347"/>
                    <a:pt x="478096" y="909381"/>
                  </a:cubicBezTo>
                  <a:lnTo>
                    <a:pt x="316464" y="594228"/>
                  </a:lnTo>
                  <a:cubicBezTo>
                    <a:pt x="395501" y="489023"/>
                    <a:pt x="489023" y="395501"/>
                    <a:pt x="594229" y="316463"/>
                  </a:cubicBezTo>
                  <a:lnTo>
                    <a:pt x="904800" y="475746"/>
                  </a:lnTo>
                  <a:cubicBezTo>
                    <a:pt x="911343" y="470736"/>
                    <a:pt x="918463" y="466639"/>
                    <a:pt x="925641" y="462604"/>
                  </a:cubicBezTo>
                  <a:cubicBezTo>
                    <a:pt x="1018661" y="410311"/>
                    <a:pt x="1115626" y="371603"/>
                    <a:pt x="1215403" y="350873"/>
                  </a:cubicBezTo>
                  <a:lnTo>
                    <a:pt x="1323841" y="14093"/>
                  </a:lnTo>
                  <a:cubicBezTo>
                    <a:pt x="1387988" y="4283"/>
                    <a:pt x="1453589" y="0"/>
                    <a:pt x="1520190"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8-Point Star 6"/>
            <p:cNvSpPr>
              <a:spLocks noChangeAspect="1"/>
            </p:cNvSpPr>
            <p:nvPr/>
          </p:nvSpPr>
          <p:spPr>
            <a:xfrm rot="20400000" flipH="1">
              <a:off x="1446601" y="1432270"/>
              <a:ext cx="998100" cy="998100"/>
            </a:xfrm>
            <a:custGeom>
              <a:avLst/>
              <a:gdLst/>
              <a:ahLst/>
              <a:cxnLst/>
              <a:rect l="l" t="t" r="r" b="b"/>
              <a:pathLst>
                <a:path w="1874520" h="1874520">
                  <a:moveTo>
                    <a:pt x="739496" y="595923"/>
                  </a:moveTo>
                  <a:cubicBezTo>
                    <a:pt x="550981" y="705145"/>
                    <a:pt x="486701" y="946509"/>
                    <a:pt x="595923" y="1135024"/>
                  </a:cubicBezTo>
                  <a:cubicBezTo>
                    <a:pt x="705145" y="1323539"/>
                    <a:pt x="946509" y="1387819"/>
                    <a:pt x="1135024" y="1278597"/>
                  </a:cubicBezTo>
                  <a:cubicBezTo>
                    <a:pt x="1323539" y="1169375"/>
                    <a:pt x="1387819" y="928011"/>
                    <a:pt x="1278597" y="739496"/>
                  </a:cubicBezTo>
                  <a:cubicBezTo>
                    <a:pt x="1169375" y="550981"/>
                    <a:pt x="928011" y="486701"/>
                    <a:pt x="739496" y="595923"/>
                  </a:cubicBezTo>
                  <a:close/>
                  <a:moveTo>
                    <a:pt x="349309" y="212809"/>
                  </a:moveTo>
                  <a:lnTo>
                    <a:pt x="549487" y="318071"/>
                  </a:lnTo>
                  <a:cubicBezTo>
                    <a:pt x="558730" y="311181"/>
                    <a:pt x="568662" y="305287"/>
                    <a:pt x="578782" y="299598"/>
                  </a:cubicBezTo>
                  <a:cubicBezTo>
                    <a:pt x="640907" y="264673"/>
                    <a:pt x="705951" y="239798"/>
                    <a:pt x="772822" y="227822"/>
                  </a:cubicBezTo>
                  <a:lnTo>
                    <a:pt x="842125" y="4804"/>
                  </a:lnTo>
                  <a:lnTo>
                    <a:pt x="937260" y="0"/>
                  </a:lnTo>
                  <a:cubicBezTo>
                    <a:pt x="969377" y="0"/>
                    <a:pt x="1001116" y="1615"/>
                    <a:pt x="1032398" y="4804"/>
                  </a:cubicBezTo>
                  <a:lnTo>
                    <a:pt x="1101417" y="226909"/>
                  </a:lnTo>
                  <a:cubicBezTo>
                    <a:pt x="1180333" y="242653"/>
                    <a:pt x="1255615" y="273607"/>
                    <a:pt x="1322618" y="319342"/>
                  </a:cubicBezTo>
                  <a:lnTo>
                    <a:pt x="1525213" y="212810"/>
                  </a:lnTo>
                  <a:cubicBezTo>
                    <a:pt x="1578197" y="250355"/>
                    <a:pt x="1624168" y="296326"/>
                    <a:pt x="1661713" y="349310"/>
                  </a:cubicBezTo>
                  <a:lnTo>
                    <a:pt x="1556452" y="549486"/>
                  </a:lnTo>
                  <a:cubicBezTo>
                    <a:pt x="1563341" y="558729"/>
                    <a:pt x="1569235" y="568662"/>
                    <a:pt x="1574924" y="578781"/>
                  </a:cubicBezTo>
                  <a:cubicBezTo>
                    <a:pt x="1609849" y="640906"/>
                    <a:pt x="1634724" y="705951"/>
                    <a:pt x="1646701" y="772822"/>
                  </a:cubicBezTo>
                  <a:lnTo>
                    <a:pt x="1869716" y="842124"/>
                  </a:lnTo>
                  <a:lnTo>
                    <a:pt x="1874520" y="937260"/>
                  </a:lnTo>
                  <a:cubicBezTo>
                    <a:pt x="1874520" y="969377"/>
                    <a:pt x="1872905" y="1001117"/>
                    <a:pt x="1869716" y="1032399"/>
                  </a:cubicBezTo>
                  <a:lnTo>
                    <a:pt x="1647613" y="1101417"/>
                  </a:lnTo>
                  <a:cubicBezTo>
                    <a:pt x="1631869" y="1180333"/>
                    <a:pt x="1600915" y="1255615"/>
                    <a:pt x="1555180" y="1322618"/>
                  </a:cubicBezTo>
                  <a:lnTo>
                    <a:pt x="1661712" y="1525211"/>
                  </a:lnTo>
                  <a:cubicBezTo>
                    <a:pt x="1624167" y="1578195"/>
                    <a:pt x="1578196" y="1624166"/>
                    <a:pt x="1525211" y="1661712"/>
                  </a:cubicBezTo>
                  <a:lnTo>
                    <a:pt x="1325036" y="1556451"/>
                  </a:lnTo>
                  <a:cubicBezTo>
                    <a:pt x="1315793" y="1563341"/>
                    <a:pt x="1305860" y="1569235"/>
                    <a:pt x="1295741" y="1574924"/>
                  </a:cubicBezTo>
                  <a:cubicBezTo>
                    <a:pt x="1233616" y="1609849"/>
                    <a:pt x="1168571" y="1634724"/>
                    <a:pt x="1101700" y="1646700"/>
                  </a:cubicBezTo>
                  <a:lnTo>
                    <a:pt x="1032398" y="1869716"/>
                  </a:lnTo>
                  <a:lnTo>
                    <a:pt x="937260" y="1874520"/>
                  </a:lnTo>
                  <a:cubicBezTo>
                    <a:pt x="905144" y="1874520"/>
                    <a:pt x="873405" y="1872905"/>
                    <a:pt x="842124" y="1869716"/>
                  </a:cubicBezTo>
                  <a:lnTo>
                    <a:pt x="773105" y="1647612"/>
                  </a:lnTo>
                  <a:cubicBezTo>
                    <a:pt x="694189" y="1631869"/>
                    <a:pt x="618908" y="1600914"/>
                    <a:pt x="551905" y="1555180"/>
                  </a:cubicBezTo>
                  <a:lnTo>
                    <a:pt x="349310" y="1661713"/>
                  </a:lnTo>
                  <a:cubicBezTo>
                    <a:pt x="296326" y="1624168"/>
                    <a:pt x="250355" y="1578197"/>
                    <a:pt x="212810" y="1525212"/>
                  </a:cubicBezTo>
                  <a:lnTo>
                    <a:pt x="318071" y="1325035"/>
                  </a:lnTo>
                  <a:cubicBezTo>
                    <a:pt x="311181" y="1315792"/>
                    <a:pt x="305287" y="1305860"/>
                    <a:pt x="299598" y="1295740"/>
                  </a:cubicBezTo>
                  <a:cubicBezTo>
                    <a:pt x="264673" y="1233616"/>
                    <a:pt x="239799" y="1168571"/>
                    <a:pt x="227822" y="1101700"/>
                  </a:cubicBezTo>
                  <a:lnTo>
                    <a:pt x="4804" y="1032398"/>
                  </a:lnTo>
                  <a:lnTo>
                    <a:pt x="0" y="937260"/>
                  </a:lnTo>
                  <a:cubicBezTo>
                    <a:pt x="0" y="905144"/>
                    <a:pt x="1616" y="873405"/>
                    <a:pt x="4804" y="842124"/>
                  </a:cubicBezTo>
                  <a:lnTo>
                    <a:pt x="226910" y="773105"/>
                  </a:lnTo>
                  <a:cubicBezTo>
                    <a:pt x="242653" y="694189"/>
                    <a:pt x="273608" y="618908"/>
                    <a:pt x="319342" y="551905"/>
                  </a:cubicBezTo>
                  <a:lnTo>
                    <a:pt x="212809" y="349309"/>
                  </a:lnTo>
                  <a:cubicBezTo>
                    <a:pt x="250354" y="296325"/>
                    <a:pt x="296325" y="250354"/>
                    <a:pt x="349309" y="21280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8-Point Star 18"/>
            <p:cNvSpPr/>
            <p:nvPr/>
          </p:nvSpPr>
          <p:spPr>
            <a:xfrm rot="20400000" flipH="1">
              <a:off x="1400360" y="1452597"/>
              <a:ext cx="838000" cy="845576"/>
            </a:xfrm>
            <a:custGeom>
              <a:avLst/>
              <a:gdLst/>
              <a:ahLst/>
              <a:cxnLst/>
              <a:rect l="l" t="t" r="r" b="b"/>
              <a:pathLst>
                <a:path w="1793173" h="1809385">
                  <a:moveTo>
                    <a:pt x="540264" y="10286"/>
                  </a:moveTo>
                  <a:lnTo>
                    <a:pt x="683581" y="0"/>
                  </a:lnTo>
                  <a:cubicBezTo>
                    <a:pt x="732193" y="0"/>
                    <a:pt x="780076" y="3126"/>
                    <a:pt x="826897" y="10287"/>
                  </a:cubicBezTo>
                  <a:lnTo>
                    <a:pt x="905875" y="255572"/>
                  </a:lnTo>
                  <a:cubicBezTo>
                    <a:pt x="985136" y="273260"/>
                    <a:pt x="1060829" y="304512"/>
                    <a:pt x="1129415" y="348963"/>
                  </a:cubicBezTo>
                  <a:lnTo>
                    <a:pt x="1359444" y="230987"/>
                  </a:lnTo>
                  <a:cubicBezTo>
                    <a:pt x="1436234" y="288678"/>
                    <a:pt x="1504495" y="356940"/>
                    <a:pt x="1562186" y="433730"/>
                  </a:cubicBezTo>
                  <a:lnTo>
                    <a:pt x="1445926" y="660414"/>
                  </a:lnTo>
                  <a:cubicBezTo>
                    <a:pt x="1449583" y="665192"/>
                    <a:pt x="1452574" y="670389"/>
                    <a:pt x="1455519" y="675628"/>
                  </a:cubicBezTo>
                  <a:cubicBezTo>
                    <a:pt x="1493688" y="743524"/>
                    <a:pt x="1521942" y="814300"/>
                    <a:pt x="1537074" y="887129"/>
                  </a:cubicBezTo>
                  <a:lnTo>
                    <a:pt x="1782887" y="966278"/>
                  </a:lnTo>
                  <a:cubicBezTo>
                    <a:pt x="1790047" y="1013098"/>
                    <a:pt x="1793174" y="1060981"/>
                    <a:pt x="1793173" y="1109593"/>
                  </a:cubicBezTo>
                  <a:cubicBezTo>
                    <a:pt x="1793174" y="1158206"/>
                    <a:pt x="1790047" y="1206089"/>
                    <a:pt x="1782887" y="1252909"/>
                  </a:cubicBezTo>
                  <a:lnTo>
                    <a:pt x="1537604" y="1331887"/>
                  </a:lnTo>
                  <a:cubicBezTo>
                    <a:pt x="1519916" y="1411149"/>
                    <a:pt x="1488663" y="1486842"/>
                    <a:pt x="1444212" y="1555429"/>
                  </a:cubicBezTo>
                  <a:lnTo>
                    <a:pt x="1562186" y="1785457"/>
                  </a:lnTo>
                  <a:lnTo>
                    <a:pt x="1541415" y="1809385"/>
                  </a:lnTo>
                  <a:cubicBezTo>
                    <a:pt x="1282525" y="1763268"/>
                    <a:pt x="1028742" y="1654791"/>
                    <a:pt x="802157" y="1490156"/>
                  </a:cubicBezTo>
                  <a:cubicBezTo>
                    <a:pt x="965712" y="1441296"/>
                    <a:pt x="1084035" y="1289263"/>
                    <a:pt x="1084035" y="1109593"/>
                  </a:cubicBezTo>
                  <a:cubicBezTo>
                    <a:pt x="1084035" y="888428"/>
                    <a:pt x="904746" y="709138"/>
                    <a:pt x="683580" y="709138"/>
                  </a:cubicBezTo>
                  <a:cubicBezTo>
                    <a:pt x="508801" y="709138"/>
                    <a:pt x="360173" y="821108"/>
                    <a:pt x="307122" y="977792"/>
                  </a:cubicBezTo>
                  <a:cubicBezTo>
                    <a:pt x="149161" y="745008"/>
                    <a:pt x="47166" y="492202"/>
                    <a:pt x="0" y="237686"/>
                  </a:cubicBezTo>
                  <a:cubicBezTo>
                    <a:pt x="2290" y="235086"/>
                    <a:pt x="4999" y="233030"/>
                    <a:pt x="7717" y="230988"/>
                  </a:cubicBezTo>
                  <a:lnTo>
                    <a:pt x="234405" y="347249"/>
                  </a:lnTo>
                  <a:cubicBezTo>
                    <a:pt x="239180" y="343592"/>
                    <a:pt x="244378" y="340602"/>
                    <a:pt x="249617" y="337656"/>
                  </a:cubicBezTo>
                  <a:cubicBezTo>
                    <a:pt x="317512" y="299488"/>
                    <a:pt x="388287" y="271234"/>
                    <a:pt x="461115" y="256103"/>
                  </a:cubicBezTo>
                  <a:close/>
                </a:path>
              </a:pathLst>
            </a:custGeom>
            <a:gradFill flip="none" rotWithShape="1">
              <a:gsLst>
                <a:gs pos="0">
                  <a:schemeClr val="bg1">
                    <a:alpha val="10000"/>
                  </a:schemeClr>
                </a:gs>
                <a:gs pos="100000">
                  <a:schemeClr val="bg1">
                    <a:alpha val="4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3" name="群組 22"/>
          <p:cNvGrpSpPr/>
          <p:nvPr/>
        </p:nvGrpSpPr>
        <p:grpSpPr>
          <a:xfrm>
            <a:off x="2895660" y="4513829"/>
            <a:ext cx="720000" cy="720000"/>
            <a:chOff x="1400360" y="1412776"/>
            <a:chExt cx="1063835" cy="1037088"/>
          </a:xfrm>
        </p:grpSpPr>
        <p:sp>
          <p:nvSpPr>
            <p:cNvPr id="24" name="8-Point Star 18"/>
            <p:cNvSpPr/>
            <p:nvPr/>
          </p:nvSpPr>
          <p:spPr>
            <a:xfrm rot="20400000" flipH="1">
              <a:off x="1427107" y="1412776"/>
              <a:ext cx="1037088" cy="1037088"/>
            </a:xfrm>
            <a:custGeom>
              <a:avLst/>
              <a:gdLst/>
              <a:ahLst/>
              <a:cxnLst/>
              <a:rect l="l" t="t" r="r" b="b"/>
              <a:pathLst>
                <a:path w="3040380" h="3040380">
                  <a:moveTo>
                    <a:pt x="1520190" y="971550"/>
                  </a:moveTo>
                  <a:cubicBezTo>
                    <a:pt x="1217184" y="971550"/>
                    <a:pt x="971550" y="1217184"/>
                    <a:pt x="971550" y="1520190"/>
                  </a:cubicBezTo>
                  <a:cubicBezTo>
                    <a:pt x="971550" y="1823196"/>
                    <a:pt x="1217184" y="2068830"/>
                    <a:pt x="1520190" y="2068830"/>
                  </a:cubicBezTo>
                  <a:cubicBezTo>
                    <a:pt x="1823196" y="2068830"/>
                    <a:pt x="2068830" y="1823196"/>
                    <a:pt x="2068830" y="1520190"/>
                  </a:cubicBezTo>
                  <a:cubicBezTo>
                    <a:pt x="2068830" y="1217184"/>
                    <a:pt x="1823196" y="971550"/>
                    <a:pt x="1520190" y="971550"/>
                  </a:cubicBezTo>
                  <a:close/>
                  <a:moveTo>
                    <a:pt x="1520190" y="0"/>
                  </a:moveTo>
                  <a:cubicBezTo>
                    <a:pt x="1586792" y="0"/>
                    <a:pt x="1652393" y="4283"/>
                    <a:pt x="1716539" y="14094"/>
                  </a:cubicBezTo>
                  <a:lnTo>
                    <a:pt x="1824743" y="350145"/>
                  </a:lnTo>
                  <a:cubicBezTo>
                    <a:pt x="1933334" y="374378"/>
                    <a:pt x="2037036" y="417195"/>
                    <a:pt x="2131002" y="478094"/>
                  </a:cubicBezTo>
                  <a:lnTo>
                    <a:pt x="2446152" y="316463"/>
                  </a:lnTo>
                  <a:cubicBezTo>
                    <a:pt x="2551357" y="395501"/>
                    <a:pt x="2644879" y="489023"/>
                    <a:pt x="2723917" y="594229"/>
                  </a:cubicBezTo>
                  <a:lnTo>
                    <a:pt x="2564636" y="904796"/>
                  </a:lnTo>
                  <a:cubicBezTo>
                    <a:pt x="2569646" y="911341"/>
                    <a:pt x="2573744" y="918462"/>
                    <a:pt x="2577779" y="925640"/>
                  </a:cubicBezTo>
                  <a:cubicBezTo>
                    <a:pt x="2630072" y="1018660"/>
                    <a:pt x="2668781" y="1115626"/>
                    <a:pt x="2689512" y="1215405"/>
                  </a:cubicBezTo>
                  <a:lnTo>
                    <a:pt x="3026287" y="1323842"/>
                  </a:lnTo>
                  <a:cubicBezTo>
                    <a:pt x="3036097" y="1387988"/>
                    <a:pt x="3040380" y="1453589"/>
                    <a:pt x="3040380" y="1520190"/>
                  </a:cubicBezTo>
                  <a:cubicBezTo>
                    <a:pt x="3040380" y="1586792"/>
                    <a:pt x="3036097" y="1652393"/>
                    <a:pt x="3026287" y="1716539"/>
                  </a:cubicBezTo>
                  <a:lnTo>
                    <a:pt x="2690239" y="1824742"/>
                  </a:lnTo>
                  <a:cubicBezTo>
                    <a:pt x="2666005" y="1933335"/>
                    <a:pt x="2623188" y="2037037"/>
                    <a:pt x="2562287" y="2131005"/>
                  </a:cubicBezTo>
                  <a:lnTo>
                    <a:pt x="2723917" y="2446152"/>
                  </a:lnTo>
                  <a:cubicBezTo>
                    <a:pt x="2644879" y="2551357"/>
                    <a:pt x="2551357" y="2644879"/>
                    <a:pt x="2446151" y="2723917"/>
                  </a:cubicBezTo>
                  <a:lnTo>
                    <a:pt x="2135585" y="2564637"/>
                  </a:lnTo>
                  <a:cubicBezTo>
                    <a:pt x="2129042" y="2569647"/>
                    <a:pt x="2121921" y="2573744"/>
                    <a:pt x="2114744" y="2577779"/>
                  </a:cubicBezTo>
                  <a:cubicBezTo>
                    <a:pt x="2021723" y="2630072"/>
                    <a:pt x="1924755" y="2668781"/>
                    <a:pt x="1824976" y="2689511"/>
                  </a:cubicBezTo>
                  <a:lnTo>
                    <a:pt x="1716539" y="3026287"/>
                  </a:lnTo>
                  <a:cubicBezTo>
                    <a:pt x="1652393" y="3036097"/>
                    <a:pt x="1586792" y="3040380"/>
                    <a:pt x="1520190" y="3040380"/>
                  </a:cubicBezTo>
                  <a:cubicBezTo>
                    <a:pt x="1453589" y="3040380"/>
                    <a:pt x="1387987" y="3036097"/>
                    <a:pt x="1323841" y="3026287"/>
                  </a:cubicBezTo>
                  <a:lnTo>
                    <a:pt x="1215638" y="2690237"/>
                  </a:lnTo>
                  <a:cubicBezTo>
                    <a:pt x="1107045" y="2666005"/>
                    <a:pt x="1003344" y="2623186"/>
                    <a:pt x="909378" y="2562286"/>
                  </a:cubicBezTo>
                  <a:lnTo>
                    <a:pt x="594229" y="2723917"/>
                  </a:lnTo>
                  <a:cubicBezTo>
                    <a:pt x="489023" y="2644879"/>
                    <a:pt x="395501" y="2551357"/>
                    <a:pt x="316463" y="2446152"/>
                  </a:cubicBezTo>
                  <a:lnTo>
                    <a:pt x="475745" y="2135582"/>
                  </a:lnTo>
                  <a:cubicBezTo>
                    <a:pt x="470736" y="2129039"/>
                    <a:pt x="466639" y="2121919"/>
                    <a:pt x="462604" y="2114742"/>
                  </a:cubicBezTo>
                  <a:cubicBezTo>
                    <a:pt x="410311" y="2021723"/>
                    <a:pt x="371603" y="1924756"/>
                    <a:pt x="350872" y="1824977"/>
                  </a:cubicBezTo>
                  <a:lnTo>
                    <a:pt x="14094" y="1716539"/>
                  </a:lnTo>
                  <a:cubicBezTo>
                    <a:pt x="4283" y="1652393"/>
                    <a:pt x="0" y="1586792"/>
                    <a:pt x="0" y="1520190"/>
                  </a:cubicBezTo>
                  <a:cubicBezTo>
                    <a:pt x="0" y="1453589"/>
                    <a:pt x="4283" y="1387988"/>
                    <a:pt x="14093" y="1323841"/>
                  </a:cubicBezTo>
                  <a:lnTo>
                    <a:pt x="350147" y="1215637"/>
                  </a:lnTo>
                  <a:cubicBezTo>
                    <a:pt x="374379" y="1107046"/>
                    <a:pt x="417197" y="1003347"/>
                    <a:pt x="478096" y="909381"/>
                  </a:cubicBezTo>
                  <a:lnTo>
                    <a:pt x="316464" y="594228"/>
                  </a:lnTo>
                  <a:cubicBezTo>
                    <a:pt x="395501" y="489023"/>
                    <a:pt x="489023" y="395501"/>
                    <a:pt x="594229" y="316463"/>
                  </a:cubicBezTo>
                  <a:lnTo>
                    <a:pt x="904800" y="475746"/>
                  </a:lnTo>
                  <a:cubicBezTo>
                    <a:pt x="911343" y="470736"/>
                    <a:pt x="918463" y="466639"/>
                    <a:pt x="925641" y="462604"/>
                  </a:cubicBezTo>
                  <a:cubicBezTo>
                    <a:pt x="1018661" y="410311"/>
                    <a:pt x="1115626" y="371603"/>
                    <a:pt x="1215403" y="350873"/>
                  </a:cubicBezTo>
                  <a:lnTo>
                    <a:pt x="1323841" y="14093"/>
                  </a:lnTo>
                  <a:cubicBezTo>
                    <a:pt x="1387988" y="4283"/>
                    <a:pt x="1453589" y="0"/>
                    <a:pt x="1520190" y="0"/>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8-Point Star 6"/>
            <p:cNvSpPr>
              <a:spLocks noChangeAspect="1"/>
            </p:cNvSpPr>
            <p:nvPr/>
          </p:nvSpPr>
          <p:spPr>
            <a:xfrm rot="20400000" flipH="1">
              <a:off x="1446601" y="1432270"/>
              <a:ext cx="998100" cy="998100"/>
            </a:xfrm>
            <a:custGeom>
              <a:avLst/>
              <a:gdLst/>
              <a:ahLst/>
              <a:cxnLst/>
              <a:rect l="l" t="t" r="r" b="b"/>
              <a:pathLst>
                <a:path w="1874520" h="1874520">
                  <a:moveTo>
                    <a:pt x="739496" y="595923"/>
                  </a:moveTo>
                  <a:cubicBezTo>
                    <a:pt x="550981" y="705145"/>
                    <a:pt x="486701" y="946509"/>
                    <a:pt x="595923" y="1135024"/>
                  </a:cubicBezTo>
                  <a:cubicBezTo>
                    <a:pt x="705145" y="1323539"/>
                    <a:pt x="946509" y="1387819"/>
                    <a:pt x="1135024" y="1278597"/>
                  </a:cubicBezTo>
                  <a:cubicBezTo>
                    <a:pt x="1323539" y="1169375"/>
                    <a:pt x="1387819" y="928011"/>
                    <a:pt x="1278597" y="739496"/>
                  </a:cubicBezTo>
                  <a:cubicBezTo>
                    <a:pt x="1169375" y="550981"/>
                    <a:pt x="928011" y="486701"/>
                    <a:pt x="739496" y="595923"/>
                  </a:cubicBezTo>
                  <a:close/>
                  <a:moveTo>
                    <a:pt x="349309" y="212809"/>
                  </a:moveTo>
                  <a:lnTo>
                    <a:pt x="549487" y="318071"/>
                  </a:lnTo>
                  <a:cubicBezTo>
                    <a:pt x="558730" y="311181"/>
                    <a:pt x="568662" y="305287"/>
                    <a:pt x="578782" y="299598"/>
                  </a:cubicBezTo>
                  <a:cubicBezTo>
                    <a:pt x="640907" y="264673"/>
                    <a:pt x="705951" y="239798"/>
                    <a:pt x="772822" y="227822"/>
                  </a:cubicBezTo>
                  <a:lnTo>
                    <a:pt x="842125" y="4804"/>
                  </a:lnTo>
                  <a:lnTo>
                    <a:pt x="937260" y="0"/>
                  </a:lnTo>
                  <a:cubicBezTo>
                    <a:pt x="969377" y="0"/>
                    <a:pt x="1001116" y="1615"/>
                    <a:pt x="1032398" y="4804"/>
                  </a:cubicBezTo>
                  <a:lnTo>
                    <a:pt x="1101417" y="226909"/>
                  </a:lnTo>
                  <a:cubicBezTo>
                    <a:pt x="1180333" y="242653"/>
                    <a:pt x="1255615" y="273607"/>
                    <a:pt x="1322618" y="319342"/>
                  </a:cubicBezTo>
                  <a:lnTo>
                    <a:pt x="1525213" y="212810"/>
                  </a:lnTo>
                  <a:cubicBezTo>
                    <a:pt x="1578197" y="250355"/>
                    <a:pt x="1624168" y="296326"/>
                    <a:pt x="1661713" y="349310"/>
                  </a:cubicBezTo>
                  <a:lnTo>
                    <a:pt x="1556452" y="549486"/>
                  </a:lnTo>
                  <a:cubicBezTo>
                    <a:pt x="1563341" y="558729"/>
                    <a:pt x="1569235" y="568662"/>
                    <a:pt x="1574924" y="578781"/>
                  </a:cubicBezTo>
                  <a:cubicBezTo>
                    <a:pt x="1609849" y="640906"/>
                    <a:pt x="1634724" y="705951"/>
                    <a:pt x="1646701" y="772822"/>
                  </a:cubicBezTo>
                  <a:lnTo>
                    <a:pt x="1869716" y="842124"/>
                  </a:lnTo>
                  <a:lnTo>
                    <a:pt x="1874520" y="937260"/>
                  </a:lnTo>
                  <a:cubicBezTo>
                    <a:pt x="1874520" y="969377"/>
                    <a:pt x="1872905" y="1001117"/>
                    <a:pt x="1869716" y="1032399"/>
                  </a:cubicBezTo>
                  <a:lnTo>
                    <a:pt x="1647613" y="1101417"/>
                  </a:lnTo>
                  <a:cubicBezTo>
                    <a:pt x="1631869" y="1180333"/>
                    <a:pt x="1600915" y="1255615"/>
                    <a:pt x="1555180" y="1322618"/>
                  </a:cubicBezTo>
                  <a:lnTo>
                    <a:pt x="1661712" y="1525211"/>
                  </a:lnTo>
                  <a:cubicBezTo>
                    <a:pt x="1624167" y="1578195"/>
                    <a:pt x="1578196" y="1624166"/>
                    <a:pt x="1525211" y="1661712"/>
                  </a:cubicBezTo>
                  <a:lnTo>
                    <a:pt x="1325036" y="1556451"/>
                  </a:lnTo>
                  <a:cubicBezTo>
                    <a:pt x="1315793" y="1563341"/>
                    <a:pt x="1305860" y="1569235"/>
                    <a:pt x="1295741" y="1574924"/>
                  </a:cubicBezTo>
                  <a:cubicBezTo>
                    <a:pt x="1233616" y="1609849"/>
                    <a:pt x="1168571" y="1634724"/>
                    <a:pt x="1101700" y="1646700"/>
                  </a:cubicBezTo>
                  <a:lnTo>
                    <a:pt x="1032398" y="1869716"/>
                  </a:lnTo>
                  <a:lnTo>
                    <a:pt x="937260" y="1874520"/>
                  </a:lnTo>
                  <a:cubicBezTo>
                    <a:pt x="905144" y="1874520"/>
                    <a:pt x="873405" y="1872905"/>
                    <a:pt x="842124" y="1869716"/>
                  </a:cubicBezTo>
                  <a:lnTo>
                    <a:pt x="773105" y="1647612"/>
                  </a:lnTo>
                  <a:cubicBezTo>
                    <a:pt x="694189" y="1631869"/>
                    <a:pt x="618908" y="1600914"/>
                    <a:pt x="551905" y="1555180"/>
                  </a:cubicBezTo>
                  <a:lnTo>
                    <a:pt x="349310" y="1661713"/>
                  </a:lnTo>
                  <a:cubicBezTo>
                    <a:pt x="296326" y="1624168"/>
                    <a:pt x="250355" y="1578197"/>
                    <a:pt x="212810" y="1525212"/>
                  </a:cubicBezTo>
                  <a:lnTo>
                    <a:pt x="318071" y="1325035"/>
                  </a:lnTo>
                  <a:cubicBezTo>
                    <a:pt x="311181" y="1315792"/>
                    <a:pt x="305287" y="1305860"/>
                    <a:pt x="299598" y="1295740"/>
                  </a:cubicBezTo>
                  <a:cubicBezTo>
                    <a:pt x="264673" y="1233616"/>
                    <a:pt x="239799" y="1168571"/>
                    <a:pt x="227822" y="1101700"/>
                  </a:cubicBezTo>
                  <a:lnTo>
                    <a:pt x="4804" y="1032398"/>
                  </a:lnTo>
                  <a:lnTo>
                    <a:pt x="0" y="937260"/>
                  </a:lnTo>
                  <a:cubicBezTo>
                    <a:pt x="0" y="905144"/>
                    <a:pt x="1616" y="873405"/>
                    <a:pt x="4804" y="842124"/>
                  </a:cubicBezTo>
                  <a:lnTo>
                    <a:pt x="226910" y="773105"/>
                  </a:lnTo>
                  <a:cubicBezTo>
                    <a:pt x="242653" y="694189"/>
                    <a:pt x="273608" y="618908"/>
                    <a:pt x="319342" y="551905"/>
                  </a:cubicBezTo>
                  <a:lnTo>
                    <a:pt x="212809" y="349309"/>
                  </a:lnTo>
                  <a:cubicBezTo>
                    <a:pt x="250354" y="296325"/>
                    <a:pt x="296325" y="250354"/>
                    <a:pt x="349309" y="21280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8-Point Star 18"/>
            <p:cNvSpPr/>
            <p:nvPr/>
          </p:nvSpPr>
          <p:spPr>
            <a:xfrm rot="20400000" flipH="1">
              <a:off x="1400360" y="1452597"/>
              <a:ext cx="838000" cy="845576"/>
            </a:xfrm>
            <a:custGeom>
              <a:avLst/>
              <a:gdLst/>
              <a:ahLst/>
              <a:cxnLst/>
              <a:rect l="l" t="t" r="r" b="b"/>
              <a:pathLst>
                <a:path w="1793173" h="1809385">
                  <a:moveTo>
                    <a:pt x="540264" y="10286"/>
                  </a:moveTo>
                  <a:lnTo>
                    <a:pt x="683581" y="0"/>
                  </a:lnTo>
                  <a:cubicBezTo>
                    <a:pt x="732193" y="0"/>
                    <a:pt x="780076" y="3126"/>
                    <a:pt x="826897" y="10287"/>
                  </a:cubicBezTo>
                  <a:lnTo>
                    <a:pt x="905875" y="255572"/>
                  </a:lnTo>
                  <a:cubicBezTo>
                    <a:pt x="985136" y="273260"/>
                    <a:pt x="1060829" y="304512"/>
                    <a:pt x="1129415" y="348963"/>
                  </a:cubicBezTo>
                  <a:lnTo>
                    <a:pt x="1359444" y="230987"/>
                  </a:lnTo>
                  <a:cubicBezTo>
                    <a:pt x="1436234" y="288678"/>
                    <a:pt x="1504495" y="356940"/>
                    <a:pt x="1562186" y="433730"/>
                  </a:cubicBezTo>
                  <a:lnTo>
                    <a:pt x="1445926" y="660414"/>
                  </a:lnTo>
                  <a:cubicBezTo>
                    <a:pt x="1449583" y="665192"/>
                    <a:pt x="1452574" y="670389"/>
                    <a:pt x="1455519" y="675628"/>
                  </a:cubicBezTo>
                  <a:cubicBezTo>
                    <a:pt x="1493688" y="743524"/>
                    <a:pt x="1521942" y="814300"/>
                    <a:pt x="1537074" y="887129"/>
                  </a:cubicBezTo>
                  <a:lnTo>
                    <a:pt x="1782887" y="966278"/>
                  </a:lnTo>
                  <a:cubicBezTo>
                    <a:pt x="1790047" y="1013098"/>
                    <a:pt x="1793174" y="1060981"/>
                    <a:pt x="1793173" y="1109593"/>
                  </a:cubicBezTo>
                  <a:cubicBezTo>
                    <a:pt x="1793174" y="1158206"/>
                    <a:pt x="1790047" y="1206089"/>
                    <a:pt x="1782887" y="1252909"/>
                  </a:cubicBezTo>
                  <a:lnTo>
                    <a:pt x="1537604" y="1331887"/>
                  </a:lnTo>
                  <a:cubicBezTo>
                    <a:pt x="1519916" y="1411149"/>
                    <a:pt x="1488663" y="1486842"/>
                    <a:pt x="1444212" y="1555429"/>
                  </a:cubicBezTo>
                  <a:lnTo>
                    <a:pt x="1562186" y="1785457"/>
                  </a:lnTo>
                  <a:lnTo>
                    <a:pt x="1541415" y="1809385"/>
                  </a:lnTo>
                  <a:cubicBezTo>
                    <a:pt x="1282525" y="1763268"/>
                    <a:pt x="1028742" y="1654791"/>
                    <a:pt x="802157" y="1490156"/>
                  </a:cubicBezTo>
                  <a:cubicBezTo>
                    <a:pt x="965712" y="1441296"/>
                    <a:pt x="1084035" y="1289263"/>
                    <a:pt x="1084035" y="1109593"/>
                  </a:cubicBezTo>
                  <a:cubicBezTo>
                    <a:pt x="1084035" y="888428"/>
                    <a:pt x="904746" y="709138"/>
                    <a:pt x="683580" y="709138"/>
                  </a:cubicBezTo>
                  <a:cubicBezTo>
                    <a:pt x="508801" y="709138"/>
                    <a:pt x="360173" y="821108"/>
                    <a:pt x="307122" y="977792"/>
                  </a:cubicBezTo>
                  <a:cubicBezTo>
                    <a:pt x="149161" y="745008"/>
                    <a:pt x="47166" y="492202"/>
                    <a:pt x="0" y="237686"/>
                  </a:cubicBezTo>
                  <a:cubicBezTo>
                    <a:pt x="2290" y="235086"/>
                    <a:pt x="4999" y="233030"/>
                    <a:pt x="7717" y="230988"/>
                  </a:cubicBezTo>
                  <a:lnTo>
                    <a:pt x="234405" y="347249"/>
                  </a:lnTo>
                  <a:cubicBezTo>
                    <a:pt x="239180" y="343592"/>
                    <a:pt x="244378" y="340602"/>
                    <a:pt x="249617" y="337656"/>
                  </a:cubicBezTo>
                  <a:cubicBezTo>
                    <a:pt x="317512" y="299488"/>
                    <a:pt x="388287" y="271234"/>
                    <a:pt x="461115" y="256103"/>
                  </a:cubicBezTo>
                  <a:close/>
                </a:path>
              </a:pathLst>
            </a:custGeom>
            <a:gradFill flip="none" rotWithShape="1">
              <a:gsLst>
                <a:gs pos="0">
                  <a:schemeClr val="bg1">
                    <a:alpha val="10000"/>
                  </a:schemeClr>
                </a:gs>
                <a:gs pos="100000">
                  <a:schemeClr val="bg1">
                    <a:alpha val="4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0" name="五邊形 9"/>
          <p:cNvSpPr/>
          <p:nvPr/>
        </p:nvSpPr>
        <p:spPr>
          <a:xfrm>
            <a:off x="3731673" y="1915674"/>
            <a:ext cx="5473381" cy="720000"/>
          </a:xfrm>
          <a:prstGeom prst="homePlate">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Section One: </a:t>
            </a:r>
            <a:r>
              <a:rPr lang="zh-TW" altLang="en-US" sz="2400" b="1" dirty="0">
                <a:solidFill>
                  <a:schemeClr val="tx1"/>
                </a:solidFill>
                <a:latin typeface="Franklin Gothic Book" panose="020B0503020102020204" pitchFamily="34" charset="0"/>
                <a:ea typeface="FangSong" panose="02010609060101010101" pitchFamily="49" charset="-122"/>
              </a:rPr>
              <a:t>公司策略</a:t>
            </a:r>
            <a:r>
              <a:rPr lang="en-US" altLang="zh-TW" sz="2400" b="1" dirty="0">
                <a:solidFill>
                  <a:schemeClr val="tx1"/>
                </a:solidFill>
                <a:latin typeface="Franklin Gothic Book" panose="020B0503020102020204" pitchFamily="34" charset="0"/>
                <a:ea typeface="FangSong" panose="02010609060101010101" pitchFamily="49" charset="-122"/>
              </a:rPr>
              <a:t> </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sp>
        <p:nvSpPr>
          <p:cNvPr id="28" name="五邊形 27"/>
          <p:cNvSpPr/>
          <p:nvPr/>
        </p:nvSpPr>
        <p:spPr>
          <a:xfrm>
            <a:off x="3732447" y="2779770"/>
            <a:ext cx="5473381" cy="720000"/>
          </a:xfrm>
          <a:prstGeom prst="homePlate">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Section Two: </a:t>
            </a:r>
            <a:r>
              <a:rPr lang="zh-TW" altLang="en-US" sz="2400" b="1" dirty="0">
                <a:solidFill>
                  <a:schemeClr val="tx1"/>
                </a:solidFill>
                <a:latin typeface="Franklin Gothic Book" panose="020B0503020102020204" pitchFamily="34" charset="0"/>
                <a:ea typeface="FangSong" panose="02010609060101010101" pitchFamily="49" charset="-122"/>
              </a:rPr>
              <a:t>營運目標</a:t>
            </a:r>
          </a:p>
        </p:txBody>
      </p:sp>
      <p:sp>
        <p:nvSpPr>
          <p:cNvPr id="29" name="五邊形 28"/>
          <p:cNvSpPr/>
          <p:nvPr/>
        </p:nvSpPr>
        <p:spPr>
          <a:xfrm>
            <a:off x="3732447" y="3643866"/>
            <a:ext cx="5473381" cy="720000"/>
          </a:xfrm>
          <a:prstGeom prst="homePlate">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Section Three: </a:t>
            </a:r>
            <a:r>
              <a:rPr lang="zh-TW" altLang="en-US" sz="2400" b="1" dirty="0">
                <a:solidFill>
                  <a:schemeClr val="tx1"/>
                </a:solidFill>
                <a:latin typeface="Franklin Gothic Book" panose="020B0503020102020204" pitchFamily="34" charset="0"/>
                <a:ea typeface="FangSong" panose="02010609060101010101" pitchFamily="49" charset="-122"/>
              </a:rPr>
              <a:t>永冠簡介</a:t>
            </a:r>
          </a:p>
        </p:txBody>
      </p:sp>
      <p:sp>
        <p:nvSpPr>
          <p:cNvPr id="31" name="五邊形 30"/>
          <p:cNvSpPr/>
          <p:nvPr/>
        </p:nvSpPr>
        <p:spPr>
          <a:xfrm>
            <a:off x="3720510" y="4513829"/>
            <a:ext cx="5473381" cy="720000"/>
          </a:xfrm>
          <a:prstGeom prst="homePlate">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Section Five: </a:t>
            </a:r>
            <a:r>
              <a:rPr lang="zh-TW" altLang="en-US" sz="2400" b="1" dirty="0">
                <a:solidFill>
                  <a:schemeClr val="tx1"/>
                </a:solidFill>
                <a:latin typeface="Franklin Gothic Book" panose="020B0503020102020204" pitchFamily="34" charset="0"/>
                <a:ea typeface="FangSong" panose="02010609060101010101" pitchFamily="49" charset="-122"/>
              </a:rPr>
              <a:t>附錄</a:t>
            </a:r>
          </a:p>
        </p:txBody>
      </p:sp>
      <p:sp>
        <p:nvSpPr>
          <p:cNvPr id="32" name="五邊形 31"/>
          <p:cNvSpPr/>
          <p:nvPr/>
        </p:nvSpPr>
        <p:spPr>
          <a:xfrm>
            <a:off x="3719736" y="1939797"/>
            <a:ext cx="5473381" cy="720000"/>
          </a:xfrm>
          <a:prstGeom prst="homePlat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1</a:t>
            </a:r>
            <a:r>
              <a:rPr lang="en-US" altLang="zh-TW" sz="2400" b="1" dirty="0" smtClean="0">
                <a:solidFill>
                  <a:schemeClr val="tx1"/>
                </a:solidFill>
                <a:latin typeface="Franklin Gothic Book" panose="020B0503020102020204" pitchFamily="34" charset="0"/>
                <a:ea typeface="FangSong" panose="02010609060101010101" pitchFamily="49" charset="-122"/>
              </a:rPr>
              <a:t>.</a:t>
            </a:r>
            <a:r>
              <a:rPr lang="zh-TW" altLang="en-US" sz="2400" b="1" dirty="0" smtClean="0">
                <a:solidFill>
                  <a:schemeClr val="tx1"/>
                </a:solidFill>
                <a:latin typeface="Franklin Gothic Book" panose="020B0503020102020204" pitchFamily="34" charset="0"/>
                <a:ea typeface="FangSong" panose="02010609060101010101" pitchFamily="49" charset="-122"/>
              </a:rPr>
              <a:t>發展規劃</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sp>
        <p:nvSpPr>
          <p:cNvPr id="33" name="五邊形 32"/>
          <p:cNvSpPr/>
          <p:nvPr/>
        </p:nvSpPr>
        <p:spPr>
          <a:xfrm>
            <a:off x="3720510" y="2803893"/>
            <a:ext cx="5473381" cy="720000"/>
          </a:xfrm>
          <a:prstGeom prst="homePlat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smtClean="0">
                <a:solidFill>
                  <a:schemeClr val="tx1"/>
                </a:solidFill>
                <a:latin typeface="Franklin Gothic Book" panose="020B0503020102020204" pitchFamily="34" charset="0"/>
                <a:ea typeface="FangSong" panose="02010609060101010101" pitchFamily="49" charset="-122"/>
              </a:rPr>
              <a:t>2.</a:t>
            </a:r>
            <a:r>
              <a:rPr lang="zh-TW" altLang="en-US" sz="2400" b="1" dirty="0">
                <a:solidFill>
                  <a:schemeClr val="tx1"/>
                </a:solidFill>
                <a:latin typeface="Franklin Gothic Book" panose="020B0503020102020204" pitchFamily="34" charset="0"/>
                <a:ea typeface="FangSong" panose="02010609060101010101" pitchFamily="49" charset="-122"/>
              </a:rPr>
              <a:t>新能源市場動</a:t>
            </a:r>
            <a:r>
              <a:rPr lang="zh-TW" altLang="en-US" sz="2400" b="1" dirty="0" smtClean="0">
                <a:solidFill>
                  <a:schemeClr val="tx1"/>
                </a:solidFill>
                <a:latin typeface="Franklin Gothic Book" panose="020B0503020102020204" pitchFamily="34" charset="0"/>
                <a:ea typeface="FangSong" panose="02010609060101010101" pitchFamily="49" charset="-122"/>
              </a:rPr>
              <a:t>態</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sp>
        <p:nvSpPr>
          <p:cNvPr id="34" name="五邊形 33"/>
          <p:cNvSpPr/>
          <p:nvPr/>
        </p:nvSpPr>
        <p:spPr>
          <a:xfrm>
            <a:off x="3720510" y="3667989"/>
            <a:ext cx="5473381" cy="720000"/>
          </a:xfrm>
          <a:prstGeom prst="homePlat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a:solidFill>
                  <a:schemeClr val="tx1"/>
                </a:solidFill>
                <a:latin typeface="Franklin Gothic Book" panose="020B0503020102020204" pitchFamily="34" charset="0"/>
                <a:ea typeface="FangSong" panose="02010609060101010101" pitchFamily="49" charset="-122"/>
              </a:rPr>
              <a:t>3. </a:t>
            </a:r>
            <a:r>
              <a:rPr lang="zh-CN" altLang="en-US" sz="2400" b="1" dirty="0" smtClean="0">
                <a:solidFill>
                  <a:schemeClr val="tx1"/>
                </a:solidFill>
                <a:latin typeface="Franklin Gothic Book" panose="020B0503020102020204" pitchFamily="34" charset="0"/>
                <a:ea typeface="FangSong" panose="02010609060101010101" pitchFamily="49" charset="-122"/>
              </a:rPr>
              <a:t>新產能投資 </a:t>
            </a:r>
            <a:r>
              <a:rPr lang="en-US" altLang="zh-CN" sz="2400" b="1" dirty="0" smtClean="0">
                <a:solidFill>
                  <a:schemeClr val="tx1"/>
                </a:solidFill>
                <a:latin typeface="Franklin Gothic Book" panose="020B0503020102020204" pitchFamily="34" charset="0"/>
                <a:ea typeface="FangSong" panose="02010609060101010101" pitchFamily="49" charset="-122"/>
              </a:rPr>
              <a:t>&amp; </a:t>
            </a:r>
            <a:r>
              <a:rPr lang="zh-CN" altLang="en-US" sz="2400" b="1" dirty="0" smtClean="0">
                <a:solidFill>
                  <a:schemeClr val="tx1"/>
                </a:solidFill>
                <a:latin typeface="Franklin Gothic Book" panose="020B0503020102020204" pitchFamily="34" charset="0"/>
                <a:ea typeface="FangSong" panose="02010609060101010101" pitchFamily="49" charset="-122"/>
              </a:rPr>
              <a:t>發展願景</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sp>
        <p:nvSpPr>
          <p:cNvPr id="36" name="五邊形 35"/>
          <p:cNvSpPr/>
          <p:nvPr/>
        </p:nvSpPr>
        <p:spPr>
          <a:xfrm>
            <a:off x="3708573" y="4537952"/>
            <a:ext cx="5473381" cy="720000"/>
          </a:xfrm>
          <a:prstGeom prst="homePlat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dirty="0" smtClean="0">
                <a:solidFill>
                  <a:schemeClr val="tx1"/>
                </a:solidFill>
                <a:latin typeface="Franklin Gothic Book" panose="020B0503020102020204" pitchFamily="34" charset="0"/>
                <a:ea typeface="FangSong" panose="02010609060101010101" pitchFamily="49" charset="-122"/>
              </a:rPr>
              <a:t>4. </a:t>
            </a:r>
            <a:r>
              <a:rPr lang="zh-TW" altLang="en-US" sz="2400" b="1" dirty="0">
                <a:solidFill>
                  <a:schemeClr val="tx1"/>
                </a:solidFill>
                <a:latin typeface="Franklin Gothic Book" panose="020B0503020102020204" pitchFamily="34" charset="0"/>
                <a:ea typeface="FangSong" panose="02010609060101010101" pitchFamily="49" charset="-122"/>
              </a:rPr>
              <a:t>財務表</a:t>
            </a:r>
            <a:r>
              <a:rPr lang="zh-TW" altLang="en-US" sz="2400" b="1" dirty="0" smtClean="0">
                <a:solidFill>
                  <a:schemeClr val="tx1"/>
                </a:solidFill>
                <a:latin typeface="Franklin Gothic Book" panose="020B0503020102020204" pitchFamily="34" charset="0"/>
                <a:ea typeface="FangSong" panose="02010609060101010101" pitchFamily="49" charset="-122"/>
              </a:rPr>
              <a:t>現</a:t>
            </a:r>
            <a:endParaRPr lang="zh-TW" altLang="en-US" sz="2400" b="1" dirty="0">
              <a:solidFill>
                <a:schemeClr val="tx1"/>
              </a:solidFill>
              <a:latin typeface="Franklin Gothic Book" panose="020B0503020102020204" pitchFamily="34" charset="0"/>
              <a:ea typeface="FangSong" panose="02010609060101010101" pitchFamily="49" charset="-122"/>
            </a:endParaRPr>
          </a:p>
        </p:txBody>
      </p:sp>
      <p:pic>
        <p:nvPicPr>
          <p:cNvPr id="37" name="图片 3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4111336677"/>
      </p:ext>
    </p:extLst>
  </p:cSld>
  <p:clrMapOvr>
    <a:masterClrMapping/>
  </p:clrMapOvr>
  <mc:AlternateContent xmlns:mc="http://schemas.openxmlformats.org/markup-compatibility/2006" xmlns:p14="http://schemas.microsoft.com/office/powerpoint/2010/main">
    <mc:Choice Requires="p14">
      <p:transition spd="slow" p14:dur="59000" advClick="0"/>
    </mc:Choice>
    <mc:Fallback xmlns="">
      <p:transition spd="slow" advClick="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11" name="图片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3759" y="1453476"/>
            <a:ext cx="4333674" cy="2254865"/>
          </a:xfrm>
          <a:prstGeom prst="rect">
            <a:avLst/>
          </a:prstGeom>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30</a:t>
            </a:fld>
            <a:endParaRPr lang="en-US" altLang="zh-TW" dirty="0"/>
          </a:p>
        </p:txBody>
      </p:sp>
      <p:pic>
        <p:nvPicPr>
          <p:cNvPr id="8" name="图片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84232" y="4149080"/>
            <a:ext cx="2708160" cy="2031120"/>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9" name="图片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2976" y="4177818"/>
            <a:ext cx="2754985" cy="200238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10" name="图片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24000" y="4149080"/>
            <a:ext cx="3033193" cy="2002382"/>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
        <p:nvSpPr>
          <p:cNvPr id="12" name="TextBox 1"/>
          <p:cNvSpPr txBox="1">
            <a:spLocks noChangeArrowheads="1"/>
          </p:cNvSpPr>
          <p:nvPr/>
        </p:nvSpPr>
        <p:spPr bwMode="auto">
          <a:xfrm>
            <a:off x="1847528" y="332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新能源汽車市場願景</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pic>
        <p:nvPicPr>
          <p:cNvPr id="5" name="图片 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207433" y="1158361"/>
            <a:ext cx="6323428" cy="2902644"/>
          </a:xfrm>
          <a:prstGeom prst="rect">
            <a:avLst/>
          </a:prstGeom>
        </p:spPr>
      </p:pic>
    </p:spTree>
    <p:extLst>
      <p:ext uri="{BB962C8B-B14F-4D97-AF65-F5344CB8AC3E}">
        <p14:creationId xmlns:p14="http://schemas.microsoft.com/office/powerpoint/2010/main" val="15974955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15414" y="4406900"/>
            <a:ext cx="7080786" cy="1398364"/>
          </a:xfrm>
        </p:spPr>
        <p:txBody>
          <a:bodyPr/>
          <a:lstStyle/>
          <a:p>
            <a:r>
              <a:rPr lang="zh-CN" altLang="en-US" dirty="0">
                <a:latin typeface="Franklin Gothic Book" panose="020B0503020102020204" pitchFamily="34" charset="0"/>
              </a:rPr>
              <a:t>新產能投資 </a:t>
            </a:r>
            <a:r>
              <a:rPr lang="en-US" altLang="zh-CN" dirty="0">
                <a:latin typeface="Franklin Gothic Book" panose="020B0503020102020204" pitchFamily="34" charset="0"/>
              </a:rPr>
              <a:t>&amp; </a:t>
            </a:r>
            <a:r>
              <a:rPr lang="zh-CN" altLang="en-US" dirty="0">
                <a:latin typeface="Franklin Gothic Book" panose="020B0503020102020204" pitchFamily="34" charset="0"/>
              </a:rPr>
              <a:t>發展願</a:t>
            </a:r>
            <a:r>
              <a:rPr lang="zh-CN" altLang="en-US" dirty="0" smtClean="0">
                <a:latin typeface="Franklin Gothic Book" panose="020B0503020102020204" pitchFamily="34" charset="0"/>
              </a:rPr>
              <a:t>景</a:t>
            </a:r>
            <a:endParaRPr lang="zh-TW" altLang="en-US" dirty="0">
              <a:latin typeface="Franklin Gothic Book" panose="020B0503020102020204" pitchFamily="34" charset="0"/>
            </a:endParaRPr>
          </a:p>
        </p:txBody>
      </p:sp>
      <p:sp>
        <p:nvSpPr>
          <p:cNvPr id="4" name="灯片编号占位符 3"/>
          <p:cNvSpPr>
            <a:spLocks noGrp="1"/>
          </p:cNvSpPr>
          <p:nvPr>
            <p:ph type="sldNum" sz="quarter" idx="12"/>
          </p:nvPr>
        </p:nvSpPr>
        <p:spPr/>
        <p:txBody>
          <a:bodyPr/>
          <a:lstStyle/>
          <a:p>
            <a:pPr>
              <a:defRPr/>
            </a:pPr>
            <a:fld id="{9E01B511-A573-4DA4-855C-B932DC03D121}" type="slidenum">
              <a:rPr lang="zh-TW" altLang="en-US" smtClean="0"/>
              <a:pPr>
                <a:defRPr/>
              </a:pPr>
              <a:t>31</a:t>
            </a:fld>
            <a:endParaRPr lang="en-US" altLang="zh-TW" dirty="0"/>
          </a:p>
        </p:txBody>
      </p:sp>
      <p:pic>
        <p:nvPicPr>
          <p:cNvPr id="5" name="图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49281"/>
            <a:ext cx="2523739" cy="908720"/>
          </a:xfrm>
          <a:prstGeom prst="rect">
            <a:avLst/>
          </a:prstGeom>
        </p:spPr>
      </p:pic>
    </p:spTree>
    <p:extLst>
      <p:ext uri="{BB962C8B-B14F-4D97-AF65-F5344CB8AC3E}">
        <p14:creationId xmlns:p14="http://schemas.microsoft.com/office/powerpoint/2010/main" val="30475204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94">
            <a:extLst>
              <a:ext uri="{FF2B5EF4-FFF2-40B4-BE49-F238E27FC236}">
                <a16:creationId xmlns:a16="http://schemas.microsoft.com/office/drawing/2014/main" id="{CBFA35EC-1A2A-D747-B7DF-48B8D63124A3}"/>
              </a:ext>
            </a:extLst>
          </p:cNvPr>
          <p:cNvSpPr>
            <a:spLocks noChangeArrowheads="1"/>
          </p:cNvSpPr>
          <p:nvPr/>
        </p:nvSpPr>
        <p:spPr bwMode="auto">
          <a:xfrm>
            <a:off x="2351584" y="324001"/>
            <a:ext cx="7488832" cy="646331"/>
          </a:xfrm>
          <a:prstGeom prst="rect">
            <a:avLst/>
          </a:prstGeom>
          <a:noFill/>
          <a:ln w="9525">
            <a:noFill/>
            <a:miter lim="800000"/>
            <a:headEnd/>
            <a:tailEnd/>
          </a:ln>
          <a:extLst/>
        </p:spPr>
        <p:txBody>
          <a:bodyPr vert="horz" wrap="square" lIns="91440" tIns="45720" rIns="91440" bIns="45720" numCol="1" rtlCol="0" anchor="ctr" anchorCtr="0" compatLnSpc="1">
            <a:prstTxWarp prst="textNoShape">
              <a:avLst/>
            </a:prstTxWarp>
            <a:spAutoFit/>
          </a:bodyPr>
          <a:lstStyle/>
          <a:p>
            <a:pPr algn="ctr" eaLnBrk="0" hangingPunct="0">
              <a:spcBef>
                <a:spcPct val="50000"/>
              </a:spcBef>
            </a:pPr>
            <a:r>
              <a:rPr lang="zh-TW" altLang="en-US" sz="3600" b="1" dirty="0">
                <a:latin typeface="FangSong" panose="02010609060101010101" pitchFamily="49" charset="-122"/>
                <a:ea typeface="FangSong" panose="02010609060101010101" pitchFamily="49" charset="-122"/>
                <a:cs typeface="Verdana"/>
              </a:rPr>
              <a:t>台中</a:t>
            </a:r>
            <a:r>
              <a:rPr lang="zh-CN" altLang="en-US" sz="3600" b="1" dirty="0">
                <a:latin typeface="FangSong" panose="02010609060101010101" pitchFamily="49" charset="-122"/>
                <a:ea typeface="FangSong" panose="02010609060101010101" pitchFamily="49" charset="-122"/>
                <a:cs typeface="Verdana"/>
              </a:rPr>
              <a:t>港投資案</a:t>
            </a:r>
            <a:endParaRPr lang="zh-TW" altLang="en-US" sz="3600" b="1" dirty="0">
              <a:latin typeface="FangSong" panose="02010609060101010101" pitchFamily="49" charset="-122"/>
              <a:ea typeface="FangSong" panose="02010609060101010101" pitchFamily="49" charset="-122"/>
              <a:cs typeface="Verdana"/>
            </a:endParaRPr>
          </a:p>
        </p:txBody>
      </p:sp>
      <p:sp>
        <p:nvSpPr>
          <p:cNvPr id="2" name="投影片編號版面配置區 1"/>
          <p:cNvSpPr>
            <a:spLocks noGrp="1"/>
          </p:cNvSpPr>
          <p:nvPr>
            <p:ph type="sldNum" sz="quarter" idx="16"/>
          </p:nvPr>
        </p:nvSpPr>
        <p:spPr/>
        <p:txBody>
          <a:bodyPr/>
          <a:lstStyle/>
          <a:p>
            <a:pPr>
              <a:defRPr/>
            </a:pPr>
            <a:fld id="{9E01B511-A573-4DA4-855C-B932DC03D121}" type="slidenum">
              <a:rPr lang="zh-TW" altLang="en-US" smtClean="0"/>
              <a:pPr>
                <a:defRPr/>
              </a:pPr>
              <a:t>32</a:t>
            </a:fld>
            <a:endParaRPr lang="en-US" altLang="zh-TW" dirty="0"/>
          </a:p>
        </p:txBody>
      </p:sp>
      <p:sp>
        <p:nvSpPr>
          <p:cNvPr id="7" name="文字方塊 9">
            <a:extLst>
              <a:ext uri="{FF2B5EF4-FFF2-40B4-BE49-F238E27FC236}">
                <a16:creationId xmlns:a16="http://schemas.microsoft.com/office/drawing/2014/main" id="{8DF20E32-9BA5-C64B-86A8-2D6ED997DBF5}"/>
              </a:ext>
            </a:extLst>
          </p:cNvPr>
          <p:cNvSpPr txBox="1"/>
          <p:nvPr/>
        </p:nvSpPr>
        <p:spPr>
          <a:xfrm>
            <a:off x="119336" y="2096898"/>
            <a:ext cx="6408712" cy="2900794"/>
          </a:xfrm>
          <a:prstGeom prst="rect">
            <a:avLst/>
          </a:prstGeom>
          <a:solidFill>
            <a:schemeClr val="bg1"/>
          </a:solidFill>
        </p:spPr>
        <p:txBody>
          <a:bodyPr wrap="square" rtlCol="0">
            <a:spAutoFit/>
          </a:bodyPr>
          <a:lstStyle/>
          <a:p>
            <a:pPr marL="342900" lvl="1" indent="-342900" eaLnBrk="0" hangingPunct="0">
              <a:lnSpc>
                <a:spcPts val="1800"/>
              </a:lnSpc>
              <a:spcBef>
                <a:spcPts val="600"/>
              </a:spcBef>
              <a:buClr>
                <a:schemeClr val="accent2"/>
              </a:buClr>
              <a:buSzPct val="80000"/>
              <a:buFont typeface="Wingdings" panose="05000000000000000000" pitchFamily="2" charset="2"/>
              <a:buChar char=""/>
            </a:pPr>
            <a:r>
              <a:rPr lang="zh-CN" altLang="en-US" sz="1600" dirty="0">
                <a:latin typeface="Franklin Gothic Book" panose="020B0503020102020204"/>
                <a:ea typeface="FangSong" panose="02010609060101010101" pitchFamily="49" charset="-122"/>
                <a:cs typeface="Verdana"/>
              </a:rPr>
              <a:t>時程：</a:t>
            </a:r>
            <a:r>
              <a:rPr lang="en-US" altLang="zh-TW" sz="1600" dirty="0">
                <a:latin typeface="Franklin Gothic Book" panose="020B0503020102020204"/>
                <a:ea typeface="FangSong" panose="02010609060101010101" pitchFamily="49" charset="-122"/>
                <a:cs typeface="Verdana"/>
              </a:rPr>
              <a:t> </a:t>
            </a:r>
            <a:r>
              <a:rPr lang="en-US" altLang="zh-TW" sz="1600" dirty="0">
                <a:latin typeface="FangSong" panose="02010609060101010101" pitchFamily="49" charset="-122"/>
                <a:ea typeface="FangSong" panose="02010609060101010101" pitchFamily="49" charset="-122"/>
                <a:cs typeface="Arial" charset="0"/>
              </a:rPr>
              <a:t>2020</a:t>
            </a:r>
            <a:r>
              <a:rPr lang="zh-CN" altLang="en-US" sz="1600" dirty="0">
                <a:latin typeface="FangSong" panose="02010609060101010101" pitchFamily="49" charset="-122"/>
                <a:ea typeface="FangSong" panose="02010609060101010101" pitchFamily="49" charset="-122"/>
                <a:cs typeface="Arial" charset="0"/>
              </a:rPr>
              <a:t>年動工，</a:t>
            </a:r>
            <a:r>
              <a:rPr lang="en-US" altLang="zh-CN" sz="1600" dirty="0" smtClean="0">
                <a:latin typeface="FangSong" panose="02010609060101010101" pitchFamily="49" charset="-122"/>
                <a:ea typeface="FangSong" panose="02010609060101010101" pitchFamily="49" charset="-122"/>
                <a:cs typeface="Arial" charset="0"/>
              </a:rPr>
              <a:t>202</a:t>
            </a:r>
            <a:r>
              <a:rPr lang="en-US" altLang="zh-TW" sz="1600" dirty="0" smtClean="0">
                <a:latin typeface="FangSong" panose="02010609060101010101" pitchFamily="49" charset="-122"/>
                <a:ea typeface="FangSong" panose="02010609060101010101" pitchFamily="49" charset="-122"/>
                <a:cs typeface="Arial" charset="0"/>
              </a:rPr>
              <a:t>3</a:t>
            </a:r>
            <a:r>
              <a:rPr lang="zh-CN" altLang="en-US" sz="1600" dirty="0" smtClean="0">
                <a:latin typeface="FangSong" panose="02010609060101010101" pitchFamily="49" charset="-122"/>
                <a:ea typeface="FangSong" panose="02010609060101010101" pitchFamily="49" charset="-122"/>
                <a:cs typeface="Arial" charset="0"/>
              </a:rPr>
              <a:t>年第</a:t>
            </a:r>
            <a:r>
              <a:rPr lang="en-US" altLang="zh-CN" sz="1600" dirty="0" smtClean="0">
                <a:latin typeface="FangSong" panose="02010609060101010101" pitchFamily="49" charset="-122"/>
                <a:ea typeface="FangSong" panose="02010609060101010101" pitchFamily="49" charset="-122"/>
                <a:cs typeface="Arial" charset="0"/>
              </a:rPr>
              <a:t>2</a:t>
            </a:r>
            <a:r>
              <a:rPr lang="zh-CN" altLang="en-US" sz="1600" dirty="0" smtClean="0">
                <a:latin typeface="FangSong" panose="02010609060101010101" pitchFamily="49" charset="-122"/>
                <a:ea typeface="FangSong" panose="02010609060101010101" pitchFamily="49" charset="-122"/>
                <a:cs typeface="Arial" charset="0"/>
              </a:rPr>
              <a:t>季度</a:t>
            </a:r>
            <a:r>
              <a:rPr lang="zh-TW" altLang="en-US" sz="1600" dirty="0" smtClean="0">
                <a:latin typeface="FangSong" panose="02010609060101010101" pitchFamily="49" charset="-122"/>
                <a:ea typeface="FangSong" panose="02010609060101010101" pitchFamily="49" charset="-122"/>
                <a:cs typeface="Arial" charset="0"/>
              </a:rPr>
              <a:t>投</a:t>
            </a:r>
            <a:r>
              <a:rPr lang="zh-CN" altLang="en-US" sz="1600" dirty="0" smtClean="0">
                <a:latin typeface="FangSong" panose="02010609060101010101" pitchFamily="49" charset="-122"/>
                <a:ea typeface="FangSong" panose="02010609060101010101" pitchFamily="49" charset="-122"/>
                <a:cs typeface="Arial" charset="0"/>
              </a:rPr>
              <a:t>產</a:t>
            </a:r>
            <a:endParaRPr lang="en-US" altLang="zh-TW" sz="1600" dirty="0">
              <a:latin typeface="FangSong" panose="02010609060101010101" pitchFamily="49" charset="-122"/>
              <a:ea typeface="FangSong" panose="02010609060101010101" pitchFamily="49" charset="-122"/>
              <a:cs typeface="Arial" charset="0"/>
            </a:endParaRPr>
          </a:p>
          <a:p>
            <a:pPr marL="342900" lvl="1" indent="-342900" eaLnBrk="0" hangingPunct="0">
              <a:lnSpc>
                <a:spcPts val="1800"/>
              </a:lnSpc>
              <a:spcBef>
                <a:spcPts val="600"/>
              </a:spcBef>
              <a:buClr>
                <a:schemeClr val="accent2"/>
              </a:buClr>
              <a:buSzPct val="80000"/>
              <a:buFont typeface="Wingdings" panose="05000000000000000000" pitchFamily="2" charset="2"/>
              <a:buChar char=""/>
            </a:pPr>
            <a:r>
              <a:rPr lang="zh-TW" altLang="en-US" sz="1600" dirty="0">
                <a:latin typeface="FangSong" panose="02010609060101010101" pitchFamily="49" charset="-122"/>
                <a:ea typeface="FangSong" panose="02010609060101010101" pitchFamily="49" charset="-122"/>
                <a:cs typeface="Arial" charset="0"/>
              </a:rPr>
              <a:t>產能</a:t>
            </a:r>
            <a:r>
              <a:rPr lang="zh-TW" altLang="en-US" sz="1600" dirty="0" smtClean="0">
                <a:latin typeface="FangSong" panose="02010609060101010101" pitchFamily="49" charset="-122"/>
                <a:ea typeface="FangSong" panose="02010609060101010101" pitchFamily="49" charset="-122"/>
                <a:cs typeface="Arial" charset="0"/>
              </a:rPr>
              <a:t>規劃：</a:t>
            </a:r>
            <a:r>
              <a:rPr lang="en-US" altLang="zh-TW"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10</a:t>
            </a:r>
            <a:r>
              <a:rPr lang="zh-TW"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萬噸</a:t>
            </a:r>
            <a:r>
              <a:rPr lang="en-US" altLang="zh-TW"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a:t>
            </a:r>
            <a:r>
              <a:rPr lang="zh-TW"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年</a:t>
            </a:r>
            <a:endParaRPr lang="en-US" altLang="zh-TW" sz="1600" b="1" dirty="0" smtClean="0">
              <a:latin typeface="FangSong" panose="02010609060101010101" pitchFamily="49" charset="-122"/>
              <a:ea typeface="FangSong" panose="02010609060101010101" pitchFamily="49" charset="-122"/>
              <a:cs typeface="Arial" charset="0"/>
            </a:endParaRPr>
          </a:p>
          <a:p>
            <a:pPr marL="0" lvl="1" eaLnBrk="0" hangingPunct="0">
              <a:lnSpc>
                <a:spcPts val="1800"/>
              </a:lnSpc>
              <a:spcBef>
                <a:spcPts val="600"/>
              </a:spcBef>
              <a:buClr>
                <a:schemeClr val="accent2"/>
              </a:buClr>
              <a:buSzPct val="80000"/>
            </a:pPr>
            <a:r>
              <a:rPr lang="en-US" altLang="zh-CN" sz="1600" dirty="0" smtClean="0">
                <a:latin typeface="FangSong" panose="02010609060101010101" pitchFamily="49" charset="-122"/>
                <a:ea typeface="FangSong" panose="02010609060101010101" pitchFamily="49" charset="-122"/>
                <a:cs typeface="Arial" charset="0"/>
              </a:rPr>
              <a:t>    </a:t>
            </a:r>
            <a:r>
              <a:rPr lang="zh-CN" altLang="en-US" sz="1600" dirty="0" smtClean="0">
                <a:latin typeface="FangSong" panose="02010609060101010101" pitchFamily="49" charset="-122"/>
                <a:ea typeface="FangSong" panose="02010609060101010101" pitchFamily="49" charset="-122"/>
                <a:cs typeface="Arial" charset="0"/>
              </a:rPr>
              <a:t>再生能源類（離岸</a:t>
            </a:r>
            <a:r>
              <a:rPr lang="en-US" altLang="zh-CN" sz="1600" dirty="0" smtClean="0">
                <a:latin typeface="FangSong" panose="02010609060101010101" pitchFamily="49" charset="-122"/>
                <a:ea typeface="FangSong" panose="02010609060101010101" pitchFamily="49" charset="-122"/>
                <a:cs typeface="Arial" charset="0"/>
              </a:rPr>
              <a:t>/</a:t>
            </a:r>
            <a:r>
              <a:rPr lang="zh-CN" altLang="en-US" sz="1600" dirty="0" smtClean="0">
                <a:latin typeface="FangSong" panose="02010609060101010101" pitchFamily="49" charset="-122"/>
                <a:ea typeface="FangSong" panose="02010609060101010101" pitchFamily="49" charset="-122"/>
                <a:cs typeface="Arial" charset="0"/>
              </a:rPr>
              <a:t>陸域風電）</a:t>
            </a:r>
            <a:r>
              <a:rPr lang="zh-TW" altLang="en-US" sz="1600" dirty="0" smtClean="0">
                <a:latin typeface="FangSong" panose="02010609060101010101" pitchFamily="49" charset="-122"/>
                <a:ea typeface="FangSong" panose="02010609060101010101" pitchFamily="49" charset="-122"/>
                <a:cs typeface="Arial" charset="0"/>
              </a:rPr>
              <a:t>佔比</a:t>
            </a:r>
            <a:r>
              <a:rPr lang="en-US" altLang="zh-TW" sz="1600" dirty="0" smtClean="0">
                <a:latin typeface="FangSong" panose="02010609060101010101" pitchFamily="49" charset="-122"/>
                <a:ea typeface="FangSong" panose="02010609060101010101" pitchFamily="49" charset="-122"/>
                <a:cs typeface="Arial" charset="0"/>
              </a:rPr>
              <a:t>60%</a:t>
            </a:r>
          </a:p>
          <a:p>
            <a:pPr marL="0" lvl="1" eaLnBrk="0" hangingPunct="0">
              <a:lnSpc>
                <a:spcPts val="1800"/>
              </a:lnSpc>
              <a:spcBef>
                <a:spcPts val="600"/>
              </a:spcBef>
              <a:buClr>
                <a:schemeClr val="accent2"/>
              </a:buClr>
              <a:buSzPct val="80000"/>
            </a:pPr>
            <a:r>
              <a:rPr lang="en-US" altLang="zh-CN" sz="1600" dirty="0" smtClean="0">
                <a:latin typeface="FangSong" panose="02010609060101010101" pitchFamily="49" charset="-122"/>
                <a:ea typeface="FangSong" panose="02010609060101010101" pitchFamily="49" charset="-122"/>
                <a:cs typeface="Arial" charset="0"/>
              </a:rPr>
              <a:t>    </a:t>
            </a:r>
            <a:r>
              <a:rPr lang="zh-CN" altLang="en-US" sz="1600" dirty="0" smtClean="0">
                <a:latin typeface="FangSong" panose="02010609060101010101" pitchFamily="49" charset="-122"/>
                <a:ea typeface="FangSong" panose="02010609060101010101" pitchFamily="49" charset="-122"/>
                <a:cs typeface="Arial" charset="0"/>
              </a:rPr>
              <a:t>注塑機</a:t>
            </a:r>
            <a:r>
              <a:rPr lang="en-US" altLang="zh-CN" sz="1600" dirty="0" smtClean="0">
                <a:latin typeface="FangSong" panose="02010609060101010101" pitchFamily="49" charset="-122"/>
                <a:ea typeface="FangSong" panose="02010609060101010101" pitchFamily="49" charset="-122"/>
                <a:cs typeface="Arial" charset="0"/>
              </a:rPr>
              <a:t>+</a:t>
            </a:r>
            <a:r>
              <a:rPr lang="zh-CN" altLang="en-US" sz="1600" dirty="0" smtClean="0">
                <a:latin typeface="FangSong" panose="02010609060101010101" pitchFamily="49" charset="-122"/>
                <a:ea typeface="FangSong" panose="02010609060101010101" pitchFamily="49" charset="-122"/>
                <a:cs typeface="Arial" charset="0"/>
              </a:rPr>
              <a:t>產</a:t>
            </a:r>
            <a:r>
              <a:rPr lang="zh-CN" altLang="en-US" sz="1600" dirty="0">
                <a:latin typeface="FangSong" panose="02010609060101010101" pitchFamily="49" charset="-122"/>
                <a:ea typeface="FangSong" panose="02010609060101010101" pitchFamily="49" charset="-122"/>
                <a:cs typeface="Arial" charset="0"/>
              </a:rPr>
              <a:t>業機</a:t>
            </a:r>
            <a:r>
              <a:rPr lang="zh-CN" altLang="en-US" sz="1600" dirty="0" smtClean="0">
                <a:latin typeface="FangSong" panose="02010609060101010101" pitchFamily="49" charset="-122"/>
                <a:ea typeface="FangSong" panose="02010609060101010101" pitchFamily="49" charset="-122"/>
                <a:cs typeface="Arial" charset="0"/>
              </a:rPr>
              <a:t>械</a:t>
            </a:r>
            <a:r>
              <a:rPr lang="en-US" altLang="zh-CN" sz="1600" dirty="0" smtClean="0">
                <a:latin typeface="FangSong" panose="02010609060101010101" pitchFamily="49" charset="-122"/>
                <a:ea typeface="FangSong" panose="02010609060101010101" pitchFamily="49" charset="-122"/>
                <a:cs typeface="Arial" charset="0"/>
              </a:rPr>
              <a:t>(</a:t>
            </a:r>
            <a:r>
              <a:rPr lang="zh-CN" altLang="en-US" sz="1600" dirty="0" smtClean="0">
                <a:latin typeface="FangSong" panose="02010609060101010101" pitchFamily="49" charset="-122"/>
                <a:ea typeface="FangSong" panose="02010609060101010101" pitchFamily="49" charset="-122"/>
                <a:cs typeface="Arial" charset="0"/>
              </a:rPr>
              <a:t>新能源產業）</a:t>
            </a:r>
            <a:r>
              <a:rPr lang="en-US" altLang="zh-CN" sz="1600" dirty="0" smtClean="0">
                <a:latin typeface="FangSong" panose="02010609060101010101" pitchFamily="49" charset="-122"/>
                <a:ea typeface="FangSong" panose="02010609060101010101" pitchFamily="49" charset="-122"/>
                <a:cs typeface="Arial" charset="0"/>
              </a:rPr>
              <a:t> 40%</a:t>
            </a:r>
            <a:endParaRPr lang="en-US" altLang="zh-TW" sz="1600" dirty="0">
              <a:latin typeface="FangSong" panose="02010609060101010101" pitchFamily="49" charset="-122"/>
              <a:ea typeface="FangSong" panose="02010609060101010101" pitchFamily="49" charset="-122"/>
              <a:cs typeface="Arial" charset="0"/>
            </a:endParaRPr>
          </a:p>
          <a:p>
            <a:pPr marL="342900" lvl="1" indent="-342900" eaLnBrk="0" hangingPunct="0">
              <a:lnSpc>
                <a:spcPts val="1800"/>
              </a:lnSpc>
              <a:spcBef>
                <a:spcPts val="600"/>
              </a:spcBef>
              <a:buClr>
                <a:schemeClr val="accent2"/>
              </a:buClr>
              <a:buSzPct val="80000"/>
              <a:buFont typeface="Wingdings" panose="05000000000000000000" pitchFamily="2" charset="2"/>
              <a:buChar char=""/>
            </a:pPr>
            <a:r>
              <a:rPr lang="zh-TW" altLang="en-US" sz="1600" dirty="0" smtClean="0">
                <a:latin typeface="FangSong" panose="02010609060101010101" pitchFamily="49" charset="-122"/>
                <a:ea typeface="FangSong" panose="02010609060101010101" pitchFamily="49" charset="-122"/>
                <a:cs typeface="Arial" charset="0"/>
              </a:rPr>
              <a:t>優</a:t>
            </a:r>
            <a:r>
              <a:rPr lang="zh-TW" altLang="en-US" sz="1600" dirty="0">
                <a:latin typeface="FangSong" panose="02010609060101010101" pitchFamily="49" charset="-122"/>
                <a:ea typeface="FangSong" panose="02010609060101010101" pitchFamily="49" charset="-122"/>
                <a:cs typeface="Arial" charset="0"/>
              </a:rPr>
              <a:t>勢</a:t>
            </a:r>
            <a:r>
              <a:rPr lang="zh-CN" altLang="en-US" sz="1600" dirty="0">
                <a:latin typeface="FangSong" panose="02010609060101010101" pitchFamily="49" charset="-122"/>
                <a:ea typeface="FangSong" panose="02010609060101010101" pitchFamily="49" charset="-122"/>
                <a:cs typeface="Arial" charset="0"/>
              </a:rPr>
              <a:t>：</a:t>
            </a:r>
            <a:endParaRPr lang="en-US" altLang="zh-TW" sz="1600" dirty="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CN" altLang="en-US" sz="1600" dirty="0" smtClean="0">
                <a:latin typeface="FangSong" panose="02010609060101010101" pitchFamily="49" charset="-122"/>
                <a:ea typeface="FangSong" panose="02010609060101010101" pitchFamily="49" charset="-122"/>
                <a:cs typeface="Arial" charset="0"/>
              </a:rPr>
              <a:t>德國</a:t>
            </a:r>
            <a:r>
              <a:rPr lang="zh-TW" altLang="en-US" sz="1600" dirty="0" smtClean="0">
                <a:latin typeface="FangSong" panose="02010609060101010101" pitchFamily="49" charset="-122"/>
                <a:ea typeface="FangSong" panose="02010609060101010101" pitchFamily="49" charset="-122"/>
                <a:cs typeface="Arial" charset="0"/>
              </a:rPr>
              <a:t>西</a:t>
            </a:r>
            <a:r>
              <a:rPr lang="zh-TW" altLang="en-US" sz="1600" dirty="0">
                <a:latin typeface="FangSong" panose="02010609060101010101" pitchFamily="49" charset="-122"/>
                <a:ea typeface="FangSong" panose="02010609060101010101" pitchFamily="49" charset="-122"/>
                <a:cs typeface="Arial" charset="0"/>
              </a:rPr>
              <a:t>門子</a:t>
            </a:r>
            <a:r>
              <a:rPr lang="en-US" altLang="zh-TW" sz="1600" dirty="0" smtClean="0">
                <a:latin typeface="FangSong" panose="02010609060101010101" pitchFamily="49" charset="-122"/>
                <a:ea typeface="FangSong" panose="02010609060101010101" pitchFamily="49" charset="-122"/>
                <a:cs typeface="Arial" charset="0"/>
              </a:rPr>
              <a:t>/</a:t>
            </a:r>
            <a:r>
              <a:rPr lang="zh-CN" altLang="en-US" sz="1600" dirty="0" smtClean="0">
                <a:latin typeface="FangSong" panose="02010609060101010101" pitchFamily="49" charset="-122"/>
                <a:ea typeface="FangSong" panose="02010609060101010101" pitchFamily="49" charset="-122"/>
                <a:cs typeface="Arial" charset="0"/>
              </a:rPr>
              <a:t>丹麥維</a:t>
            </a:r>
            <a:r>
              <a:rPr lang="zh-CN" altLang="en-US" sz="1600" dirty="0">
                <a:latin typeface="FangSong" panose="02010609060101010101" pitchFamily="49" charset="-122"/>
                <a:ea typeface="FangSong" panose="02010609060101010101" pitchFamily="49" charset="-122"/>
                <a:cs typeface="Arial" charset="0"/>
              </a:rPr>
              <a:t>特斯</a:t>
            </a:r>
            <a:r>
              <a:rPr lang="zh-TW" altLang="en-US" sz="1600" dirty="0" smtClean="0">
                <a:latin typeface="FangSong" panose="02010609060101010101" pitchFamily="49" charset="-122"/>
                <a:ea typeface="FangSong" panose="02010609060101010101" pitchFamily="49" charset="-122"/>
                <a:cs typeface="Arial" charset="0"/>
              </a:rPr>
              <a:t>就近</a:t>
            </a:r>
            <a:r>
              <a:rPr lang="zh-TW" altLang="en-US" sz="1600" dirty="0">
                <a:latin typeface="FangSong" panose="02010609060101010101" pitchFamily="49" charset="-122"/>
                <a:ea typeface="FangSong" panose="02010609060101010101" pitchFamily="49" charset="-122"/>
                <a:cs typeface="Arial" charset="0"/>
              </a:rPr>
              <a:t>設廠</a:t>
            </a: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國產化政策</a:t>
            </a:r>
            <a:endParaRPr lang="en-US" altLang="zh-TW" sz="1500" dirty="0">
              <a:latin typeface="Franklin Gothic Book" panose="020B0503020102020204"/>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鄰近重件碼頭可降低運輸成</a:t>
            </a:r>
            <a:r>
              <a:rPr lang="zh-CN" altLang="en-US" sz="1600" dirty="0">
                <a:latin typeface="FangSong" panose="02010609060101010101" pitchFamily="49" charset="-122"/>
                <a:ea typeface="FangSong" panose="02010609060101010101" pitchFamily="49" charset="-122"/>
                <a:cs typeface="Arial" charset="0"/>
              </a:rPr>
              <a:t>本</a:t>
            </a:r>
            <a:endParaRPr lang="en-US" altLang="zh-TW" sz="1600" dirty="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地方及中央政府積極協</a:t>
            </a:r>
            <a:r>
              <a:rPr lang="zh-TW" altLang="en-US" sz="1600" dirty="0" smtClean="0">
                <a:latin typeface="FangSong" panose="02010609060101010101" pitchFamily="49" charset="-122"/>
                <a:ea typeface="FangSong" panose="02010609060101010101" pitchFamily="49" charset="-122"/>
                <a:cs typeface="Arial" charset="0"/>
              </a:rPr>
              <a:t>助</a:t>
            </a:r>
            <a:endParaRPr lang="en-US" altLang="zh-TW" sz="1600" dirty="0" smtClean="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CN" altLang="en-US" sz="1600" dirty="0">
                <a:latin typeface="FangSong" panose="02010609060101010101" pitchFamily="49" charset="-122"/>
                <a:ea typeface="FangSong" panose="02010609060101010101" pitchFamily="49" charset="-122"/>
                <a:cs typeface="Arial" charset="0"/>
              </a:rPr>
              <a:t>避</a:t>
            </a:r>
            <a:r>
              <a:rPr lang="zh-CN" altLang="en-US" sz="1600" dirty="0" smtClean="0">
                <a:latin typeface="FangSong" panose="02010609060101010101" pitchFamily="49" charset="-122"/>
                <a:ea typeface="FangSong" panose="02010609060101010101" pitchFamily="49" charset="-122"/>
                <a:cs typeface="Arial" charset="0"/>
              </a:rPr>
              <a:t>開中美貿易摩擦</a:t>
            </a:r>
            <a:endParaRPr lang="en-US" altLang="zh-TW" sz="1500" dirty="0">
              <a:latin typeface="Franklin Gothic Book" panose="020B0503020102020204"/>
              <a:ea typeface="FangSong" panose="02010609060101010101" pitchFamily="49" charset="-122"/>
              <a:cs typeface="Arial" charset="0"/>
            </a:endParaRPr>
          </a:p>
        </p:txBody>
      </p:sp>
      <p:sp>
        <p:nvSpPr>
          <p:cNvPr id="10" name="矩形 9">
            <a:extLst>
              <a:ext uri="{FF2B5EF4-FFF2-40B4-BE49-F238E27FC236}">
                <a16:creationId xmlns:a16="http://schemas.microsoft.com/office/drawing/2014/main" id="{5D69987E-1497-1E4A-9E5E-07FF7FCCC736}"/>
              </a:ext>
            </a:extLst>
          </p:cNvPr>
          <p:cNvSpPr/>
          <p:nvPr/>
        </p:nvSpPr>
        <p:spPr>
          <a:xfrm>
            <a:off x="119336" y="4941168"/>
            <a:ext cx="6048672" cy="1117286"/>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solidFill>
                  <a:schemeClr val="tx1"/>
                </a:solidFill>
                <a:latin typeface="標楷體" panose="03000509000000000000" pitchFamily="65" charset="-120"/>
                <a:ea typeface="標楷體" panose="03000509000000000000" pitchFamily="65" charset="-120"/>
              </a:rPr>
              <a:t>已跟西門子</a:t>
            </a:r>
            <a:r>
              <a:rPr lang="en-US" altLang="zh-CN" dirty="0">
                <a:solidFill>
                  <a:schemeClr val="tx1"/>
                </a:solidFill>
                <a:latin typeface="標楷體" panose="03000509000000000000" pitchFamily="65" charset="-120"/>
                <a:ea typeface="標楷體" panose="03000509000000000000" pitchFamily="65" charset="-120"/>
              </a:rPr>
              <a:t>/MVOW</a:t>
            </a:r>
            <a:r>
              <a:rPr lang="zh-CN" altLang="en-US" dirty="0">
                <a:solidFill>
                  <a:schemeClr val="tx1"/>
                </a:solidFill>
                <a:latin typeface="標楷體" panose="03000509000000000000" pitchFamily="65" charset="-120"/>
                <a:ea typeface="標楷體" panose="03000509000000000000" pitchFamily="65" charset="-120"/>
              </a:rPr>
              <a:t>一線風機系統商簽署附條件合同，供應臺灣</a:t>
            </a:r>
            <a:r>
              <a:rPr lang="zh-TW" altLang="en-US" dirty="0">
                <a:solidFill>
                  <a:schemeClr val="tx1"/>
                </a:solidFill>
                <a:latin typeface="標楷體" panose="03000509000000000000" pitchFamily="65" charset="-120"/>
                <a:ea typeface="標楷體" panose="03000509000000000000" pitchFamily="65" charset="-120"/>
              </a:rPr>
              <a:t>國產化</a:t>
            </a:r>
            <a:r>
              <a:rPr lang="en-US" altLang="zh-TW" dirty="0">
                <a:solidFill>
                  <a:schemeClr val="tx1"/>
                </a:solidFill>
                <a:latin typeface="標楷體" panose="03000509000000000000" pitchFamily="65" charset="-120"/>
                <a:ea typeface="標楷體" panose="03000509000000000000" pitchFamily="65" charset="-120"/>
              </a:rPr>
              <a:t>&amp;</a:t>
            </a:r>
            <a:r>
              <a:rPr lang="zh-TW" altLang="en-US" dirty="0">
                <a:solidFill>
                  <a:schemeClr val="tx1"/>
                </a:solidFill>
                <a:latin typeface="標楷體" panose="03000509000000000000" pitchFamily="65" charset="-120"/>
                <a:ea typeface="標楷體" panose="03000509000000000000" pitchFamily="65" charset="-120"/>
              </a:rPr>
              <a:t>歐美市場</a:t>
            </a:r>
            <a:r>
              <a:rPr lang="zh-CN" altLang="en-US" dirty="0">
                <a:solidFill>
                  <a:schemeClr val="tx1"/>
                </a:solidFill>
                <a:latin typeface="標楷體" panose="03000509000000000000" pitchFamily="65" charset="-120"/>
                <a:ea typeface="標楷體" panose="03000509000000000000" pitchFamily="65" charset="-120"/>
              </a:rPr>
              <a:t>所需鑄件，年需</a:t>
            </a:r>
            <a:r>
              <a:rPr lang="zh-TW" altLang="en-US" dirty="0">
                <a:solidFill>
                  <a:schemeClr val="tx1"/>
                </a:solidFill>
                <a:latin typeface="標楷體" panose="03000509000000000000" pitchFamily="65" charset="-120"/>
                <a:ea typeface="標楷體" panose="03000509000000000000" pitchFamily="65" charset="-120"/>
              </a:rPr>
              <a:t>求</a:t>
            </a:r>
            <a:r>
              <a:rPr lang="zh-CN" altLang="en-US" dirty="0">
                <a:solidFill>
                  <a:schemeClr val="tx1"/>
                </a:solidFill>
                <a:latin typeface="標楷體" panose="03000509000000000000" pitchFamily="65" charset="-120"/>
                <a:ea typeface="標楷體" panose="03000509000000000000" pitchFamily="65" charset="-120"/>
              </a:rPr>
              <a:t>約</a:t>
            </a:r>
            <a:r>
              <a:rPr lang="en-US" altLang="zh-CN" dirty="0" smtClean="0">
                <a:solidFill>
                  <a:schemeClr val="tx1"/>
                </a:solidFill>
                <a:latin typeface="標楷體" panose="03000509000000000000" pitchFamily="65" charset="-120"/>
                <a:ea typeface="標楷體" panose="03000509000000000000" pitchFamily="65" charset="-120"/>
              </a:rPr>
              <a:t>3</a:t>
            </a:r>
            <a:r>
              <a:rPr lang="zh-CN" altLang="en-US" dirty="0" smtClean="0">
                <a:solidFill>
                  <a:schemeClr val="tx1"/>
                </a:solidFill>
                <a:latin typeface="標楷體" panose="03000509000000000000" pitchFamily="65" charset="-120"/>
                <a:ea typeface="標楷體" panose="03000509000000000000" pitchFamily="65" charset="-120"/>
              </a:rPr>
              <a:t>萬</a:t>
            </a:r>
            <a:r>
              <a:rPr lang="zh-CN" altLang="en-US" dirty="0">
                <a:solidFill>
                  <a:schemeClr val="tx1"/>
                </a:solidFill>
                <a:latin typeface="標楷體" panose="03000509000000000000" pitchFamily="65" charset="-120"/>
                <a:ea typeface="標楷體" panose="03000509000000000000" pitchFamily="65" charset="-120"/>
              </a:rPr>
              <a:t>噸。</a:t>
            </a:r>
            <a:r>
              <a:rPr lang="zh-TW" altLang="en-US" dirty="0">
                <a:solidFill>
                  <a:schemeClr val="tx1"/>
                </a:solidFill>
                <a:latin typeface="標楷體" panose="03000509000000000000" pitchFamily="65" charset="-120"/>
                <a:ea typeface="標楷體" panose="03000509000000000000" pitchFamily="65" charset="-120"/>
              </a:rPr>
              <a:t>其他世界級大廠如</a:t>
            </a:r>
            <a:r>
              <a:rPr lang="en-US" altLang="zh-TW" dirty="0">
                <a:solidFill>
                  <a:schemeClr val="tx1"/>
                </a:solidFill>
                <a:latin typeface="標楷體" panose="03000509000000000000" pitchFamily="65" charset="-120"/>
                <a:ea typeface="標楷體" panose="03000509000000000000" pitchFamily="65" charset="-120"/>
              </a:rPr>
              <a:t>GE</a:t>
            </a:r>
            <a:r>
              <a:rPr lang="zh-TW" altLang="en-US" dirty="0">
                <a:solidFill>
                  <a:schemeClr val="tx1"/>
                </a:solidFill>
                <a:latin typeface="標楷體" panose="03000509000000000000" pitchFamily="65" charset="-120"/>
                <a:ea typeface="標楷體" panose="03000509000000000000" pitchFamily="65" charset="-120"/>
              </a:rPr>
              <a:t>、丹麥維特斯等</a:t>
            </a:r>
            <a:r>
              <a:rPr lang="zh-TW" altLang="en-US" dirty="0" smtClean="0">
                <a:solidFill>
                  <a:schemeClr val="tx1"/>
                </a:solidFill>
                <a:latin typeface="標楷體" panose="03000509000000000000" pitchFamily="65" charset="-120"/>
                <a:ea typeface="標楷體" panose="03000509000000000000" pitchFamily="65" charset="-120"/>
              </a:rPr>
              <a:t>也正在洽</a:t>
            </a:r>
            <a:r>
              <a:rPr lang="zh-TW" altLang="en-US" dirty="0">
                <a:solidFill>
                  <a:schemeClr val="tx1"/>
                </a:solidFill>
                <a:latin typeface="標楷體" panose="03000509000000000000" pitchFamily="65" charset="-120"/>
                <a:ea typeface="標楷體" panose="03000509000000000000" pitchFamily="65" charset="-120"/>
              </a:rPr>
              <a:t>談供貨協議</a:t>
            </a:r>
            <a:endParaRPr lang="zh-TW" altLang="zh-TW" dirty="0">
              <a:solidFill>
                <a:schemeClr val="tx1"/>
              </a:solidFill>
              <a:latin typeface="標楷體" panose="03000509000000000000" pitchFamily="65" charset="-120"/>
              <a:ea typeface="標楷體" panose="03000509000000000000" pitchFamily="65" charset="-120"/>
            </a:endParaRPr>
          </a:p>
        </p:txBody>
      </p:sp>
      <p:graphicFrame>
        <p:nvGraphicFramePr>
          <p:cNvPr id="11" name="图示 10"/>
          <p:cNvGraphicFramePr/>
          <p:nvPr>
            <p:extLst>
              <p:ext uri="{D42A27DB-BD31-4B8C-83A1-F6EECF244321}">
                <p14:modId xmlns:p14="http://schemas.microsoft.com/office/powerpoint/2010/main" val="1224108514"/>
              </p:ext>
            </p:extLst>
          </p:nvPr>
        </p:nvGraphicFramePr>
        <p:xfrm>
          <a:off x="1631504" y="1283116"/>
          <a:ext cx="8856984" cy="772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图片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4" name="图片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48732" y="2360921"/>
            <a:ext cx="5631086" cy="3754057"/>
          </a:xfrm>
          <a:prstGeom prst="snip2DiagRect">
            <a:avLst>
              <a:gd name="adj1" fmla="val 0"/>
              <a:gd name="adj2" fmla="val 0"/>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987910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市占率第一</a:t>
            </a:r>
            <a:r>
              <a:rPr kumimoji="0" lang="en-US" altLang="zh-CN" sz="3600" b="1" dirty="0" smtClean="0">
                <a:latin typeface="FangSong" panose="02010609060101010101" pitchFamily="49" charset="-122"/>
                <a:ea typeface="FangSong" panose="02010609060101010101" pitchFamily="49" charset="-122"/>
                <a:cs typeface="Verdana" pitchFamily="34" charset="0"/>
              </a:rPr>
              <a:t> </a:t>
            </a:r>
            <a:r>
              <a:rPr kumimoji="0" lang="zh-CN" altLang="en-US" sz="3600" b="1" dirty="0" smtClean="0">
                <a:latin typeface="FangSong" panose="02010609060101010101" pitchFamily="49" charset="-122"/>
                <a:ea typeface="FangSong" panose="02010609060101010101" pitchFamily="49" charset="-122"/>
                <a:cs typeface="Verdana" pitchFamily="34" charset="0"/>
              </a:rPr>
              <a:t>西門子歌美颯</a:t>
            </a:r>
            <a:r>
              <a:rPr kumimoji="0" lang="zh-TW" altLang="en-US" sz="3600" b="1" dirty="0" smtClean="0">
                <a:latin typeface="FangSong" panose="02010609060101010101" pitchFamily="49" charset="-122"/>
                <a:ea typeface="FangSong" panose="02010609060101010101" pitchFamily="49" charset="-122"/>
                <a:cs typeface="Verdana" pitchFamily="34" charset="0"/>
              </a:rPr>
              <a:t>落戶</a:t>
            </a:r>
            <a:r>
              <a:rPr kumimoji="0" lang="zh-CN" altLang="en-US" sz="3600" b="1" dirty="0" smtClean="0">
                <a:latin typeface="FangSong" panose="02010609060101010101" pitchFamily="49" charset="-122"/>
                <a:ea typeface="FangSong" panose="02010609060101010101" pitchFamily="49" charset="-122"/>
                <a:cs typeface="Verdana" pitchFamily="34" charset="0"/>
              </a:rPr>
              <a:t>台中港</a:t>
            </a:r>
            <a:endParaRPr kumimoji="0" lang="zh-CN" altLang="en-US" sz="3600" b="1" dirty="0">
              <a:latin typeface="FangSong" panose="02010609060101010101" pitchFamily="49" charset="-122"/>
              <a:ea typeface="FangSong" panose="02010609060101010101" pitchFamily="49" charset="-122"/>
              <a:cs typeface="Verdana" pitchFamily="34" charset="0"/>
            </a:endParaRPr>
          </a:p>
        </p:txBody>
      </p:sp>
      <p:sp>
        <p:nvSpPr>
          <p:cNvPr id="8"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33</a:t>
            </a:fld>
            <a:endParaRPr kumimoji="0" lang="en-US" altLang="zh-CN" dirty="0">
              <a:solidFill>
                <a:schemeClr val="bg1">
                  <a:lumMod val="50000"/>
                </a:schemeClr>
              </a:solidFill>
              <a:latin typeface="+mj-lt"/>
              <a:ea typeface="SimSun" pitchFamily="2" charset="-122"/>
            </a:endParaRPr>
          </a:p>
        </p:txBody>
      </p:sp>
      <p:pic>
        <p:nvPicPr>
          <p:cNvPr id="9"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 name="图片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015880" y="1281158"/>
            <a:ext cx="6984777" cy="4763443"/>
          </a:xfrm>
          <a:prstGeom prst="rect">
            <a:avLst/>
          </a:prstGeom>
        </p:spPr>
      </p:pic>
      <p:pic>
        <p:nvPicPr>
          <p:cNvPr id="3" name="图片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89" y="1708203"/>
            <a:ext cx="4967720" cy="3909351"/>
          </a:xfrm>
          <a:prstGeom prst="rect">
            <a:avLst/>
          </a:prstGeom>
        </p:spPr>
      </p:pic>
    </p:spTree>
    <p:extLst>
      <p:ext uri="{BB962C8B-B14F-4D97-AF65-F5344CB8AC3E}">
        <p14:creationId xmlns:p14="http://schemas.microsoft.com/office/powerpoint/2010/main" val="6056247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4" name="灯片编号占位符 3"/>
          <p:cNvSpPr>
            <a:spLocks noGrp="1"/>
          </p:cNvSpPr>
          <p:nvPr>
            <p:ph type="sldNum" sz="quarter" idx="16"/>
          </p:nvPr>
        </p:nvSpPr>
        <p:spPr>
          <a:xfrm>
            <a:off x="8616280" y="6321866"/>
            <a:ext cx="2844800" cy="365125"/>
          </a:xfrm>
        </p:spPr>
        <p:txBody>
          <a:bodyPr/>
          <a:lstStyle/>
          <a:p>
            <a:pPr>
              <a:defRPr/>
            </a:pPr>
            <a:r>
              <a:rPr lang="en-US" altLang="zh-TW" dirty="0" smtClean="0"/>
              <a:t>37</a:t>
            </a:r>
          </a:p>
        </p:txBody>
      </p:sp>
      <p:sp>
        <p:nvSpPr>
          <p:cNvPr id="6"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smtClean="0">
                <a:latin typeface="FangSong" panose="02010609060101010101" pitchFamily="49" charset="-122"/>
                <a:ea typeface="FangSong" panose="02010609060101010101" pitchFamily="49" charset="-122"/>
                <a:cs typeface="Verdana" pitchFamily="34" charset="0"/>
              </a:rPr>
              <a:t>市占率第一</a:t>
            </a:r>
            <a:r>
              <a:rPr kumimoji="0" lang="en-US" altLang="zh-CN" sz="3600" b="1" dirty="0" smtClean="0">
                <a:latin typeface="FangSong" panose="02010609060101010101" pitchFamily="49" charset="-122"/>
                <a:ea typeface="FangSong" panose="02010609060101010101" pitchFamily="49" charset="-122"/>
                <a:cs typeface="Verdana" pitchFamily="34" charset="0"/>
              </a:rPr>
              <a:t> </a:t>
            </a:r>
            <a:r>
              <a:rPr kumimoji="0" lang="zh-CN" altLang="en-US" sz="3600" b="1" dirty="0" smtClean="0">
                <a:latin typeface="FangSong" panose="02010609060101010101" pitchFamily="49" charset="-122"/>
                <a:ea typeface="FangSong" panose="02010609060101010101" pitchFamily="49" charset="-122"/>
                <a:cs typeface="Verdana" pitchFamily="34" charset="0"/>
              </a:rPr>
              <a:t>西門子歌美颯</a:t>
            </a:r>
            <a:r>
              <a:rPr kumimoji="0" lang="zh-TW" altLang="en-US" sz="3600" b="1" dirty="0" smtClean="0">
                <a:latin typeface="FangSong" panose="02010609060101010101" pitchFamily="49" charset="-122"/>
                <a:ea typeface="FangSong" panose="02010609060101010101" pitchFamily="49" charset="-122"/>
                <a:cs typeface="Verdana" pitchFamily="34" charset="0"/>
              </a:rPr>
              <a:t>放眼世界</a:t>
            </a:r>
            <a:endParaRPr kumimoji="0" lang="zh-CN" altLang="en-US" sz="3600" b="1" dirty="0">
              <a:latin typeface="FangSong" panose="02010609060101010101" pitchFamily="49" charset="-122"/>
              <a:ea typeface="FangSong" panose="02010609060101010101" pitchFamily="49" charset="-122"/>
              <a:cs typeface="Verdana" pitchFamily="34" charset="0"/>
            </a:endParaRPr>
          </a:p>
        </p:txBody>
      </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7408" y="1200001"/>
            <a:ext cx="8568952" cy="5053107"/>
          </a:xfrm>
          <a:prstGeom prst="rect">
            <a:avLst/>
          </a:prstGeom>
        </p:spPr>
      </p:pic>
      <p:sp>
        <p:nvSpPr>
          <p:cNvPr id="8" name="文本框 7"/>
          <p:cNvSpPr txBox="1"/>
          <p:nvPr/>
        </p:nvSpPr>
        <p:spPr>
          <a:xfrm>
            <a:off x="9408368" y="2708920"/>
            <a:ext cx="2597537" cy="1200329"/>
          </a:xfrm>
          <a:prstGeom prst="rect">
            <a:avLst/>
          </a:prstGeom>
          <a:noFill/>
        </p:spPr>
        <p:txBody>
          <a:bodyPr wrap="square" rtlCol="0">
            <a:spAutoFit/>
          </a:bodyPr>
          <a:lstStyle/>
          <a:p>
            <a:r>
              <a:rPr lang="zh-TW" altLang="en-US" b="1" dirty="0" smtClean="0">
                <a:latin typeface="FangSong" panose="02010609060101010101" pitchFamily="49" charset="-122"/>
                <a:ea typeface="FangSong" panose="02010609060101010101" pitchFamily="49" charset="-122"/>
              </a:rPr>
              <a:t>已達商轉階段之風機技術</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傳統型</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中速型</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直趨式</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浮動式</a:t>
            </a:r>
            <a:r>
              <a:rPr lang="en-US" altLang="zh-TW" b="1" dirty="0" smtClean="0">
                <a:latin typeface="FangSong" panose="02010609060101010101" pitchFamily="49" charset="-122"/>
                <a:ea typeface="FangSong" panose="02010609060101010101" pitchFamily="49" charset="-122"/>
              </a:rPr>
              <a:t>)</a:t>
            </a:r>
            <a:r>
              <a:rPr lang="zh-TW" altLang="en-US" b="1" dirty="0" smtClean="0">
                <a:latin typeface="FangSong" panose="02010609060101010101" pitchFamily="49" charset="-122"/>
                <a:ea typeface="FangSong" panose="02010609060101010101" pitchFamily="49" charset="-122"/>
              </a:rPr>
              <a:t> 西門子皆處於領先位置</a:t>
            </a:r>
            <a:endParaRPr lang="zh-TW" altLang="en-US" b="1" dirty="0">
              <a:latin typeface="FangSong" panose="02010609060101010101" pitchFamily="49" charset="-122"/>
              <a:ea typeface="FangSong" panose="02010609060101010101" pitchFamily="49" charset="-122"/>
            </a:endParaRPr>
          </a:p>
        </p:txBody>
      </p:sp>
      <p:sp>
        <p:nvSpPr>
          <p:cNvPr id="2" name="椭圆 1"/>
          <p:cNvSpPr/>
          <p:nvPr/>
        </p:nvSpPr>
        <p:spPr>
          <a:xfrm>
            <a:off x="7320136" y="1988840"/>
            <a:ext cx="115212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51148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94">
            <a:extLst>
              <a:ext uri="{FF2B5EF4-FFF2-40B4-BE49-F238E27FC236}">
                <a16:creationId xmlns:a16="http://schemas.microsoft.com/office/drawing/2014/main" id="{CBFA35EC-1A2A-D747-B7DF-48B8D63124A3}"/>
              </a:ext>
            </a:extLst>
          </p:cNvPr>
          <p:cNvSpPr>
            <a:spLocks noChangeArrowheads="1"/>
          </p:cNvSpPr>
          <p:nvPr/>
        </p:nvSpPr>
        <p:spPr bwMode="auto">
          <a:xfrm>
            <a:off x="2351584" y="324001"/>
            <a:ext cx="7488832" cy="646331"/>
          </a:xfrm>
          <a:prstGeom prst="rect">
            <a:avLst/>
          </a:prstGeom>
          <a:noFill/>
          <a:ln w="9525">
            <a:noFill/>
            <a:miter lim="800000"/>
            <a:headEnd/>
            <a:tailEnd/>
          </a:ln>
          <a:extLst/>
        </p:spPr>
        <p:txBody>
          <a:bodyPr vert="horz" wrap="square" lIns="91440" tIns="45720" rIns="91440" bIns="45720" numCol="1" rtlCol="0" anchor="ctr" anchorCtr="0" compatLnSpc="1">
            <a:prstTxWarp prst="textNoShape">
              <a:avLst/>
            </a:prstTxWarp>
            <a:spAutoFit/>
          </a:bodyPr>
          <a:lstStyle/>
          <a:p>
            <a:pPr algn="ctr" eaLnBrk="0" hangingPunct="0">
              <a:spcBef>
                <a:spcPct val="50000"/>
              </a:spcBef>
            </a:pPr>
            <a:r>
              <a:rPr lang="zh-CN" altLang="en-US" sz="3600" b="1" dirty="0">
                <a:latin typeface="FangSong" panose="02010609060101010101" pitchFamily="49" charset="-122"/>
                <a:ea typeface="FangSong" panose="02010609060101010101" pitchFamily="49" charset="-122"/>
                <a:cs typeface="Verdana"/>
              </a:rPr>
              <a:t>泰國厰投資案</a:t>
            </a:r>
            <a:endParaRPr lang="zh-TW" altLang="en-US" sz="3600" b="1" dirty="0">
              <a:latin typeface="FangSong" panose="02010609060101010101" pitchFamily="49" charset="-122"/>
              <a:ea typeface="FangSong" panose="02010609060101010101" pitchFamily="49" charset="-122"/>
              <a:cs typeface="Verdana"/>
            </a:endParaRPr>
          </a:p>
        </p:txBody>
      </p:sp>
      <p:sp>
        <p:nvSpPr>
          <p:cNvPr id="2" name="投影片編號版面配置區 1"/>
          <p:cNvSpPr>
            <a:spLocks noGrp="1"/>
          </p:cNvSpPr>
          <p:nvPr>
            <p:ph type="sldNum" sz="quarter" idx="16"/>
          </p:nvPr>
        </p:nvSpPr>
        <p:spPr/>
        <p:txBody>
          <a:bodyPr/>
          <a:lstStyle/>
          <a:p>
            <a:pPr>
              <a:defRPr/>
            </a:pPr>
            <a:fld id="{9E01B511-A573-4DA4-855C-B932DC03D121}" type="slidenum">
              <a:rPr lang="zh-TW" altLang="en-US" smtClean="0"/>
              <a:pPr>
                <a:defRPr/>
              </a:pPr>
              <a:t>35</a:t>
            </a:fld>
            <a:endParaRPr lang="en-US" altLang="zh-TW" dirty="0"/>
          </a:p>
        </p:txBody>
      </p:sp>
      <p:grpSp>
        <p:nvGrpSpPr>
          <p:cNvPr id="3" name="组合 2"/>
          <p:cNvGrpSpPr/>
          <p:nvPr/>
        </p:nvGrpSpPr>
        <p:grpSpPr>
          <a:xfrm>
            <a:off x="4445981" y="1248232"/>
            <a:ext cx="7537432" cy="5040560"/>
            <a:chOff x="1061605" y="1006554"/>
            <a:chExt cx="7537432" cy="5040560"/>
          </a:xfrm>
        </p:grpSpPr>
        <p:pic>
          <p:nvPicPr>
            <p:cNvPr id="14" name="图片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1605" y="1006554"/>
              <a:ext cx="7537432" cy="5040560"/>
            </a:xfrm>
            <a:prstGeom prst="rect">
              <a:avLst/>
            </a:prstGeom>
            <a:ln>
              <a:noFill/>
            </a:ln>
            <a:effectLst>
              <a:outerShdw blurRad="292100" dist="139700" dir="2700000" algn="tl" rotWithShape="0">
                <a:srgbClr val="333333">
                  <a:alpha val="65000"/>
                </a:srgbClr>
              </a:outerShdw>
            </a:effectLst>
          </p:spPr>
        </p:pic>
        <p:sp>
          <p:nvSpPr>
            <p:cNvPr id="15" name="文本框 14"/>
            <p:cNvSpPr txBox="1"/>
            <p:nvPr/>
          </p:nvSpPr>
          <p:spPr>
            <a:xfrm>
              <a:off x="5741972" y="1006554"/>
              <a:ext cx="2811801" cy="923330"/>
            </a:xfrm>
            <a:prstGeom prst="rect">
              <a:avLst/>
            </a:prstGeom>
            <a:solidFill>
              <a:srgbClr val="4D5B45"/>
            </a:solidFill>
          </p:spPr>
          <p:txBody>
            <a:bodyPr wrap="square" rtlCol="0">
              <a:spAutoFit/>
            </a:bodyPr>
            <a:lstStyle/>
            <a:p>
              <a:r>
                <a:rPr lang="zh-CN" altLang="en-US" dirty="0" smtClean="0">
                  <a:solidFill>
                    <a:schemeClr val="bg1"/>
                  </a:solidFill>
                </a:rPr>
                <a:t>距離曼谷國際機場</a:t>
              </a:r>
              <a:r>
                <a:rPr lang="en-US" altLang="zh-CN" dirty="0" smtClean="0">
                  <a:solidFill>
                    <a:schemeClr val="bg1"/>
                  </a:solidFill>
                </a:rPr>
                <a:t>91 km</a:t>
              </a:r>
              <a:endParaRPr lang="en-US" altLang="zh-CN" dirty="0">
                <a:solidFill>
                  <a:schemeClr val="bg1"/>
                </a:solidFill>
              </a:endParaRPr>
            </a:p>
            <a:p>
              <a:r>
                <a:rPr lang="zh-CN" altLang="en-US" dirty="0" smtClean="0">
                  <a:solidFill>
                    <a:schemeClr val="bg1"/>
                  </a:solidFill>
                </a:rPr>
                <a:t>距離林查班港口</a:t>
              </a:r>
              <a:r>
                <a:rPr lang="en-US" altLang="zh-CN" dirty="0" smtClean="0">
                  <a:solidFill>
                    <a:schemeClr val="bg1"/>
                  </a:solidFill>
                </a:rPr>
                <a:t>40 km</a:t>
              </a:r>
              <a:endParaRPr lang="en-US" altLang="zh-CN" dirty="0">
                <a:solidFill>
                  <a:schemeClr val="bg1"/>
                </a:solidFill>
              </a:endParaRPr>
            </a:p>
            <a:p>
              <a:r>
                <a:rPr lang="zh-CN" altLang="en-US" dirty="0" smtClean="0">
                  <a:solidFill>
                    <a:schemeClr val="bg1"/>
                  </a:solidFill>
                </a:rPr>
                <a:t>距離芭堤雅</a:t>
              </a:r>
              <a:r>
                <a:rPr lang="en-US" altLang="zh-CN" dirty="0" smtClean="0">
                  <a:solidFill>
                    <a:schemeClr val="bg1"/>
                  </a:solidFill>
                </a:rPr>
                <a:t>60 km</a:t>
              </a:r>
              <a:endParaRPr lang="zh-CN" altLang="en-US" dirty="0">
                <a:solidFill>
                  <a:schemeClr val="bg1"/>
                </a:solidFill>
              </a:endParaRPr>
            </a:p>
          </p:txBody>
        </p:sp>
      </p:grpSp>
      <p:sp>
        <p:nvSpPr>
          <p:cNvPr id="11" name="AutoShape 10">
            <a:extLst>
              <a:ext uri="{FF2B5EF4-FFF2-40B4-BE49-F238E27FC236}">
                <a16:creationId xmlns:a16="http://schemas.microsoft.com/office/drawing/2014/main" id="{9E3BAAF4-816B-6E4D-A79A-1A907840DDCE}"/>
              </a:ext>
            </a:extLst>
          </p:cNvPr>
          <p:cNvSpPr>
            <a:spLocks noChangeArrowheads="1"/>
          </p:cNvSpPr>
          <p:nvPr/>
        </p:nvSpPr>
        <p:spPr bwMode="auto">
          <a:xfrm>
            <a:off x="335360" y="1988840"/>
            <a:ext cx="3931288" cy="3222722"/>
          </a:xfrm>
          <a:prstGeom prst="roundRect">
            <a:avLst>
              <a:gd name="adj" fmla="val 0"/>
            </a:avLst>
          </a:prstGeom>
          <a:blipFill dpi="0" rotWithShape="1">
            <a:blip r:embed="rId4" cstate="email">
              <a:extLst>
                <a:ext uri="{28A0092B-C50C-407E-A947-70E740481C1C}">
                  <a14:useLocalDpi xmlns:a14="http://schemas.microsoft.com/office/drawing/2010/main"/>
                </a:ext>
              </a:extLst>
            </a:blip>
            <a:srcRect/>
            <a:stretch>
              <a:fillRect/>
            </a:stretch>
          </a:blipFill>
          <a:ln w="9525" algn="ctr">
            <a:solidFill>
              <a:srgbClr val="FF9900"/>
            </a:solidFill>
            <a:round/>
            <a:headEnd/>
            <a:tailEnd/>
          </a:ln>
          <a:effectLst>
            <a:outerShdw dist="35921" dir="2700000" algn="ctr" rotWithShape="0">
              <a:schemeClr val="bg2"/>
            </a:outerShdw>
          </a:effectLst>
          <a:scene3d>
            <a:camera prst="orthographicFront"/>
            <a:lightRig rig="threePt" dir="t"/>
          </a:scene3d>
          <a:sp3d>
            <a:bevelT w="152400" h="50800" prst="softRound"/>
          </a:sp3d>
          <a:extLst/>
        </p:spPr>
        <p:txBody>
          <a:bodyPr wrap="none" anchor="ctr"/>
          <a:lstStyle>
            <a:lvl1pPr algn="l" eaLnBrk="0" fontAlgn="base" hangingPunct="0">
              <a:spcBef>
                <a:spcPct val="20000"/>
              </a:spcBef>
              <a:buChar char="•"/>
              <a:defRPr sz="3200">
                <a:solidFill>
                  <a:schemeClr val="tx1"/>
                </a:solidFill>
                <a:latin typeface="Arial" pitchFamily="34" charset="0"/>
                <a:ea typeface="宋体" pitchFamily="2" charset="-122"/>
              </a:defRPr>
            </a:lvl1pPr>
            <a:lvl2pPr marL="742950" indent="-285750" algn="l" eaLnBrk="0" fontAlgn="base" hangingPunct="0">
              <a:spcBef>
                <a:spcPct val="20000"/>
              </a:spcBef>
              <a:buChar char="–"/>
              <a:defRPr sz="2800">
                <a:solidFill>
                  <a:schemeClr val="tx1"/>
                </a:solidFill>
                <a:latin typeface="Arial" pitchFamily="34" charset="0"/>
                <a:ea typeface="宋体" pitchFamily="2" charset="-122"/>
              </a:defRPr>
            </a:lvl2pPr>
            <a:lvl3pPr marL="1143000" indent="-228600" algn="l" eaLnBrk="0" fontAlgn="base" hangingPunct="0">
              <a:spcBef>
                <a:spcPct val="20000"/>
              </a:spcBef>
              <a:buChar char="•"/>
              <a:defRPr sz="2400">
                <a:solidFill>
                  <a:schemeClr val="tx1"/>
                </a:solidFill>
                <a:latin typeface="Arial" pitchFamily="34" charset="0"/>
                <a:ea typeface="宋体" pitchFamily="2" charset="-122"/>
              </a:defRPr>
            </a:lvl3pPr>
            <a:lvl4pPr marL="1600200" indent="-228600" algn="l" eaLnBrk="0" fontAlgn="base" hangingPunct="0">
              <a:spcBef>
                <a:spcPct val="20000"/>
              </a:spcBef>
              <a:buChar char="–"/>
              <a:defRPr sz="2000">
                <a:solidFill>
                  <a:schemeClr val="tx1"/>
                </a:solidFill>
                <a:latin typeface="Arial" pitchFamily="34" charset="0"/>
                <a:ea typeface="宋体" pitchFamily="2" charset="-122"/>
              </a:defRPr>
            </a:lvl4pPr>
            <a:lvl5pPr marL="2057400" indent="-228600" algn="l" eaLnBrk="0" fontAlgn="base"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algn="ctr" eaLnBrk="1" fontAlgn="ctr" hangingPunct="1">
              <a:spcBef>
                <a:spcPct val="0"/>
              </a:spcBef>
              <a:buFontTx/>
              <a:buNone/>
              <a:defRPr/>
            </a:pPr>
            <a:endParaRPr lang="zh-CN" altLang="en-US" sz="1200" b="0">
              <a:latin typeface="Calibri" pitchFamily="34" charset="0"/>
            </a:endParaRPr>
          </a:p>
        </p:txBody>
      </p:sp>
      <p:sp>
        <p:nvSpPr>
          <p:cNvPr id="13" name="Rectangle 11">
            <a:extLst>
              <a:ext uri="{FF2B5EF4-FFF2-40B4-BE49-F238E27FC236}">
                <a16:creationId xmlns:a16="http://schemas.microsoft.com/office/drawing/2014/main" id="{554F29E6-0BCA-F643-A66E-3B42A87035B4}"/>
              </a:ext>
            </a:extLst>
          </p:cNvPr>
          <p:cNvSpPr>
            <a:spLocks noChangeArrowheads="1"/>
          </p:cNvSpPr>
          <p:nvPr/>
        </p:nvSpPr>
        <p:spPr bwMode="auto">
          <a:xfrm>
            <a:off x="353943" y="2011433"/>
            <a:ext cx="1466889" cy="528067"/>
          </a:xfrm>
          <a:prstGeom prst="rect">
            <a:avLst/>
          </a:prstGeom>
          <a:noFill/>
          <a:ln w="22225"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0"/>
              </a:spcBef>
              <a:buFontTx/>
              <a:buNone/>
            </a:pPr>
            <a:r>
              <a:rPr lang="zh-TW" altLang="en-US" sz="1400" dirty="0">
                <a:solidFill>
                  <a:schemeClr val="bg1"/>
                </a:solidFill>
                <a:latin typeface="STKaiti" panose="02010600040101010101" pitchFamily="2" charset="-122"/>
                <a:ea typeface="STKaiti" panose="02010600040101010101" pitchFamily="2" charset="-122"/>
              </a:rPr>
              <a:t>總佔地面積</a:t>
            </a:r>
            <a:r>
              <a:rPr lang="zh-CN" altLang="en-US" sz="1400" dirty="0">
                <a:solidFill>
                  <a:schemeClr val="bg1"/>
                </a:solidFill>
                <a:latin typeface="STKaiti" panose="02010600040101010101" pitchFamily="2" charset="-122"/>
                <a:ea typeface="STKaiti" panose="02010600040101010101" pitchFamily="2" charset="-122"/>
              </a:rPr>
              <a:t> </a:t>
            </a:r>
          </a:p>
          <a:p>
            <a:pPr algn="ctr" eaLnBrk="1" fontAlgn="ctr" hangingPunct="1">
              <a:spcBef>
                <a:spcPct val="0"/>
              </a:spcBef>
              <a:buFontTx/>
              <a:buNone/>
            </a:pPr>
            <a:r>
              <a:rPr lang="en-US" altLang="zh-CN" sz="1400" dirty="0">
                <a:solidFill>
                  <a:schemeClr val="bg1"/>
                </a:solidFill>
                <a:latin typeface="STKaiti" panose="02010600040101010101" pitchFamily="2" charset="-122"/>
                <a:ea typeface="STKaiti" panose="02010600040101010101" pitchFamily="2" charset="-122"/>
              </a:rPr>
              <a:t>9</a:t>
            </a:r>
            <a:r>
              <a:rPr lang="en-US" altLang="zh-TW" sz="1400" dirty="0">
                <a:solidFill>
                  <a:schemeClr val="bg1"/>
                </a:solidFill>
                <a:latin typeface="STKaiti" panose="02010600040101010101" pitchFamily="2" charset="-122"/>
                <a:ea typeface="STKaiti" panose="02010600040101010101" pitchFamily="2" charset="-122"/>
              </a:rPr>
              <a:t>68</a:t>
            </a:r>
            <a:r>
              <a:rPr lang="en-US" altLang="zh-CN" sz="1400" dirty="0">
                <a:solidFill>
                  <a:schemeClr val="bg1"/>
                </a:solidFill>
                <a:latin typeface="STKaiti" panose="02010600040101010101" pitchFamily="2" charset="-122"/>
                <a:ea typeface="STKaiti" panose="02010600040101010101" pitchFamily="2" charset="-122"/>
              </a:rPr>
              <a:t>,000</a:t>
            </a:r>
            <a:r>
              <a:rPr lang="zh-CN" altLang="en-US" sz="1400" dirty="0">
                <a:solidFill>
                  <a:schemeClr val="bg1"/>
                </a:solidFill>
                <a:latin typeface="STKaiti" panose="02010600040101010101" pitchFamily="2" charset="-122"/>
                <a:ea typeface="STKaiti" panose="02010600040101010101" pitchFamily="2" charset="-122"/>
              </a:rPr>
              <a:t>平方米</a:t>
            </a:r>
          </a:p>
        </p:txBody>
      </p:sp>
      <p:pic>
        <p:nvPicPr>
          <p:cNvPr id="16" name="图片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36150207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94">
            <a:extLst>
              <a:ext uri="{FF2B5EF4-FFF2-40B4-BE49-F238E27FC236}">
                <a16:creationId xmlns:a16="http://schemas.microsoft.com/office/drawing/2014/main" id="{CBFA35EC-1A2A-D747-B7DF-48B8D63124A3}"/>
              </a:ext>
            </a:extLst>
          </p:cNvPr>
          <p:cNvSpPr>
            <a:spLocks noChangeArrowheads="1"/>
          </p:cNvSpPr>
          <p:nvPr/>
        </p:nvSpPr>
        <p:spPr bwMode="auto">
          <a:xfrm>
            <a:off x="2351584" y="324001"/>
            <a:ext cx="7488832" cy="646331"/>
          </a:xfrm>
          <a:prstGeom prst="rect">
            <a:avLst/>
          </a:prstGeom>
          <a:noFill/>
          <a:ln w="9525">
            <a:noFill/>
            <a:miter lim="800000"/>
            <a:headEnd/>
            <a:tailEnd/>
          </a:ln>
          <a:extLst/>
        </p:spPr>
        <p:txBody>
          <a:bodyPr vert="horz" wrap="square" lIns="91440" tIns="45720" rIns="91440" bIns="45720" numCol="1" rtlCol="0" anchor="ctr" anchorCtr="0" compatLnSpc="1">
            <a:prstTxWarp prst="textNoShape">
              <a:avLst/>
            </a:prstTxWarp>
            <a:spAutoFit/>
          </a:bodyPr>
          <a:lstStyle/>
          <a:p>
            <a:pPr algn="ctr" eaLnBrk="0" hangingPunct="0">
              <a:spcBef>
                <a:spcPct val="50000"/>
              </a:spcBef>
            </a:pPr>
            <a:r>
              <a:rPr lang="zh-CN" altLang="en-US" sz="3600" b="1" dirty="0">
                <a:latin typeface="FangSong" panose="02010609060101010101" pitchFamily="49" charset="-122"/>
                <a:ea typeface="FangSong" panose="02010609060101010101" pitchFamily="49" charset="-122"/>
                <a:cs typeface="Verdana"/>
              </a:rPr>
              <a:t>泰</a:t>
            </a:r>
            <a:r>
              <a:rPr lang="zh-CN" altLang="en-US" sz="3600" b="1" dirty="0" smtClean="0">
                <a:latin typeface="FangSong" panose="02010609060101010101" pitchFamily="49" charset="-122"/>
                <a:ea typeface="FangSong" panose="02010609060101010101" pitchFamily="49" charset="-122"/>
                <a:cs typeface="Verdana"/>
              </a:rPr>
              <a:t>國厰投</a:t>
            </a:r>
            <a:r>
              <a:rPr lang="zh-CN" altLang="en-US" sz="3600" b="1" dirty="0">
                <a:latin typeface="FangSong" panose="02010609060101010101" pitchFamily="49" charset="-122"/>
                <a:ea typeface="FangSong" panose="02010609060101010101" pitchFamily="49" charset="-122"/>
                <a:cs typeface="Verdana"/>
              </a:rPr>
              <a:t>資案</a:t>
            </a:r>
            <a:endParaRPr lang="zh-TW" altLang="en-US" sz="3600" b="1" dirty="0">
              <a:latin typeface="FangSong" panose="02010609060101010101" pitchFamily="49" charset="-122"/>
              <a:ea typeface="FangSong" panose="02010609060101010101" pitchFamily="49" charset="-122"/>
              <a:cs typeface="Verdana"/>
            </a:endParaRPr>
          </a:p>
        </p:txBody>
      </p:sp>
      <p:sp>
        <p:nvSpPr>
          <p:cNvPr id="2" name="投影片編號版面配置區 1"/>
          <p:cNvSpPr>
            <a:spLocks noGrp="1"/>
          </p:cNvSpPr>
          <p:nvPr>
            <p:ph type="sldNum" sz="quarter" idx="16"/>
          </p:nvPr>
        </p:nvSpPr>
        <p:spPr/>
        <p:txBody>
          <a:bodyPr/>
          <a:lstStyle/>
          <a:p>
            <a:pPr>
              <a:defRPr/>
            </a:pPr>
            <a:fld id="{9E01B511-A573-4DA4-855C-B932DC03D121}" type="slidenum">
              <a:rPr lang="zh-TW" altLang="en-US" smtClean="0"/>
              <a:pPr>
                <a:defRPr/>
              </a:pPr>
              <a:t>36</a:t>
            </a:fld>
            <a:endParaRPr lang="en-US" altLang="zh-TW" dirty="0"/>
          </a:p>
        </p:txBody>
      </p:sp>
      <p:sp>
        <p:nvSpPr>
          <p:cNvPr id="7" name="文字方塊 9">
            <a:extLst>
              <a:ext uri="{FF2B5EF4-FFF2-40B4-BE49-F238E27FC236}">
                <a16:creationId xmlns:a16="http://schemas.microsoft.com/office/drawing/2014/main" id="{8DF20E32-9BA5-C64B-86A8-2D6ED997DBF5}"/>
              </a:ext>
            </a:extLst>
          </p:cNvPr>
          <p:cNvSpPr txBox="1"/>
          <p:nvPr/>
        </p:nvSpPr>
        <p:spPr>
          <a:xfrm>
            <a:off x="191344" y="2299073"/>
            <a:ext cx="6408712" cy="2823850"/>
          </a:xfrm>
          <a:prstGeom prst="rect">
            <a:avLst/>
          </a:prstGeom>
          <a:solidFill>
            <a:schemeClr val="bg1"/>
          </a:solidFill>
        </p:spPr>
        <p:txBody>
          <a:bodyPr wrap="square" rtlCol="0">
            <a:spAutoFit/>
          </a:bodyPr>
          <a:lstStyle/>
          <a:p>
            <a:pPr marL="342900" lvl="1" indent="-342900" eaLnBrk="0" hangingPunct="0">
              <a:lnSpc>
                <a:spcPts val="2400"/>
              </a:lnSpc>
              <a:spcBef>
                <a:spcPts val="600"/>
              </a:spcBef>
              <a:buClr>
                <a:srgbClr val="49819D"/>
              </a:buClr>
              <a:buSzPct val="80000"/>
              <a:buFont typeface="Wingdings" panose="05000000000000000000" pitchFamily="2" charset="2"/>
              <a:buChar char=""/>
            </a:pPr>
            <a:r>
              <a:rPr lang="zh-TW" altLang="en-US" dirty="0">
                <a:latin typeface="FangSong" panose="02010609060101010101" pitchFamily="49" charset="-122"/>
                <a:ea typeface="FangSong" panose="02010609060101010101" pitchFamily="49" charset="-122"/>
                <a:cs typeface="Arial" charset="0"/>
              </a:rPr>
              <a:t>時程：</a:t>
            </a:r>
            <a:r>
              <a:rPr lang="en-US" altLang="zh-CN" dirty="0">
                <a:latin typeface="FangSong" panose="02010609060101010101" pitchFamily="49" charset="-122"/>
                <a:ea typeface="FangSong" panose="02010609060101010101" pitchFamily="49" charset="-122"/>
                <a:cs typeface="Arial" charset="0"/>
              </a:rPr>
              <a:t>2022</a:t>
            </a:r>
            <a:r>
              <a:rPr lang="zh-CN" altLang="en-US" dirty="0">
                <a:latin typeface="FangSong" panose="02010609060101010101" pitchFamily="49" charset="-122"/>
                <a:ea typeface="FangSong" panose="02010609060101010101" pitchFamily="49" charset="-122"/>
                <a:cs typeface="Arial" charset="0"/>
              </a:rPr>
              <a:t>年動工，</a:t>
            </a:r>
            <a:r>
              <a:rPr lang="en-US" altLang="zh-CN" dirty="0">
                <a:latin typeface="FangSong" panose="02010609060101010101" pitchFamily="49" charset="-122"/>
                <a:ea typeface="FangSong" panose="02010609060101010101" pitchFamily="49" charset="-122"/>
                <a:cs typeface="Arial" charset="0"/>
              </a:rPr>
              <a:t>2024</a:t>
            </a:r>
            <a:r>
              <a:rPr lang="zh-CN" altLang="en-US" dirty="0" smtClean="0">
                <a:latin typeface="FangSong" panose="02010609060101010101" pitchFamily="49" charset="-122"/>
                <a:ea typeface="FangSong" panose="02010609060101010101" pitchFamily="49" charset="-122"/>
                <a:cs typeface="Arial" charset="0"/>
              </a:rPr>
              <a:t>年</a:t>
            </a:r>
            <a:r>
              <a:rPr lang="zh-TW" altLang="en-US" dirty="0">
                <a:latin typeface="FangSong" panose="02010609060101010101" pitchFamily="49" charset="-122"/>
                <a:ea typeface="FangSong" panose="02010609060101010101" pitchFamily="49" charset="-122"/>
                <a:cs typeface="Arial" charset="0"/>
              </a:rPr>
              <a:t>建成</a:t>
            </a:r>
            <a:endParaRPr lang="en-US" altLang="zh-CN" dirty="0">
              <a:latin typeface="FangSong" panose="02010609060101010101" pitchFamily="49" charset="-122"/>
              <a:ea typeface="FangSong" panose="02010609060101010101" pitchFamily="49" charset="-122"/>
              <a:cs typeface="Arial" charset="0"/>
            </a:endParaRPr>
          </a:p>
          <a:p>
            <a:pPr marL="342900" indent="-342900" eaLnBrk="0" hangingPunct="0">
              <a:lnSpc>
                <a:spcPts val="2400"/>
              </a:lnSpc>
              <a:spcBef>
                <a:spcPts val="600"/>
              </a:spcBef>
              <a:buClr>
                <a:srgbClr val="49819D"/>
              </a:buClr>
              <a:buSzPct val="80000"/>
              <a:buFont typeface="Wingdings" panose="05000000000000000000" pitchFamily="2" charset="2"/>
              <a:buChar char=""/>
            </a:pPr>
            <a:r>
              <a:rPr lang="zh-TW" altLang="en-US" dirty="0">
                <a:latin typeface="FangSong" panose="02010609060101010101" pitchFamily="49" charset="-122"/>
                <a:ea typeface="FangSong" panose="02010609060101010101" pitchFamily="49" charset="-122"/>
                <a:cs typeface="Arial" charset="0"/>
              </a:rPr>
              <a:t>產能規劃</a:t>
            </a:r>
            <a:r>
              <a:rPr lang="zh-TW" altLang="en-US" dirty="0" smtClean="0">
                <a:latin typeface="FangSong" panose="02010609060101010101" pitchFamily="49" charset="-122"/>
                <a:ea typeface="FangSong" panose="02010609060101010101" pitchFamily="49" charset="-122"/>
                <a:cs typeface="Arial" charset="0"/>
              </a:rPr>
              <a:t>：</a:t>
            </a:r>
            <a:r>
              <a:rPr lang="en-US" altLang="zh-TW" sz="2400" b="1" u="sng" dirty="0">
                <a:solidFill>
                  <a:srgbClr val="C00000"/>
                </a:solidFill>
                <a:latin typeface="FangSong" panose="02010609060101010101" pitchFamily="49" charset="-122"/>
                <a:ea typeface="FangSong" panose="02010609060101010101" pitchFamily="49" charset="-122"/>
                <a:cs typeface="Arial" charset="0"/>
                <a:hlinkClick r:id="rId3" action="ppaction://hlinksldjump"/>
              </a:rPr>
              <a:t>6</a:t>
            </a:r>
            <a:r>
              <a:rPr lang="zh-CN"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萬</a:t>
            </a:r>
            <a:r>
              <a:rPr lang="zh-CN" altLang="en-US" sz="2400" b="1" u="sng" dirty="0">
                <a:solidFill>
                  <a:srgbClr val="C00000"/>
                </a:solidFill>
                <a:latin typeface="FangSong" panose="02010609060101010101" pitchFamily="49" charset="-122"/>
                <a:ea typeface="FangSong" panose="02010609060101010101" pitchFamily="49" charset="-122"/>
                <a:cs typeface="Arial" charset="0"/>
                <a:hlinkClick r:id="rId3" action="ppaction://hlinksldjump"/>
              </a:rPr>
              <a:t>噸</a:t>
            </a:r>
            <a:r>
              <a:rPr lang="en-US" altLang="zh-CN" sz="2400" b="1" u="sng" dirty="0">
                <a:solidFill>
                  <a:srgbClr val="C00000"/>
                </a:solidFill>
                <a:latin typeface="FangSong" panose="02010609060101010101" pitchFamily="49" charset="-122"/>
                <a:ea typeface="FangSong" panose="02010609060101010101" pitchFamily="49" charset="-122"/>
                <a:cs typeface="Arial" charset="0"/>
                <a:hlinkClick r:id="rId3" action="ppaction://hlinksldjump"/>
              </a:rPr>
              <a:t>/</a:t>
            </a:r>
            <a:r>
              <a:rPr lang="zh-CN"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年</a:t>
            </a:r>
            <a:r>
              <a:rPr lang="en-US" altLang="zh-CN"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a:t>
            </a:r>
            <a:r>
              <a:rPr lang="en-US" altLang="zh-CN" sz="2400" b="1" u="sng" dirty="0">
                <a:solidFill>
                  <a:srgbClr val="C00000"/>
                </a:solidFill>
                <a:latin typeface="FangSong" panose="02010609060101010101" pitchFamily="49" charset="-122"/>
                <a:ea typeface="FangSong" panose="02010609060101010101" pitchFamily="49" charset="-122"/>
                <a:cs typeface="Arial" charset="0"/>
                <a:hlinkClick r:id="rId3" action="ppaction://hlinksldjump"/>
              </a:rPr>
              <a:t>5</a:t>
            </a:r>
            <a:r>
              <a:rPr lang="zh-CN" altLang="en-US" sz="2400" b="1" u="sng" dirty="0" smtClean="0">
                <a:solidFill>
                  <a:srgbClr val="C00000"/>
                </a:solidFill>
                <a:latin typeface="FangSong" panose="02010609060101010101" pitchFamily="49" charset="-122"/>
                <a:ea typeface="FangSong" panose="02010609060101010101" pitchFamily="49" charset="-122"/>
                <a:cs typeface="Arial" charset="0"/>
                <a:hlinkClick r:id="rId3" action="ppaction://hlinksldjump"/>
              </a:rPr>
              <a:t>萬平方米</a:t>
            </a:r>
            <a:r>
              <a:rPr lang="zh-TW" altLang="en-US" dirty="0" smtClean="0">
                <a:latin typeface="FangSong" panose="02010609060101010101" pitchFamily="49" charset="-122"/>
                <a:ea typeface="FangSong" panose="02010609060101010101" pitchFamily="49" charset="-122"/>
                <a:cs typeface="Arial" charset="0"/>
              </a:rPr>
              <a:t>，</a:t>
            </a:r>
            <a:r>
              <a:rPr lang="zh-TW" altLang="en-US" dirty="0">
                <a:latin typeface="FangSong" panose="02010609060101010101" pitchFamily="49" charset="-122"/>
                <a:ea typeface="FangSong" panose="02010609060101010101" pitchFamily="49" charset="-122"/>
                <a:cs typeface="Arial" charset="0"/>
              </a:rPr>
              <a:t>包含再生能源類</a:t>
            </a:r>
            <a:r>
              <a:rPr lang="zh-CN" altLang="en-US" dirty="0">
                <a:latin typeface="FangSong" panose="02010609060101010101" pitchFamily="49" charset="-122"/>
                <a:ea typeface="FangSong" panose="02010609060101010101" pitchFamily="49" charset="-122"/>
                <a:cs typeface="Arial" charset="0"/>
              </a:rPr>
              <a:t>（陸域風電），注塑機</a:t>
            </a:r>
            <a:r>
              <a:rPr lang="zh-TW" altLang="en-US" dirty="0">
                <a:latin typeface="FangSong" panose="02010609060101010101" pitchFamily="49" charset="-122"/>
                <a:ea typeface="FangSong" panose="02010609060101010101" pitchFamily="49" charset="-122"/>
                <a:cs typeface="Arial" charset="0"/>
              </a:rPr>
              <a:t>及產業機械類產</a:t>
            </a:r>
            <a:r>
              <a:rPr lang="zh-CN" altLang="en-US" dirty="0">
                <a:latin typeface="FangSong" panose="02010609060101010101" pitchFamily="49" charset="-122"/>
                <a:ea typeface="FangSong" panose="02010609060101010101" pitchFamily="49" charset="-122"/>
                <a:cs typeface="Arial" charset="0"/>
              </a:rPr>
              <a:t>品</a:t>
            </a:r>
            <a:endParaRPr lang="en-US" altLang="zh-CN" dirty="0">
              <a:latin typeface="FangSong" panose="02010609060101010101" pitchFamily="49" charset="-122"/>
              <a:ea typeface="FangSong" panose="02010609060101010101" pitchFamily="49" charset="-122"/>
              <a:cs typeface="Arial" charset="0"/>
            </a:endParaRPr>
          </a:p>
          <a:p>
            <a:pPr marL="342900" indent="-342900" eaLnBrk="0" hangingPunct="0">
              <a:lnSpc>
                <a:spcPts val="2400"/>
              </a:lnSpc>
              <a:spcBef>
                <a:spcPts val="600"/>
              </a:spcBef>
              <a:buClr>
                <a:srgbClr val="49819D"/>
              </a:buClr>
              <a:buSzPct val="80000"/>
              <a:buFont typeface="Wingdings" panose="05000000000000000000" pitchFamily="2" charset="2"/>
              <a:buChar char=""/>
            </a:pPr>
            <a:r>
              <a:rPr lang="zh-CN" altLang="en-US" dirty="0" smtClean="0">
                <a:latin typeface="FangSong" panose="02010609060101010101" pitchFamily="49" charset="-122"/>
                <a:ea typeface="FangSong" panose="02010609060101010101" pitchFamily="49" charset="-122"/>
                <a:cs typeface="Arial" charset="0"/>
              </a:rPr>
              <a:t>優勢</a:t>
            </a:r>
            <a:endParaRPr lang="en-US" altLang="zh-CN" dirty="0" smtClean="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en-US" altLang="zh-TW" b="1" u="sng" dirty="0" smtClean="0">
                <a:latin typeface="FangSong" panose="02010609060101010101" pitchFamily="49" charset="-122"/>
                <a:ea typeface="FangSong" panose="02010609060101010101" pitchFamily="49" charset="-122"/>
                <a:cs typeface="Arial" charset="0"/>
              </a:rPr>
              <a:t>968,000</a:t>
            </a:r>
            <a:r>
              <a:rPr lang="zh-TW" altLang="en-US" b="1" u="sng" dirty="0" smtClean="0">
                <a:latin typeface="FangSong" panose="02010609060101010101" pitchFamily="49" charset="-122"/>
                <a:ea typeface="FangSong" panose="02010609060101010101" pitchFamily="49" charset="-122"/>
                <a:cs typeface="Arial" charset="0"/>
              </a:rPr>
              <a:t>平方</a:t>
            </a:r>
            <a:r>
              <a:rPr lang="zh-CN" altLang="en-US" b="1" u="sng" dirty="0" smtClean="0">
                <a:latin typeface="FangSong" panose="02010609060101010101" pitchFamily="49" charset="-122"/>
                <a:ea typeface="FangSong" panose="02010609060101010101" pitchFamily="49" charset="-122"/>
                <a:cs typeface="Arial" charset="0"/>
              </a:rPr>
              <a:t>米土地</a:t>
            </a:r>
            <a:r>
              <a:rPr lang="zh-CN" altLang="en-US" dirty="0" smtClean="0">
                <a:latin typeface="FangSong" panose="02010609060101010101" pitchFamily="49" charset="-122"/>
                <a:ea typeface="FangSong" panose="02010609060101010101" pitchFamily="49" charset="-122"/>
                <a:cs typeface="Arial" charset="0"/>
              </a:rPr>
              <a:t>。</a:t>
            </a:r>
            <a:r>
              <a:rPr lang="zh-CN" altLang="en-US" dirty="0">
                <a:latin typeface="FangSong" panose="02010609060101010101" pitchFamily="49" charset="-122"/>
                <a:ea typeface="FangSong" panose="02010609060101010101" pitchFamily="49" charset="-122"/>
                <a:cs typeface="Arial" charset="0"/>
              </a:rPr>
              <a:t>已通過環評審核，可分期規</a:t>
            </a:r>
            <a:r>
              <a:rPr lang="zh-CN" altLang="en-US" dirty="0" smtClean="0">
                <a:latin typeface="FangSong" panose="02010609060101010101" pitchFamily="49" charset="-122"/>
                <a:ea typeface="FangSong" panose="02010609060101010101" pitchFamily="49" charset="-122"/>
                <a:cs typeface="Arial" charset="0"/>
              </a:rPr>
              <a:t>劃</a:t>
            </a:r>
            <a:endParaRPr lang="en-US" altLang="zh-CN" dirty="0" smtClean="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CN" altLang="en-US" b="1" u="sng" dirty="0" smtClean="0">
                <a:latin typeface="FangSong" panose="02010609060101010101" pitchFamily="49" charset="-122"/>
                <a:ea typeface="FangSong" panose="02010609060101010101" pitchFamily="49" charset="-122"/>
                <a:cs typeface="Arial" charset="0"/>
              </a:rPr>
              <a:t>八年免稅 </a:t>
            </a:r>
            <a:r>
              <a:rPr lang="en-US" altLang="zh-CN" b="1" u="sng" dirty="0" smtClean="0">
                <a:latin typeface="FangSong" panose="02010609060101010101" pitchFamily="49" charset="-122"/>
                <a:ea typeface="FangSong" panose="02010609060101010101" pitchFamily="49" charset="-122"/>
                <a:cs typeface="Arial" charset="0"/>
              </a:rPr>
              <a:t>+ </a:t>
            </a:r>
            <a:r>
              <a:rPr lang="zh-CN" altLang="en-US" b="1" u="sng" dirty="0" smtClean="0">
                <a:latin typeface="FangSong" panose="02010609060101010101" pitchFamily="49" charset="-122"/>
                <a:ea typeface="FangSong" panose="02010609060101010101" pitchFamily="49" charset="-122"/>
                <a:cs typeface="Arial" charset="0"/>
              </a:rPr>
              <a:t>五年減半</a:t>
            </a:r>
            <a:endParaRPr lang="en-US" altLang="zh-CN" b="1" u="sng" dirty="0" smtClean="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CN" altLang="en-US" dirty="0" smtClean="0">
                <a:latin typeface="FangSong" panose="02010609060101010101" pitchFamily="49" charset="-122"/>
                <a:ea typeface="FangSong" panose="02010609060101010101" pitchFamily="49" charset="-122"/>
                <a:cs typeface="Arial" charset="0"/>
              </a:rPr>
              <a:t>地理位置（臨近國際港口，機場，客戶工廠聚落）</a:t>
            </a:r>
            <a:endParaRPr lang="zh-TW" altLang="en-US" dirty="0">
              <a:latin typeface="FangSong" panose="02010609060101010101" pitchFamily="49" charset="-122"/>
              <a:ea typeface="FangSong" panose="02010609060101010101" pitchFamily="49" charset="-122"/>
              <a:cs typeface="Arial" charset="0"/>
            </a:endParaRP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dirty="0" smtClean="0">
                <a:latin typeface="FangSong" panose="02010609060101010101" pitchFamily="49" charset="-122"/>
                <a:ea typeface="FangSong" panose="02010609060101010101" pitchFamily="49" charset="-122"/>
                <a:cs typeface="Arial" charset="0"/>
              </a:rPr>
              <a:t>東</a:t>
            </a:r>
            <a:r>
              <a:rPr lang="zh-TW" altLang="en-US" dirty="0">
                <a:latin typeface="FangSong" panose="02010609060101010101" pitchFamily="49" charset="-122"/>
                <a:ea typeface="FangSong" panose="02010609060101010101" pitchFamily="49" charset="-122"/>
                <a:cs typeface="Arial" charset="0"/>
              </a:rPr>
              <a:t>協市場</a:t>
            </a:r>
            <a:r>
              <a:rPr lang="zh-TW" altLang="en-US" dirty="0" smtClean="0">
                <a:latin typeface="FangSong" panose="02010609060101010101" pitchFamily="49" charset="-122"/>
                <a:ea typeface="FangSong" panose="02010609060101010101" pitchFamily="49" charset="-122"/>
                <a:cs typeface="Arial" charset="0"/>
              </a:rPr>
              <a:t>巨大</a:t>
            </a:r>
            <a:r>
              <a:rPr lang="en-US" altLang="zh-TW" dirty="0" smtClean="0">
                <a:latin typeface="FangSong" panose="02010609060101010101" pitchFamily="49" charset="-122"/>
                <a:ea typeface="FangSong" panose="02010609060101010101" pitchFamily="49" charset="-122"/>
                <a:cs typeface="Arial" charset="0"/>
              </a:rPr>
              <a:t>(</a:t>
            </a:r>
            <a:r>
              <a:rPr lang="zh-TW" altLang="en-US" dirty="0">
                <a:latin typeface="FangSong" panose="02010609060101010101" pitchFamily="49" charset="-122"/>
                <a:ea typeface="FangSong" panose="02010609060101010101" pitchFamily="49" charset="-122"/>
                <a:cs typeface="Arial" charset="0"/>
              </a:rPr>
              <a:t>白色家電、汽車產業</a:t>
            </a:r>
            <a:r>
              <a:rPr lang="en-US" altLang="zh-TW" dirty="0">
                <a:latin typeface="FangSong" panose="02010609060101010101" pitchFamily="49" charset="-122"/>
                <a:ea typeface="FangSong" panose="02010609060101010101" pitchFamily="49" charset="-122"/>
                <a:cs typeface="Arial" charset="0"/>
              </a:rPr>
              <a:t>)</a:t>
            </a:r>
          </a:p>
          <a:p>
            <a:pPr marL="800100" lvl="1" indent="-342900" eaLnBrk="0" hangingPunct="0">
              <a:lnSpc>
                <a:spcPts val="1800"/>
              </a:lnSpc>
              <a:spcBef>
                <a:spcPts val="300"/>
              </a:spcBef>
              <a:buClr>
                <a:schemeClr val="accent2"/>
              </a:buClr>
              <a:buSzPct val="50000"/>
              <a:buFont typeface="Wingdings" panose="05000000000000000000" pitchFamily="2" charset="2"/>
              <a:buChar char="l"/>
            </a:pPr>
            <a:r>
              <a:rPr lang="zh-TW" altLang="en-US" dirty="0" smtClean="0">
                <a:latin typeface="FangSong" panose="02010609060101010101" pitchFamily="49" charset="-122"/>
                <a:ea typeface="FangSong" panose="02010609060101010101" pitchFamily="49" charset="-122"/>
                <a:cs typeface="Arial" charset="0"/>
              </a:rPr>
              <a:t>人力</a:t>
            </a:r>
            <a:r>
              <a:rPr lang="zh-TW" altLang="en-US" dirty="0">
                <a:latin typeface="FangSong" panose="02010609060101010101" pitchFamily="49" charset="-122"/>
                <a:ea typeface="FangSong" panose="02010609060101010101" pitchFamily="49" charset="-122"/>
                <a:cs typeface="Arial" charset="0"/>
              </a:rPr>
              <a:t>資源</a:t>
            </a:r>
            <a:r>
              <a:rPr lang="zh-TW" altLang="en-US" dirty="0" smtClean="0">
                <a:latin typeface="FangSong" panose="02010609060101010101" pitchFamily="49" charset="-122"/>
                <a:ea typeface="FangSong" panose="02010609060101010101" pitchFamily="49" charset="-122"/>
                <a:cs typeface="Arial" charset="0"/>
              </a:rPr>
              <a:t>充沛</a:t>
            </a:r>
            <a:r>
              <a:rPr lang="zh-CN" altLang="en-US" dirty="0" smtClean="0">
                <a:latin typeface="FangSong" panose="02010609060101010101" pitchFamily="49" charset="-122"/>
                <a:ea typeface="FangSong" panose="02010609060101010101" pitchFamily="49" charset="-122"/>
                <a:cs typeface="Arial" charset="0"/>
              </a:rPr>
              <a:t>，成本低廉</a:t>
            </a:r>
            <a:endParaRPr lang="zh-TW" altLang="en-US" dirty="0">
              <a:latin typeface="FangSong" panose="02010609060101010101" pitchFamily="49" charset="-122"/>
              <a:ea typeface="FangSong" panose="02010609060101010101" pitchFamily="49" charset="-122"/>
              <a:cs typeface="Arial" charset="0"/>
            </a:endParaRPr>
          </a:p>
        </p:txBody>
      </p:sp>
      <p:graphicFrame>
        <p:nvGraphicFramePr>
          <p:cNvPr id="8" name="图示 7"/>
          <p:cNvGraphicFramePr/>
          <p:nvPr>
            <p:extLst>
              <p:ext uri="{D42A27DB-BD31-4B8C-83A1-F6EECF244321}">
                <p14:modId xmlns:p14="http://schemas.microsoft.com/office/powerpoint/2010/main" val="1254921634"/>
              </p:ext>
            </p:extLst>
          </p:nvPr>
        </p:nvGraphicFramePr>
        <p:xfrm>
          <a:off x="1631504" y="1283116"/>
          <a:ext cx="8856984" cy="772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图片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04112" y="2333735"/>
            <a:ext cx="4561706" cy="2565459"/>
          </a:xfrm>
          <a:prstGeom prst="snip2DiagRect">
            <a:avLst>
              <a:gd name="adj1" fmla="val 0"/>
              <a:gd name="adj2" fmla="val 0"/>
            </a:avLst>
          </a:prstGeom>
          <a:solidFill>
            <a:srgbClr val="FFFFFF">
              <a:shade val="85000"/>
            </a:srgbClr>
          </a:solidFill>
          <a:ln w="88900" cap="sq">
            <a:solidFill>
              <a:srgbClr val="FFFFFF"/>
            </a:solidFill>
            <a:miter lim="800000"/>
          </a:ln>
          <a:effectLst>
            <a:outerShdw blurRad="88900" sx="102000" sy="1020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图片 1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40375785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srcRect t="5050"/>
          <a:stretch/>
        </p:blipFill>
        <p:spPr>
          <a:xfrm>
            <a:off x="6154305" y="3109948"/>
            <a:ext cx="5937555" cy="3563510"/>
          </a:xfrm>
          <a:prstGeom prst="rect">
            <a:avLst/>
          </a:prstGeom>
        </p:spPr>
      </p:pic>
      <p:sp>
        <p:nvSpPr>
          <p:cNvPr id="2" name="文本占位符 1"/>
          <p:cNvSpPr>
            <a:spLocks noGrp="1"/>
          </p:cNvSpPr>
          <p:nvPr>
            <p:ph type="body" sz="quarter" idx="13"/>
          </p:nvPr>
        </p:nvSpPr>
        <p:spPr>
          <a:xfrm>
            <a:off x="383687" y="1155361"/>
            <a:ext cx="11103024" cy="1552283"/>
          </a:xfrm>
        </p:spPr>
        <p:txBody>
          <a:bodyPr/>
          <a:lstStyle/>
          <a:p>
            <a:r>
              <a:rPr kumimoji="1" lang="zh-TW" altLang="en-US" sz="2400" dirty="0" smtClean="0">
                <a:latin typeface="FangSong" panose="02010609060101010101" pitchFamily="49" charset="-122"/>
                <a:ea typeface="FangSong" panose="02010609060101010101" pitchFamily="49" charset="-122"/>
                <a:cs typeface="Arial" charset="0"/>
              </a:rPr>
              <a:t>央企</a:t>
            </a:r>
            <a:r>
              <a:rPr kumimoji="1" lang="en-US" altLang="zh-TW" sz="2400" dirty="0" smtClean="0">
                <a:latin typeface="FangSong" panose="02010609060101010101" pitchFamily="49" charset="-122"/>
                <a:ea typeface="FangSong" panose="02010609060101010101" pitchFamily="49" charset="-122"/>
                <a:cs typeface="Arial" charset="0"/>
              </a:rPr>
              <a:t>/</a:t>
            </a:r>
            <a:r>
              <a:rPr kumimoji="1" lang="zh-TW" altLang="en-US" sz="2400" dirty="0" smtClean="0">
                <a:latin typeface="FangSong" panose="02010609060101010101" pitchFamily="49" charset="-122"/>
                <a:ea typeface="FangSong" panose="02010609060101010101" pitchFamily="49" charset="-122"/>
                <a:cs typeface="Arial" charset="0"/>
              </a:rPr>
              <a:t>金風</a:t>
            </a:r>
            <a:r>
              <a:rPr kumimoji="1" lang="en-US" altLang="zh-TW" sz="2400" dirty="0" smtClean="0">
                <a:latin typeface="FangSong" panose="02010609060101010101" pitchFamily="49" charset="-122"/>
                <a:ea typeface="FangSong" panose="02010609060101010101" pitchFamily="49" charset="-122"/>
                <a:cs typeface="Arial" charset="0"/>
              </a:rPr>
              <a:t>/</a:t>
            </a:r>
            <a:r>
              <a:rPr kumimoji="1" lang="zh-TW" altLang="en-US" sz="2400" dirty="0" smtClean="0">
                <a:latin typeface="FangSong" panose="02010609060101010101" pitchFamily="49" charset="-122"/>
                <a:ea typeface="FangSong" panose="02010609060101010101" pitchFamily="49" charset="-122"/>
                <a:cs typeface="Arial" charset="0"/>
              </a:rPr>
              <a:t>永冠 共同開發</a:t>
            </a:r>
            <a:r>
              <a:rPr kumimoji="1" lang="en-US" altLang="zh-TW" sz="2400" dirty="0" smtClean="0">
                <a:latin typeface="FangSong" panose="02010609060101010101" pitchFamily="49" charset="-122"/>
                <a:ea typeface="FangSong" panose="02010609060101010101" pitchFamily="49" charset="-122"/>
                <a:cs typeface="Arial" charset="0"/>
              </a:rPr>
              <a:t>(</a:t>
            </a:r>
            <a:r>
              <a:rPr kumimoji="1" lang="zh-TW" altLang="en-US" sz="2400" dirty="0" smtClean="0">
                <a:latin typeface="FangSong" panose="02010609060101010101" pitchFamily="49" charset="-122"/>
                <a:ea typeface="FangSong" panose="02010609060101010101" pitchFamily="49" charset="-122"/>
                <a:cs typeface="Arial" charset="0"/>
              </a:rPr>
              <a:t>裝備基地</a:t>
            </a:r>
            <a:r>
              <a:rPr kumimoji="1" lang="en-US" altLang="zh-TW" sz="2400" dirty="0" smtClean="0">
                <a:latin typeface="FangSong" panose="02010609060101010101" pitchFamily="49" charset="-122"/>
                <a:ea typeface="FangSong" panose="02010609060101010101" pitchFamily="49" charset="-122"/>
                <a:cs typeface="Arial" charset="0"/>
              </a:rPr>
              <a:t>/</a:t>
            </a:r>
            <a:r>
              <a:rPr kumimoji="1" lang="zh-TW" altLang="en-US" sz="2400" dirty="0" smtClean="0">
                <a:latin typeface="FangSong" panose="02010609060101010101" pitchFamily="49" charset="-122"/>
                <a:ea typeface="FangSong" panose="02010609060101010101" pitchFamily="49" charset="-122"/>
                <a:cs typeface="Arial" charset="0"/>
              </a:rPr>
              <a:t>風場</a:t>
            </a:r>
            <a:r>
              <a:rPr kumimoji="1" lang="en-US" altLang="zh-TW" sz="2400" dirty="0" smtClean="0">
                <a:latin typeface="FangSong" panose="02010609060101010101" pitchFamily="49" charset="-122"/>
                <a:ea typeface="FangSong" panose="02010609060101010101" pitchFamily="49" charset="-122"/>
                <a:cs typeface="Arial" charset="0"/>
              </a:rPr>
              <a:t>) </a:t>
            </a:r>
          </a:p>
          <a:p>
            <a:r>
              <a:rPr kumimoji="1" lang="zh-TW" altLang="en-US" sz="2400" dirty="0" smtClean="0">
                <a:latin typeface="FangSong" panose="02010609060101010101" pitchFamily="49" charset="-122"/>
                <a:ea typeface="FangSong" panose="02010609060101010101" pitchFamily="49" charset="-122"/>
                <a:cs typeface="Arial" charset="0"/>
              </a:rPr>
              <a:t>目前</a:t>
            </a:r>
            <a:r>
              <a:rPr kumimoji="1" lang="zh-TW" altLang="en-US" sz="2400" dirty="0">
                <a:latin typeface="FangSong" panose="02010609060101010101" pitchFamily="49" charset="-122"/>
                <a:ea typeface="FangSong" panose="02010609060101010101" pitchFamily="49" charset="-122"/>
                <a:cs typeface="Arial" charset="0"/>
              </a:rPr>
              <a:t>已</a:t>
            </a:r>
            <a:r>
              <a:rPr kumimoji="1" lang="zh-TW" altLang="en-US" sz="2400" dirty="0" smtClean="0">
                <a:latin typeface="FangSong" panose="02010609060101010101" pitchFamily="49" charset="-122"/>
                <a:ea typeface="FangSong" panose="02010609060101010101" pitchFamily="49" charset="-122"/>
                <a:cs typeface="Arial" charset="0"/>
              </a:rPr>
              <a:t>取得</a:t>
            </a:r>
            <a:r>
              <a:rPr kumimoji="1" lang="en-US" altLang="zh-TW" sz="2400" dirty="0" smtClean="0">
                <a:latin typeface="FangSong" panose="02010609060101010101" pitchFamily="49" charset="-122"/>
                <a:ea typeface="FangSong" panose="02010609060101010101" pitchFamily="49" charset="-122"/>
                <a:cs typeface="Arial" charset="0"/>
              </a:rPr>
              <a:t>600MW</a:t>
            </a:r>
            <a:r>
              <a:rPr kumimoji="1" lang="zh-TW" altLang="en-US" sz="2400" dirty="0" smtClean="0">
                <a:latin typeface="FangSong" panose="02010609060101010101" pitchFamily="49" charset="-122"/>
                <a:ea typeface="FangSong" panose="02010609060101010101" pitchFamily="49" charset="-122"/>
                <a:cs typeface="Arial" charset="0"/>
              </a:rPr>
              <a:t>特許經營權</a:t>
            </a:r>
            <a:endParaRPr kumimoji="1" lang="en-US" altLang="zh-TW" sz="2400" dirty="0">
              <a:latin typeface="FangSong" panose="02010609060101010101" pitchFamily="49" charset="-122"/>
              <a:ea typeface="FangSong" panose="02010609060101010101" pitchFamily="49" charset="-122"/>
              <a:cs typeface="Arial" charset="0"/>
            </a:endParaRPr>
          </a:p>
          <a:p>
            <a:r>
              <a:rPr kumimoji="1" lang="zh-TW" altLang="en-US" sz="2400" dirty="0" smtClean="0">
                <a:latin typeface="FangSong" panose="02010609060101010101" pitchFamily="49" charset="-122"/>
                <a:ea typeface="FangSong" panose="02010609060101010101" pitchFamily="49" charset="-122"/>
                <a:cs typeface="Arial" charset="0"/>
              </a:rPr>
              <a:t>西北</a:t>
            </a:r>
            <a:r>
              <a:rPr kumimoji="1" lang="zh-TW" altLang="en-US" sz="2400" dirty="0">
                <a:latin typeface="FangSong" panose="02010609060101010101" pitchFamily="49" charset="-122"/>
                <a:ea typeface="FangSong" panose="02010609060101010101" pitchFamily="49" charset="-122"/>
                <a:cs typeface="Arial" charset="0"/>
              </a:rPr>
              <a:t>風場開</a:t>
            </a:r>
            <a:r>
              <a:rPr kumimoji="1" lang="zh-TW" altLang="en-US" sz="2400" dirty="0" smtClean="0">
                <a:latin typeface="FangSong" panose="02010609060101010101" pitchFamily="49" charset="-122"/>
                <a:ea typeface="FangSong" panose="02010609060101010101" pitchFamily="49" charset="-122"/>
                <a:cs typeface="Arial" charset="0"/>
              </a:rPr>
              <a:t>發</a:t>
            </a:r>
            <a:r>
              <a:rPr kumimoji="1" lang="en-US" altLang="zh-TW" sz="2400" dirty="0" smtClean="0">
                <a:latin typeface="FangSong" panose="02010609060101010101" pitchFamily="49" charset="-122"/>
                <a:ea typeface="FangSong" panose="02010609060101010101" pitchFamily="49" charset="-122"/>
                <a:cs typeface="Arial" charset="0"/>
              </a:rPr>
              <a:t>(</a:t>
            </a:r>
            <a:r>
              <a:rPr kumimoji="1" lang="zh-TW" altLang="en-US" sz="2400" dirty="0" smtClean="0">
                <a:latin typeface="FangSong" panose="02010609060101010101" pitchFamily="49" charset="-122"/>
                <a:ea typeface="FangSong" panose="02010609060101010101" pitchFamily="49" charset="-122"/>
                <a:cs typeface="Arial" charset="0"/>
              </a:rPr>
              <a:t>酒泉風場評估總發電量約</a:t>
            </a:r>
            <a:r>
              <a:rPr kumimoji="1" lang="en-US" altLang="zh-TW" sz="2400" dirty="0" smtClean="0">
                <a:latin typeface="FangSong" panose="02010609060101010101" pitchFamily="49" charset="-122"/>
                <a:ea typeface="FangSong" panose="02010609060101010101" pitchFamily="49" charset="-122"/>
                <a:cs typeface="Arial" charset="0"/>
              </a:rPr>
              <a:t>80GW)</a:t>
            </a:r>
            <a:endParaRPr kumimoji="1" lang="en-US" altLang="zh-TW" sz="2400" dirty="0">
              <a:latin typeface="FangSong" panose="02010609060101010101" pitchFamily="49" charset="-122"/>
              <a:ea typeface="FangSong" panose="02010609060101010101" pitchFamily="49" charset="-122"/>
              <a:cs typeface="Arial" charset="0"/>
            </a:endParaRPr>
          </a:p>
          <a:p>
            <a:pPr marL="0" indent="0">
              <a:buNone/>
            </a:pPr>
            <a:endParaRPr kumimoji="1" lang="en-US" altLang="zh-TW" dirty="0" smtClean="0">
              <a:latin typeface="Franklin Gothic Book" panose="020B0503020102020204" pitchFamily="34" charset="0"/>
              <a:ea typeface="FangSong" panose="02010609060101010101" pitchFamily="49" charset="-122"/>
            </a:endParaRPr>
          </a:p>
          <a:p>
            <a:pPr marL="0" indent="0">
              <a:buNone/>
            </a:pPr>
            <a:endParaRPr kumimoji="1" lang="zh-TW" altLang="en-US" dirty="0">
              <a:latin typeface="Franklin Gothic Book" panose="020B0503020102020204" pitchFamily="34" charset="0"/>
              <a:ea typeface="FangSong" panose="02010609060101010101" pitchFamily="49" charset="-122"/>
            </a:endParaRPr>
          </a:p>
        </p:txBody>
      </p:sp>
      <p:sp>
        <p:nvSpPr>
          <p:cNvPr id="4" name="灯片编号占位符 3"/>
          <p:cNvSpPr>
            <a:spLocks noGrp="1"/>
          </p:cNvSpPr>
          <p:nvPr>
            <p:ph type="sldNum" sz="quarter" idx="16"/>
          </p:nvPr>
        </p:nvSpPr>
        <p:spPr/>
        <p:txBody>
          <a:bodyPr/>
          <a:lstStyle/>
          <a:p>
            <a:pPr>
              <a:defRPr/>
            </a:pPr>
            <a:r>
              <a:rPr lang="en-US" altLang="zh-TW" dirty="0" smtClean="0"/>
              <a:t>41</a:t>
            </a:r>
          </a:p>
        </p:txBody>
      </p:sp>
      <p:sp>
        <p:nvSpPr>
          <p:cNvPr id="7" name="Rectangle 194">
            <a:extLst>
              <a:ext uri="{FF2B5EF4-FFF2-40B4-BE49-F238E27FC236}">
                <a16:creationId xmlns:a16="http://schemas.microsoft.com/office/drawing/2014/main" id="{CBFA35EC-1A2A-D747-B7DF-48B8D63124A3}"/>
              </a:ext>
            </a:extLst>
          </p:cNvPr>
          <p:cNvSpPr>
            <a:spLocks noChangeArrowheads="1"/>
          </p:cNvSpPr>
          <p:nvPr/>
        </p:nvSpPr>
        <p:spPr bwMode="auto">
          <a:xfrm>
            <a:off x="2351584" y="324001"/>
            <a:ext cx="7488832" cy="646331"/>
          </a:xfrm>
          <a:prstGeom prst="rect">
            <a:avLst/>
          </a:prstGeom>
          <a:noFill/>
          <a:ln w="9525">
            <a:noFill/>
            <a:miter lim="800000"/>
            <a:headEnd/>
            <a:tailEnd/>
          </a:ln>
          <a:extLst/>
        </p:spPr>
        <p:txBody>
          <a:bodyPr vert="horz" wrap="square" lIns="91440" tIns="45720" rIns="91440" bIns="45720" numCol="1" rtlCol="0" anchor="ctr" anchorCtr="0" compatLnSpc="1">
            <a:prstTxWarp prst="textNoShape">
              <a:avLst/>
            </a:prstTxWarp>
            <a:spAutoFit/>
          </a:bodyPr>
          <a:lstStyle/>
          <a:p>
            <a:pPr algn="ctr" eaLnBrk="0" hangingPunct="0">
              <a:spcBef>
                <a:spcPct val="50000"/>
              </a:spcBef>
            </a:pPr>
            <a:r>
              <a:rPr lang="zh-TW" altLang="en-US" sz="3600" b="1" dirty="0" smtClean="0">
                <a:latin typeface="FangSong" panose="02010609060101010101" pitchFamily="49" charset="-122"/>
                <a:ea typeface="FangSong" panose="02010609060101010101" pitchFamily="49" charset="-122"/>
                <a:cs typeface="Verdana"/>
              </a:rPr>
              <a:t>酒泉一重風電集團</a:t>
            </a:r>
            <a:r>
              <a:rPr lang="zh-TW" altLang="en-US" sz="3600" b="1" dirty="0">
                <a:latin typeface="FangSong" panose="02010609060101010101" pitchFamily="49" charset="-122"/>
                <a:ea typeface="FangSong" panose="02010609060101010101" pitchFamily="49" charset="-122"/>
                <a:cs typeface="Verdana"/>
              </a:rPr>
              <a:t>合作案</a:t>
            </a:r>
          </a:p>
        </p:txBody>
      </p:sp>
      <p:sp>
        <p:nvSpPr>
          <p:cNvPr id="12" name="文本框 11"/>
          <p:cNvSpPr txBox="1"/>
          <p:nvPr/>
        </p:nvSpPr>
        <p:spPr>
          <a:xfrm>
            <a:off x="263352" y="6538913"/>
            <a:ext cx="1015001" cy="246221"/>
          </a:xfrm>
          <a:prstGeom prst="rect">
            <a:avLst/>
          </a:prstGeom>
          <a:noFill/>
        </p:spPr>
        <p:txBody>
          <a:bodyPr wrap="square" rtlCol="0">
            <a:spAutoFit/>
          </a:bodyPr>
          <a:lstStyle/>
          <a:p>
            <a:r>
              <a:rPr lang="zh-TW" altLang="en-US" sz="1000" dirty="0" smtClean="0"/>
              <a:t>來源</a:t>
            </a:r>
            <a:r>
              <a:rPr lang="en-US" altLang="zh-TW" sz="1000" dirty="0" smtClean="0"/>
              <a:t>:</a:t>
            </a:r>
            <a:r>
              <a:rPr lang="zh-TW" altLang="en-US" sz="1000" dirty="0" smtClean="0"/>
              <a:t>維基百科</a:t>
            </a:r>
            <a:endParaRPr lang="zh-TW" altLang="en-US" sz="1000" dirty="0"/>
          </a:p>
        </p:txBody>
      </p:sp>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t="38768" r="42425"/>
          <a:stretch/>
        </p:blipFill>
        <p:spPr>
          <a:xfrm>
            <a:off x="782654" y="3216940"/>
            <a:ext cx="5282529" cy="3321973"/>
          </a:xfrm>
          <a:prstGeom prst="ellipse">
            <a:avLst/>
          </a:prstGeom>
          <a:ln>
            <a:noFill/>
          </a:ln>
          <a:effectLst>
            <a:softEdge rad="112500"/>
          </a:effectLst>
        </p:spPr>
      </p:pic>
      <p:sp>
        <p:nvSpPr>
          <p:cNvPr id="6" name="上弧形箭头 5"/>
          <p:cNvSpPr/>
          <p:nvPr/>
        </p:nvSpPr>
        <p:spPr>
          <a:xfrm rot="233078" flipH="1">
            <a:off x="3500881" y="2943054"/>
            <a:ext cx="4868633" cy="1440160"/>
          </a:xfrm>
          <a:prstGeom prst="curvedDownArrow">
            <a:avLst>
              <a:gd name="adj1" fmla="val 25000"/>
              <a:gd name="adj2" fmla="val 45554"/>
              <a:gd name="adj3" fmla="val 588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3" name="上弧形箭头 12"/>
          <p:cNvSpPr/>
          <p:nvPr/>
        </p:nvSpPr>
        <p:spPr>
          <a:xfrm flipH="1">
            <a:off x="1664815" y="2707644"/>
            <a:ext cx="7167488" cy="1688233"/>
          </a:xfrm>
          <a:prstGeom prst="curvedDownArrow">
            <a:avLst>
              <a:gd name="adj1" fmla="val 23921"/>
              <a:gd name="adj2" fmla="val 44908"/>
              <a:gd name="adj3" fmla="val 374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文本框 7"/>
          <p:cNvSpPr txBox="1"/>
          <p:nvPr/>
        </p:nvSpPr>
        <p:spPr>
          <a:xfrm>
            <a:off x="7248128" y="1282541"/>
            <a:ext cx="4536504" cy="1107996"/>
          </a:xfrm>
          <a:prstGeom prst="rect">
            <a:avLst/>
          </a:prstGeom>
          <a:noFill/>
        </p:spPr>
        <p:txBody>
          <a:bodyPr wrap="square" rtlCol="0">
            <a:spAutoFit/>
          </a:bodyPr>
          <a:lstStyle/>
          <a:p>
            <a:pPr marL="285750" indent="-285750">
              <a:buFont typeface="Arial" panose="020B0604020202020204" pitchFamily="34" charset="0"/>
              <a:buChar char="•"/>
            </a:pPr>
            <a:r>
              <a:rPr lang="zh-TW" altLang="en-US" sz="2400" dirty="0">
                <a:latin typeface="FangSong" panose="02010609060101010101" pitchFamily="49" charset="-122"/>
                <a:ea typeface="FangSong" panose="02010609060101010101" pitchFamily="49" charset="-122"/>
                <a:cs typeface="Arial" charset="0"/>
                <a:hlinkClick r:id="rId4" action="ppaction://hlinksldjump"/>
              </a:rPr>
              <a:t>配合中國一帶一路政策</a:t>
            </a:r>
            <a:r>
              <a:rPr lang="en-US" altLang="zh-TW" sz="2400" dirty="0">
                <a:latin typeface="FangSong" panose="02010609060101010101" pitchFamily="49" charset="-122"/>
                <a:ea typeface="FangSong" panose="02010609060101010101" pitchFamily="49" charset="-122"/>
                <a:cs typeface="Arial" charset="0"/>
                <a:hlinkClick r:id="rId4" action="ppaction://hlinksldjump"/>
              </a:rPr>
              <a:t>,</a:t>
            </a:r>
            <a:r>
              <a:rPr lang="zh-TW" altLang="en-US" sz="2400" dirty="0">
                <a:latin typeface="FangSong" panose="02010609060101010101" pitchFamily="49" charset="-122"/>
                <a:ea typeface="FangSong" panose="02010609060101010101" pitchFamily="49" charset="-122"/>
                <a:cs typeface="Arial" charset="0"/>
                <a:hlinkClick r:id="rId4" action="ppaction://hlinksldjump"/>
              </a:rPr>
              <a:t>輻射中亞</a:t>
            </a:r>
            <a:r>
              <a:rPr lang="en-US" altLang="zh-TW" sz="2400" dirty="0">
                <a:latin typeface="FangSong" panose="02010609060101010101" pitchFamily="49" charset="-122"/>
                <a:ea typeface="FangSong" panose="02010609060101010101" pitchFamily="49" charset="-122"/>
                <a:cs typeface="Arial" charset="0"/>
                <a:hlinkClick r:id="rId4" action="ppaction://hlinksldjump"/>
              </a:rPr>
              <a:t>/</a:t>
            </a:r>
            <a:r>
              <a:rPr lang="zh-TW" altLang="en-US" sz="2400" dirty="0">
                <a:latin typeface="FangSong" panose="02010609060101010101" pitchFamily="49" charset="-122"/>
                <a:ea typeface="FangSong" panose="02010609060101010101" pitchFamily="49" charset="-122"/>
                <a:cs typeface="Arial" charset="0"/>
                <a:hlinkClick r:id="rId4" action="ppaction://hlinksldjump"/>
              </a:rPr>
              <a:t>中東地區</a:t>
            </a:r>
            <a:endParaRPr lang="en-US" altLang="zh-TW" sz="2400" dirty="0">
              <a:latin typeface="FangSong" panose="02010609060101010101" pitchFamily="49" charset="-122"/>
              <a:ea typeface="FangSong" panose="02010609060101010101" pitchFamily="49" charset="-122"/>
              <a:cs typeface="Arial" charset="0"/>
            </a:endParaRPr>
          </a:p>
          <a:p>
            <a:endParaRPr lang="zh-TW" altLang="en-US" dirty="0"/>
          </a:p>
        </p:txBody>
      </p:sp>
      <p:pic>
        <p:nvPicPr>
          <p:cNvPr id="14" name="图片 13"/>
          <p:cNvPicPr>
            <a:picLocks noChangeAspect="1"/>
          </p:cNvPicPr>
          <p:nvPr/>
        </p:nvPicPr>
        <p:blipFill>
          <a:blip r:embed="rId5"/>
          <a:stretch>
            <a:fillRect/>
          </a:stretch>
        </p:blipFill>
        <p:spPr>
          <a:xfrm>
            <a:off x="8711386" y="3200462"/>
            <a:ext cx="3372023" cy="190510"/>
          </a:xfrm>
          <a:prstGeom prst="rect">
            <a:avLst/>
          </a:prstGeom>
        </p:spPr>
      </p:pic>
    </p:spTree>
    <p:extLst>
      <p:ext uri="{BB962C8B-B14F-4D97-AF65-F5344CB8AC3E}">
        <p14:creationId xmlns:p14="http://schemas.microsoft.com/office/powerpoint/2010/main" val="2994593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TW" altLang="en-US" dirty="0">
                <a:latin typeface="Franklin Gothic Book" panose="020B0503020102020204" pitchFamily="34" charset="0"/>
              </a:rPr>
              <a:t>財務表現及附錄</a:t>
            </a:r>
            <a:endParaRPr lang="zh-CN" altLang="en-US" dirty="0"/>
          </a:p>
        </p:txBody>
      </p:sp>
      <p:sp>
        <p:nvSpPr>
          <p:cNvPr id="4" name="灯片编号占位符 3"/>
          <p:cNvSpPr>
            <a:spLocks noGrp="1"/>
          </p:cNvSpPr>
          <p:nvPr>
            <p:ph type="sldNum" sz="quarter" idx="12"/>
          </p:nvPr>
        </p:nvSpPr>
        <p:spPr/>
        <p:txBody>
          <a:bodyPr/>
          <a:lstStyle/>
          <a:p>
            <a:pPr>
              <a:defRPr/>
            </a:pPr>
            <a:fld id="{9E01B511-A573-4DA4-855C-B932DC03D121}" type="slidenum">
              <a:rPr lang="zh-TW" altLang="en-US" smtClean="0"/>
              <a:pPr>
                <a:defRPr/>
              </a:pPr>
              <a:t>38</a:t>
            </a:fld>
            <a:endParaRPr lang="en-US" altLang="zh-TW" dirty="0"/>
          </a:p>
        </p:txBody>
      </p:sp>
      <p:pic>
        <p:nvPicPr>
          <p:cNvPr id="5" name="图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985341"/>
            <a:ext cx="2423592" cy="872660"/>
          </a:xfrm>
          <a:prstGeom prst="rect">
            <a:avLst/>
          </a:prstGeom>
        </p:spPr>
      </p:pic>
    </p:spTree>
    <p:extLst>
      <p:ext uri="{BB962C8B-B14F-4D97-AF65-F5344CB8AC3E}">
        <p14:creationId xmlns:p14="http://schemas.microsoft.com/office/powerpoint/2010/main" val="40950740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7" name="標題 1"/>
          <p:cNvSpPr>
            <a:spLocks noGrp="1"/>
          </p:cNvSpPr>
          <p:nvPr>
            <p:ph type="title"/>
          </p:nvPr>
        </p:nvSpPr>
        <p:spPr>
          <a:xfrm>
            <a:off x="2063552" y="332656"/>
            <a:ext cx="7776864" cy="666888"/>
          </a:xfrm>
        </p:spPr>
        <p:txBody>
          <a:bodyPr>
            <a:spAutoFit/>
          </a:bodyPr>
          <a:lstStyle/>
          <a:p>
            <a:pPr algn="ctr">
              <a:spcBef>
                <a:spcPct val="50000"/>
              </a:spcBef>
            </a:pPr>
            <a:r>
              <a:rPr kumimoji="1" lang="zh-CN" altLang="en-US" sz="3600" b="1" dirty="0" smtClean="0">
                <a:solidFill>
                  <a:schemeClr val="tx1"/>
                </a:solidFill>
                <a:latin typeface="FangSong" panose="02010609060101010101" pitchFamily="49" charset="-122"/>
                <a:ea typeface="FangSong" panose="02010609060101010101" pitchFamily="49" charset="-122"/>
                <a:cs typeface="Verdana"/>
              </a:rPr>
              <a:t>歷年</a:t>
            </a:r>
            <a:r>
              <a:rPr kumimoji="1" lang="zh-TW" altLang="en-US" sz="3600" b="1" dirty="0" smtClean="0">
                <a:solidFill>
                  <a:schemeClr val="tx1"/>
                </a:solidFill>
                <a:latin typeface="FangSong" panose="02010609060101010101" pitchFamily="49" charset="-122"/>
                <a:ea typeface="FangSong" panose="02010609060101010101" pitchFamily="49" charset="-122"/>
                <a:cs typeface="Verdana"/>
              </a:rPr>
              <a:t>損</a:t>
            </a:r>
            <a:r>
              <a:rPr kumimoji="1" lang="zh-TW" altLang="en-US" sz="3600" b="1" dirty="0">
                <a:solidFill>
                  <a:schemeClr val="tx1"/>
                </a:solidFill>
                <a:latin typeface="FangSong" panose="02010609060101010101" pitchFamily="49" charset="-122"/>
                <a:ea typeface="FangSong" panose="02010609060101010101" pitchFamily="49" charset="-122"/>
                <a:cs typeface="Verdana"/>
              </a:rPr>
              <a:t>益表</a:t>
            </a:r>
          </a:p>
        </p:txBody>
      </p:sp>
      <p:sp>
        <p:nvSpPr>
          <p:cNvPr id="6"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39</a:t>
            </a:fld>
            <a:endParaRPr kumimoji="0" lang="en-US" altLang="zh-CN" dirty="0">
              <a:solidFill>
                <a:schemeClr val="bg1">
                  <a:lumMod val="50000"/>
                </a:schemeClr>
              </a:solidFill>
              <a:latin typeface="+mj-lt"/>
              <a:ea typeface="SimSun" pitchFamily="2" charset="-122"/>
            </a:endParaRPr>
          </a:p>
        </p:txBody>
      </p:sp>
      <p:pic>
        <p:nvPicPr>
          <p:cNvPr id="7" name="图片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graphicFrame>
        <p:nvGraphicFramePr>
          <p:cNvPr id="8" name="表格 7">
            <a:extLst>
              <a:ext uri="{FF2B5EF4-FFF2-40B4-BE49-F238E27FC236}">
                <a16:creationId xmlns:a16="http://schemas.microsoft.com/office/drawing/2014/main" id="{EE409729-AD6A-436C-B3D2-F57D9728AB7B}"/>
              </a:ext>
            </a:extLst>
          </p:cNvPr>
          <p:cNvGraphicFramePr>
            <a:graphicFrameLocks noGrp="1"/>
          </p:cNvGraphicFramePr>
          <p:nvPr>
            <p:extLst>
              <p:ext uri="{D42A27DB-BD31-4B8C-83A1-F6EECF244321}">
                <p14:modId xmlns:p14="http://schemas.microsoft.com/office/powerpoint/2010/main" val="1396559637"/>
              </p:ext>
            </p:extLst>
          </p:nvPr>
        </p:nvGraphicFramePr>
        <p:xfrm>
          <a:off x="2711624" y="1294115"/>
          <a:ext cx="6268858" cy="5039788"/>
        </p:xfrm>
        <a:graphic>
          <a:graphicData uri="http://schemas.openxmlformats.org/drawingml/2006/table">
            <a:tbl>
              <a:tblPr/>
              <a:tblGrid>
                <a:gridCol w="1409634">
                  <a:extLst>
                    <a:ext uri="{9D8B030D-6E8A-4147-A177-3AD203B41FA5}">
                      <a16:colId xmlns:a16="http://schemas.microsoft.com/office/drawing/2014/main" val="2447516102"/>
                    </a:ext>
                  </a:extLst>
                </a:gridCol>
                <a:gridCol w="561562">
                  <a:extLst>
                    <a:ext uri="{9D8B030D-6E8A-4147-A177-3AD203B41FA5}">
                      <a16:colId xmlns:a16="http://schemas.microsoft.com/office/drawing/2014/main" val="1126983028"/>
                    </a:ext>
                  </a:extLst>
                </a:gridCol>
                <a:gridCol w="561562">
                  <a:extLst>
                    <a:ext uri="{9D8B030D-6E8A-4147-A177-3AD203B41FA5}">
                      <a16:colId xmlns:a16="http://schemas.microsoft.com/office/drawing/2014/main" val="1685842118"/>
                    </a:ext>
                  </a:extLst>
                </a:gridCol>
                <a:gridCol w="561562">
                  <a:extLst>
                    <a:ext uri="{9D8B030D-6E8A-4147-A177-3AD203B41FA5}">
                      <a16:colId xmlns:a16="http://schemas.microsoft.com/office/drawing/2014/main" val="273068659"/>
                    </a:ext>
                  </a:extLst>
                </a:gridCol>
                <a:gridCol w="561562">
                  <a:extLst>
                    <a:ext uri="{9D8B030D-6E8A-4147-A177-3AD203B41FA5}">
                      <a16:colId xmlns:a16="http://schemas.microsoft.com/office/drawing/2014/main" val="2685210312"/>
                    </a:ext>
                  </a:extLst>
                </a:gridCol>
                <a:gridCol w="653244">
                  <a:extLst>
                    <a:ext uri="{9D8B030D-6E8A-4147-A177-3AD203B41FA5}">
                      <a16:colId xmlns:a16="http://schemas.microsoft.com/office/drawing/2014/main" val="3280968740"/>
                    </a:ext>
                  </a:extLst>
                </a:gridCol>
                <a:gridCol w="653244">
                  <a:extLst>
                    <a:ext uri="{9D8B030D-6E8A-4147-A177-3AD203B41FA5}">
                      <a16:colId xmlns:a16="http://schemas.microsoft.com/office/drawing/2014/main" val="351325365"/>
                    </a:ext>
                  </a:extLst>
                </a:gridCol>
                <a:gridCol w="653244">
                  <a:extLst>
                    <a:ext uri="{9D8B030D-6E8A-4147-A177-3AD203B41FA5}">
                      <a16:colId xmlns:a16="http://schemas.microsoft.com/office/drawing/2014/main" val="1343316090"/>
                    </a:ext>
                  </a:extLst>
                </a:gridCol>
                <a:gridCol w="653244">
                  <a:extLst>
                    <a:ext uri="{9D8B030D-6E8A-4147-A177-3AD203B41FA5}">
                      <a16:colId xmlns:a16="http://schemas.microsoft.com/office/drawing/2014/main" val="1848579126"/>
                    </a:ext>
                  </a:extLst>
                </a:gridCol>
              </a:tblGrid>
              <a:tr h="359272">
                <a:tc rowSpan="2">
                  <a:txBody>
                    <a:bodyPr/>
                    <a:lstStyle/>
                    <a:p>
                      <a:pPr algn="ctr" rtl="0" fontAlgn="ctr"/>
                      <a:r>
                        <a:rPr lang="zh-TW" altLang="en-US" sz="1400" b="1" i="0" u="none" strike="noStrike" dirty="0">
                          <a:solidFill>
                            <a:srgbClr val="FFFFFF"/>
                          </a:solidFill>
                          <a:effectLst/>
                          <a:latin typeface="FangSong" panose="02010609060101010101" pitchFamily="49" charset="-122"/>
                          <a:ea typeface="FangSong" panose="02010609060101010101" pitchFamily="49" charset="-122"/>
                        </a:rPr>
                        <a:t>百萬新臺幣</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2019</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2020</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2021</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2022</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gridSpan="4">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1" i="0" u="none" strike="noStrike" dirty="0">
                          <a:solidFill>
                            <a:srgbClr val="FFFFFF"/>
                          </a:solidFill>
                          <a:effectLst/>
                          <a:latin typeface="Franklin Gothic Book" panose="020B0503020102020204"/>
                          <a:ea typeface="FangSong" panose="02010609060101010101" pitchFamily="49" charset="-122"/>
                        </a:rPr>
                        <a:t>YoY(%)</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extLst>
                  <a:ext uri="{0D108BD9-81ED-4DB2-BD59-A6C34878D82A}">
                    <a16:rowId xmlns:a16="http://schemas.microsoft.com/office/drawing/2014/main" val="851220758"/>
                  </a:ext>
                </a:extLst>
              </a:tr>
              <a:tr h="718544">
                <a:tc vMerge="1">
                  <a:txBody>
                    <a:bodyPr/>
                    <a:lstStyle/>
                    <a:p>
                      <a:pPr algn="ctr" rtl="0" fontAlgn="ctr"/>
                      <a:endParaRPr lang="zh-TW" altLang="en-US" sz="1400" b="1" i="0" u="none" strike="noStrike" dirty="0">
                        <a:solidFill>
                          <a:srgbClr val="FFFFFF"/>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2019</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2020</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2021</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2022</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9819D"/>
                    </a:solidFill>
                  </a:tcPr>
                </a:tc>
                <a:extLst>
                  <a:ext uri="{0D108BD9-81ED-4DB2-BD59-A6C34878D82A}">
                    <a16:rowId xmlns:a16="http://schemas.microsoft.com/office/drawing/2014/main" val="2111204159"/>
                  </a:ext>
                </a:extLst>
              </a:tr>
              <a:tr h="369252">
                <a:tc>
                  <a:txBody>
                    <a:bodyPr/>
                    <a:lstStyle/>
                    <a:p>
                      <a:pPr algn="l" rtl="0" fontAlgn="b"/>
                      <a:r>
                        <a:rPr lang="zh-TW" altLang="en-US" sz="1400" b="1" i="0" u="none" strike="noStrike" dirty="0">
                          <a:solidFill>
                            <a:srgbClr val="000000"/>
                          </a:solidFill>
                          <a:effectLst/>
                          <a:latin typeface="FangSong" panose="02010609060101010101" pitchFamily="49" charset="-122"/>
                          <a:ea typeface="FangSong" panose="02010609060101010101" pitchFamily="49" charset="-122"/>
                        </a:rPr>
                        <a:t>營收</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7,900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8,184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8,948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9,384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27.5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9.3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4.9</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9EDF0"/>
                    </a:solidFill>
                  </a:tcPr>
                </a:tc>
                <a:extLst>
                  <a:ext uri="{0D108BD9-81ED-4DB2-BD59-A6C34878D82A}">
                    <a16:rowId xmlns:a16="http://schemas.microsoft.com/office/drawing/2014/main" val="3927201636"/>
                  </a:ext>
                </a:extLst>
              </a:tr>
              <a:tr h="359272">
                <a:tc>
                  <a:txBody>
                    <a:bodyPr/>
                    <a:lstStyle/>
                    <a:p>
                      <a:pPr marL="0" algn="l" defTabSz="914400" rtl="0" eaLnBrk="1" fontAlgn="b" latinLnBrk="0" hangingPunct="1"/>
                      <a:r>
                        <a:rPr lang="zh-CN"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毛利</a:t>
                      </a:r>
                      <a:endPar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1,371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1,790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1,770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1,344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65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30.6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-24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extLst>
                  <a:ext uri="{0D108BD9-81ED-4DB2-BD59-A6C34878D82A}">
                    <a16:rowId xmlns:a16="http://schemas.microsoft.com/office/drawing/2014/main" val="4139298720"/>
                  </a:ext>
                </a:extLst>
              </a:tr>
              <a:tr h="359272">
                <a:tc>
                  <a:txBody>
                    <a:bodyPr/>
                    <a:lstStyle/>
                    <a:p>
                      <a:pPr marL="0" algn="l" defTabSz="914400" rtl="0" eaLnBrk="1" fontAlgn="b" latinLnBrk="0" hangingPunct="1"/>
                      <a:r>
                        <a:rPr lang="zh-CN"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營業利</a:t>
                      </a:r>
                      <a:r>
                        <a:rPr lang="zh-TW"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益</a:t>
                      </a:r>
                      <a:endPar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212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545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316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98</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-186.5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-157.1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-42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-69</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extLst>
                  <a:ext uri="{0D108BD9-81ED-4DB2-BD59-A6C34878D82A}">
                    <a16:rowId xmlns:a16="http://schemas.microsoft.com/office/drawing/2014/main" val="1263861553"/>
                  </a:ext>
                </a:extLst>
              </a:tr>
              <a:tr h="359272">
                <a:tc>
                  <a:txBody>
                    <a:bodyPr/>
                    <a:lstStyle/>
                    <a:p>
                      <a:pPr marL="0" algn="l" defTabSz="914400" rtl="0" eaLnBrk="1" fontAlgn="b" latinLnBrk="0" hangingPunct="1"/>
                      <a:r>
                        <a:rPr lang="zh-CN"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稅前</a:t>
                      </a:r>
                      <a:r>
                        <a:rPr lang="zh-TW"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淨利</a:t>
                      </a:r>
                      <a:endPar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221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624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321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-314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-195.3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-182.4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-48.6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-198</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extLst>
                  <a:ext uri="{0D108BD9-81ED-4DB2-BD59-A6C34878D82A}">
                    <a16:rowId xmlns:a16="http://schemas.microsoft.com/office/drawing/2014/main" val="3205422349"/>
                  </a:ext>
                </a:extLst>
              </a:tr>
              <a:tr h="359272">
                <a:tc>
                  <a:txBody>
                    <a:bodyPr/>
                    <a:lstStyle/>
                    <a:p>
                      <a:pPr marL="0" algn="l" defTabSz="914400" rtl="0" eaLnBrk="1" fontAlgn="b" latinLnBrk="0" hangingPunct="1"/>
                      <a:r>
                        <a:rPr lang="zh-CN" altLang="en-US" sz="1400" b="1" i="0" u="none" strike="noStrike" kern="1200" dirty="0">
                          <a:solidFill>
                            <a:schemeClr val="tx1"/>
                          </a:solidFill>
                          <a:effectLst/>
                          <a:latin typeface="FangSong" panose="02010609060101010101" pitchFamily="49" charset="-122"/>
                          <a:ea typeface="FangSong" panose="02010609060101010101" pitchFamily="49" charset="-122"/>
                          <a:cs typeface="+mn-cs"/>
                        </a:rPr>
                        <a:t>稅後</a:t>
                      </a:r>
                      <a:r>
                        <a:rPr lang="zh-TW" altLang="en-US" sz="1400" b="1" i="0" u="none" strike="noStrike" kern="1200" dirty="0">
                          <a:solidFill>
                            <a:schemeClr val="tx1"/>
                          </a:solidFill>
                          <a:effectLst/>
                          <a:latin typeface="FangSong" panose="02010609060101010101" pitchFamily="49" charset="-122"/>
                          <a:ea typeface="FangSong" panose="02010609060101010101" pitchFamily="49" charset="-122"/>
                          <a:cs typeface="+mn-cs"/>
                        </a:rPr>
                        <a:t>淨利</a:t>
                      </a:r>
                      <a:endParaRPr lang="en-GB" sz="1400" b="1" i="0" u="none" strike="noStrike" kern="1200" dirty="0">
                        <a:solidFill>
                          <a:schemeClr val="tx1"/>
                        </a:solidFill>
                        <a:effectLst/>
                        <a:latin typeface="FangSong" panose="02010609060101010101" pitchFamily="49" charset="-122"/>
                        <a:ea typeface="FangSong" panose="02010609060101010101" pitchFamily="49" charset="-122"/>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164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517</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214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-444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-159.9</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-215.2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-58.6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-307</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extLst>
                  <a:ext uri="{0D108BD9-81ED-4DB2-BD59-A6C34878D82A}">
                    <a16:rowId xmlns:a16="http://schemas.microsoft.com/office/drawing/2014/main" val="1970890231"/>
                  </a:ext>
                </a:extLst>
              </a:tr>
              <a:tr h="359272">
                <a:tc>
                  <a:txBody>
                    <a:bodyPr/>
                    <a:lstStyle/>
                    <a:p>
                      <a:pPr marL="0" algn="l" defTabSz="914400" rtl="0" eaLnBrk="1" fontAlgn="b" latinLnBrk="0" hangingPunct="1"/>
                      <a:r>
                        <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rPr>
                        <a:t>EPS (</a:t>
                      </a:r>
                      <a:r>
                        <a:rPr lang="zh-TW" altLang="en-US" sz="1400" b="1" i="0" u="none" strike="noStrike" kern="1200" dirty="0">
                          <a:solidFill>
                            <a:srgbClr val="000000"/>
                          </a:solidFill>
                          <a:effectLst/>
                          <a:latin typeface="FangSong" panose="02010609060101010101" pitchFamily="49" charset="-122"/>
                          <a:ea typeface="FangSong" panose="02010609060101010101" pitchFamily="49" charset="-122"/>
                          <a:cs typeface="+mn-cs"/>
                        </a:rPr>
                        <a:t>新台幣 元</a:t>
                      </a:r>
                      <a:r>
                        <a:rPr lang="en-GB" sz="1400" b="1" i="0" u="none" strike="noStrike" kern="1200" dirty="0">
                          <a:solidFill>
                            <a:srgbClr val="000000"/>
                          </a:solidFill>
                          <a:effectLst/>
                          <a:latin typeface="FangSong" panose="02010609060101010101" pitchFamily="49" charset="-122"/>
                          <a:ea typeface="FangSong" panose="02010609060101010101" pitchFamily="49" charset="-122"/>
                          <a:cs typeface="+mn-cs"/>
                        </a:rPr>
                        <a:t>)</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1.54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4.81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1.95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-3.96</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-162.1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-212.3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-59.5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tc>
                  <a:txBody>
                    <a:bodyPr/>
                    <a:lstStyle/>
                    <a:p>
                      <a:pPr algn="ctr" rtl="0" fontAlgn="b"/>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-303</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9EDF0"/>
                    </a:solidFill>
                  </a:tcPr>
                </a:tc>
                <a:extLst>
                  <a:ext uri="{0D108BD9-81ED-4DB2-BD59-A6C34878D82A}">
                    <a16:rowId xmlns:a16="http://schemas.microsoft.com/office/drawing/2014/main" val="1904465080"/>
                  </a:ext>
                </a:extLst>
              </a:tr>
              <a:tr h="359272">
                <a:tc>
                  <a:txBody>
                    <a:bodyPr/>
                    <a:lstStyle/>
                    <a:p>
                      <a:pPr algn="l" rtl="0" fontAlgn="ctr"/>
                      <a:r>
                        <a:rPr lang="zh-TW" altLang="en-US" sz="1400" b="1" i="0" u="none" strike="noStrike">
                          <a:solidFill>
                            <a:srgbClr val="000000"/>
                          </a:solidFill>
                          <a:effectLst/>
                          <a:latin typeface="FangSong" panose="02010609060101010101" pitchFamily="49" charset="-122"/>
                          <a:ea typeface="FangSong" panose="02010609060101010101" pitchFamily="49" charset="-122"/>
                        </a:rPr>
                        <a:t>關鍵財務指標 </a:t>
                      </a:r>
                      <a:r>
                        <a:rPr lang="en-US" altLang="zh-TW" sz="1400" b="1" i="0" u="none" strike="noStrike">
                          <a:solidFill>
                            <a:srgbClr val="000000"/>
                          </a:solidFill>
                          <a:effectLst/>
                          <a:latin typeface="FangSong" panose="02010609060101010101" pitchFamily="49" charset="-122"/>
                          <a:ea typeface="FangSong" panose="02010609060101010101" pitchFamily="49" charset="-122"/>
                        </a:rPr>
                        <a:t>(%)</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zh-CN" altLang="en-US" sz="1400" b="1" i="0" u="none" strike="noStrike" kern="1200" dirty="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r>
                        <a:rPr lang="zh-CN" altLang="en-US" sz="1400" b="1" i="0" u="none" strike="noStrike" kern="1200" dirty="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r>
                        <a:rPr lang="zh-CN" altLang="en-US" sz="1400" b="1" i="0" u="none" strike="noStrike" kern="120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r>
                        <a:rPr lang="zh-CN" altLang="en-US" sz="1400" b="1" i="0" u="none" strike="noStrike" kern="1200" dirty="0">
                          <a:solidFill>
                            <a:srgbClr val="000000"/>
                          </a:solidFill>
                          <a:effectLst/>
                          <a:latin typeface="Franklin Gothic Book" panose="020B0503020102020204"/>
                          <a:ea typeface="FangSong" panose="02010609060101010101" pitchFamily="49" charset="-122"/>
                          <a:cs typeface="+mn-cs"/>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ctr" fontAlgn="ctr"/>
                      <a:endParaRPr lang="zh-TW" altLang="en-US" sz="1400" b="1" i="0" u="none" strike="noStrike" dirty="0">
                        <a:solidFill>
                          <a:srgbClr val="000000"/>
                        </a:solidFill>
                        <a:effectLst/>
                        <a:latin typeface="FangSong" panose="02010609060101010101" pitchFamily="49" charset="-122"/>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val="3969485871"/>
                  </a:ext>
                </a:extLst>
              </a:tr>
              <a:tr h="359272">
                <a:tc>
                  <a:txBody>
                    <a:bodyPr/>
                    <a:lstStyle/>
                    <a:p>
                      <a:pPr algn="l" rtl="0" fontAlgn="b"/>
                      <a:r>
                        <a:rPr lang="zh-TW" altLang="en-US" sz="1400" b="1" i="0" u="none" strike="noStrike">
                          <a:solidFill>
                            <a:srgbClr val="000000"/>
                          </a:solidFill>
                          <a:effectLst/>
                          <a:latin typeface="FangSong" panose="02010609060101010101" pitchFamily="49" charset="-122"/>
                          <a:ea typeface="FangSong" panose="02010609060101010101" pitchFamily="49" charset="-122"/>
                        </a:rPr>
                        <a:t>毛利率 </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20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14</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val="2771253322"/>
                  </a:ext>
                </a:extLst>
              </a:tr>
              <a:tr h="359272">
                <a:tc>
                  <a:txBody>
                    <a:bodyPr/>
                    <a:lstStyle/>
                    <a:p>
                      <a:pPr algn="l" rtl="0" fontAlgn="b"/>
                      <a:r>
                        <a:rPr lang="zh-TW" altLang="en-US" sz="1400" b="1" i="0" u="none" strike="noStrike" dirty="0">
                          <a:solidFill>
                            <a:srgbClr val="000000"/>
                          </a:solidFill>
                          <a:effectLst/>
                          <a:latin typeface="FangSong" panose="02010609060101010101" pitchFamily="49" charset="-122"/>
                          <a:ea typeface="FangSong" panose="02010609060101010101" pitchFamily="49" charset="-122"/>
                        </a:rPr>
                        <a:t>營業利益率</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val="1718267880"/>
                  </a:ext>
                </a:extLst>
              </a:tr>
              <a:tr h="359272">
                <a:tc>
                  <a:txBody>
                    <a:bodyPr/>
                    <a:lstStyle/>
                    <a:p>
                      <a:pPr algn="l" rtl="0" fontAlgn="b"/>
                      <a:r>
                        <a:rPr lang="zh-TW" altLang="en-US" sz="1400" b="1" i="0" u="none" strike="noStrike">
                          <a:solidFill>
                            <a:srgbClr val="000000"/>
                          </a:solidFill>
                          <a:effectLst/>
                          <a:latin typeface="FangSong" panose="02010609060101010101" pitchFamily="49" charset="-122"/>
                          <a:ea typeface="FangSong" panose="02010609060101010101" pitchFamily="49" charset="-122"/>
                        </a:rPr>
                        <a:t>淨利率</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-5</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val="2697203506"/>
                  </a:ext>
                </a:extLst>
              </a:tr>
              <a:tr h="359272">
                <a:tc>
                  <a:txBody>
                    <a:bodyPr/>
                    <a:lstStyle/>
                    <a:p>
                      <a:pPr algn="l" rtl="0" fontAlgn="b"/>
                      <a:r>
                        <a:rPr lang="zh-TW" altLang="en-US" sz="1400" b="1" i="0" u="none" strike="noStrike">
                          <a:solidFill>
                            <a:srgbClr val="000000"/>
                          </a:solidFill>
                          <a:effectLst/>
                          <a:latin typeface="FangSong" panose="02010609060101010101" pitchFamily="49" charset="-122"/>
                          <a:ea typeface="FangSong" panose="02010609060101010101" pitchFamily="49" charset="-122"/>
                        </a:rPr>
                        <a:t>營業費用率 </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15</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a:solidFill>
                            <a:srgbClr val="000000"/>
                          </a:solidFill>
                          <a:effectLst/>
                          <a:latin typeface="Franklin Gothic Book" panose="020B0503020102020204"/>
                          <a:ea typeface="FangSong" panose="02010609060101010101" pitchFamily="49" charset="-122"/>
                          <a:cs typeface="+mn-cs"/>
                        </a:rPr>
                        <a:t>16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rPr>
                        <a:t>17</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marL="0" algn="ctr" defTabSz="914400" rtl="0" eaLnBrk="1" fontAlgn="b" latinLnBrk="0" hangingPunct="1"/>
                      <a:r>
                        <a:rPr lang="en-US" altLang="zh-CN" sz="1400" b="1" i="0" u="none" strike="noStrike" kern="1200" dirty="0" smtClean="0">
                          <a:solidFill>
                            <a:srgbClr val="000000"/>
                          </a:solidFill>
                          <a:effectLst/>
                          <a:latin typeface="Franklin Gothic Book" panose="020B0503020102020204"/>
                          <a:ea typeface="FangSong" panose="02010609060101010101" pitchFamily="49" charset="-122"/>
                          <a:cs typeface="+mn-cs"/>
                        </a:rPr>
                        <a:t>13</a:t>
                      </a:r>
                      <a:endParaRPr lang="en-US" altLang="zh-CN" sz="1400" b="1" i="0" u="none" strike="noStrike" kern="1200" dirty="0">
                        <a:solidFill>
                          <a:srgbClr val="000000"/>
                        </a:solidFill>
                        <a:effectLst/>
                        <a:latin typeface="Franklin Gothic Book" panose="020B0503020102020204"/>
                        <a:ea typeface="FangSong" panose="02010609060101010101" pitchFamily="49" charset="-122"/>
                        <a:cs typeface="+mn-cs"/>
                      </a:endParaRP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0"/>
                    </a:solid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b"/>
                      <a:endParaRPr lang="en-US" altLang="zh-TW" sz="1400" b="1" i="0" u="none" strike="noStrike" dirty="0">
                        <a:solidFill>
                          <a:srgbClr val="000000"/>
                        </a:solidFill>
                        <a:effectLst/>
                        <a:latin typeface="Franklin Gothic Book" panose="020B0503020102020204"/>
                        <a:ea typeface="FangSong" panose="02010609060101010101" pitchFamily="49" charset="-122"/>
                      </a:endParaRP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val="1289796646"/>
                  </a:ext>
                </a:extLst>
              </a:tr>
            </a:tbl>
          </a:graphicData>
        </a:graphic>
      </p:graphicFrame>
    </p:spTree>
    <p:extLst>
      <p:ext uri="{BB962C8B-B14F-4D97-AF65-F5344CB8AC3E}">
        <p14:creationId xmlns:p14="http://schemas.microsoft.com/office/powerpoint/2010/main" val="34890508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TW" altLang="en-US" dirty="0">
                <a:latin typeface="Franklin Gothic Book" panose="020B0503020102020204" pitchFamily="34" charset="0"/>
              </a:rPr>
              <a:t>永冠概況</a:t>
            </a:r>
            <a:endParaRPr lang="zh-CN" altLang="en-US" dirty="0"/>
          </a:p>
        </p:txBody>
      </p:sp>
      <p:sp>
        <p:nvSpPr>
          <p:cNvPr id="4" name="灯片编号占位符 3"/>
          <p:cNvSpPr>
            <a:spLocks noGrp="1"/>
          </p:cNvSpPr>
          <p:nvPr>
            <p:ph type="sldNum" sz="quarter" idx="12"/>
          </p:nvPr>
        </p:nvSpPr>
        <p:spPr/>
        <p:txBody>
          <a:bodyPr/>
          <a:lstStyle/>
          <a:p>
            <a:pPr>
              <a:defRPr/>
            </a:pPr>
            <a:fld id="{9E01B511-A573-4DA4-855C-B932DC03D121}" type="slidenum">
              <a:rPr lang="zh-TW" altLang="en-US" smtClean="0"/>
              <a:pPr>
                <a:defRPr/>
              </a:pPr>
              <a:t>4</a:t>
            </a:fld>
            <a:endParaRPr lang="en-US" altLang="zh-TW" dirty="0"/>
          </a:p>
        </p:txBody>
      </p:sp>
      <p:pic>
        <p:nvPicPr>
          <p:cNvPr id="5" name="图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959413"/>
            <a:ext cx="2495600" cy="898588"/>
          </a:xfrm>
          <a:prstGeom prst="rect">
            <a:avLst/>
          </a:prstGeom>
        </p:spPr>
      </p:pic>
    </p:spTree>
    <p:extLst>
      <p:ext uri="{BB962C8B-B14F-4D97-AF65-F5344CB8AC3E}">
        <p14:creationId xmlns:p14="http://schemas.microsoft.com/office/powerpoint/2010/main" val="36804636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7" name="標題 1"/>
          <p:cNvSpPr>
            <a:spLocks noGrp="1"/>
          </p:cNvSpPr>
          <p:nvPr>
            <p:ph type="title"/>
          </p:nvPr>
        </p:nvSpPr>
        <p:spPr>
          <a:xfrm>
            <a:off x="2135560" y="312079"/>
            <a:ext cx="7776864" cy="666888"/>
          </a:xfrm>
        </p:spPr>
        <p:txBody>
          <a:bodyPr>
            <a:spAutoFit/>
          </a:bodyPr>
          <a:lstStyle/>
          <a:p>
            <a:pPr algn="ctr">
              <a:spcBef>
                <a:spcPct val="50000"/>
              </a:spcBef>
              <a:defRPr/>
            </a:pPr>
            <a:r>
              <a:rPr kumimoji="1" lang="zh-CN" altLang="en-US" sz="3600" b="1" dirty="0">
                <a:solidFill>
                  <a:schemeClr val="tx1"/>
                </a:solidFill>
                <a:latin typeface="FangSong" panose="02010609060101010101" pitchFamily="49" charset="-122"/>
                <a:ea typeface="FangSong" panose="02010609060101010101" pitchFamily="49" charset="-122"/>
                <a:cs typeface="Verdana"/>
              </a:rPr>
              <a:t>歷年</a:t>
            </a:r>
            <a:r>
              <a:rPr kumimoji="1" lang="zh-TW" altLang="en-US" sz="3600" b="1" dirty="0" smtClean="0">
                <a:solidFill>
                  <a:schemeClr val="tx1"/>
                </a:solidFill>
                <a:latin typeface="FangSong" panose="02010609060101010101" pitchFamily="49" charset="-122"/>
                <a:ea typeface="FangSong" panose="02010609060101010101" pitchFamily="49" charset="-122"/>
                <a:cs typeface="Verdana"/>
              </a:rPr>
              <a:t>資</a:t>
            </a:r>
            <a:r>
              <a:rPr kumimoji="1" lang="zh-TW" altLang="en-US" sz="3600" b="1" dirty="0">
                <a:solidFill>
                  <a:schemeClr val="tx1"/>
                </a:solidFill>
                <a:latin typeface="FangSong" panose="02010609060101010101" pitchFamily="49" charset="-122"/>
                <a:ea typeface="FangSong" panose="02010609060101010101" pitchFamily="49" charset="-122"/>
                <a:cs typeface="Verdana"/>
              </a:rPr>
              <a:t>產負債表</a:t>
            </a:r>
          </a:p>
        </p:txBody>
      </p:sp>
      <p:sp>
        <p:nvSpPr>
          <p:cNvPr id="10"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40</a:t>
            </a:fld>
            <a:endParaRPr kumimoji="0" lang="en-US" altLang="zh-CN" dirty="0">
              <a:solidFill>
                <a:schemeClr val="bg1">
                  <a:lumMod val="50000"/>
                </a:schemeClr>
              </a:solidFill>
              <a:latin typeface="+mj-lt"/>
              <a:ea typeface="SimSun" pitchFamily="2" charset="-122"/>
            </a:endParaRPr>
          </a:p>
        </p:txBody>
      </p:sp>
      <p:sp>
        <p:nvSpPr>
          <p:cNvPr id="9" name="文字方塊 8"/>
          <p:cNvSpPr txBox="1"/>
          <p:nvPr/>
        </p:nvSpPr>
        <p:spPr>
          <a:xfrm>
            <a:off x="3657059" y="6310662"/>
            <a:ext cx="5112568" cy="276999"/>
          </a:xfrm>
          <a:prstGeom prst="rect">
            <a:avLst/>
          </a:prstGeom>
          <a:noFill/>
        </p:spPr>
        <p:txBody>
          <a:bodyPr wrap="square" rtlCol="0">
            <a:spAutoFit/>
          </a:bodyPr>
          <a:lstStyle/>
          <a:p>
            <a:r>
              <a:rPr lang="en-US" altLang="zh-TW" sz="1200" dirty="0">
                <a:latin typeface="FangSong" panose="02010609060101010101" pitchFamily="49" charset="-122"/>
                <a:ea typeface="FangSong" panose="02010609060101010101" pitchFamily="49" charset="-122"/>
              </a:rPr>
              <a:t>*</a:t>
            </a:r>
            <a:r>
              <a:rPr lang="zh-TW" altLang="en-US" sz="1200" dirty="0">
                <a:solidFill>
                  <a:srgbClr val="000000"/>
                </a:solidFill>
                <a:latin typeface="FangSong" panose="02010609060101010101" pitchFamily="49" charset="-122"/>
                <a:ea typeface="FangSong" panose="02010609060101010101" pitchFamily="49" charset="-122"/>
              </a:rPr>
              <a:t>股東權益報酬率</a:t>
            </a:r>
            <a:r>
              <a:rPr lang="zh-TW" altLang="en-US" sz="1200" dirty="0">
                <a:latin typeface="FangSong" panose="02010609060101010101" pitchFamily="49" charset="-122"/>
                <a:ea typeface="FangSong" panose="02010609060101010101" pitchFamily="49" charset="-122"/>
              </a:rPr>
              <a:t>：</a:t>
            </a:r>
            <a:r>
              <a:rPr lang="zh-TW" altLang="en-US" sz="1200" dirty="0">
                <a:solidFill>
                  <a:srgbClr val="000000"/>
                </a:solidFill>
                <a:latin typeface="FangSong" panose="02010609060101010101" pitchFamily="49" charset="-122"/>
                <a:ea typeface="FangSong" panose="02010609060101010101" pitchFamily="49" charset="-122"/>
              </a:rPr>
              <a:t>母公司淨利</a:t>
            </a:r>
            <a:r>
              <a:rPr lang="en-US" altLang="zh-TW" sz="1200" dirty="0">
                <a:latin typeface="FangSong" panose="02010609060101010101" pitchFamily="49" charset="-122"/>
                <a:ea typeface="FangSong" panose="02010609060101010101" pitchFamily="49" charset="-122"/>
              </a:rPr>
              <a:t>/ </a:t>
            </a:r>
            <a:r>
              <a:rPr lang="zh-TW" altLang="en-US" sz="1200" dirty="0">
                <a:latin typeface="FangSong" panose="02010609060101010101" pitchFamily="49" charset="-122"/>
                <a:ea typeface="FangSong" panose="02010609060101010101" pitchFamily="49" charset="-122"/>
              </a:rPr>
              <a:t>平均普通股股東權益</a:t>
            </a:r>
            <a:r>
              <a:rPr lang="en-US" altLang="zh-TW" sz="1200" dirty="0">
                <a:latin typeface="FangSong" panose="02010609060101010101" pitchFamily="49" charset="-122"/>
                <a:ea typeface="FangSong" panose="02010609060101010101" pitchFamily="49" charset="-122"/>
              </a:rPr>
              <a:t> </a:t>
            </a:r>
          </a:p>
        </p:txBody>
      </p:sp>
      <p:pic>
        <p:nvPicPr>
          <p:cNvPr id="11" name="图片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graphicFrame>
        <p:nvGraphicFramePr>
          <p:cNvPr id="12" name="表格 11">
            <a:extLst>
              <a:ext uri="{FF2B5EF4-FFF2-40B4-BE49-F238E27FC236}">
                <a16:creationId xmlns:a16="http://schemas.microsoft.com/office/drawing/2014/main" id="{74B4EF5B-5C53-45F5-BE15-3271E06D0E5C}"/>
              </a:ext>
            </a:extLst>
          </p:cNvPr>
          <p:cNvGraphicFramePr>
            <a:graphicFrameLocks noGrp="1"/>
          </p:cNvGraphicFramePr>
          <p:nvPr>
            <p:extLst>
              <p:ext uri="{D42A27DB-BD31-4B8C-83A1-F6EECF244321}">
                <p14:modId xmlns:p14="http://schemas.microsoft.com/office/powerpoint/2010/main" val="3394352219"/>
              </p:ext>
            </p:extLst>
          </p:nvPr>
        </p:nvGraphicFramePr>
        <p:xfrm>
          <a:off x="2927648" y="1357242"/>
          <a:ext cx="6747615" cy="4529456"/>
        </p:xfrm>
        <a:graphic>
          <a:graphicData uri="http://schemas.openxmlformats.org/drawingml/2006/table">
            <a:tbl>
              <a:tblPr/>
              <a:tblGrid>
                <a:gridCol w="1722795">
                  <a:extLst>
                    <a:ext uri="{9D8B030D-6E8A-4147-A177-3AD203B41FA5}">
                      <a16:colId xmlns:a16="http://schemas.microsoft.com/office/drawing/2014/main" val="381477697"/>
                    </a:ext>
                  </a:extLst>
                </a:gridCol>
                <a:gridCol w="646048">
                  <a:extLst>
                    <a:ext uri="{9D8B030D-6E8A-4147-A177-3AD203B41FA5}">
                      <a16:colId xmlns:a16="http://schemas.microsoft.com/office/drawing/2014/main" val="618063464"/>
                    </a:ext>
                  </a:extLst>
                </a:gridCol>
                <a:gridCol w="646048">
                  <a:extLst>
                    <a:ext uri="{9D8B030D-6E8A-4147-A177-3AD203B41FA5}">
                      <a16:colId xmlns:a16="http://schemas.microsoft.com/office/drawing/2014/main" val="3683274006"/>
                    </a:ext>
                  </a:extLst>
                </a:gridCol>
                <a:gridCol w="646048">
                  <a:extLst>
                    <a:ext uri="{9D8B030D-6E8A-4147-A177-3AD203B41FA5}">
                      <a16:colId xmlns:a16="http://schemas.microsoft.com/office/drawing/2014/main" val="220695544"/>
                    </a:ext>
                  </a:extLst>
                </a:gridCol>
                <a:gridCol w="717830">
                  <a:extLst>
                    <a:ext uri="{9D8B030D-6E8A-4147-A177-3AD203B41FA5}">
                      <a16:colId xmlns:a16="http://schemas.microsoft.com/office/drawing/2014/main" val="528541570"/>
                    </a:ext>
                  </a:extLst>
                </a:gridCol>
                <a:gridCol w="574266">
                  <a:extLst>
                    <a:ext uri="{9D8B030D-6E8A-4147-A177-3AD203B41FA5}">
                      <a16:colId xmlns:a16="http://schemas.microsoft.com/office/drawing/2014/main" val="609567025"/>
                    </a:ext>
                  </a:extLst>
                </a:gridCol>
                <a:gridCol w="574266">
                  <a:extLst>
                    <a:ext uri="{9D8B030D-6E8A-4147-A177-3AD203B41FA5}">
                      <a16:colId xmlns:a16="http://schemas.microsoft.com/office/drawing/2014/main" val="2359429858"/>
                    </a:ext>
                  </a:extLst>
                </a:gridCol>
                <a:gridCol w="574266">
                  <a:extLst>
                    <a:ext uri="{9D8B030D-6E8A-4147-A177-3AD203B41FA5}">
                      <a16:colId xmlns:a16="http://schemas.microsoft.com/office/drawing/2014/main" val="3766543862"/>
                    </a:ext>
                  </a:extLst>
                </a:gridCol>
                <a:gridCol w="646048">
                  <a:extLst>
                    <a:ext uri="{9D8B030D-6E8A-4147-A177-3AD203B41FA5}">
                      <a16:colId xmlns:a16="http://schemas.microsoft.com/office/drawing/2014/main" val="496107965"/>
                    </a:ext>
                  </a:extLst>
                </a:gridCol>
              </a:tblGrid>
              <a:tr h="214500">
                <a:tc rowSpan="2">
                  <a:txBody>
                    <a:bodyPr/>
                    <a:lstStyle/>
                    <a:p>
                      <a:pPr algn="ctr" rtl="0" fontAlgn="ctr"/>
                      <a:r>
                        <a:rPr lang="zh-TW" altLang="en-US" sz="1300" b="1" i="0" u="none" strike="noStrike" dirty="0">
                          <a:solidFill>
                            <a:srgbClr val="FFFFFF"/>
                          </a:solidFill>
                          <a:effectLst/>
                          <a:latin typeface="FangSong" panose="02010609060101010101" pitchFamily="49" charset="-122"/>
                          <a:ea typeface="FangSong" panose="02010609060101010101" pitchFamily="49" charset="-122"/>
                        </a:rPr>
                        <a:t>百萬新臺幣</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2019</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2020</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2021</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rowSpan="2">
                  <a:txBody>
                    <a:bodyPr/>
                    <a:lstStyle/>
                    <a:p>
                      <a:pPr algn="ctr" rtl="0" fontAlgn="ctr"/>
                      <a:r>
                        <a:rPr lang="en-US" altLang="zh-TW" sz="1400" b="1" i="0" u="none" strike="noStrike" dirty="0" smtClean="0">
                          <a:solidFill>
                            <a:srgbClr val="FFFFFF"/>
                          </a:solidFill>
                          <a:effectLst/>
                          <a:latin typeface="Franklin Gothic Book" panose="020B0503020102020204"/>
                          <a:ea typeface="FangSong" panose="02010609060101010101" pitchFamily="49" charset="-122"/>
                        </a:rPr>
                        <a:t>2022</a:t>
                      </a: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9819D"/>
                    </a:solidFill>
                  </a:tcPr>
                </a:tc>
                <a:tc gridSpan="4">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300" b="1" i="0" u="none" strike="noStrike" dirty="0">
                          <a:solidFill>
                            <a:srgbClr val="FFFFFF"/>
                          </a:solidFill>
                          <a:effectLst/>
                          <a:latin typeface="Franklin Gothic Book" panose="020B0503020102020204"/>
                          <a:ea typeface="FangSong" panose="02010609060101010101" pitchFamily="49" charset="-122"/>
                        </a:rPr>
                        <a:t>YoY(%)</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tc hMerge="1">
                  <a:txBody>
                    <a:bodyPr/>
                    <a:lstStyle/>
                    <a:p>
                      <a:pPr algn="ctr" rtl="0" fontAlgn="ctr"/>
                      <a:endParaRPr lang="en-US" altLang="zh-TW"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9819D"/>
                    </a:solidFill>
                  </a:tcPr>
                </a:tc>
                <a:extLst>
                  <a:ext uri="{0D108BD9-81ED-4DB2-BD59-A6C34878D82A}">
                    <a16:rowId xmlns:a16="http://schemas.microsoft.com/office/drawing/2014/main" val="2000028723"/>
                  </a:ext>
                </a:extLst>
              </a:tr>
              <a:tr h="423042">
                <a:tc vMerge="1">
                  <a:txBody>
                    <a:bodyPr/>
                    <a:lstStyle/>
                    <a:p>
                      <a:endParaRPr lang="zh-TW" altLang="en-US"/>
                    </a:p>
                  </a:txBody>
                  <a:tcP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vMerge="1">
                  <a:txBody>
                    <a:bodyPr/>
                    <a:lstStyle/>
                    <a:p>
                      <a:pPr algn="ctr" rtl="0" fontAlgn="ctr"/>
                      <a:endParaRPr lang="en-US" altLang="zh-TW" sz="1400" b="1" i="0" u="none" strike="noStrike" dirty="0">
                        <a:solidFill>
                          <a:srgbClr val="FFFFFF"/>
                        </a:solidFill>
                        <a:effectLst/>
                        <a:latin typeface="Franklin Gothic Book" panose="020B0503020102020204"/>
                        <a:ea typeface="FangSong" panose="02010609060101010101" pitchFamily="49" charset="-122"/>
                      </a:endParaRPr>
                    </a:p>
                  </a:txBody>
                  <a:tcPr marL="6350" marR="6350" marT="6350" marB="0" anchor="ct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2019</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2020</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2021</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tc>
                  <a:txBody>
                    <a:bodyPr/>
                    <a:lstStyle/>
                    <a:p>
                      <a:pPr algn="ctr" rtl="0" fontAlgn="ctr"/>
                      <a:r>
                        <a:rPr lang="en-US" sz="1300" b="1" i="0" u="none" strike="noStrike" dirty="0" smtClean="0">
                          <a:solidFill>
                            <a:srgbClr val="FFFFFF"/>
                          </a:solidFill>
                          <a:effectLst/>
                          <a:latin typeface="Franklin Gothic Book" panose="020B0503020102020204"/>
                          <a:ea typeface="FangSong" panose="02010609060101010101" pitchFamily="49" charset="-122"/>
                        </a:rPr>
                        <a:t>2022</a:t>
                      </a:r>
                      <a:endParaRPr lang="en-US" sz="1300" b="1" i="0" u="none" strike="noStrike" dirty="0">
                        <a:solidFill>
                          <a:srgbClr val="FFFFFF"/>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9819D"/>
                    </a:solidFill>
                  </a:tcPr>
                </a:tc>
                <a:extLst>
                  <a:ext uri="{0D108BD9-81ED-4DB2-BD59-A6C34878D82A}">
                    <a16:rowId xmlns:a16="http://schemas.microsoft.com/office/drawing/2014/main" val="1338046525"/>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總資產</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13,521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16,394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18,470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21,891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21.2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18.5</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2874837167"/>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現金</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1,451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2,682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1,994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2,114</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-25.7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5.7</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1526164840"/>
                  </a:ext>
                </a:extLst>
              </a:tr>
              <a:tr h="423043">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應收票據及應收帳款</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2,947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3,517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3,242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3,742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40.1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15.4</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3414451350"/>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存貨</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1,226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1,324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1,660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1,858</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25.4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11.9</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407163750"/>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固定資產</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7,239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9,651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25.8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33.2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2474126711"/>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總負債</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5,699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7,630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9,635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13,399</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26.3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39</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1438778143"/>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貸款</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3,858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3,498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4,344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8,482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24.2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3134738561"/>
                  </a:ext>
                </a:extLst>
              </a:tr>
              <a:tr h="332965">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應付票據和應付帳款</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990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1,646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2,422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2,296</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66.3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47.1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-5.2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1785507585"/>
                  </a:ext>
                </a:extLst>
              </a:tr>
              <a:tr h="214500">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股東權益總額</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7,822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8,764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8,835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8,492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0.8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-3.9</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871029939"/>
                  </a:ext>
                </a:extLst>
              </a:tr>
              <a:tr h="214500">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普通股股本</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1,056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1,106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1,106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1,106</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0</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extLst>
                  <a:ext uri="{0D108BD9-81ED-4DB2-BD59-A6C34878D82A}">
                    <a16:rowId xmlns:a16="http://schemas.microsoft.com/office/drawing/2014/main" val="314621739"/>
                  </a:ext>
                </a:extLst>
              </a:tr>
              <a:tr h="214500">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每股淨值</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79.9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76.8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300506365"/>
                  </a:ext>
                </a:extLst>
              </a:tr>
              <a:tr h="292604">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應收帳款周轉天數</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145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137</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42556697"/>
                  </a:ext>
                </a:extLst>
              </a:tr>
              <a:tr h="214500">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存貨週轉天數</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77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82</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247389716"/>
                  </a:ext>
                </a:extLst>
              </a:tr>
              <a:tr h="289556">
                <a:tc>
                  <a:txBody>
                    <a:bodyPr/>
                    <a:lstStyle/>
                    <a:p>
                      <a:pPr algn="ctr" rtl="0" fontAlgn="ctr"/>
                      <a:r>
                        <a:rPr lang="zh-TW" altLang="en-US" sz="1300" b="1" i="0" u="none" strike="noStrike">
                          <a:solidFill>
                            <a:srgbClr val="000000"/>
                          </a:solidFill>
                          <a:effectLst/>
                          <a:latin typeface="FangSong" panose="02010609060101010101" pitchFamily="49" charset="-122"/>
                          <a:ea typeface="FangSong" panose="02010609060101010101" pitchFamily="49" charset="-122"/>
                        </a:rPr>
                        <a:t>應付賬款周轉天數</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75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103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107</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19315009"/>
                  </a:ext>
                </a:extLst>
              </a:tr>
              <a:tr h="408746">
                <a:tc>
                  <a:txBody>
                    <a:bodyPr/>
                    <a:lstStyle/>
                    <a:p>
                      <a:pPr algn="ctr" rtl="0" fontAlgn="ctr"/>
                      <a:r>
                        <a:rPr lang="zh-TW" altLang="en-US" sz="1300" b="1" i="0" u="none" strike="noStrike" dirty="0">
                          <a:solidFill>
                            <a:srgbClr val="000000"/>
                          </a:solidFill>
                          <a:effectLst/>
                          <a:latin typeface="FangSong" panose="02010609060101010101" pitchFamily="49" charset="-122"/>
                          <a:ea typeface="FangSong" panose="02010609060101010101" pitchFamily="49" charset="-122"/>
                        </a:rPr>
                        <a:t>股東權益報酬率 </a:t>
                      </a:r>
                      <a:r>
                        <a:rPr lang="en-US" altLang="zh-TW" sz="1300" b="1" i="0" u="none" strike="noStrike" dirty="0">
                          <a:solidFill>
                            <a:srgbClr val="000000"/>
                          </a:solidFill>
                          <a:effectLst/>
                          <a:latin typeface="FangSong" panose="02010609060101010101" pitchFamily="49" charset="-122"/>
                          <a:ea typeface="FangSong" panose="02010609060101010101" pitchFamily="49" charset="-122"/>
                        </a:rPr>
                        <a:t>(%)*</a:t>
                      </a: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a:solidFill>
                            <a:schemeClr val="tx1"/>
                          </a:solidFill>
                          <a:effectLst/>
                          <a:latin typeface="Franklin Gothic Book" panose="020B0503020102020204"/>
                          <a:ea typeface="FangSong" panose="02010609060101010101" pitchFamily="49" charset="-122"/>
                          <a:cs typeface="+mn-cs"/>
                        </a:rPr>
                        <a:t>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2.5</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r>
                        <a:rPr lang="en-US" altLang="zh-CN" sz="1300" b="1" i="0" u="none" strike="noStrike" kern="1200" dirty="0" smtClean="0">
                          <a:solidFill>
                            <a:schemeClr val="tx1"/>
                          </a:solidFill>
                          <a:effectLst/>
                          <a:latin typeface="Franklin Gothic Book" panose="020B0503020102020204"/>
                          <a:ea typeface="FangSong" panose="02010609060101010101" pitchFamily="49" charset="-122"/>
                          <a:cs typeface="+mn-cs"/>
                        </a:rPr>
                        <a:t>-5.1</a:t>
                      </a:r>
                      <a:endParaRPr lang="en-US" altLang="zh-CN" sz="1300" b="1" i="0" u="none" strike="noStrike" kern="1200" dirty="0">
                        <a:solidFill>
                          <a:schemeClr val="tx1"/>
                        </a:solidFill>
                        <a:effectLst/>
                        <a:latin typeface="Franklin Gothic Book" panose="020B0503020102020204"/>
                        <a:ea typeface="FangSong" panose="02010609060101010101" pitchFamily="49" charset="-122"/>
                        <a:cs typeface="+mn-cs"/>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EF2"/>
                    </a:solid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endParaRPr lang="en-US" altLang="zh-TW" sz="1300" b="1" i="0" u="none" strike="noStrike" dirty="0">
                        <a:solidFill>
                          <a:srgbClr val="000000"/>
                        </a:solidFill>
                        <a:effectLst/>
                        <a:latin typeface="Franklin Gothic Book" panose="020B0503020102020204"/>
                        <a:ea typeface="FangSong" panose="02010609060101010101" pitchFamily="49" charset="-122"/>
                      </a:endParaRPr>
                    </a:p>
                  </a:txBody>
                  <a:tcPr marL="6312" marR="6312" marT="63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201743730"/>
                  </a:ext>
                </a:extLst>
              </a:tr>
            </a:tbl>
          </a:graphicData>
        </a:graphic>
      </p:graphicFrame>
    </p:spTree>
    <p:extLst>
      <p:ext uri="{BB962C8B-B14F-4D97-AF65-F5344CB8AC3E}">
        <p14:creationId xmlns:p14="http://schemas.microsoft.com/office/powerpoint/2010/main" val="24286177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a:xfrm>
            <a:off x="1919536" y="260648"/>
            <a:ext cx="7776864" cy="666888"/>
          </a:xfrm>
        </p:spPr>
        <p:txBody>
          <a:bodyPr/>
          <a:lstStyle/>
          <a:p>
            <a:pPr algn="ctr">
              <a:spcBef>
                <a:spcPct val="50000"/>
              </a:spcBef>
              <a:defRPr/>
            </a:pPr>
            <a:r>
              <a:rPr kumimoji="1" lang="zh-TW" altLang="en-US" sz="3600" b="1" dirty="0">
                <a:solidFill>
                  <a:schemeClr val="tx1"/>
                </a:solidFill>
                <a:latin typeface="FangSong" panose="02010609060101010101" pitchFamily="49" charset="-122"/>
                <a:ea typeface="FangSong" panose="02010609060101010101" pitchFamily="49" charset="-122"/>
                <a:cs typeface="Verdana"/>
              </a:rPr>
              <a:t>各季簡明損益</a:t>
            </a: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41</a:t>
            </a:fld>
            <a:endParaRPr kumimoji="0" lang="en-US" altLang="zh-CN" dirty="0">
              <a:solidFill>
                <a:schemeClr val="bg1">
                  <a:lumMod val="50000"/>
                </a:schemeClr>
              </a:solidFill>
              <a:latin typeface="+mj-lt"/>
              <a:ea typeface="SimSun" pitchFamily="2" charset="-122"/>
            </a:endParaRPr>
          </a:p>
        </p:txBody>
      </p:sp>
      <p:pic>
        <p:nvPicPr>
          <p:cNvPr id="6" name="图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graphicFrame>
        <p:nvGraphicFramePr>
          <p:cNvPr id="7" name="Group 87"/>
          <p:cNvGraphicFramePr>
            <a:graphicFrameLocks/>
          </p:cNvGraphicFramePr>
          <p:nvPr>
            <p:extLst>
              <p:ext uri="{D42A27DB-BD31-4B8C-83A1-F6EECF244321}">
                <p14:modId xmlns:p14="http://schemas.microsoft.com/office/powerpoint/2010/main" val="3696284800"/>
              </p:ext>
            </p:extLst>
          </p:nvPr>
        </p:nvGraphicFramePr>
        <p:xfrm>
          <a:off x="2711624" y="1283943"/>
          <a:ext cx="6733836" cy="4716000"/>
        </p:xfrm>
        <a:graphic>
          <a:graphicData uri="http://schemas.openxmlformats.org/drawingml/2006/table">
            <a:tbl>
              <a:tblPr/>
              <a:tblGrid>
                <a:gridCol w="1637296">
                  <a:extLst>
                    <a:ext uri="{9D8B030D-6E8A-4147-A177-3AD203B41FA5}">
                      <a16:colId xmlns:a16="http://schemas.microsoft.com/office/drawing/2014/main" val="20000"/>
                    </a:ext>
                  </a:extLst>
                </a:gridCol>
                <a:gridCol w="509654">
                  <a:extLst>
                    <a:ext uri="{9D8B030D-6E8A-4147-A177-3AD203B41FA5}">
                      <a16:colId xmlns:a16="http://schemas.microsoft.com/office/drawing/2014/main" val="20002"/>
                    </a:ext>
                  </a:extLst>
                </a:gridCol>
                <a:gridCol w="509654">
                  <a:extLst>
                    <a:ext uri="{9D8B030D-6E8A-4147-A177-3AD203B41FA5}">
                      <a16:colId xmlns:a16="http://schemas.microsoft.com/office/drawing/2014/main" val="20003"/>
                    </a:ext>
                  </a:extLst>
                </a:gridCol>
                <a:gridCol w="509654">
                  <a:extLst>
                    <a:ext uri="{9D8B030D-6E8A-4147-A177-3AD203B41FA5}">
                      <a16:colId xmlns:a16="http://schemas.microsoft.com/office/drawing/2014/main" val="20004"/>
                    </a:ext>
                  </a:extLst>
                </a:gridCol>
                <a:gridCol w="509654">
                  <a:extLst>
                    <a:ext uri="{9D8B030D-6E8A-4147-A177-3AD203B41FA5}">
                      <a16:colId xmlns:a16="http://schemas.microsoft.com/office/drawing/2014/main" val="20005"/>
                    </a:ext>
                  </a:extLst>
                </a:gridCol>
                <a:gridCol w="509654">
                  <a:extLst>
                    <a:ext uri="{9D8B030D-6E8A-4147-A177-3AD203B41FA5}">
                      <a16:colId xmlns:a16="http://schemas.microsoft.com/office/drawing/2014/main" val="20006"/>
                    </a:ext>
                  </a:extLst>
                </a:gridCol>
                <a:gridCol w="509654">
                  <a:extLst>
                    <a:ext uri="{9D8B030D-6E8A-4147-A177-3AD203B41FA5}">
                      <a16:colId xmlns:a16="http://schemas.microsoft.com/office/drawing/2014/main" val="20007"/>
                    </a:ext>
                  </a:extLst>
                </a:gridCol>
                <a:gridCol w="509654">
                  <a:extLst>
                    <a:ext uri="{9D8B030D-6E8A-4147-A177-3AD203B41FA5}">
                      <a16:colId xmlns:a16="http://schemas.microsoft.com/office/drawing/2014/main" val="20008"/>
                    </a:ext>
                  </a:extLst>
                </a:gridCol>
                <a:gridCol w="509654">
                  <a:extLst>
                    <a:ext uri="{9D8B030D-6E8A-4147-A177-3AD203B41FA5}">
                      <a16:colId xmlns:a16="http://schemas.microsoft.com/office/drawing/2014/main" val="20009"/>
                    </a:ext>
                  </a:extLst>
                </a:gridCol>
                <a:gridCol w="509654">
                  <a:extLst>
                    <a:ext uri="{9D8B030D-6E8A-4147-A177-3AD203B41FA5}">
                      <a16:colId xmlns:a16="http://schemas.microsoft.com/office/drawing/2014/main" val="152342949"/>
                    </a:ext>
                  </a:extLst>
                </a:gridCol>
                <a:gridCol w="509654">
                  <a:extLst>
                    <a:ext uri="{9D8B030D-6E8A-4147-A177-3AD203B41FA5}">
                      <a16:colId xmlns:a16="http://schemas.microsoft.com/office/drawing/2014/main" val="20010"/>
                    </a:ext>
                  </a:extLst>
                </a:gridCol>
              </a:tblGrid>
              <a:tr h="468000">
                <a:tc>
                  <a:txBody>
                    <a:bodyPr/>
                    <a:lstStyle/>
                    <a:p>
                      <a:pPr algn="ctr" fontAlgn="ctr"/>
                      <a:r>
                        <a:rPr lang="zh-TW" altLang="en-US" sz="1400" b="1" i="0" u="none" strike="noStrike" dirty="0">
                          <a:solidFill>
                            <a:schemeClr val="bg1"/>
                          </a:solidFill>
                          <a:effectLst/>
                          <a:latin typeface="Franklin Gothic Book" panose="020B0503020102020204" pitchFamily="34" charset="0"/>
                          <a:ea typeface="FangSong" panose="02010609060101010101" pitchFamily="49" charset="-122"/>
                        </a:rPr>
                        <a:t>新臺幣 百萬元</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altLang="zh-CN" sz="1400" b="1" i="0" u="none" strike="noStrike" dirty="0">
                          <a:solidFill>
                            <a:srgbClr val="FFFFFF"/>
                          </a:solidFill>
                          <a:effectLst/>
                          <a:latin typeface="Franklin Gothic Book" panose="020B0503020102020204" pitchFamily="34" charset="0"/>
                          <a:ea typeface="FangSong" panose="02010609060101010101" pitchFamily="49" charset="-122"/>
                        </a:rPr>
                        <a:t>3</a:t>
                      </a:r>
                      <a:r>
                        <a:rPr lang="en-US" sz="1400" b="1" i="0" u="none" strike="noStrike" dirty="0">
                          <a:solidFill>
                            <a:srgbClr val="FFFFFF"/>
                          </a:solidFill>
                          <a:effectLst/>
                          <a:latin typeface="Franklin Gothic Book" panose="020B0503020102020204" pitchFamily="34" charset="0"/>
                          <a:ea typeface="FangSong" panose="02010609060101010101" pitchFamily="49" charset="-122"/>
                        </a:rPr>
                        <a:t>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a:solidFill>
                            <a:srgbClr val="FFFFFF"/>
                          </a:solidFill>
                          <a:effectLst/>
                          <a:latin typeface="Franklin Gothic Book" panose="020B0503020102020204" pitchFamily="34" charset="0"/>
                          <a:ea typeface="FangSong" panose="02010609060101010101" pitchFamily="49" charset="-122"/>
                        </a:rPr>
                        <a:t>4Q20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1</a:t>
                      </a:r>
                      <a:r>
                        <a:rPr lang="en-US" altLang="zh-CN" sz="1400" b="1" i="0" u="none" strike="noStrike" dirty="0" smtClean="0">
                          <a:solidFill>
                            <a:srgbClr val="FFFFFF"/>
                          </a:solidFill>
                          <a:effectLst/>
                          <a:latin typeface="Franklin Gothic Book" panose="020B0503020102020204" pitchFamily="34" charset="0"/>
                          <a:ea typeface="FangSong" panose="02010609060101010101" pitchFamily="49" charset="-122"/>
                        </a:rPr>
                        <a:t>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altLang="zh-CN" sz="1400" b="1" i="0" u="none" strike="noStrike" dirty="0" smtClean="0">
                          <a:solidFill>
                            <a:srgbClr val="FFFFFF"/>
                          </a:solidFill>
                          <a:effectLst/>
                          <a:latin typeface="Franklin Gothic Book" panose="020B0503020102020204" pitchFamily="34" charset="0"/>
                          <a:ea typeface="FangSong" panose="02010609060101010101" pitchFamily="49" charset="-122"/>
                        </a:rPr>
                        <a:t>2Q21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altLang="zh-CN" sz="1400" b="1" i="0" u="none" strike="noStrike" dirty="0" smtClean="0">
                          <a:solidFill>
                            <a:srgbClr val="FFFFFF"/>
                          </a:solidFill>
                          <a:effectLst/>
                          <a:latin typeface="Franklin Gothic Book" panose="020B0503020102020204" pitchFamily="34" charset="0"/>
                          <a:ea typeface="FangSong" panose="02010609060101010101" pitchFamily="49" charset="-122"/>
                        </a:rPr>
                        <a:t>3Q21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4Q21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1Q22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2Q22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3Q22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4Q22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49819D"/>
                    </a:solidFill>
                  </a:tcPr>
                </a:tc>
                <a:extLst>
                  <a:ext uri="{0D108BD9-81ED-4DB2-BD59-A6C34878D82A}">
                    <a16:rowId xmlns:a16="http://schemas.microsoft.com/office/drawing/2014/main" val="10000"/>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營</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收</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4</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3</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2,488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2,146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2,235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2,270</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2,296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1,813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2330</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2,481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2,760</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1"/>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毛利</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582</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616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551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450</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400</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369</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196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307</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349</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493</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2"/>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營業利</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益</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290</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212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200</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83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(118)</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(17)</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59</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smtClean="0">
                          <a:solidFill>
                            <a:srgbClr val="000000"/>
                          </a:solidFill>
                          <a:effectLst/>
                          <a:latin typeface="Franklin Gothic Book" panose="020B0503020102020204" pitchFamily="34" charset="0"/>
                          <a:ea typeface="FangSong" panose="02010609060101010101" pitchFamily="49" charset="-122"/>
                          <a:cs typeface="+mn-cs"/>
                        </a:rPr>
                        <a:t>174</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3"/>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稅前</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淨利</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267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262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157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123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(217)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(87)</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(75)</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65</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4"/>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稅後淨</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利</a:t>
                      </a:r>
                      <a:endPar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207</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230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126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141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29</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(82)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(196)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(91)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(135)</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5"/>
                  </a:ext>
                </a:extLst>
              </a:tr>
              <a:tr h="396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EPS (</a:t>
                      </a:r>
                      <a:r>
                        <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新台幣 元</a:t>
                      </a:r>
                      <a:r>
                        <a:rPr lang="en-GB"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94</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2.12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1.13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1.27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0.27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(0.72)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(1.75)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(0.81)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(1.21)</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marL="0" algn="ctr" defTabSz="914400" rtl="0" eaLnBrk="1" fontAlgn="b" latinLnBrk="0" hangingPunct="1"/>
                      <a:r>
                        <a:rPr lang="en-US" altLang="zh-CN"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(0.19)</a:t>
                      </a:r>
                      <a:endPar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6"/>
                  </a:ext>
                </a:extLst>
              </a:tr>
              <a:tr h="468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bg1"/>
                          </a:solidFill>
                          <a:effectLst/>
                          <a:latin typeface="Franklin Gothic Book" panose="020B0503020102020204" pitchFamily="34" charset="0"/>
                          <a:ea typeface="FangSong" panose="02010609060101010101" pitchFamily="49" charset="-122"/>
                          <a:cs typeface="+mn-cs"/>
                        </a:rPr>
                        <a:t>產業別營業額</a:t>
                      </a:r>
                      <a:r>
                        <a:rPr lang="en-US" altLang="zh-TW" sz="1400" b="1" i="0" u="none" strike="noStrike" kern="1200" dirty="0">
                          <a:solidFill>
                            <a:schemeClr val="bg1"/>
                          </a:solidFill>
                          <a:effectLst/>
                          <a:latin typeface="Franklin Gothic Book" panose="020B0503020102020204" pitchFamily="34" charset="0"/>
                          <a:ea typeface="FangSong" panose="02010609060101010101" pitchFamily="49" charset="-122"/>
                          <a:cs typeface="+mn-cs"/>
                        </a:rPr>
                        <a:t> (%)</a:t>
                      </a:r>
                      <a:endParaRPr lang="zh-TW" altLang="en-US" sz="1400" b="1" i="0" u="none" strike="noStrike" kern="1200" dirty="0">
                        <a:solidFill>
                          <a:schemeClr val="bg1"/>
                        </a:solidFill>
                        <a:effectLst/>
                        <a:latin typeface="Franklin Gothic Book" panose="020B0503020102020204" pitchFamily="34" charset="0"/>
                        <a:ea typeface="FangSong" panose="02010609060101010101" pitchFamily="49" charset="-122"/>
                        <a:cs typeface="+mn-cs"/>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altLang="zh-CN" sz="1400" b="1" i="0" u="none" strike="noStrike" dirty="0">
                          <a:solidFill>
                            <a:srgbClr val="FFFFFF"/>
                          </a:solidFill>
                          <a:effectLst/>
                          <a:latin typeface="Franklin Gothic Book" panose="020B0503020102020204" pitchFamily="34" charset="0"/>
                          <a:ea typeface="FangSong" panose="02010609060101010101" pitchFamily="49" charset="-122"/>
                        </a:rPr>
                        <a:t>3</a:t>
                      </a:r>
                      <a:r>
                        <a:rPr lang="en-US" sz="1400" b="1" i="0" u="none" strike="noStrike" dirty="0">
                          <a:solidFill>
                            <a:srgbClr val="FFFFFF"/>
                          </a:solidFill>
                          <a:effectLst/>
                          <a:latin typeface="Franklin Gothic Book" panose="020B0503020102020204" pitchFamily="34" charset="0"/>
                          <a:ea typeface="FangSong" panose="02010609060101010101" pitchFamily="49" charset="-122"/>
                        </a:rPr>
                        <a:t>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a:solidFill>
                            <a:srgbClr val="FFFFFF"/>
                          </a:solidFill>
                          <a:effectLst/>
                          <a:latin typeface="Franklin Gothic Book" panose="020B0503020102020204" pitchFamily="34" charset="0"/>
                          <a:ea typeface="FangSong" panose="02010609060101010101" pitchFamily="49" charset="-122"/>
                        </a:rPr>
                        <a:t>4Q20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1Q21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2Q21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3Q21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4Q21</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1Q22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2Q22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3Q22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tc>
                  <a:txBody>
                    <a:bodyPr/>
                    <a:lstStyle/>
                    <a:p>
                      <a:pPr algn="ctr" fontAlgn="ctr"/>
                      <a:r>
                        <a:rPr lang="en-US" sz="1400" b="1" i="0" u="none" strike="noStrike" dirty="0" smtClean="0">
                          <a:solidFill>
                            <a:srgbClr val="FFFFFF"/>
                          </a:solidFill>
                          <a:effectLst/>
                          <a:latin typeface="Franklin Gothic Book" panose="020B0503020102020204" pitchFamily="34" charset="0"/>
                          <a:ea typeface="FangSong" panose="02010609060101010101" pitchFamily="49" charset="-122"/>
                        </a:rPr>
                        <a:t>4Q22</a:t>
                      </a:r>
                      <a:endParaRPr lang="en-US" sz="1400" b="1" i="0" u="none" strike="noStrike" dirty="0">
                        <a:solidFill>
                          <a:srgbClr val="FFFFFF"/>
                        </a:solidFill>
                        <a:effectLst/>
                        <a:latin typeface="Franklin Gothic Book" panose="020B0503020102020204" pitchFamily="34" charset="0"/>
                        <a:ea typeface="FangSong" panose="02010609060101010101" pitchFamily="49" charset="-122"/>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9819D">
                        <a:alpha val="79608"/>
                      </a:srgbClr>
                    </a:solidFill>
                  </a:tcPr>
                </a:tc>
                <a:extLst>
                  <a:ext uri="{0D108BD9-81ED-4DB2-BD59-A6C34878D82A}">
                    <a16:rowId xmlns:a16="http://schemas.microsoft.com/office/drawing/2014/main" val="10007"/>
                  </a:ext>
                </a:extLst>
              </a:tr>
              <a:tr h="468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再生能源</a:t>
                      </a:r>
                      <a:endPar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72</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8</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67.4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60.3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46.2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43.2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41.1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33.8</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42.3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45.7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56.4</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8"/>
                  </a:ext>
                </a:extLst>
              </a:tr>
              <a:tr h="468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注塑機</a:t>
                      </a:r>
                      <a:endPar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14.4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18.4</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24.5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26.5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30.7</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32.4</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27.6</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21.5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09"/>
                  </a:ext>
                </a:extLst>
              </a:tr>
              <a:tr h="4680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lang="zh-CN"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rPr>
                        <a:t>產業機械</a:t>
                      </a:r>
                      <a:endParaRPr lang="zh-TW" altLang="en-US" sz="1400" b="1" i="0" u="none" strike="noStrike" kern="1200" dirty="0">
                        <a:solidFill>
                          <a:schemeClr val="tx1"/>
                        </a:solidFill>
                        <a:effectLst/>
                        <a:latin typeface="Franklin Gothic Book" panose="020B0503020102020204" pitchFamily="34" charset="0"/>
                        <a:ea typeface="FangSong" panose="02010609060101010101" pitchFamily="49" charset="-122"/>
                        <a:cs typeface="+mn-cs"/>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5</a:t>
                      </a: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a:t>
                      </a:r>
                      <a:r>
                        <a:rPr lang="en-US" altLang="zh-CN"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5</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rPr>
                        <a:t>18.2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21.3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29.3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30.3</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28.2</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33.8</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30.1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24.1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tc>
                  <a:txBody>
                    <a:bodyPr/>
                    <a:lstStyle/>
                    <a:p>
                      <a:pPr algn="ctr" fontAlgn="ctr"/>
                      <a:r>
                        <a:rPr lang="en-US" altLang="zh-TW" sz="1400" b="0" i="0" u="none" strike="noStrike" kern="1200" dirty="0" smtClean="0">
                          <a:solidFill>
                            <a:srgbClr val="000000"/>
                          </a:solidFill>
                          <a:effectLst/>
                          <a:latin typeface="Franklin Gothic Book" panose="020B0503020102020204" pitchFamily="34" charset="0"/>
                          <a:ea typeface="FangSong" panose="02010609060101010101" pitchFamily="49" charset="-122"/>
                          <a:cs typeface="+mn-cs"/>
                        </a:rPr>
                        <a:t>22.1</a:t>
                      </a:r>
                      <a:endParaRPr lang="en-US" altLang="zh-TW" sz="1400" b="0" i="0" u="none" strike="noStrike" kern="1200" dirty="0">
                        <a:solidFill>
                          <a:srgbClr val="000000"/>
                        </a:solidFill>
                        <a:effectLst/>
                        <a:latin typeface="Franklin Gothic Book" panose="020B0503020102020204" pitchFamily="34" charset="0"/>
                        <a:ea typeface="FangSong" panose="02010609060101010101" pitchFamily="49" charset="-122"/>
                        <a:cs typeface="+mn-cs"/>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EF2">
                        <a:alpha val="79999"/>
                      </a:srgb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9416210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p:cNvSpPr>
          <p:nvPr>
            <p:ph type="title"/>
          </p:nvPr>
        </p:nvSpPr>
        <p:spPr>
          <a:xfrm>
            <a:off x="1919536" y="260648"/>
            <a:ext cx="7776864" cy="666888"/>
          </a:xfrm>
        </p:spPr>
        <p:txBody>
          <a:bodyPr/>
          <a:lstStyle/>
          <a:p>
            <a:pPr algn="ctr">
              <a:spcBef>
                <a:spcPct val="50000"/>
              </a:spcBef>
              <a:defRPr/>
            </a:pPr>
            <a:r>
              <a:rPr kumimoji="1" lang="en-US" altLang="zh-TW" sz="3600" b="1" dirty="0" smtClean="0">
                <a:solidFill>
                  <a:schemeClr val="tx1"/>
                </a:solidFill>
                <a:latin typeface="FangSong" panose="02010609060101010101" pitchFamily="49" charset="-122"/>
                <a:ea typeface="FangSong" panose="02010609060101010101" pitchFamily="49" charset="-122"/>
                <a:cs typeface="Verdana"/>
              </a:rPr>
              <a:t>2022</a:t>
            </a:r>
            <a:r>
              <a:rPr kumimoji="1" lang="zh-TW" altLang="en-US" sz="3600" b="1" dirty="0" smtClean="0">
                <a:solidFill>
                  <a:schemeClr val="tx1"/>
                </a:solidFill>
                <a:latin typeface="FangSong" panose="02010609060101010101" pitchFamily="49" charset="-122"/>
                <a:ea typeface="FangSong" panose="02010609060101010101" pitchFamily="49" charset="-122"/>
                <a:cs typeface="Verdana"/>
              </a:rPr>
              <a:t>年營</a:t>
            </a:r>
            <a:r>
              <a:rPr kumimoji="1" lang="zh-TW" altLang="en-US" sz="3600" b="1" dirty="0">
                <a:solidFill>
                  <a:schemeClr val="tx1"/>
                </a:solidFill>
                <a:latin typeface="FangSong" panose="02010609060101010101" pitchFamily="49" charset="-122"/>
                <a:ea typeface="FangSong" panose="02010609060101010101" pitchFamily="49" charset="-122"/>
                <a:cs typeface="Verdana"/>
              </a:rPr>
              <a:t>收應用別與匯率別</a:t>
            </a: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42</a:t>
            </a:fld>
            <a:endParaRPr kumimoji="0" lang="en-US" altLang="zh-CN" dirty="0">
              <a:solidFill>
                <a:schemeClr val="bg1">
                  <a:lumMod val="50000"/>
                </a:schemeClr>
              </a:solidFill>
              <a:latin typeface="+mj-lt"/>
              <a:ea typeface="SimSun" pitchFamily="2" charset="-122"/>
            </a:endParaRPr>
          </a:p>
        </p:txBody>
      </p:sp>
      <p:pic>
        <p:nvPicPr>
          <p:cNvPr id="6" name="图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graphicFrame>
        <p:nvGraphicFramePr>
          <p:cNvPr id="8" name="圖表 27"/>
          <p:cNvGraphicFramePr/>
          <p:nvPr>
            <p:extLst>
              <p:ext uri="{D42A27DB-BD31-4B8C-83A1-F6EECF244321}">
                <p14:modId xmlns:p14="http://schemas.microsoft.com/office/powerpoint/2010/main" val="1110709793"/>
              </p:ext>
            </p:extLst>
          </p:nvPr>
        </p:nvGraphicFramePr>
        <p:xfrm>
          <a:off x="1343472" y="1277653"/>
          <a:ext cx="4608512" cy="477202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圖表 26"/>
          <p:cNvGraphicFramePr/>
          <p:nvPr>
            <p:extLst>
              <p:ext uri="{D42A27DB-BD31-4B8C-83A1-F6EECF244321}">
                <p14:modId xmlns:p14="http://schemas.microsoft.com/office/powerpoint/2010/main" val="792072016"/>
              </p:ext>
            </p:extLst>
          </p:nvPr>
        </p:nvGraphicFramePr>
        <p:xfrm>
          <a:off x="6672064" y="1277653"/>
          <a:ext cx="4248000" cy="4788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761231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投影片編號版面配置區 5"/>
          <p:cNvSpPr>
            <a:spLocks noGrp="1"/>
          </p:cNvSpPr>
          <p:nvPr>
            <p:ph type="sldNum" sz="quarter" idx="16"/>
          </p:nvPr>
        </p:nvSpPr>
        <p:spPr bwMode="auto">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defRPr/>
            </a:pPr>
            <a:fld id="{C43CC20C-29C7-4D80-BF0E-6386C7830DBD}" type="slidenum">
              <a:rPr kumimoji="0" lang="en-US" altLang="zh-CN" smtClean="0">
                <a:solidFill>
                  <a:schemeClr val="bg1">
                    <a:lumMod val="50000"/>
                  </a:schemeClr>
                </a:solidFill>
                <a:latin typeface="+mn-lt"/>
                <a:ea typeface="SimSun" pitchFamily="2" charset="-122"/>
              </a:rPr>
              <a:pPr eaLnBrk="1" hangingPunct="1">
                <a:defRPr/>
              </a:pPr>
              <a:t>43</a:t>
            </a:fld>
            <a:endParaRPr kumimoji="0" lang="en-US" altLang="zh-CN" dirty="0">
              <a:solidFill>
                <a:schemeClr val="bg1">
                  <a:lumMod val="50000"/>
                </a:schemeClr>
              </a:solidFill>
              <a:latin typeface="+mn-lt"/>
              <a:ea typeface="SimSun" pitchFamily="2" charset="-122"/>
            </a:endParaRPr>
          </a:p>
        </p:txBody>
      </p:sp>
      <p:pic>
        <p:nvPicPr>
          <p:cNvPr id="3" name="Picture 2">
            <a:extLst>
              <a:ext uri="{FF2B5EF4-FFF2-40B4-BE49-F238E27FC236}">
                <a16:creationId xmlns:a16="http://schemas.microsoft.com/office/drawing/2014/main" id="{4F71B9F5-FB1A-C84B-A9F1-14E58F4D4CD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188" y="2301374"/>
            <a:ext cx="12078440" cy="2529943"/>
          </a:xfrm>
          <a:prstGeom prst="rect">
            <a:avLst/>
          </a:prstGeom>
        </p:spPr>
      </p:pic>
      <p:pic>
        <p:nvPicPr>
          <p:cNvPr id="8" name="图片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10" name="TextBox 1"/>
          <p:cNvSpPr txBox="1">
            <a:spLocks noChangeArrowheads="1"/>
          </p:cNvSpPr>
          <p:nvPr/>
        </p:nvSpPr>
        <p:spPr bwMode="auto">
          <a:xfrm>
            <a:off x="1703512" y="1336904"/>
            <a:ext cx="8208963" cy="646331"/>
          </a:xfrm>
          <a:prstGeom prst="rect">
            <a:avLst/>
          </a:prstGeom>
          <a:noFill/>
          <a:ln w="9525">
            <a:noFill/>
            <a:miter lim="800000"/>
            <a:headEnd/>
            <a:tailEnd/>
          </a:ln>
        </p:spPr>
        <p:txBody>
          <a:bodyPr anchor="ctr">
            <a:spAutoFit/>
          </a:bodyPr>
          <a:lstStyle/>
          <a:p>
            <a:pPr algn="ctr" eaLnBrk="0" hangingPunct="0">
              <a:spcBef>
                <a:spcPct val="50000"/>
              </a:spcBef>
            </a:pPr>
            <a:r>
              <a:rPr lang="zh-TW" altLang="en-US" sz="3600" b="1" dirty="0">
                <a:latin typeface="Franklin Gothic Book" panose="020B0503020102020204" pitchFamily="34" charset="0"/>
                <a:ea typeface="FangSong" panose="02010609060101010101" pitchFamily="49" charset="-122"/>
                <a:cs typeface="Verdana"/>
              </a:rPr>
              <a:t>感謝您的關注</a:t>
            </a:r>
            <a:r>
              <a:rPr lang="en-US" altLang="zh-TW" sz="3600" b="1" dirty="0">
                <a:latin typeface="Franklin Gothic Book" panose="020B0503020102020204" pitchFamily="34" charset="0"/>
                <a:ea typeface="FangSong" panose="02010609060101010101" pitchFamily="49" charset="-122"/>
                <a:cs typeface="Verdana"/>
              </a:rPr>
              <a:t>!</a:t>
            </a:r>
            <a:endParaRPr lang="zh-TW" altLang="en-US" sz="3600" b="1" dirty="0">
              <a:latin typeface="Franklin Gothic Book" panose="020B0503020102020204" pitchFamily="34" charset="0"/>
              <a:ea typeface="FangSong" panose="02010609060101010101" pitchFamily="49" charset="-122"/>
              <a:cs typeface="Verdana"/>
            </a:endParaRPr>
          </a:p>
        </p:txBody>
      </p:sp>
      <p:sp>
        <p:nvSpPr>
          <p:cNvPr id="11" name="文字方塊 1"/>
          <p:cNvSpPr txBox="1">
            <a:spLocks noChangeArrowheads="1"/>
          </p:cNvSpPr>
          <p:nvPr/>
        </p:nvSpPr>
        <p:spPr bwMode="auto">
          <a:xfrm>
            <a:off x="8737600" y="5070614"/>
            <a:ext cx="2751232" cy="523220"/>
          </a:xfrm>
          <a:prstGeom prst="rect">
            <a:avLst/>
          </a:prstGeom>
          <a:noFill/>
          <a:ln w="9525">
            <a:noFill/>
            <a:miter lim="800000"/>
            <a:headEnd/>
            <a:tailEnd/>
          </a:ln>
        </p:spPr>
        <p:txBody>
          <a:bodyPr wrap="square">
            <a:spAutoFit/>
          </a:bodyPr>
          <a:lstStyle/>
          <a:p>
            <a:pPr algn="ctr" eaLnBrk="0" hangingPunct="0">
              <a:spcBef>
                <a:spcPts val="1200"/>
              </a:spcBef>
            </a:pPr>
            <a:r>
              <a:rPr lang="en-US" altLang="zh-TW" sz="2800" dirty="0">
                <a:latin typeface="+mn-lt"/>
              </a:rPr>
              <a:t>www.ygget.com</a:t>
            </a:r>
          </a:p>
        </p:txBody>
      </p:sp>
    </p:spTree>
    <p:extLst>
      <p:ext uri="{BB962C8B-B14F-4D97-AF65-F5344CB8AC3E}">
        <p14:creationId xmlns:p14="http://schemas.microsoft.com/office/powerpoint/2010/main" val="1090982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cstate="email">
            <a:lum bright="70000" contrast="-70000"/>
            <a:extLst>
              <a:ext uri="{28A0092B-C50C-407E-A947-70E740481C1C}">
                <a14:useLocalDpi xmlns:a14="http://schemas.microsoft.com/office/drawing/2010/main"/>
              </a:ext>
            </a:extLst>
          </a:blip>
          <a:srcRect/>
          <a:stretch/>
        </p:blipFill>
        <p:spPr>
          <a:xfrm>
            <a:off x="0" y="1163346"/>
            <a:ext cx="12192000" cy="4988404"/>
          </a:xfrm>
          <a:prstGeom prst="rect">
            <a:avLst/>
          </a:prstGeom>
          <a:ln>
            <a:noFill/>
          </a:ln>
          <a:effectLst>
            <a:softEdge rad="112500"/>
          </a:effectLst>
        </p:spPr>
      </p:pic>
      <p:sp>
        <p:nvSpPr>
          <p:cNvPr id="2" name="灯片编号占位符 1"/>
          <p:cNvSpPr>
            <a:spLocks noGrp="1"/>
          </p:cNvSpPr>
          <p:nvPr>
            <p:ph type="sldNum" sz="quarter" idx="16"/>
          </p:nvPr>
        </p:nvSpPr>
        <p:spPr/>
        <p:txBody>
          <a:bodyPr/>
          <a:lstStyle/>
          <a:p>
            <a:pPr>
              <a:defRPr/>
            </a:pPr>
            <a:fld id="{D65D3AB2-22C3-474D-880C-69B369BC085A}" type="slidenum">
              <a:rPr lang="zh-TW" altLang="en-US" smtClean="0"/>
              <a:pPr>
                <a:defRPr/>
              </a:pPr>
              <a:t>5</a:t>
            </a:fld>
            <a:endParaRPr lang="en-US" altLang="zh-TW" dirty="0"/>
          </a:p>
        </p:txBody>
      </p:sp>
      <p:sp>
        <p:nvSpPr>
          <p:cNvPr id="4" name="文字方塊 9"/>
          <p:cNvSpPr txBox="1"/>
          <p:nvPr/>
        </p:nvSpPr>
        <p:spPr bwMode="auto">
          <a:xfrm>
            <a:off x="9648386" y="6170560"/>
            <a:ext cx="1455545" cy="369332"/>
          </a:xfrm>
          <a:prstGeom prst="rect">
            <a:avLst/>
          </a:prstGeom>
          <a:noFill/>
        </p:spPr>
        <p:txBody>
          <a:bodyPr wrap="square">
            <a:spAutoFit/>
          </a:bodyPr>
          <a:lstStyle/>
          <a:p>
            <a:pPr algn="ctr">
              <a:defRPr/>
            </a:pPr>
            <a:r>
              <a:rPr lang="zh-CN" altLang="en-US" dirty="0" smtClean="0">
                <a:latin typeface="Franklin Gothic Book" panose="020B0503020102020204"/>
                <a:ea typeface="FangSong" panose="02010609060101010101" pitchFamily="49" charset="-122"/>
              </a:rPr>
              <a:t>產業機械</a:t>
            </a:r>
            <a:endParaRPr lang="en-US" altLang="zh-TW" dirty="0">
              <a:latin typeface="Franklin Gothic Book" panose="020B0503020102020204"/>
              <a:ea typeface="FangSong" panose="02010609060101010101" pitchFamily="49" charset="-122"/>
            </a:endParaRPr>
          </a:p>
        </p:txBody>
      </p:sp>
      <p:grpSp>
        <p:nvGrpSpPr>
          <p:cNvPr id="62" name="组合 61"/>
          <p:cNvGrpSpPr/>
          <p:nvPr/>
        </p:nvGrpSpPr>
        <p:grpSpPr>
          <a:xfrm>
            <a:off x="8306808" y="3808715"/>
            <a:ext cx="2724728" cy="2348787"/>
            <a:chOff x="6156176" y="3809925"/>
            <a:chExt cx="2724728" cy="2348787"/>
          </a:xfrm>
        </p:grpSpPr>
        <p:grpSp>
          <p:nvGrpSpPr>
            <p:cNvPr id="43" name="组合 42"/>
            <p:cNvGrpSpPr/>
            <p:nvPr/>
          </p:nvGrpSpPr>
          <p:grpSpPr>
            <a:xfrm>
              <a:off x="6156176" y="3809925"/>
              <a:ext cx="2724728" cy="2348787"/>
              <a:chOff x="6100349" y="3528486"/>
              <a:chExt cx="2724728" cy="2348787"/>
            </a:xfrm>
          </p:grpSpPr>
          <p:sp>
            <p:nvSpPr>
              <p:cNvPr id="11" name="六边形 10"/>
              <p:cNvSpPr/>
              <p:nvPr/>
            </p:nvSpPr>
            <p:spPr>
              <a:xfrm rot="16200000">
                <a:off x="7448192" y="4504994"/>
                <a:ext cx="1353271" cy="1391288"/>
              </a:xfrm>
              <a:prstGeom prst="hexagon">
                <a:avLst/>
              </a:pr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六边形 11"/>
              <p:cNvSpPr/>
              <p:nvPr/>
            </p:nvSpPr>
            <p:spPr>
              <a:xfrm rot="16200000">
                <a:off x="6088196" y="4540889"/>
                <a:ext cx="1348537" cy="1324232"/>
              </a:xfrm>
              <a:prstGeom prst="hexagon">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3" name="六边形 12"/>
              <p:cNvSpPr/>
              <p:nvPr/>
            </p:nvSpPr>
            <p:spPr>
              <a:xfrm rot="16200000">
                <a:off x="6774167" y="3525910"/>
                <a:ext cx="1332775" cy="1337927"/>
              </a:xfrm>
              <a:prstGeom prst="hexagon">
                <a:avLst/>
              </a:pr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zh-CN" altLang="en-US">
                  <a:solidFill>
                    <a:schemeClr val="tx1"/>
                  </a:solidFill>
                </a:endParaRPr>
              </a:p>
            </p:txBody>
          </p:sp>
          <p:sp>
            <p:nvSpPr>
              <p:cNvPr id="30" name="任意多边形 29"/>
              <p:cNvSpPr>
                <a:spLocks noChangeAspect="1"/>
              </p:cNvSpPr>
              <p:nvPr/>
            </p:nvSpPr>
            <p:spPr>
              <a:xfrm rot="16200000">
                <a:off x="7967596" y="4009071"/>
                <a:ext cx="343429" cy="1371532"/>
              </a:xfrm>
              <a:custGeom>
                <a:avLst/>
                <a:gdLst>
                  <a:gd name="connsiteX0" fmla="*/ 623528 w 623528"/>
                  <a:gd name="connsiteY0" fmla="*/ 1245074 h 2490148"/>
                  <a:gd name="connsiteX1" fmla="*/ 991 w 623528"/>
                  <a:gd name="connsiteY1" fmla="*/ 2490148 h 2490148"/>
                  <a:gd name="connsiteX2" fmla="*/ 0 w 623528"/>
                  <a:gd name="connsiteY2" fmla="*/ 2490148 h 2490148"/>
                  <a:gd name="connsiteX3" fmla="*/ 0 w 623528"/>
                  <a:gd name="connsiteY3" fmla="*/ 0 h 2490148"/>
                  <a:gd name="connsiteX4" fmla="*/ 991 w 623528"/>
                  <a:gd name="connsiteY4" fmla="*/ 0 h 2490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528" h="2490148">
                    <a:moveTo>
                      <a:pt x="623528" y="1245074"/>
                    </a:moveTo>
                    <a:lnTo>
                      <a:pt x="991" y="2490148"/>
                    </a:lnTo>
                    <a:lnTo>
                      <a:pt x="0" y="2490148"/>
                    </a:lnTo>
                    <a:lnTo>
                      <a:pt x="0" y="0"/>
                    </a:lnTo>
                    <a:lnTo>
                      <a:pt x="991" y="0"/>
                    </a:lnTo>
                    <a:close/>
                  </a:path>
                </a:pathLst>
              </a:custGeom>
              <a:solidFill>
                <a:srgbClr val="0D0D0D">
                  <a:alpha val="20000"/>
                </a:srgbClr>
              </a:solidFill>
              <a:ln>
                <a:noFill/>
              </a:ln>
            </p:spPr>
            <p:txBody>
              <a:bodyPr vert="horz" wrap="square" lIns="91440" tIns="45720" rIns="91440" bIns="45720" numCol="1" anchor="t" anchorCtr="0" compatLnSpc="1">
                <a:prstTxWarp prst="textNoShape">
                  <a:avLst/>
                </a:prstTxWarp>
                <a:noAutofit/>
              </a:bodyPr>
              <a:lstStyle/>
              <a:p>
                <a:endParaRPr lang="zh-CN" altLang="en-US">
                  <a:solidFill>
                    <a:schemeClr val="tx1"/>
                  </a:solidFill>
                </a:endParaRPr>
              </a:p>
            </p:txBody>
          </p:sp>
          <p:sp>
            <p:nvSpPr>
              <p:cNvPr id="31" name="任意多边形 30"/>
              <p:cNvSpPr/>
              <p:nvPr/>
            </p:nvSpPr>
            <p:spPr>
              <a:xfrm rot="16200000">
                <a:off x="6616416" y="4038234"/>
                <a:ext cx="321824" cy="1324230"/>
              </a:xfrm>
              <a:custGeom>
                <a:avLst/>
                <a:gdLst>
                  <a:gd name="connsiteX0" fmla="*/ 623528 w 623528"/>
                  <a:gd name="connsiteY0" fmla="*/ 1245074 h 2490148"/>
                  <a:gd name="connsiteX1" fmla="*/ 991 w 623528"/>
                  <a:gd name="connsiteY1" fmla="*/ 2490148 h 2490148"/>
                  <a:gd name="connsiteX2" fmla="*/ 0 w 623528"/>
                  <a:gd name="connsiteY2" fmla="*/ 2490148 h 2490148"/>
                  <a:gd name="connsiteX3" fmla="*/ 0 w 623528"/>
                  <a:gd name="connsiteY3" fmla="*/ 0 h 2490148"/>
                  <a:gd name="connsiteX4" fmla="*/ 991 w 623528"/>
                  <a:gd name="connsiteY4" fmla="*/ 0 h 2490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528" h="2490148">
                    <a:moveTo>
                      <a:pt x="623528" y="1245074"/>
                    </a:moveTo>
                    <a:lnTo>
                      <a:pt x="991" y="2490148"/>
                    </a:lnTo>
                    <a:lnTo>
                      <a:pt x="0" y="2490148"/>
                    </a:lnTo>
                    <a:lnTo>
                      <a:pt x="0" y="0"/>
                    </a:lnTo>
                    <a:lnTo>
                      <a:pt x="991" y="0"/>
                    </a:lnTo>
                    <a:close/>
                  </a:path>
                </a:pathLst>
              </a:custGeom>
              <a:solidFill>
                <a:srgbClr val="0D0D0D">
                  <a:alpha val="20000"/>
                </a:srgbClr>
              </a:solidFill>
              <a:ln>
                <a:noFill/>
              </a:ln>
            </p:spPr>
            <p:txBody>
              <a:bodyPr vert="horz" wrap="square" lIns="91440" tIns="45720" rIns="91440" bIns="45720" numCol="1" anchor="t" anchorCtr="0" compatLnSpc="1">
                <a:prstTxWarp prst="textNoShape">
                  <a:avLst/>
                </a:prstTxWarp>
                <a:noAutofit/>
              </a:bodyPr>
              <a:lstStyle/>
              <a:p>
                <a:endParaRPr lang="zh-CN" altLang="en-US">
                  <a:solidFill>
                    <a:schemeClr val="tx1"/>
                  </a:solidFill>
                </a:endParaRPr>
              </a:p>
            </p:txBody>
          </p:sp>
          <p:sp>
            <p:nvSpPr>
              <p:cNvPr id="32" name="任意多边形 31"/>
              <p:cNvSpPr>
                <a:spLocks noChangeAspect="1"/>
              </p:cNvSpPr>
              <p:nvPr/>
            </p:nvSpPr>
            <p:spPr>
              <a:xfrm rot="5400000" flipV="1">
                <a:off x="7264063" y="3973044"/>
                <a:ext cx="352981" cy="1409681"/>
              </a:xfrm>
              <a:custGeom>
                <a:avLst/>
                <a:gdLst>
                  <a:gd name="connsiteX0" fmla="*/ 623528 w 623528"/>
                  <a:gd name="connsiteY0" fmla="*/ 1245074 h 2490148"/>
                  <a:gd name="connsiteX1" fmla="*/ 991 w 623528"/>
                  <a:gd name="connsiteY1" fmla="*/ 2490148 h 2490148"/>
                  <a:gd name="connsiteX2" fmla="*/ 0 w 623528"/>
                  <a:gd name="connsiteY2" fmla="*/ 2490148 h 2490148"/>
                  <a:gd name="connsiteX3" fmla="*/ 0 w 623528"/>
                  <a:gd name="connsiteY3" fmla="*/ 0 h 2490148"/>
                  <a:gd name="connsiteX4" fmla="*/ 991 w 623528"/>
                  <a:gd name="connsiteY4" fmla="*/ 0 h 2490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528" h="2490148">
                    <a:moveTo>
                      <a:pt x="623528" y="1245074"/>
                    </a:moveTo>
                    <a:lnTo>
                      <a:pt x="991" y="2490148"/>
                    </a:lnTo>
                    <a:lnTo>
                      <a:pt x="0" y="2490148"/>
                    </a:lnTo>
                    <a:lnTo>
                      <a:pt x="0" y="0"/>
                    </a:lnTo>
                    <a:lnTo>
                      <a:pt x="991" y="0"/>
                    </a:lnTo>
                    <a:close/>
                  </a:path>
                </a:pathLst>
              </a:custGeom>
              <a:solidFill>
                <a:srgbClr val="0D0D0D">
                  <a:alpha val="20000"/>
                </a:srgbClr>
              </a:solidFill>
              <a:ln>
                <a:noFill/>
              </a:ln>
            </p:spPr>
            <p:txBody>
              <a:bodyPr vert="horz" wrap="square" lIns="91440" tIns="45720" rIns="91440" bIns="45720" numCol="1" anchor="t" anchorCtr="0" compatLnSpc="1">
                <a:prstTxWarp prst="textNoShape">
                  <a:avLst/>
                </a:prstTxWarp>
                <a:noAutofit/>
              </a:bodyPr>
              <a:lstStyle/>
              <a:p>
                <a:endParaRPr lang="zh-CN" altLang="en-US">
                  <a:solidFill>
                    <a:schemeClr val="tx1"/>
                  </a:solidFill>
                </a:endParaRPr>
              </a:p>
            </p:txBody>
          </p:sp>
        </p:grpSp>
        <p:sp>
          <p:nvSpPr>
            <p:cNvPr id="3" name="橢圓 8"/>
            <p:cNvSpPr>
              <a:spLocks noChangeAspect="1"/>
            </p:cNvSpPr>
            <p:nvPr/>
          </p:nvSpPr>
          <p:spPr bwMode="auto">
            <a:xfrm>
              <a:off x="7552812" y="5008518"/>
              <a:ext cx="1221728" cy="895234"/>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57042" y="3990516"/>
              <a:ext cx="1295454" cy="97159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79356" y="4959323"/>
              <a:ext cx="1303353" cy="106013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文字方塊 12"/>
          <p:cNvSpPr txBox="1"/>
          <p:nvPr/>
        </p:nvSpPr>
        <p:spPr>
          <a:xfrm>
            <a:off x="9931910" y="4266220"/>
            <a:ext cx="1824467" cy="369332"/>
          </a:xfrm>
          <a:prstGeom prst="rect">
            <a:avLst/>
          </a:prstGeom>
          <a:noFill/>
        </p:spPr>
        <p:txBody>
          <a:bodyPr>
            <a:spAutoFit/>
          </a:bodyPr>
          <a:lstStyle/>
          <a:p>
            <a:pPr algn="ctr">
              <a:defRPr/>
            </a:pPr>
            <a:r>
              <a:rPr lang="zh-CN" altLang="en-US" dirty="0" smtClean="0">
                <a:latin typeface="Franklin Gothic Book" panose="020B0503020102020204"/>
                <a:ea typeface="FangSong" panose="02010609060101010101" pitchFamily="49" charset="-122"/>
              </a:rPr>
              <a:t>再生能源</a:t>
            </a:r>
            <a:endParaRPr lang="en-US" altLang="zh-TW" dirty="0">
              <a:latin typeface="Franklin Gothic Book" panose="020B0503020102020204"/>
              <a:ea typeface="FangSong" panose="02010609060101010101" pitchFamily="49" charset="-122"/>
            </a:endParaRPr>
          </a:p>
        </p:txBody>
      </p:sp>
      <p:sp>
        <p:nvSpPr>
          <p:cNvPr id="44" name="TextBox 1"/>
          <p:cNvSpPr txBox="1">
            <a:spLocks noChangeArrowheads="1"/>
          </p:cNvSpPr>
          <p:nvPr/>
        </p:nvSpPr>
        <p:spPr bwMode="auto">
          <a:xfrm>
            <a:off x="1722947" y="211656"/>
            <a:ext cx="8208963" cy="646331"/>
          </a:xfrm>
          <a:prstGeom prst="rect">
            <a:avLst/>
          </a:prstGeom>
          <a:noFill/>
          <a:ln w="9525">
            <a:noFill/>
            <a:miter lim="800000"/>
            <a:headEnd/>
            <a:tailEnd/>
          </a:ln>
        </p:spPr>
        <p:txBody>
          <a:bodyPr anchor="ctr">
            <a:spAutoFit/>
          </a:bodyPr>
          <a:lstStyle/>
          <a:p>
            <a:pPr algn="ctr" eaLnBrk="0" hangingPunct="0">
              <a:spcBef>
                <a:spcPct val="50000"/>
              </a:spcBef>
            </a:pPr>
            <a:r>
              <a:rPr lang="zh-TW" altLang="en-US" sz="3600" b="1" dirty="0">
                <a:latin typeface="Franklin Gothic Book" panose="020B0503020102020204" pitchFamily="34" charset="0"/>
                <a:ea typeface="FangSong" panose="02010609060101010101" pitchFamily="49" charset="-122"/>
              </a:rPr>
              <a:t>永冠概況</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grpSp>
        <p:nvGrpSpPr>
          <p:cNvPr id="45" name="群組 4"/>
          <p:cNvGrpSpPr/>
          <p:nvPr/>
        </p:nvGrpSpPr>
        <p:grpSpPr>
          <a:xfrm>
            <a:off x="8385864" y="1246903"/>
            <a:ext cx="2597027" cy="2503494"/>
            <a:chOff x="5711825" y="1518395"/>
            <a:chExt cx="2941638" cy="2870200"/>
          </a:xfrm>
        </p:grpSpPr>
        <p:pic>
          <p:nvPicPr>
            <p:cNvPr id="46" name="Oval 8"/>
            <p:cNvPicPr>
              <a:picLocks noChangeAspect="1" noChangeArrowheads="1"/>
            </p:cNvPicPr>
            <p:nvPr/>
          </p:nvPicPr>
          <p:blipFill>
            <a:blip r:embed="rId6" cstate="email">
              <a:duotone>
                <a:prstClr val="black"/>
                <a:schemeClr val="accent2">
                  <a:tint val="45000"/>
                  <a:satMod val="400000"/>
                </a:schemeClr>
              </a:duotone>
              <a:extLst>
                <a:ext uri="{28A0092B-C50C-407E-A947-70E740481C1C}">
                  <a14:useLocalDpi xmlns:a14="http://schemas.microsoft.com/office/drawing/2010/main"/>
                </a:ext>
              </a:extLst>
            </a:blip>
            <a:srcRect/>
            <a:stretch>
              <a:fillRect/>
            </a:stretch>
          </p:blipFill>
          <p:spPr bwMode="auto">
            <a:xfrm>
              <a:off x="5737659" y="1518395"/>
              <a:ext cx="2853802" cy="2870200"/>
            </a:xfrm>
            <a:prstGeom prst="rect">
              <a:avLst/>
            </a:prstGeom>
            <a:noFill/>
            <a:ln w="9525">
              <a:noFill/>
              <a:miter lim="800000"/>
              <a:headEnd/>
              <a:tailEnd/>
            </a:ln>
          </p:spPr>
        </p:pic>
        <p:grpSp>
          <p:nvGrpSpPr>
            <p:cNvPr id="47" name="Oval 10"/>
            <p:cNvGrpSpPr>
              <a:grpSpLocks noChangeAspect="1"/>
            </p:cNvGrpSpPr>
            <p:nvPr/>
          </p:nvGrpSpPr>
          <p:grpSpPr bwMode="auto">
            <a:xfrm>
              <a:off x="6504069" y="2377304"/>
              <a:ext cx="1250368" cy="1222581"/>
              <a:chOff x="6300038" y="1908048"/>
              <a:chExt cx="1152122" cy="1219200"/>
            </a:xfrm>
          </p:grpSpPr>
          <p:pic>
            <p:nvPicPr>
              <p:cNvPr id="60" name="Oval 10"/>
              <p:cNvPicPr>
                <a:picLocks noChangeAspect="1" noChangeArrowheads="1"/>
              </p:cNvPicPr>
              <p:nvPr/>
            </p:nvPicPr>
            <p:blipFill>
              <a:blip r:embed="rId7" cstate="email">
                <a:duotone>
                  <a:prstClr val="black"/>
                  <a:schemeClr val="accent1">
                    <a:tint val="45000"/>
                    <a:satMod val="400000"/>
                  </a:schemeClr>
                </a:duotone>
                <a:extLst>
                  <a:ext uri="{28A0092B-C50C-407E-A947-70E740481C1C}">
                    <a14:useLocalDpi xmlns:a14="http://schemas.microsoft.com/office/drawing/2010/main"/>
                  </a:ext>
                </a:extLst>
              </a:blip>
              <a:srcRect/>
              <a:stretch>
                <a:fillRect/>
              </a:stretch>
            </p:blipFill>
            <p:spPr bwMode="auto">
              <a:xfrm>
                <a:off x="6300038" y="1908048"/>
                <a:ext cx="1152122" cy="1219200"/>
              </a:xfrm>
              <a:prstGeom prst="rect">
                <a:avLst/>
              </a:prstGeom>
              <a:noFill/>
              <a:ln w="9525">
                <a:noFill/>
                <a:miter lim="800000"/>
                <a:headEnd/>
                <a:tailEnd/>
              </a:ln>
            </p:spPr>
          </p:pic>
          <p:sp>
            <p:nvSpPr>
              <p:cNvPr id="61" name="Text Box 10"/>
              <p:cNvSpPr txBox="1">
                <a:spLocks noChangeArrowheads="1"/>
              </p:cNvSpPr>
              <p:nvPr/>
            </p:nvSpPr>
            <p:spPr bwMode="auto">
              <a:xfrm>
                <a:off x="6377581" y="2095129"/>
                <a:ext cx="975349" cy="782406"/>
              </a:xfrm>
              <a:prstGeom prst="rect">
                <a:avLst/>
              </a:prstGeom>
              <a:noFill/>
              <a:ln w="9525">
                <a:noFill/>
                <a:miter lim="800000"/>
                <a:headEnd/>
                <a:tailEnd/>
              </a:ln>
            </p:spPr>
            <p:txBody>
              <a:bodyPr anchor="ctr"/>
              <a:lstStyle/>
              <a:p>
                <a:pPr algn="ctr"/>
                <a:r>
                  <a:rPr kumimoji="0" lang="en-US" altLang="zh-TW" sz="1600" b="1" dirty="0">
                    <a:latin typeface="Franklin Gothic Book" panose="020B0503020102020204" pitchFamily="34" charset="0"/>
                    <a:ea typeface="微軟正黑體" pitchFamily="34" charset="-120"/>
                    <a:cs typeface="Arial" charset="0"/>
                  </a:rPr>
                  <a:t>Total </a:t>
                </a:r>
              </a:p>
              <a:p>
                <a:pPr algn="ctr"/>
                <a:r>
                  <a:rPr kumimoji="0" lang="en-US" altLang="zh-CN" sz="1600" b="1" dirty="0">
                    <a:latin typeface="Franklin Gothic Book" panose="020B0503020102020204" pitchFamily="34" charset="0"/>
                    <a:ea typeface="微軟正黑體" pitchFamily="34" charset="-120"/>
                    <a:cs typeface="Arial" charset="0"/>
                  </a:rPr>
                  <a:t>S</a:t>
                </a:r>
                <a:r>
                  <a:rPr kumimoji="0" lang="en-US" altLang="zh-TW" sz="1600" b="1" dirty="0">
                    <a:latin typeface="Franklin Gothic Book" panose="020B0503020102020204" pitchFamily="34" charset="0"/>
                    <a:ea typeface="微軟正黑體" pitchFamily="34" charset="-120"/>
                    <a:cs typeface="Arial" charset="0"/>
                  </a:rPr>
                  <a:t>olution</a:t>
                </a:r>
              </a:p>
            </p:txBody>
          </p:sp>
        </p:grpSp>
        <p:sp>
          <p:nvSpPr>
            <p:cNvPr id="48" name="Text Box 13"/>
            <p:cNvSpPr txBox="1">
              <a:spLocks noChangeArrowheads="1"/>
            </p:cNvSpPr>
            <p:nvPr/>
          </p:nvSpPr>
          <p:spPr bwMode="auto">
            <a:xfrm>
              <a:off x="7289425" y="1877445"/>
              <a:ext cx="923137" cy="599860"/>
            </a:xfrm>
            <a:prstGeom prst="rect">
              <a:avLst/>
            </a:prstGeom>
            <a:noFill/>
            <a:ln w="9525">
              <a:noFill/>
              <a:miter lim="800000"/>
              <a:headEnd/>
              <a:tailEnd/>
            </a:ln>
          </p:spPr>
          <p:txBody>
            <a:bodyPr>
              <a:spAutoFit/>
            </a:bodyPr>
            <a:lstStyle/>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產品</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鑄造</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49" name="Text Box 16"/>
            <p:cNvSpPr txBox="1">
              <a:spLocks noChangeArrowheads="1"/>
            </p:cNvSpPr>
            <p:nvPr/>
          </p:nvSpPr>
          <p:spPr bwMode="auto">
            <a:xfrm>
              <a:off x="7616656" y="2651112"/>
              <a:ext cx="1036807" cy="599860"/>
            </a:xfrm>
            <a:prstGeom prst="rect">
              <a:avLst/>
            </a:prstGeom>
            <a:noFill/>
            <a:ln w="9525">
              <a:noFill/>
              <a:miter lim="800000"/>
              <a:headEnd/>
              <a:tailEnd/>
            </a:ln>
          </p:spPr>
          <p:txBody>
            <a:bodyPr>
              <a:spAutoFit/>
            </a:bodyPr>
            <a:lstStyle/>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鑄件</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加工服務</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50" name="Text Box 19"/>
            <p:cNvSpPr txBox="1">
              <a:spLocks noChangeArrowheads="1"/>
            </p:cNvSpPr>
            <p:nvPr/>
          </p:nvSpPr>
          <p:spPr bwMode="auto">
            <a:xfrm>
              <a:off x="7161977" y="3494819"/>
              <a:ext cx="961027" cy="599860"/>
            </a:xfrm>
            <a:prstGeom prst="rect">
              <a:avLst/>
            </a:prstGeom>
            <a:noFill/>
            <a:ln w="9525">
              <a:noFill/>
              <a:miter lim="800000"/>
              <a:headEnd/>
              <a:tailEnd/>
            </a:ln>
          </p:spPr>
          <p:txBody>
            <a:bodyPr>
              <a:spAutoFit/>
            </a:bodyPr>
            <a:lstStyle/>
            <a:p>
              <a:pPr algn="ctr"/>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防鏽蝕塗裝</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51" name="Text Box 22"/>
            <p:cNvSpPr txBox="1">
              <a:spLocks noChangeArrowheads="1"/>
            </p:cNvSpPr>
            <p:nvPr/>
          </p:nvSpPr>
          <p:spPr bwMode="auto">
            <a:xfrm>
              <a:off x="6347342" y="1880630"/>
              <a:ext cx="781911" cy="599860"/>
            </a:xfrm>
            <a:prstGeom prst="rect">
              <a:avLst/>
            </a:prstGeom>
            <a:noFill/>
            <a:ln w="9525">
              <a:noFill/>
              <a:miter lim="800000"/>
              <a:headEnd/>
              <a:tailEnd/>
            </a:ln>
          </p:spPr>
          <p:txBody>
            <a:bodyPr>
              <a:spAutoFit/>
            </a:bodyPr>
            <a:lstStyle/>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協同設計</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52" name="Text Box 25"/>
            <p:cNvSpPr txBox="1">
              <a:spLocks noChangeArrowheads="1"/>
            </p:cNvSpPr>
            <p:nvPr/>
          </p:nvSpPr>
          <p:spPr bwMode="auto">
            <a:xfrm>
              <a:off x="6362843" y="3556903"/>
              <a:ext cx="942082" cy="352859"/>
            </a:xfrm>
            <a:prstGeom prst="rect">
              <a:avLst/>
            </a:prstGeom>
            <a:noFill/>
            <a:ln w="9525">
              <a:noFill/>
              <a:miter lim="800000"/>
              <a:headEnd/>
              <a:tailEnd/>
            </a:ln>
          </p:spPr>
          <p:txBody>
            <a:bodyPr>
              <a:spAutoFit/>
            </a:bodyPr>
            <a:lstStyle/>
            <a:p>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焊接</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sp>
          <p:nvSpPr>
            <p:cNvPr id="53" name="Text Box 28"/>
            <p:cNvSpPr txBox="1">
              <a:spLocks noChangeArrowheads="1"/>
            </p:cNvSpPr>
            <p:nvPr/>
          </p:nvSpPr>
          <p:spPr bwMode="auto">
            <a:xfrm>
              <a:off x="5711825" y="2678173"/>
              <a:ext cx="874914" cy="599860"/>
            </a:xfrm>
            <a:prstGeom prst="rect">
              <a:avLst/>
            </a:prstGeom>
            <a:noFill/>
            <a:ln w="9525">
              <a:noFill/>
              <a:miter lim="800000"/>
              <a:headEnd/>
              <a:tailEnd/>
            </a:ln>
          </p:spPr>
          <p:txBody>
            <a:bodyPr>
              <a:spAutoFit/>
            </a:bodyPr>
            <a:lstStyle/>
            <a:p>
              <a:pPr algn="ctr"/>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產品</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a:p>
              <a:pPr algn="ctr"/>
              <a:r>
                <a:rPr kumimoji="0" lang="zh-TW" altLang="en-US" sz="1400" b="1" dirty="0">
                  <a:solidFill>
                    <a:schemeClr val="bg1"/>
                  </a:solidFill>
                  <a:latin typeface="FangSong" panose="02010609060101010101" pitchFamily="49" charset="-122"/>
                  <a:ea typeface="FangSong" panose="02010609060101010101" pitchFamily="49" charset="-122"/>
                  <a:cs typeface="Arial" charset="0"/>
                </a:rPr>
                <a:t>組裝</a:t>
              </a:r>
              <a:endParaRPr kumimoji="0" lang="en-US" altLang="zh-TW" sz="1400" b="1" dirty="0">
                <a:solidFill>
                  <a:schemeClr val="bg1"/>
                </a:solidFill>
                <a:latin typeface="FangSong" panose="02010609060101010101" pitchFamily="49" charset="-122"/>
                <a:ea typeface="FangSong" panose="02010609060101010101" pitchFamily="49" charset="-122"/>
                <a:cs typeface="Arial" charset="0"/>
              </a:endParaRPr>
            </a:p>
          </p:txBody>
        </p:sp>
        <p:cxnSp>
          <p:nvCxnSpPr>
            <p:cNvPr id="54" name="Straight Connector 32"/>
            <p:cNvCxnSpPr>
              <a:cxnSpLocks noChangeAspect="1"/>
            </p:cNvCxnSpPr>
            <p:nvPr/>
          </p:nvCxnSpPr>
          <p:spPr bwMode="auto">
            <a:xfrm flipH="1" flipV="1">
              <a:off x="5999857" y="2310444"/>
              <a:ext cx="620292" cy="396000"/>
            </a:xfrm>
            <a:prstGeom prst="line">
              <a:avLst/>
            </a:prstGeom>
          </p:spPr>
          <p:style>
            <a:lnRef idx="2">
              <a:schemeClr val="dk1"/>
            </a:lnRef>
            <a:fillRef idx="1">
              <a:schemeClr val="lt1"/>
            </a:fillRef>
            <a:effectRef idx="0">
              <a:schemeClr val="dk1"/>
            </a:effectRef>
            <a:fontRef idx="minor">
              <a:schemeClr val="dk1"/>
            </a:fontRef>
          </p:style>
        </p:cxnSp>
        <p:cxnSp>
          <p:nvCxnSpPr>
            <p:cNvPr id="55" name="Straight Connector 38"/>
            <p:cNvCxnSpPr/>
            <p:nvPr/>
          </p:nvCxnSpPr>
          <p:spPr bwMode="auto">
            <a:xfrm flipV="1">
              <a:off x="7148199" y="1562162"/>
              <a:ext cx="8611" cy="828000"/>
            </a:xfrm>
            <a:prstGeom prst="line">
              <a:avLst/>
            </a:prstGeom>
          </p:spPr>
          <p:style>
            <a:lnRef idx="2">
              <a:schemeClr val="dk1"/>
            </a:lnRef>
            <a:fillRef idx="1">
              <a:schemeClr val="lt1"/>
            </a:fillRef>
            <a:effectRef idx="0">
              <a:schemeClr val="dk1"/>
            </a:effectRef>
            <a:fontRef idx="minor">
              <a:schemeClr val="dk1"/>
            </a:fontRef>
          </p:style>
        </p:cxnSp>
        <p:cxnSp>
          <p:nvCxnSpPr>
            <p:cNvPr id="56" name="Straight Connector 43"/>
            <p:cNvCxnSpPr/>
            <p:nvPr/>
          </p:nvCxnSpPr>
          <p:spPr bwMode="auto">
            <a:xfrm flipV="1">
              <a:off x="7623545" y="2197419"/>
              <a:ext cx="713020" cy="479163"/>
            </a:xfrm>
            <a:prstGeom prst="line">
              <a:avLst/>
            </a:prstGeom>
          </p:spPr>
          <p:style>
            <a:lnRef idx="2">
              <a:schemeClr val="dk1"/>
            </a:lnRef>
            <a:fillRef idx="1">
              <a:schemeClr val="lt1"/>
            </a:fillRef>
            <a:effectRef idx="0">
              <a:schemeClr val="dk1"/>
            </a:effectRef>
            <a:fontRef idx="minor">
              <a:schemeClr val="dk1"/>
            </a:fontRef>
          </p:style>
        </p:cxnSp>
        <p:cxnSp>
          <p:nvCxnSpPr>
            <p:cNvPr id="57" name="Straight Connector 44"/>
            <p:cNvCxnSpPr/>
            <p:nvPr/>
          </p:nvCxnSpPr>
          <p:spPr bwMode="auto">
            <a:xfrm flipH="1">
              <a:off x="6083835" y="3295831"/>
              <a:ext cx="607961" cy="421854"/>
            </a:xfrm>
            <a:prstGeom prst="line">
              <a:avLst/>
            </a:prstGeom>
          </p:spPr>
          <p:style>
            <a:lnRef idx="2">
              <a:schemeClr val="dk1"/>
            </a:lnRef>
            <a:fillRef idx="1">
              <a:schemeClr val="lt1"/>
            </a:fillRef>
            <a:effectRef idx="0">
              <a:schemeClr val="dk1"/>
            </a:effectRef>
            <a:fontRef idx="minor">
              <a:schemeClr val="dk1"/>
            </a:fontRef>
          </p:style>
        </p:cxnSp>
        <p:cxnSp>
          <p:nvCxnSpPr>
            <p:cNvPr id="58" name="Straight Connector 45"/>
            <p:cNvCxnSpPr/>
            <p:nvPr/>
          </p:nvCxnSpPr>
          <p:spPr bwMode="auto">
            <a:xfrm>
              <a:off x="7616656" y="3243299"/>
              <a:ext cx="713020" cy="397976"/>
            </a:xfrm>
            <a:prstGeom prst="line">
              <a:avLst/>
            </a:prstGeom>
          </p:spPr>
          <p:style>
            <a:lnRef idx="2">
              <a:schemeClr val="dk1"/>
            </a:lnRef>
            <a:fillRef idx="1">
              <a:schemeClr val="lt1"/>
            </a:fillRef>
            <a:effectRef idx="0">
              <a:schemeClr val="dk1"/>
            </a:effectRef>
            <a:fontRef idx="minor">
              <a:schemeClr val="dk1"/>
            </a:fontRef>
          </p:style>
        </p:cxnSp>
        <p:cxnSp>
          <p:nvCxnSpPr>
            <p:cNvPr id="59" name="Straight Connector 49"/>
            <p:cNvCxnSpPr/>
            <p:nvPr/>
          </p:nvCxnSpPr>
          <p:spPr bwMode="auto">
            <a:xfrm>
              <a:off x="7165421" y="3513922"/>
              <a:ext cx="0" cy="725907"/>
            </a:xfrm>
            <a:prstGeom prst="line">
              <a:avLst/>
            </a:prstGeom>
          </p:spPr>
          <p:style>
            <a:lnRef idx="2">
              <a:schemeClr val="dk1"/>
            </a:lnRef>
            <a:fillRef idx="1">
              <a:schemeClr val="lt1"/>
            </a:fillRef>
            <a:effectRef idx="0">
              <a:schemeClr val="dk1"/>
            </a:effectRef>
            <a:fontRef idx="minor">
              <a:schemeClr val="dk1"/>
            </a:fontRef>
          </p:style>
        </p:cxnSp>
      </p:grpSp>
      <p:sp>
        <p:nvSpPr>
          <p:cNvPr id="63" name="文字方塊 9"/>
          <p:cNvSpPr txBox="1"/>
          <p:nvPr/>
        </p:nvSpPr>
        <p:spPr bwMode="auto">
          <a:xfrm>
            <a:off x="8279902" y="6184570"/>
            <a:ext cx="1455545" cy="369332"/>
          </a:xfrm>
          <a:prstGeom prst="rect">
            <a:avLst/>
          </a:prstGeom>
          <a:noFill/>
        </p:spPr>
        <p:txBody>
          <a:bodyPr wrap="square">
            <a:spAutoFit/>
          </a:bodyPr>
          <a:lstStyle/>
          <a:p>
            <a:pPr algn="ctr">
              <a:defRPr/>
            </a:pPr>
            <a:r>
              <a:rPr lang="zh-CN" altLang="en-US" dirty="0">
                <a:latin typeface="Franklin Gothic Book" panose="020B0503020102020204"/>
                <a:ea typeface="FangSong" panose="02010609060101010101" pitchFamily="49" charset="-122"/>
              </a:rPr>
              <a:t>注塑</a:t>
            </a:r>
            <a:r>
              <a:rPr lang="zh-CN" altLang="en-US" dirty="0" smtClean="0">
                <a:latin typeface="Franklin Gothic Book" panose="020B0503020102020204"/>
                <a:ea typeface="FangSong" panose="02010609060101010101" pitchFamily="49" charset="-122"/>
              </a:rPr>
              <a:t>機</a:t>
            </a:r>
            <a:endParaRPr lang="en-US" altLang="zh-TW" dirty="0">
              <a:latin typeface="Franklin Gothic Book" panose="020B0503020102020204"/>
              <a:ea typeface="FangSong" panose="02010609060101010101" pitchFamily="49" charset="-122"/>
            </a:endParaRPr>
          </a:p>
        </p:txBody>
      </p:sp>
      <p:sp>
        <p:nvSpPr>
          <p:cNvPr id="65" name="文字方塊 32"/>
          <p:cNvSpPr txBox="1"/>
          <p:nvPr/>
        </p:nvSpPr>
        <p:spPr>
          <a:xfrm>
            <a:off x="642529" y="1065349"/>
            <a:ext cx="7463469" cy="1169551"/>
          </a:xfrm>
          <a:prstGeom prst="rect">
            <a:avLst/>
          </a:prstGeom>
          <a:noFill/>
        </p:spPr>
        <p:txBody>
          <a:bodyPr wrap="square" rtlCol="0">
            <a:spAutoFit/>
          </a:bodyPr>
          <a:lstStyle/>
          <a:p>
            <a:pPr eaLnBrk="0" hangingPunct="0">
              <a:lnSpc>
                <a:spcPts val="2400"/>
              </a:lnSpc>
              <a:spcBef>
                <a:spcPts val="600"/>
              </a:spcBef>
              <a:buClr>
                <a:schemeClr val="accent2"/>
              </a:buClr>
              <a:buSzPct val="80000"/>
            </a:pPr>
            <a:endParaRPr lang="en-US" altLang="zh-CN" sz="1600" dirty="0" smtClean="0">
              <a:latin typeface="Franklin Gothic Book" panose="020B0503020102020204" pitchFamily="34" charset="0"/>
              <a:ea typeface="FangSong" panose="02010609060101010101" pitchFamily="49" charset="-122"/>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en-US" altLang="zh-CN" sz="1600" dirty="0" smtClean="0">
                <a:latin typeface="Franklin Gothic Book" panose="020B0503020102020204" pitchFamily="34" charset="0"/>
                <a:ea typeface="FangSong" panose="02010609060101010101" pitchFamily="49" charset="-122"/>
                <a:cs typeface="Arial" charset="0"/>
              </a:rPr>
              <a:t>1971</a:t>
            </a:r>
            <a:r>
              <a:rPr lang="zh-CN" altLang="en-US" sz="1600" dirty="0" smtClean="0">
                <a:latin typeface="Franklin Gothic Book" panose="020B0503020102020204" pitchFamily="34" charset="0"/>
                <a:ea typeface="FangSong" panose="02010609060101010101" pitchFamily="49" charset="-122"/>
                <a:cs typeface="Arial" charset="0"/>
              </a:rPr>
              <a:t>年成立於臺灣</a:t>
            </a:r>
            <a:endParaRPr lang="en-US" altLang="zh-CN" sz="1600" dirty="0" smtClean="0">
              <a:latin typeface="Franklin Gothic Book" panose="020B0503020102020204" pitchFamily="34" charset="0"/>
              <a:ea typeface="FangSong" panose="02010609060101010101" pitchFamily="49" charset="-122"/>
              <a:cs typeface="Arial" charset="0"/>
            </a:endParaRPr>
          </a:p>
          <a:p>
            <a:pPr marL="342900" indent="-342900" eaLnBrk="0" hangingPunct="0">
              <a:lnSpc>
                <a:spcPts val="2400"/>
              </a:lnSpc>
              <a:spcBef>
                <a:spcPts val="600"/>
              </a:spcBef>
              <a:buClr>
                <a:schemeClr val="accent2"/>
              </a:buClr>
              <a:buSzPct val="80000"/>
              <a:buFont typeface="Wingdings" panose="05000000000000000000" pitchFamily="2" charset="2"/>
              <a:buChar char=""/>
            </a:pPr>
            <a:r>
              <a:rPr lang="en-US" altLang="zh-CN" sz="1600" dirty="0" smtClean="0">
                <a:latin typeface="Franklin Gothic Book" panose="020B0503020102020204" pitchFamily="34" charset="0"/>
                <a:ea typeface="FangSong" panose="02010609060101010101" pitchFamily="49" charset="-122"/>
                <a:cs typeface="Arial" charset="0"/>
              </a:rPr>
              <a:t>1992</a:t>
            </a:r>
            <a:r>
              <a:rPr lang="zh-CN" altLang="en-US" sz="1600" dirty="0">
                <a:latin typeface="Franklin Gothic Book" panose="020B0503020102020204" pitchFamily="34" charset="0"/>
                <a:ea typeface="FangSong" panose="02010609060101010101" pitchFamily="49" charset="-122"/>
                <a:cs typeface="Arial" charset="0"/>
              </a:rPr>
              <a:t>年</a:t>
            </a:r>
            <a:r>
              <a:rPr lang="zh-CN" altLang="en-US" sz="1600" dirty="0">
                <a:latin typeface="Franklin Gothic Book" panose="020B0503020102020204" pitchFamily="34" charset="0"/>
                <a:ea typeface="FangSong" panose="02010609060101010101" pitchFamily="49" charset="-122"/>
              </a:rPr>
              <a:t>赴大</a:t>
            </a:r>
            <a:r>
              <a:rPr lang="zh-TW" altLang="en-US" sz="1600" dirty="0">
                <a:latin typeface="Franklin Gothic Book" panose="020B0503020102020204" pitchFamily="34" charset="0"/>
                <a:ea typeface="FangSong" panose="02010609060101010101" pitchFamily="49" charset="-122"/>
              </a:rPr>
              <a:t>陸</a:t>
            </a:r>
            <a:r>
              <a:rPr lang="zh-CN" altLang="en-US" sz="1600" dirty="0">
                <a:latin typeface="Franklin Gothic Book" panose="020B0503020102020204" pitchFamily="34" charset="0"/>
                <a:ea typeface="FangSong" panose="02010609060101010101" pitchFamily="49" charset="-122"/>
              </a:rPr>
              <a:t>投</a:t>
            </a:r>
            <a:r>
              <a:rPr lang="zh-TW" altLang="en-US" sz="1600" dirty="0">
                <a:latin typeface="Franklin Gothic Book" panose="020B0503020102020204" pitchFamily="34" charset="0"/>
                <a:ea typeface="FangSong" panose="02010609060101010101" pitchFamily="49" charset="-122"/>
              </a:rPr>
              <a:t>資</a:t>
            </a:r>
            <a:r>
              <a:rPr lang="zh-CN" altLang="en-US" sz="1600" dirty="0">
                <a:latin typeface="Franklin Gothic Book" panose="020B0503020102020204" pitchFamily="34" charset="0"/>
                <a:ea typeface="FangSong" panose="02010609060101010101" pitchFamily="49" charset="-122"/>
                <a:cs typeface="Arial" charset="0"/>
              </a:rPr>
              <a:t>，至今有</a:t>
            </a:r>
            <a:r>
              <a:rPr lang="en-US" altLang="zh-CN" sz="1600" dirty="0">
                <a:latin typeface="Franklin Gothic Book" panose="020B0503020102020204" pitchFamily="34" charset="0"/>
                <a:ea typeface="FangSong" panose="02010609060101010101" pitchFamily="49" charset="-122"/>
                <a:cs typeface="Arial" charset="0"/>
              </a:rPr>
              <a:t>6</a:t>
            </a:r>
            <a:r>
              <a:rPr lang="zh-CN" altLang="en-US" sz="1600" dirty="0">
                <a:latin typeface="Franklin Gothic Book" panose="020B0503020102020204" pitchFamily="34" charset="0"/>
                <a:ea typeface="FangSong" panose="02010609060101010101" pitchFamily="49" charset="-122"/>
                <a:cs typeface="Arial" charset="0"/>
              </a:rPr>
              <a:t>座生產</a:t>
            </a:r>
            <a:r>
              <a:rPr lang="zh-CN" altLang="en-US" sz="1600" dirty="0" smtClean="0">
                <a:latin typeface="Franklin Gothic Book" panose="020B0503020102020204" pitchFamily="34" charset="0"/>
                <a:ea typeface="FangSong" panose="02010609060101010101" pitchFamily="49" charset="-122"/>
                <a:cs typeface="Arial" charset="0"/>
              </a:rPr>
              <a:t>基地，約</a:t>
            </a:r>
            <a:r>
              <a:rPr lang="en-US" altLang="zh-CN" sz="1600" dirty="0">
                <a:latin typeface="Franklin Gothic Book" panose="020B0503020102020204" pitchFamily="34" charset="0"/>
                <a:ea typeface="FangSong" panose="02010609060101010101" pitchFamily="49" charset="-122"/>
                <a:cs typeface="Arial" charset="0"/>
              </a:rPr>
              <a:t>2,500</a:t>
            </a:r>
            <a:r>
              <a:rPr lang="zh-CN" altLang="en-US" sz="1600" dirty="0">
                <a:latin typeface="Franklin Gothic Book" panose="020B0503020102020204" pitchFamily="34" charset="0"/>
                <a:ea typeface="FangSong" panose="02010609060101010101" pitchFamily="49" charset="-122"/>
                <a:cs typeface="Arial" charset="0"/>
              </a:rPr>
              <a:t>名員</a:t>
            </a:r>
            <a:r>
              <a:rPr lang="zh-CN" altLang="en-US" sz="1600" dirty="0" smtClean="0">
                <a:latin typeface="Franklin Gothic Book" panose="020B0503020102020204" pitchFamily="34" charset="0"/>
                <a:ea typeface="FangSong" panose="02010609060101010101" pitchFamily="49" charset="-122"/>
                <a:cs typeface="Arial" charset="0"/>
              </a:rPr>
              <a:t>工</a:t>
            </a:r>
            <a:r>
              <a:rPr lang="en-US" altLang="zh-CN" sz="1600" dirty="0">
                <a:latin typeface="Franklin Gothic Book" panose="020B0503020102020204" pitchFamily="34" charset="0"/>
                <a:ea typeface="FangSong" panose="02010609060101010101" pitchFamily="49" charset="-122"/>
                <a:cs typeface="Arial" charset="0"/>
              </a:rPr>
              <a:t>,</a:t>
            </a:r>
            <a:r>
              <a:rPr lang="zh-TW" altLang="en-US" sz="1600" dirty="0" smtClean="0">
                <a:latin typeface="Franklin Gothic Book" panose="020B0503020102020204" pitchFamily="34" charset="0"/>
                <a:ea typeface="FangSong" panose="02010609060101010101" pitchFamily="49" charset="-122"/>
                <a:cs typeface="Arial" charset="0"/>
              </a:rPr>
              <a:t>總</a:t>
            </a:r>
            <a:r>
              <a:rPr lang="zh-TW" altLang="en-US" sz="1600" dirty="0">
                <a:latin typeface="Franklin Gothic Book" panose="020B0503020102020204" pitchFamily="34" charset="0"/>
                <a:ea typeface="FangSong" panose="02010609060101010101" pitchFamily="49" charset="-122"/>
                <a:cs typeface="Arial" charset="0"/>
              </a:rPr>
              <a:t>產</a:t>
            </a:r>
            <a:r>
              <a:rPr lang="zh-TW" altLang="en-US" sz="1600" dirty="0" smtClean="0">
                <a:latin typeface="Franklin Gothic Book" panose="020B0503020102020204" pitchFamily="34" charset="0"/>
                <a:ea typeface="FangSong" panose="02010609060101010101" pitchFamily="49" charset="-122"/>
                <a:cs typeface="Arial" charset="0"/>
              </a:rPr>
              <a:t>能約</a:t>
            </a:r>
            <a:r>
              <a:rPr lang="en-US" altLang="zh-TW" sz="1600" dirty="0" smtClean="0">
                <a:latin typeface="Franklin Gothic Book" panose="020B0503020102020204" pitchFamily="34" charset="0"/>
                <a:ea typeface="FangSong" panose="02010609060101010101" pitchFamily="49" charset="-122"/>
                <a:cs typeface="Arial" charset="0"/>
              </a:rPr>
              <a:t>20</a:t>
            </a:r>
            <a:r>
              <a:rPr lang="zh-TW" altLang="en-US" sz="1600" dirty="0" smtClean="0">
                <a:latin typeface="Franklin Gothic Book" panose="020B0503020102020204" pitchFamily="34" charset="0"/>
                <a:ea typeface="FangSong" panose="02010609060101010101" pitchFamily="49" charset="-122"/>
                <a:cs typeface="Arial" charset="0"/>
              </a:rPr>
              <a:t>萬噸</a:t>
            </a:r>
            <a:endParaRPr lang="en-US" altLang="zh-CN" sz="1600" dirty="0">
              <a:latin typeface="Franklin Gothic Book" panose="020B0503020102020204" pitchFamily="34" charset="0"/>
              <a:ea typeface="FangSong" panose="02010609060101010101" pitchFamily="49" charset="-122"/>
              <a:cs typeface="Arial" charset="0"/>
            </a:endParaRPr>
          </a:p>
        </p:txBody>
      </p:sp>
      <p:grpSp>
        <p:nvGrpSpPr>
          <p:cNvPr id="37" name="群組 5"/>
          <p:cNvGrpSpPr/>
          <p:nvPr/>
        </p:nvGrpSpPr>
        <p:grpSpPr>
          <a:xfrm>
            <a:off x="456905" y="2658062"/>
            <a:ext cx="8909666" cy="2962276"/>
            <a:chOff x="539551" y="1556792"/>
            <a:chExt cx="4644221" cy="4369306"/>
          </a:xfrm>
        </p:grpSpPr>
        <p:sp>
          <p:nvSpPr>
            <p:cNvPr id="38" name="AutoShape 7"/>
            <p:cNvSpPr>
              <a:spLocks noChangeArrowheads="1"/>
            </p:cNvSpPr>
            <p:nvPr/>
          </p:nvSpPr>
          <p:spPr bwMode="gray">
            <a:xfrm>
              <a:off x="539552" y="1556792"/>
              <a:ext cx="1162715" cy="719999"/>
            </a:xfrm>
            <a:prstGeom prst="homePlate">
              <a:avLst>
                <a:gd name="adj" fmla="val 26387"/>
              </a:avLst>
            </a:prstGeom>
            <a:solidFill>
              <a:schemeClr val="accent2">
                <a:lumMod val="75000"/>
              </a:schemeClr>
            </a:solidFill>
            <a:ln>
              <a:noFill/>
            </a:ln>
            <a:extLst/>
          </p:spPr>
          <p:style>
            <a:lnRef idx="1">
              <a:schemeClr val="accent5"/>
            </a:lnRef>
            <a:fillRef idx="3">
              <a:schemeClr val="accent5"/>
            </a:fillRef>
            <a:effectRef idx="2">
              <a:schemeClr val="accent5"/>
            </a:effectRef>
            <a:fontRef idx="minor">
              <a:schemeClr val="lt1"/>
            </a:fontRef>
          </p:style>
          <p:txBody>
            <a:bodyPr lIns="18000" rIns="1800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lang="zh-TW" altLang="en-US" sz="2000" b="1" dirty="0">
                  <a:solidFill>
                    <a:schemeClr val="bg1"/>
                  </a:solidFill>
                  <a:latin typeface="FangSong" panose="02010609060101010101" pitchFamily="49" charset="-122"/>
                  <a:ea typeface="FangSong" panose="02010609060101010101" pitchFamily="49" charset="-122"/>
                  <a:cs typeface="新細明體" charset="0"/>
                </a:rPr>
                <a:t>垂直與水平整合</a:t>
              </a:r>
              <a:endParaRPr lang="en-US" altLang="zh-TW" sz="2000" b="1" dirty="0">
                <a:solidFill>
                  <a:schemeClr val="bg1"/>
                </a:solidFill>
                <a:latin typeface="FangSong" panose="02010609060101010101" pitchFamily="49" charset="-122"/>
                <a:ea typeface="FangSong" panose="02010609060101010101" pitchFamily="49" charset="-122"/>
                <a:cs typeface="新細明體" charset="0"/>
              </a:endParaRPr>
            </a:p>
          </p:txBody>
        </p:sp>
        <p:sp>
          <p:nvSpPr>
            <p:cNvPr id="39" name="AutoShape 3"/>
            <p:cNvSpPr>
              <a:spLocks noChangeArrowheads="1"/>
            </p:cNvSpPr>
            <p:nvPr/>
          </p:nvSpPr>
          <p:spPr bwMode="gray">
            <a:xfrm>
              <a:off x="539552" y="3140968"/>
              <a:ext cx="1162715" cy="719999"/>
            </a:xfrm>
            <a:prstGeom prst="homePlate">
              <a:avLst>
                <a:gd name="adj" fmla="val 23337"/>
              </a:avLst>
            </a:prstGeom>
            <a:solidFill>
              <a:schemeClr val="accent1">
                <a:lumMod val="75000"/>
              </a:schemeClr>
            </a:solidFill>
            <a:ln>
              <a:noFill/>
            </a:ln>
            <a:extLst/>
          </p:spPr>
          <p:style>
            <a:lnRef idx="1">
              <a:schemeClr val="accent5"/>
            </a:lnRef>
            <a:fillRef idx="3">
              <a:schemeClr val="accent5"/>
            </a:fillRef>
            <a:effectRef idx="2">
              <a:schemeClr val="accent5"/>
            </a:effectRef>
            <a:fontRef idx="minor">
              <a:schemeClr val="lt1"/>
            </a:fontRef>
          </p:style>
          <p:txBody>
            <a:bodyPr lIns="18000" rIns="1800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lang="zh-TW" altLang="en-US" sz="2000" b="1" dirty="0">
                  <a:solidFill>
                    <a:schemeClr val="bg1"/>
                  </a:solidFill>
                  <a:latin typeface="FangSong" panose="02010609060101010101" pitchFamily="49" charset="-122"/>
                  <a:ea typeface="FangSong" panose="02010609060101010101" pitchFamily="49" charset="-122"/>
                  <a:cs typeface="新細明體" charset="0"/>
                </a:rPr>
                <a:t>規模優勢</a:t>
              </a:r>
              <a:endParaRPr lang="en-US" altLang="zh-TW" sz="2000" b="1" dirty="0">
                <a:solidFill>
                  <a:schemeClr val="bg1"/>
                </a:solidFill>
                <a:latin typeface="FangSong" panose="02010609060101010101" pitchFamily="49" charset="-122"/>
                <a:ea typeface="FangSong" panose="02010609060101010101" pitchFamily="49" charset="-122"/>
                <a:cs typeface="新細明體" charset="0"/>
              </a:endParaRPr>
            </a:p>
          </p:txBody>
        </p:sp>
        <p:sp>
          <p:nvSpPr>
            <p:cNvPr id="40" name="AutoShape 5"/>
            <p:cNvSpPr>
              <a:spLocks noChangeArrowheads="1"/>
            </p:cNvSpPr>
            <p:nvPr/>
          </p:nvSpPr>
          <p:spPr bwMode="gray">
            <a:xfrm>
              <a:off x="539772" y="4715932"/>
              <a:ext cx="1162495" cy="719999"/>
            </a:xfrm>
            <a:prstGeom prst="homePlate">
              <a:avLst>
                <a:gd name="adj" fmla="val 22154"/>
              </a:avLst>
            </a:prstGeom>
            <a:solidFill>
              <a:schemeClr val="accent6"/>
            </a:solidFill>
            <a:ln>
              <a:noFill/>
            </a:ln>
            <a:extLst/>
          </p:spPr>
          <p:style>
            <a:lnRef idx="1">
              <a:schemeClr val="accent6"/>
            </a:lnRef>
            <a:fillRef idx="3">
              <a:schemeClr val="accent6"/>
            </a:fillRef>
            <a:effectRef idx="2">
              <a:schemeClr val="accent6"/>
            </a:effectRef>
            <a:fontRef idx="minor">
              <a:schemeClr val="lt1"/>
            </a:fontRef>
          </p:style>
          <p:txBody>
            <a:bodyPr lIns="18000" rIns="1800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lang="zh-TW" altLang="en-US" sz="2000" b="1" dirty="0">
                  <a:solidFill>
                    <a:schemeClr val="bg1"/>
                  </a:solidFill>
                  <a:latin typeface="FangSong" panose="02010609060101010101" pitchFamily="49" charset="-122"/>
                  <a:ea typeface="FangSong" panose="02010609060101010101" pitchFamily="49" charset="-122"/>
                  <a:cs typeface="新細明體" charset="0"/>
                </a:rPr>
                <a:t>地區優勢</a:t>
              </a:r>
              <a:endParaRPr lang="en-US" altLang="zh-TW" sz="2000" b="1" dirty="0">
                <a:solidFill>
                  <a:schemeClr val="bg1"/>
                </a:solidFill>
                <a:latin typeface="FangSong" panose="02010609060101010101" pitchFamily="49" charset="-122"/>
                <a:ea typeface="FangSong" panose="02010609060101010101" pitchFamily="49" charset="-122"/>
                <a:cs typeface="新細明體" charset="0"/>
              </a:endParaRPr>
            </a:p>
          </p:txBody>
        </p:sp>
        <p:sp>
          <p:nvSpPr>
            <p:cNvPr id="41" name="文字方塊 3"/>
            <p:cNvSpPr txBox="1"/>
            <p:nvPr/>
          </p:nvSpPr>
          <p:spPr>
            <a:xfrm>
              <a:off x="539772" y="2348881"/>
              <a:ext cx="4644000" cy="544758"/>
            </a:xfrm>
            <a:prstGeom prst="rect">
              <a:avLst/>
            </a:prstGeom>
            <a:noFill/>
          </p:spPr>
          <p:txBody>
            <a:bodyPr wrap="square" rtlCol="0">
              <a:spAutoFit/>
            </a:bodyPr>
            <a:lstStyle/>
            <a:p>
              <a:pPr marL="0" lvl="1"/>
              <a:r>
                <a:rPr kumimoji="0" lang="zh-TW" altLang="en-US" dirty="0">
                  <a:latin typeface="FangSong" panose="02010609060101010101" pitchFamily="49" charset="-122"/>
                  <a:ea typeface="FangSong" panose="02010609060101010101" pitchFamily="49" charset="-122"/>
                  <a:cs typeface="Arial" pitchFamily="34" charset="0"/>
                </a:rPr>
                <a:t>模具設計、鑄造、 焊接、塗裝、加工到組</a:t>
              </a:r>
              <a:r>
                <a:rPr kumimoji="0" lang="zh-TW" altLang="en-US" dirty="0" smtClean="0">
                  <a:latin typeface="FangSong" panose="02010609060101010101" pitchFamily="49" charset="-122"/>
                  <a:ea typeface="FangSong" panose="02010609060101010101" pitchFamily="49" charset="-122"/>
                  <a:cs typeface="Arial" pitchFamily="34" charset="0"/>
                </a:rPr>
                <a:t>裝</a:t>
              </a:r>
              <a:r>
                <a:rPr kumimoji="0" lang="zh-CN" altLang="en-US" dirty="0">
                  <a:latin typeface="FangSong" panose="02010609060101010101" pitchFamily="49" charset="-122"/>
                  <a:ea typeface="FangSong" panose="02010609060101010101" pitchFamily="49" charset="-122"/>
                  <a:cs typeface="Arial" pitchFamily="34" charset="0"/>
                </a:rPr>
                <a:t>，</a:t>
              </a:r>
              <a:r>
                <a:rPr kumimoji="0" lang="zh-TW" altLang="en-US" dirty="0" smtClean="0">
                  <a:latin typeface="FangSong" panose="02010609060101010101" pitchFamily="49" charset="-122"/>
                  <a:ea typeface="FangSong" panose="02010609060101010101" pitchFamily="49" charset="-122"/>
                  <a:cs typeface="Arial" pitchFamily="34" charset="0"/>
                </a:rPr>
                <a:t>永</a:t>
              </a:r>
              <a:r>
                <a:rPr kumimoji="0" lang="zh-TW" altLang="en-US" dirty="0">
                  <a:latin typeface="FangSong" panose="02010609060101010101" pitchFamily="49" charset="-122"/>
                  <a:ea typeface="FangSong" panose="02010609060101010101" pitchFamily="49" charset="-122"/>
                  <a:cs typeface="Arial" pitchFamily="34" charset="0"/>
                </a:rPr>
                <a:t>冠可滿足客戶一站式採購的需求。</a:t>
              </a:r>
              <a:endParaRPr kumimoji="0" lang="en-US" altLang="zh-TW" dirty="0">
                <a:latin typeface="FangSong" panose="02010609060101010101" pitchFamily="49" charset="-122"/>
                <a:ea typeface="FangSong" panose="02010609060101010101" pitchFamily="49" charset="-122"/>
                <a:cs typeface="Arial" pitchFamily="34" charset="0"/>
              </a:endParaRPr>
            </a:p>
          </p:txBody>
        </p:sp>
        <p:sp>
          <p:nvSpPr>
            <p:cNvPr id="42" name="文字方塊 33"/>
            <p:cNvSpPr txBox="1"/>
            <p:nvPr/>
          </p:nvSpPr>
          <p:spPr>
            <a:xfrm>
              <a:off x="539551" y="3933056"/>
              <a:ext cx="4644000" cy="731777"/>
            </a:xfrm>
            <a:prstGeom prst="rect">
              <a:avLst/>
            </a:prstGeom>
            <a:noFill/>
          </p:spPr>
          <p:txBody>
            <a:bodyPr wrap="square" rtlCol="0">
              <a:spAutoFit/>
            </a:bodyPr>
            <a:lstStyle/>
            <a:p>
              <a:pPr marL="0" lvl="1"/>
              <a:r>
                <a:rPr kumimoji="0" lang="zh-TW" altLang="en-US" dirty="0">
                  <a:latin typeface="FangSong" panose="02010609060101010101" pitchFamily="49" charset="-122"/>
                  <a:ea typeface="FangSong" panose="02010609060101010101" pitchFamily="49" charset="-122"/>
                  <a:cs typeface="Arial" pitchFamily="34" charset="0"/>
                </a:rPr>
                <a:t>現有近</a:t>
              </a:r>
              <a:r>
                <a:rPr kumimoji="0" lang="en-US" altLang="zh-TW" dirty="0" smtClean="0">
                  <a:latin typeface="FangSong" panose="02010609060101010101" pitchFamily="49" charset="-122"/>
                  <a:ea typeface="FangSong" panose="02010609060101010101" pitchFamily="49" charset="-122"/>
                  <a:cs typeface="Arial" pitchFamily="34" charset="0"/>
                </a:rPr>
                <a:t>22</a:t>
              </a:r>
              <a:r>
                <a:rPr kumimoji="0" lang="zh-TW" altLang="en-US" dirty="0" smtClean="0">
                  <a:latin typeface="FangSong" panose="02010609060101010101" pitchFamily="49" charset="-122"/>
                  <a:ea typeface="FangSong" panose="02010609060101010101" pitchFamily="49" charset="-122"/>
                  <a:cs typeface="Arial" pitchFamily="34" charset="0"/>
                </a:rPr>
                <a:t>萬</a:t>
              </a:r>
              <a:r>
                <a:rPr kumimoji="0" lang="zh-TW" altLang="en-US" dirty="0">
                  <a:latin typeface="FangSong" panose="02010609060101010101" pitchFamily="49" charset="-122"/>
                  <a:ea typeface="FangSong" panose="02010609060101010101" pitchFamily="49" charset="-122"/>
                  <a:cs typeface="Arial" pitchFamily="34" charset="0"/>
                </a:rPr>
                <a:t>噸鑄造年設計產能，客戶可對單一窗口，簡化供應商管理。</a:t>
              </a:r>
              <a:endParaRPr kumimoji="0" lang="en-US" altLang="zh-TW" dirty="0">
                <a:latin typeface="FangSong" panose="02010609060101010101" pitchFamily="49" charset="-122"/>
                <a:ea typeface="FangSong" panose="02010609060101010101" pitchFamily="49" charset="-122"/>
                <a:cs typeface="Arial" pitchFamily="34" charset="0"/>
              </a:endParaRPr>
            </a:p>
          </p:txBody>
        </p:sp>
        <p:sp>
          <p:nvSpPr>
            <p:cNvPr id="64" name="文字方塊 34"/>
            <p:cNvSpPr txBox="1"/>
            <p:nvPr/>
          </p:nvSpPr>
          <p:spPr>
            <a:xfrm>
              <a:off x="539552" y="5507940"/>
              <a:ext cx="3132052" cy="418158"/>
            </a:xfrm>
            <a:prstGeom prst="rect">
              <a:avLst/>
            </a:prstGeom>
            <a:noFill/>
          </p:spPr>
          <p:txBody>
            <a:bodyPr wrap="square" rtlCol="0">
              <a:spAutoFit/>
            </a:bodyPr>
            <a:lstStyle/>
            <a:p>
              <a:pPr marL="0" lvl="1"/>
              <a:r>
                <a:rPr kumimoji="0" lang="zh-TW" altLang="en-US" dirty="0">
                  <a:latin typeface="FangSong" panose="02010609060101010101" pitchFamily="49" charset="-122"/>
                  <a:ea typeface="FangSong" panose="02010609060101010101" pitchFamily="49" charset="-122"/>
                  <a:cs typeface="Arial" pitchFamily="34" charset="0"/>
                </a:rPr>
                <a:t>就近服務客戶，縮短流程。</a:t>
              </a:r>
              <a:endParaRPr kumimoji="0" lang="en-US" altLang="zh-TW" dirty="0">
                <a:latin typeface="FangSong" panose="02010609060101010101" pitchFamily="49" charset="-122"/>
                <a:ea typeface="FangSong" panose="02010609060101010101" pitchFamily="49" charset="-122"/>
                <a:cs typeface="Arial" pitchFamily="34" charset="0"/>
              </a:endParaRPr>
            </a:p>
          </p:txBody>
        </p:sp>
      </p:grpSp>
      <p:pic>
        <p:nvPicPr>
          <p:cNvPr id="66" name="图片 6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42730416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7032104" y="1351364"/>
            <a:ext cx="5159896" cy="4644511"/>
          </a:xfrm>
          <a:prstGeom prst="rect">
            <a:avLst/>
          </a:prstGeom>
        </p:spPr>
      </p:pic>
      <p:sp>
        <p:nvSpPr>
          <p:cNvPr id="84993" name="TextBox 1"/>
          <p:cNvSpPr txBox="1">
            <a:spLocks noChangeArrowheads="1"/>
          </p:cNvSpPr>
          <p:nvPr/>
        </p:nvSpPr>
        <p:spPr bwMode="auto">
          <a:xfrm>
            <a:off x="2063751" y="2911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營運目標</a:t>
            </a:r>
          </a:p>
        </p:txBody>
      </p:sp>
      <p:sp>
        <p:nvSpPr>
          <p:cNvPr id="8"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6</a:t>
            </a:fld>
            <a:endParaRPr kumimoji="0" lang="en-US" altLang="zh-CN" dirty="0">
              <a:solidFill>
                <a:schemeClr val="bg1">
                  <a:lumMod val="50000"/>
                </a:schemeClr>
              </a:solidFill>
              <a:latin typeface="+mj-lt"/>
              <a:ea typeface="SimSun" pitchFamily="2" charset="-122"/>
            </a:endParaRPr>
          </a:p>
        </p:txBody>
      </p:sp>
      <p:pic>
        <p:nvPicPr>
          <p:cNvPr id="9" name="图片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10" name="Content Placeholder 2">
            <a:extLst>
              <a:ext uri="{FF2B5EF4-FFF2-40B4-BE49-F238E27FC236}">
                <a16:creationId xmlns:a16="http://schemas.microsoft.com/office/drawing/2014/main" id="{FB3847C6-63DD-694A-9D88-A79DFB9ED4DA}"/>
              </a:ext>
            </a:extLst>
          </p:cNvPr>
          <p:cNvSpPr txBox="1">
            <a:spLocks/>
          </p:cNvSpPr>
          <p:nvPr/>
        </p:nvSpPr>
        <p:spPr bwMode="auto">
          <a:xfrm>
            <a:off x="263352" y="1196753"/>
            <a:ext cx="6984776" cy="4918226"/>
          </a:xfrm>
          <a:prstGeom prst="rect">
            <a:avLst/>
          </a:prstGeom>
          <a:noFill/>
          <a:ln w="9525">
            <a:noFill/>
            <a:miter lim="800000"/>
            <a:headEnd/>
            <a:tailEnd/>
          </a:ln>
        </p:spPr>
        <p:txBody>
          <a:bodyPr/>
          <a:lstStyle/>
          <a:p>
            <a:pPr marL="257175" lvl="1" indent="-257175" eaLnBrk="0" hangingPunct="0">
              <a:lnSpc>
                <a:spcPts val="1800"/>
              </a:lnSpc>
              <a:spcBef>
                <a:spcPts val="1200"/>
              </a:spcBef>
              <a:buClr>
                <a:schemeClr val="accent2"/>
              </a:buClr>
              <a:buSzPct val="80000"/>
              <a:buFont typeface="Wingdings" panose="05000000000000000000" pitchFamily="2" charset="2"/>
              <a:buChar char=""/>
            </a:pPr>
            <a:r>
              <a:rPr lang="zh-TW" altLang="en-US" dirty="0">
                <a:latin typeface="Franklin Gothic Book" panose="020B0503020102020204" pitchFamily="34" charset="0"/>
                <a:ea typeface="FangSong" panose="02010609060101010101" pitchFamily="49" charset="-122"/>
                <a:cs typeface="Arial" charset="0"/>
              </a:rPr>
              <a:t>短期</a:t>
            </a:r>
            <a:r>
              <a:rPr lang="zh-TW" altLang="en-US" dirty="0" smtClean="0">
                <a:latin typeface="Franklin Gothic Book" panose="020B0503020102020204" pitchFamily="34" charset="0"/>
                <a:ea typeface="FangSong" panose="02010609060101010101" pitchFamily="49" charset="-122"/>
                <a:cs typeface="Arial" charset="0"/>
              </a:rPr>
              <a:t>目標</a:t>
            </a:r>
            <a:endParaRPr lang="en-US" altLang="zh-TW"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en-US" altLang="zh-CN" dirty="0">
                <a:latin typeface="Franklin Gothic Book" panose="020B0503020102020204" pitchFamily="34" charset="0"/>
                <a:ea typeface="FangSong" panose="02010609060101010101" pitchFamily="49" charset="-122"/>
                <a:cs typeface="Arial" charset="0"/>
              </a:rPr>
              <a:t>2021</a:t>
            </a:r>
            <a:r>
              <a:rPr lang="zh-CN" altLang="en-US" dirty="0">
                <a:latin typeface="Franklin Gothic Book" panose="020B0503020102020204" pitchFamily="34" charset="0"/>
                <a:ea typeface="FangSong" panose="02010609060101010101" pitchFamily="49" charset="-122"/>
                <a:cs typeface="Arial" charset="0"/>
              </a:rPr>
              <a:t>年營業額達</a:t>
            </a:r>
            <a:r>
              <a:rPr lang="en-US" altLang="zh-CN" dirty="0">
                <a:latin typeface="Franklin Gothic Book" panose="020B0503020102020204" pitchFamily="34" charset="0"/>
                <a:ea typeface="FangSong" panose="02010609060101010101" pitchFamily="49" charset="-122"/>
                <a:cs typeface="Arial" charset="0"/>
              </a:rPr>
              <a:t>NT$ 89.5</a:t>
            </a:r>
            <a:r>
              <a:rPr lang="zh-CN" altLang="en-US" dirty="0">
                <a:latin typeface="Franklin Gothic Book" panose="020B0503020102020204" pitchFamily="34" charset="0"/>
                <a:ea typeface="FangSong" panose="02010609060101010101" pitchFamily="49" charset="-122"/>
                <a:cs typeface="Arial" charset="0"/>
              </a:rPr>
              <a:t>億元，出貨量達</a:t>
            </a:r>
            <a:r>
              <a:rPr lang="en-US" altLang="zh-CN" dirty="0">
                <a:latin typeface="Franklin Gothic Book" panose="020B0503020102020204" pitchFamily="34" charset="0"/>
                <a:ea typeface="FangSong" panose="02010609060101010101" pitchFamily="49" charset="-122"/>
                <a:cs typeface="Arial" charset="0"/>
              </a:rPr>
              <a:t>19.4</a:t>
            </a:r>
            <a:r>
              <a:rPr lang="zh-CN" altLang="en-US" dirty="0">
                <a:latin typeface="Franklin Gothic Book" panose="020B0503020102020204" pitchFamily="34" charset="0"/>
                <a:ea typeface="FangSong" panose="02010609060101010101" pitchFamily="49" charset="-122"/>
                <a:cs typeface="Arial" charset="0"/>
              </a:rPr>
              <a:t>萬噸</a:t>
            </a:r>
            <a:endParaRPr lang="en-US" altLang="zh-CN"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en-US" altLang="zh-CN" dirty="0" smtClean="0">
                <a:latin typeface="Franklin Gothic Book" panose="020B0503020102020204" pitchFamily="34" charset="0"/>
                <a:ea typeface="FangSong" panose="02010609060101010101" pitchFamily="49" charset="-122"/>
                <a:cs typeface="Arial" charset="0"/>
              </a:rPr>
              <a:t>2022</a:t>
            </a:r>
            <a:r>
              <a:rPr lang="zh-TW" altLang="en-US" dirty="0" smtClean="0">
                <a:latin typeface="Franklin Gothic Book" panose="020B0503020102020204" pitchFamily="34" charset="0"/>
                <a:ea typeface="FangSong" panose="02010609060101010101" pitchFamily="49" charset="-122"/>
                <a:cs typeface="Arial" charset="0"/>
              </a:rPr>
              <a:t>年</a:t>
            </a:r>
            <a:r>
              <a:rPr lang="zh-CN" altLang="en-US" dirty="0" smtClean="0">
                <a:latin typeface="Franklin Gothic Book" panose="020B0503020102020204" pitchFamily="34" charset="0"/>
                <a:ea typeface="FangSong" panose="02010609060101010101" pitchFamily="49" charset="-122"/>
                <a:cs typeface="Arial" charset="0"/>
              </a:rPr>
              <a:t>營</a:t>
            </a:r>
            <a:r>
              <a:rPr lang="zh-CN" altLang="en-US" dirty="0">
                <a:latin typeface="Franklin Gothic Book" panose="020B0503020102020204" pitchFamily="34" charset="0"/>
                <a:ea typeface="FangSong" panose="02010609060101010101" pitchFamily="49" charset="-122"/>
                <a:cs typeface="Arial" charset="0"/>
              </a:rPr>
              <a:t>業額達</a:t>
            </a:r>
            <a:r>
              <a:rPr lang="en-US" altLang="zh-CN" dirty="0">
                <a:latin typeface="Franklin Gothic Book" panose="020B0503020102020204" pitchFamily="34" charset="0"/>
                <a:ea typeface="FangSong" panose="02010609060101010101" pitchFamily="49" charset="-122"/>
                <a:cs typeface="Arial" charset="0"/>
              </a:rPr>
              <a:t>NT$ </a:t>
            </a:r>
            <a:r>
              <a:rPr lang="en-US" altLang="zh-CN" dirty="0" smtClean="0">
                <a:latin typeface="Franklin Gothic Book" panose="020B0503020102020204" pitchFamily="34" charset="0"/>
                <a:ea typeface="FangSong" panose="02010609060101010101" pitchFamily="49" charset="-122"/>
                <a:cs typeface="Arial" charset="0"/>
              </a:rPr>
              <a:t>93.8</a:t>
            </a:r>
            <a:r>
              <a:rPr lang="zh-CN" altLang="en-US" dirty="0" smtClean="0">
                <a:latin typeface="Franklin Gothic Book" panose="020B0503020102020204" pitchFamily="34" charset="0"/>
                <a:ea typeface="FangSong" panose="02010609060101010101" pitchFamily="49" charset="-122"/>
                <a:cs typeface="Arial" charset="0"/>
              </a:rPr>
              <a:t>億</a:t>
            </a:r>
            <a:r>
              <a:rPr lang="zh-CN" altLang="en-US" dirty="0">
                <a:latin typeface="Franklin Gothic Book" panose="020B0503020102020204" pitchFamily="34" charset="0"/>
                <a:ea typeface="FangSong" panose="02010609060101010101" pitchFamily="49" charset="-122"/>
                <a:cs typeface="Arial" charset="0"/>
              </a:rPr>
              <a:t>元，出貨量達</a:t>
            </a:r>
            <a:r>
              <a:rPr lang="en-US" altLang="zh-CN" dirty="0" smtClean="0">
                <a:latin typeface="Franklin Gothic Book" panose="020B0503020102020204" pitchFamily="34" charset="0"/>
                <a:ea typeface="FangSong" panose="02010609060101010101" pitchFamily="49" charset="-122"/>
                <a:cs typeface="Arial" charset="0"/>
              </a:rPr>
              <a:t>19.2</a:t>
            </a:r>
            <a:r>
              <a:rPr lang="zh-CN" altLang="en-US" dirty="0" smtClean="0">
                <a:latin typeface="Franklin Gothic Book" panose="020B0503020102020204" pitchFamily="34" charset="0"/>
                <a:ea typeface="FangSong" panose="02010609060101010101" pitchFamily="49" charset="-122"/>
                <a:cs typeface="Arial" charset="0"/>
              </a:rPr>
              <a:t>萬噸</a:t>
            </a:r>
            <a:endParaRPr lang="en-US" altLang="zh-TW"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en-US" altLang="zh-CN" dirty="0">
                <a:latin typeface="Franklin Gothic Book" panose="020B0503020102020204" pitchFamily="34" charset="0"/>
                <a:ea typeface="FangSong" panose="02010609060101010101" pitchFamily="49" charset="-122"/>
                <a:cs typeface="Arial" charset="0"/>
              </a:rPr>
              <a:t>2023</a:t>
            </a:r>
            <a:r>
              <a:rPr lang="zh-TW" altLang="en-US" dirty="0">
                <a:latin typeface="Franklin Gothic Book" panose="020B0503020102020204" pitchFamily="34" charset="0"/>
                <a:ea typeface="FangSong" panose="02010609060101010101" pitchFamily="49" charset="-122"/>
                <a:cs typeface="Arial" charset="0"/>
              </a:rPr>
              <a:t>年成長預期</a:t>
            </a:r>
            <a:r>
              <a:rPr lang="en-US" altLang="zh-TW" dirty="0">
                <a:latin typeface="Franklin Gothic Book" panose="020B0503020102020204" pitchFamily="34" charset="0"/>
                <a:ea typeface="FangSong" panose="02010609060101010101" pitchFamily="49" charset="-122"/>
                <a:cs typeface="Arial" charset="0"/>
              </a:rPr>
              <a:t>15~20%</a:t>
            </a: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en-US" altLang="zh-CN" dirty="0" smtClean="0">
                <a:latin typeface="Franklin Gothic Book" panose="020B0503020102020204" pitchFamily="34" charset="0"/>
                <a:ea typeface="FangSong" panose="02010609060101010101" pitchFamily="49" charset="-122"/>
                <a:cs typeface="Arial" charset="0"/>
              </a:rPr>
              <a:t>2024</a:t>
            </a:r>
            <a:r>
              <a:rPr lang="zh-TW" altLang="en-US">
                <a:latin typeface="Franklin Gothic Book" panose="020B0503020102020204" pitchFamily="34" charset="0"/>
                <a:ea typeface="FangSong" panose="02010609060101010101" pitchFamily="49" charset="-122"/>
                <a:cs typeface="Arial" charset="0"/>
              </a:rPr>
              <a:t>出貨量</a:t>
            </a:r>
            <a:r>
              <a:rPr lang="zh-TW" altLang="en-US" smtClean="0">
                <a:latin typeface="Franklin Gothic Book" panose="020B0503020102020204" pitchFamily="34" charset="0"/>
                <a:ea typeface="FangSong" panose="02010609060101010101" pitchFamily="49" charset="-122"/>
                <a:cs typeface="Arial" charset="0"/>
              </a:rPr>
              <a:t>預</a:t>
            </a:r>
            <a:r>
              <a:rPr lang="zh-TW" altLang="en-US" dirty="0" smtClean="0">
                <a:latin typeface="Franklin Gothic Book" panose="020B0503020102020204" pitchFamily="34" charset="0"/>
                <a:ea typeface="FangSong" panose="02010609060101010101" pitchFamily="49" charset="-122"/>
                <a:cs typeface="Arial" charset="0"/>
              </a:rPr>
              <a:t>估有望較</a:t>
            </a:r>
            <a:r>
              <a:rPr lang="en-US" altLang="zh-TW" dirty="0">
                <a:latin typeface="Franklin Gothic Book" panose="020B0503020102020204" pitchFamily="34" charset="0"/>
                <a:ea typeface="FangSong" panose="02010609060101010101" pitchFamily="49" charset="-122"/>
                <a:cs typeface="Arial" charset="0"/>
              </a:rPr>
              <a:t>22</a:t>
            </a:r>
            <a:r>
              <a:rPr lang="zh-TW" altLang="en-US" dirty="0">
                <a:latin typeface="Franklin Gothic Book" panose="020B0503020102020204" pitchFamily="34" charset="0"/>
                <a:ea typeface="FangSong" panose="02010609060101010101" pitchFamily="49" charset="-122"/>
                <a:cs typeface="Arial" charset="0"/>
              </a:rPr>
              <a:t>年成長</a:t>
            </a:r>
            <a:r>
              <a:rPr lang="en-US" altLang="zh-TW" dirty="0">
                <a:latin typeface="Franklin Gothic Book" panose="020B0503020102020204" pitchFamily="34" charset="0"/>
                <a:ea typeface="FangSong" panose="02010609060101010101" pitchFamily="49" charset="-122"/>
                <a:cs typeface="Arial" charset="0"/>
              </a:rPr>
              <a:t>50</a:t>
            </a:r>
            <a:r>
              <a:rPr lang="en-US" altLang="zh-TW" dirty="0" smtClean="0">
                <a:latin typeface="Franklin Gothic Book" panose="020B0503020102020204" pitchFamily="34" charset="0"/>
                <a:ea typeface="FangSong" panose="02010609060101010101" pitchFamily="49" charset="-122"/>
                <a:cs typeface="Arial" charset="0"/>
              </a:rPr>
              <a:t>%</a:t>
            </a: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a:latin typeface="Franklin Gothic Book" panose="020B0503020102020204" pitchFamily="34" charset="0"/>
                <a:ea typeface="FangSong" panose="02010609060101010101" pitchFamily="49" charset="-122"/>
                <a:cs typeface="Arial" charset="0"/>
              </a:rPr>
              <a:t>現有生產基地產能優化</a:t>
            </a:r>
            <a:endParaRPr lang="en-US" altLang="zh-TW"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a:latin typeface="Franklin Gothic Book" panose="020B0503020102020204" pitchFamily="34" charset="0"/>
                <a:ea typeface="FangSong" panose="02010609060101010101" pitchFamily="49" charset="-122"/>
                <a:cs typeface="Arial" charset="0"/>
              </a:rPr>
              <a:t>毛利率提升</a:t>
            </a:r>
            <a:endParaRPr lang="en-US" altLang="zh-CN" dirty="0">
              <a:latin typeface="Franklin Gothic Book" panose="020B0503020102020204" pitchFamily="34" charset="0"/>
              <a:ea typeface="FangSong" panose="02010609060101010101" pitchFamily="49" charset="-122"/>
              <a:cs typeface="Arial" charset="0"/>
            </a:endParaRPr>
          </a:p>
          <a:p>
            <a:pPr marL="257175" indent="-257175" eaLnBrk="0" hangingPunct="0">
              <a:lnSpc>
                <a:spcPts val="1800"/>
              </a:lnSpc>
              <a:spcBef>
                <a:spcPts val="1200"/>
              </a:spcBef>
              <a:buClr>
                <a:schemeClr val="accent2"/>
              </a:buClr>
              <a:buSzPct val="80000"/>
              <a:buFont typeface="Wingdings" panose="05000000000000000000" pitchFamily="2" charset="2"/>
              <a:buChar char=""/>
            </a:pPr>
            <a:r>
              <a:rPr lang="zh-TW" altLang="en-US" dirty="0" smtClean="0">
                <a:latin typeface="Franklin Gothic Book" panose="020B0503020102020204" pitchFamily="34" charset="0"/>
                <a:ea typeface="FangSong" panose="02010609060101010101" pitchFamily="49" charset="-122"/>
                <a:cs typeface="Arial" charset="0"/>
              </a:rPr>
              <a:t>中期</a:t>
            </a:r>
            <a:r>
              <a:rPr lang="zh-TW" altLang="en-US" dirty="0">
                <a:latin typeface="Franklin Gothic Book" panose="020B0503020102020204" pitchFamily="34" charset="0"/>
                <a:ea typeface="FangSong" panose="02010609060101010101" pitchFamily="49" charset="-122"/>
                <a:cs typeface="Arial" charset="0"/>
              </a:rPr>
              <a:t>目</a:t>
            </a:r>
            <a:r>
              <a:rPr lang="zh-TW" altLang="en-US" dirty="0" smtClean="0">
                <a:latin typeface="Franklin Gothic Book" panose="020B0503020102020204" pitchFamily="34" charset="0"/>
                <a:ea typeface="FangSong" panose="02010609060101010101" pitchFamily="49" charset="-122"/>
                <a:cs typeface="Arial" charset="0"/>
              </a:rPr>
              <a:t>標</a:t>
            </a:r>
            <a:endParaRPr lang="en-US" altLang="zh-TW"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b="1" dirty="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台中廠</a:t>
            </a:r>
            <a:r>
              <a:rPr lang="en-US" altLang="zh-TW" b="1" dirty="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a:t>
            </a:r>
            <a:r>
              <a:rPr lang="zh-TW" altLang="en-US" b="1" dirty="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  </a:t>
            </a:r>
            <a:r>
              <a:rPr lang="en-US" altLang="zh-TW" b="1" dirty="0" smtClean="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2023 Q3</a:t>
            </a:r>
            <a:r>
              <a:rPr lang="zh-TW" altLang="en-US" b="1" dirty="0" smtClean="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認</a:t>
            </a:r>
            <a:r>
              <a:rPr lang="zh-TW" altLang="en-US" b="1" dirty="0">
                <a:solidFill>
                  <a:srgbClr val="0070C0"/>
                </a:solidFill>
                <a:latin typeface="Franklin Gothic Book" panose="020B0503020102020204" pitchFamily="34" charset="0"/>
                <a:ea typeface="FangSong" panose="02010609060101010101" pitchFamily="49" charset="-122"/>
                <a:cs typeface="Arial" charset="0"/>
                <a:hlinkClick r:id="rId5" action="ppaction://hlinksldjump"/>
              </a:rPr>
              <a:t>證</a:t>
            </a:r>
            <a:endParaRPr lang="en-US" altLang="zh-TW" b="1" dirty="0">
              <a:solidFill>
                <a:srgbClr val="0070C0"/>
              </a:solidFill>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b="1" dirty="0" smtClean="0">
                <a:latin typeface="Franklin Gothic Book" panose="020B0503020102020204" pitchFamily="34" charset="0"/>
                <a:ea typeface="FangSong" panose="02010609060101010101" pitchFamily="49" charset="-122"/>
                <a:cs typeface="Arial" charset="0"/>
                <a:hlinkClick r:id="rId6" action="ppaction://hlinksldjump"/>
              </a:rPr>
              <a:t>泰</a:t>
            </a:r>
            <a:r>
              <a:rPr lang="zh-TW" altLang="en-US" b="1" dirty="0">
                <a:latin typeface="Franklin Gothic Book" panose="020B0503020102020204" pitchFamily="34" charset="0"/>
                <a:ea typeface="FangSong" panose="02010609060101010101" pitchFamily="49" charset="-122"/>
                <a:cs typeface="Arial" charset="0"/>
                <a:hlinkClick r:id="rId6" action="ppaction://hlinksldjump"/>
              </a:rPr>
              <a:t>國廠</a:t>
            </a:r>
            <a:r>
              <a:rPr lang="en-US" altLang="zh-TW" b="1" dirty="0">
                <a:latin typeface="Franklin Gothic Book" panose="020B0503020102020204" pitchFamily="34" charset="0"/>
                <a:ea typeface="FangSong" panose="02010609060101010101" pitchFamily="49" charset="-122"/>
                <a:cs typeface="Arial" charset="0"/>
                <a:hlinkClick r:id="rId6" action="ppaction://hlinksldjump"/>
              </a:rPr>
              <a:t>:</a:t>
            </a:r>
            <a:r>
              <a:rPr lang="zh-TW" altLang="en-US" b="1" dirty="0">
                <a:latin typeface="Franklin Gothic Book" panose="020B0503020102020204" pitchFamily="34" charset="0"/>
                <a:ea typeface="FangSong" panose="02010609060101010101" pitchFamily="49" charset="-122"/>
                <a:cs typeface="Arial" charset="0"/>
                <a:hlinkClick r:id="rId6" action="ppaction://hlinksldjump"/>
              </a:rPr>
              <a:t>  </a:t>
            </a:r>
            <a:r>
              <a:rPr lang="en-US" altLang="zh-TW" b="1" dirty="0">
                <a:latin typeface="Franklin Gothic Book" panose="020B0503020102020204" pitchFamily="34" charset="0"/>
                <a:ea typeface="FangSong" panose="02010609060101010101" pitchFamily="49" charset="-122"/>
                <a:cs typeface="Arial" charset="0"/>
                <a:hlinkClick r:id="rId6" action="ppaction://hlinksldjump"/>
              </a:rPr>
              <a:t>2025 Q1</a:t>
            </a:r>
            <a:r>
              <a:rPr lang="zh-TW" altLang="en-US" b="1" dirty="0">
                <a:latin typeface="Franklin Gothic Book" panose="020B0503020102020204" pitchFamily="34" charset="0"/>
                <a:ea typeface="FangSong" panose="02010609060101010101" pitchFamily="49" charset="-122"/>
                <a:cs typeface="Arial" charset="0"/>
                <a:hlinkClick r:id="rId6" action="ppaction://hlinksldjump"/>
              </a:rPr>
              <a:t>投產</a:t>
            </a:r>
            <a:endParaRPr lang="en-US" altLang="zh-TW" b="1"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b="1" dirty="0">
                <a:latin typeface="Franklin Gothic Book" panose="020B0503020102020204" pitchFamily="34" charset="0"/>
                <a:ea typeface="FangSong" panose="02010609060101010101" pitchFamily="49" charset="-122"/>
                <a:cs typeface="Arial" charset="0"/>
                <a:hlinkClick r:id="rId7" action="ppaction://hlinksldjump"/>
              </a:rPr>
              <a:t>酒泉一重風電集團合</a:t>
            </a:r>
            <a:r>
              <a:rPr lang="zh-TW" altLang="en-US" b="1" dirty="0" smtClean="0">
                <a:latin typeface="Franklin Gothic Book" panose="020B0503020102020204" pitchFamily="34" charset="0"/>
                <a:ea typeface="FangSong" panose="02010609060101010101" pitchFamily="49" charset="-122"/>
                <a:cs typeface="Arial" charset="0"/>
                <a:hlinkClick r:id="rId7" action="ppaction://hlinksldjump"/>
              </a:rPr>
              <a:t>作案</a:t>
            </a:r>
            <a:r>
              <a:rPr lang="en-US" altLang="zh-TW" b="1" dirty="0" smtClean="0">
                <a:latin typeface="Franklin Gothic Book" panose="020B0503020102020204" pitchFamily="34" charset="0"/>
                <a:ea typeface="FangSong" panose="02010609060101010101" pitchFamily="49" charset="-122"/>
                <a:cs typeface="Arial" charset="0"/>
                <a:hlinkClick r:id="rId7" action="ppaction://hlinksldjump"/>
              </a:rPr>
              <a:t>:</a:t>
            </a:r>
            <a:r>
              <a:rPr lang="zh-TW" altLang="en-US" b="1" dirty="0" smtClean="0">
                <a:latin typeface="Franklin Gothic Book" panose="020B0503020102020204" pitchFamily="34" charset="0"/>
                <a:ea typeface="FangSong" panose="02010609060101010101" pitchFamily="49" charset="-122"/>
                <a:cs typeface="Arial" charset="0"/>
                <a:hlinkClick r:id="rId7" action="ppaction://hlinksldjump"/>
              </a:rPr>
              <a:t> 永冠</a:t>
            </a:r>
            <a:r>
              <a:rPr lang="en-US" altLang="zh-TW" b="1" dirty="0" smtClean="0">
                <a:latin typeface="Franklin Gothic Book" panose="020B0503020102020204" pitchFamily="34" charset="0"/>
                <a:ea typeface="FangSong" panose="02010609060101010101" pitchFamily="49" charset="-122"/>
                <a:cs typeface="Arial" charset="0"/>
                <a:hlinkClick r:id="rId7" action="ppaction://hlinksldjump"/>
              </a:rPr>
              <a:t>/</a:t>
            </a:r>
            <a:r>
              <a:rPr lang="zh-TW" altLang="en-US" b="1" dirty="0" smtClean="0">
                <a:latin typeface="Franklin Gothic Book" panose="020B0503020102020204" pitchFamily="34" charset="0"/>
                <a:ea typeface="FangSong" panose="02010609060101010101" pitchFamily="49" charset="-122"/>
                <a:cs typeface="Arial" charset="0"/>
                <a:hlinkClick r:id="rId7" action="ppaction://hlinksldjump"/>
              </a:rPr>
              <a:t>央</a:t>
            </a:r>
            <a:r>
              <a:rPr lang="zh-TW" altLang="en-US" b="1" dirty="0">
                <a:latin typeface="Franklin Gothic Book" panose="020B0503020102020204" pitchFamily="34" charset="0"/>
                <a:ea typeface="FangSong" panose="02010609060101010101" pitchFamily="49" charset="-122"/>
                <a:cs typeface="Arial" charset="0"/>
                <a:hlinkClick r:id="rId7" action="ppaction://hlinksldjump"/>
              </a:rPr>
              <a:t>企</a:t>
            </a:r>
            <a:r>
              <a:rPr lang="en-US" altLang="zh-TW" b="1" dirty="0">
                <a:latin typeface="Franklin Gothic Book" panose="020B0503020102020204" pitchFamily="34" charset="0"/>
                <a:ea typeface="FangSong" panose="02010609060101010101" pitchFamily="49" charset="-122"/>
                <a:cs typeface="Arial" charset="0"/>
                <a:hlinkClick r:id="rId7" action="ppaction://hlinksldjump"/>
              </a:rPr>
              <a:t>/</a:t>
            </a:r>
            <a:r>
              <a:rPr lang="zh-TW" altLang="en-US" b="1" dirty="0">
                <a:latin typeface="Franklin Gothic Book" panose="020B0503020102020204" pitchFamily="34" charset="0"/>
                <a:ea typeface="FangSong" panose="02010609060101010101" pitchFamily="49" charset="-122"/>
                <a:cs typeface="Arial" charset="0"/>
                <a:hlinkClick r:id="rId7" action="ppaction://hlinksldjump"/>
              </a:rPr>
              <a:t>金風合作</a:t>
            </a:r>
            <a:r>
              <a:rPr lang="en-US" altLang="zh-TW" b="1" dirty="0">
                <a:latin typeface="Franklin Gothic Book" panose="020B0503020102020204" pitchFamily="34" charset="0"/>
                <a:ea typeface="FangSong" panose="02010609060101010101" pitchFamily="49" charset="-122"/>
                <a:cs typeface="Arial" charset="0"/>
                <a:hlinkClick r:id="rId7" action="ppaction://hlinksldjump"/>
              </a:rPr>
              <a:t>(</a:t>
            </a:r>
            <a:r>
              <a:rPr lang="zh-TW" altLang="en-US" b="1" dirty="0">
                <a:latin typeface="Franklin Gothic Book" panose="020B0503020102020204" pitchFamily="34" charset="0"/>
                <a:ea typeface="FangSong" panose="02010609060101010101" pitchFamily="49" charset="-122"/>
                <a:cs typeface="Arial" charset="0"/>
                <a:hlinkClick r:id="rId7" action="ppaction://hlinksldjump"/>
              </a:rPr>
              <a:t>含風場開發</a:t>
            </a:r>
            <a:r>
              <a:rPr lang="en-US" altLang="zh-TW" b="1" dirty="0" smtClean="0">
                <a:latin typeface="Franklin Gothic Book" panose="020B0503020102020204" pitchFamily="34" charset="0"/>
                <a:ea typeface="FangSong" panose="02010609060101010101" pitchFamily="49" charset="-122"/>
                <a:cs typeface="Arial" charset="0"/>
                <a:hlinkClick r:id="rId7" action="ppaction://hlinksldjump"/>
              </a:rPr>
              <a:t>)</a:t>
            </a:r>
            <a:endParaRPr lang="en-US" altLang="zh-TW" b="1" dirty="0" smtClean="0">
              <a:latin typeface="Franklin Gothic Book" panose="020B0503020102020204" pitchFamily="34" charset="0"/>
              <a:ea typeface="FangSong" panose="02010609060101010101" pitchFamily="49" charset="-122"/>
              <a:cs typeface="Arial" charset="0"/>
            </a:endParaRPr>
          </a:p>
          <a:p>
            <a:pPr marL="257175" indent="-257175" eaLnBrk="0" hangingPunct="0">
              <a:lnSpc>
                <a:spcPts val="1800"/>
              </a:lnSpc>
              <a:spcBef>
                <a:spcPts val="1200"/>
              </a:spcBef>
              <a:buClr>
                <a:schemeClr val="accent2"/>
              </a:buClr>
              <a:buSzPct val="80000"/>
              <a:buFont typeface="Wingdings" panose="05000000000000000000" pitchFamily="2" charset="2"/>
              <a:buChar char=""/>
            </a:pPr>
            <a:r>
              <a:rPr lang="zh-TW" altLang="en-US" dirty="0" smtClean="0">
                <a:latin typeface="Franklin Gothic Book" panose="020B0503020102020204" pitchFamily="34" charset="0"/>
                <a:ea typeface="FangSong" panose="02010609060101010101" pitchFamily="49" charset="-122"/>
                <a:cs typeface="Arial" charset="0"/>
              </a:rPr>
              <a:t>長</a:t>
            </a:r>
            <a:r>
              <a:rPr lang="zh-TW" altLang="en-US" dirty="0">
                <a:latin typeface="Franklin Gothic Book" panose="020B0503020102020204" pitchFamily="34" charset="0"/>
                <a:ea typeface="FangSong" panose="02010609060101010101" pitchFamily="49" charset="-122"/>
                <a:cs typeface="Arial" charset="0"/>
              </a:rPr>
              <a:t>期目</a:t>
            </a:r>
            <a:r>
              <a:rPr lang="zh-TW" altLang="en-US" dirty="0" smtClean="0">
                <a:latin typeface="Franklin Gothic Book" panose="020B0503020102020204" pitchFamily="34" charset="0"/>
                <a:ea typeface="FangSong" panose="02010609060101010101" pitchFamily="49" charset="-122"/>
                <a:cs typeface="Arial" charset="0"/>
              </a:rPr>
              <a:t>標</a:t>
            </a:r>
            <a:endParaRPr lang="en-US" altLang="zh-TW" dirty="0" smtClean="0">
              <a:latin typeface="Franklin Gothic Book" panose="020B0503020102020204" pitchFamily="34" charset="0"/>
              <a:ea typeface="FangSong" panose="02010609060101010101" pitchFamily="49" charset="-122"/>
            </a:endParaRPr>
          </a:p>
          <a:p>
            <a:pPr marL="600075" lvl="1" indent="-257175" eaLnBrk="0" hangingPunct="0">
              <a:lnSpc>
                <a:spcPts val="1650"/>
              </a:lnSpc>
              <a:spcBef>
                <a:spcPts val="1200"/>
              </a:spcBef>
              <a:buClr>
                <a:schemeClr val="accent2"/>
              </a:buClr>
              <a:buSzPct val="50000"/>
              <a:buFont typeface="Wingdings" panose="05000000000000000000" pitchFamily="2" charset="2"/>
              <a:buChar char="l"/>
            </a:pPr>
            <a:r>
              <a:rPr lang="zh-TW" altLang="en-US" dirty="0" smtClean="0">
                <a:latin typeface="Franklin Gothic Book" panose="020B0503020102020204" pitchFamily="34" charset="0"/>
                <a:ea typeface="FangSong" panose="02010609060101010101" pitchFamily="49" charset="-122"/>
              </a:rPr>
              <a:t>永續經營與傳承 </a:t>
            </a:r>
            <a:endParaRPr lang="en-US" altLang="zh-TW" dirty="0" smtClean="0">
              <a:latin typeface="Franklin Gothic Book" panose="020B0503020102020204" pitchFamily="34" charset="0"/>
              <a:ea typeface="FangSong" panose="02010609060101010101" pitchFamily="49" charset="-122"/>
              <a:cs typeface="Arial" charset="0"/>
            </a:endParaRPr>
          </a:p>
          <a:p>
            <a:pPr marL="600075" lvl="1" indent="-257175" eaLnBrk="0" hangingPunct="0">
              <a:lnSpc>
                <a:spcPts val="1650"/>
              </a:lnSpc>
              <a:spcBef>
                <a:spcPts val="1200"/>
              </a:spcBef>
              <a:buClr>
                <a:schemeClr val="accent2"/>
              </a:buClr>
              <a:buSzPct val="50000"/>
              <a:buFont typeface="Wingdings" panose="05000000000000000000" pitchFamily="2" charset="2"/>
              <a:buChar char="l"/>
            </a:pPr>
            <a:r>
              <a:rPr lang="zh-TW" altLang="en-US" dirty="0" smtClean="0">
                <a:latin typeface="Franklin Gothic Book" panose="020B0503020102020204" pitchFamily="34" charset="0"/>
                <a:ea typeface="FangSong" panose="02010609060101010101" pitchFamily="49" charset="-122"/>
              </a:rPr>
              <a:t>深化</a:t>
            </a:r>
            <a:r>
              <a:rPr lang="zh-TW" altLang="en-US" dirty="0">
                <a:latin typeface="Franklin Gothic Book" panose="020B0503020102020204" pitchFamily="34" charset="0"/>
                <a:ea typeface="FangSong" panose="02010609060101010101" pitchFamily="49" charset="-122"/>
              </a:rPr>
              <a:t>環境、社會及公司治理 </a:t>
            </a:r>
            <a:r>
              <a:rPr lang="en-US" altLang="zh-TW" dirty="0">
                <a:latin typeface="Franklin Gothic Book" panose="020B0503020102020204" pitchFamily="34" charset="0"/>
                <a:ea typeface="FangSong" panose="02010609060101010101" pitchFamily="49" charset="-122"/>
              </a:rPr>
              <a:t>(</a:t>
            </a:r>
            <a:r>
              <a:rPr lang="en-US" altLang="zh-TW" dirty="0" smtClean="0">
                <a:latin typeface="Franklin Gothic Book" panose="020B0503020102020204" pitchFamily="34" charset="0"/>
                <a:ea typeface="FangSong" panose="02010609060101010101" pitchFamily="49" charset="-122"/>
              </a:rPr>
              <a:t>ESG)</a:t>
            </a:r>
            <a:r>
              <a:rPr lang="zh-CN" altLang="en-US" dirty="0">
                <a:latin typeface="Franklin Gothic Book" panose="020B0503020102020204" pitchFamily="34" charset="0"/>
                <a:ea typeface="FangSong" panose="02010609060101010101" pitchFamily="49" charset="-122"/>
              </a:rPr>
              <a:t>、</a:t>
            </a:r>
            <a:r>
              <a:rPr lang="zh-TW" altLang="en-US" dirty="0" smtClean="0">
                <a:latin typeface="Franklin Gothic Book" panose="020B0503020102020204" pitchFamily="34" charset="0"/>
                <a:ea typeface="FangSong" panose="02010609060101010101" pitchFamily="49" charset="-122"/>
              </a:rPr>
              <a:t>善</a:t>
            </a:r>
            <a:r>
              <a:rPr lang="zh-TW" altLang="en-US" dirty="0">
                <a:latin typeface="Franklin Gothic Book" panose="020B0503020102020204" pitchFamily="34" charset="0"/>
                <a:ea typeface="FangSong" panose="02010609060101010101" pitchFamily="49" charset="-122"/>
              </a:rPr>
              <a:t>盡企業社會責任 </a:t>
            </a:r>
            <a:r>
              <a:rPr lang="en-US" altLang="zh-TW" dirty="0">
                <a:latin typeface="Franklin Gothic Book" panose="020B0503020102020204" pitchFamily="34" charset="0"/>
                <a:ea typeface="FangSong" panose="02010609060101010101" pitchFamily="49" charset="-122"/>
              </a:rPr>
              <a:t>(</a:t>
            </a:r>
            <a:r>
              <a:rPr lang="en-US" altLang="zh-TW" dirty="0" smtClean="0">
                <a:latin typeface="Franklin Gothic Book" panose="020B0503020102020204" pitchFamily="34" charset="0"/>
                <a:ea typeface="FangSong" panose="02010609060101010101" pitchFamily="49" charset="-122"/>
              </a:rPr>
              <a:t>CSR)</a:t>
            </a:r>
            <a:endParaRPr lang="en-US" altLang="zh-TW" dirty="0">
              <a:latin typeface="Franklin Gothic Book" panose="020B0503020102020204" pitchFamily="34" charset="0"/>
              <a:ea typeface="FangSong" panose="02010609060101010101" pitchFamily="49" charset="-122"/>
            </a:endParaRPr>
          </a:p>
          <a:p>
            <a:pPr marL="600075" lvl="1" indent="-257175" eaLnBrk="0" hangingPunct="0">
              <a:lnSpc>
                <a:spcPts val="1650"/>
              </a:lnSpc>
              <a:spcBef>
                <a:spcPts val="1200"/>
              </a:spcBef>
              <a:buClr>
                <a:schemeClr val="accent2"/>
              </a:buClr>
              <a:buSzPct val="50000"/>
              <a:buFont typeface="Wingdings" panose="05000000000000000000" pitchFamily="2" charset="2"/>
              <a:buChar char="l"/>
            </a:pPr>
            <a:r>
              <a:rPr lang="zh-CN" altLang="en-US" dirty="0" smtClean="0">
                <a:latin typeface="Franklin Gothic Book" panose="020B0503020102020204" pitchFamily="34" charset="0"/>
                <a:ea typeface="FangSong" panose="02010609060101010101" pitchFamily="49" charset="-122"/>
                <a:cs typeface="Arial" charset="0"/>
              </a:rPr>
              <a:t>年</a:t>
            </a:r>
            <a:r>
              <a:rPr lang="zh-CN" altLang="en-US" dirty="0">
                <a:latin typeface="Franklin Gothic Book" panose="020B0503020102020204" pitchFamily="34" charset="0"/>
                <a:ea typeface="FangSong" panose="02010609060101010101" pitchFamily="49" charset="-122"/>
                <a:cs typeface="Arial" charset="0"/>
              </a:rPr>
              <a:t>產</a:t>
            </a:r>
            <a:r>
              <a:rPr lang="zh-TW" altLang="en-US" dirty="0">
                <a:latin typeface="Franklin Gothic Book" panose="020B0503020102020204" pitchFamily="34" charset="0"/>
                <a:ea typeface="FangSong" panose="02010609060101010101" pitchFamily="49" charset="-122"/>
                <a:cs typeface="Arial" charset="0"/>
              </a:rPr>
              <a:t>能預期</a:t>
            </a:r>
            <a:r>
              <a:rPr lang="zh-TW" altLang="en-US" dirty="0" smtClean="0">
                <a:latin typeface="Franklin Gothic Book" panose="020B0503020102020204" pitchFamily="34" charset="0"/>
                <a:ea typeface="FangSong" panose="02010609060101010101" pitchFamily="49" charset="-122"/>
                <a:cs typeface="Arial" charset="0"/>
              </a:rPr>
              <a:t>超越</a:t>
            </a:r>
            <a:r>
              <a:rPr lang="en-US" altLang="zh-TW" dirty="0" smtClean="0">
                <a:latin typeface="Franklin Gothic Book" panose="020B0503020102020204" pitchFamily="34" charset="0"/>
                <a:ea typeface="FangSong" panose="02010609060101010101" pitchFamily="49" charset="-122"/>
                <a:cs typeface="Arial" charset="0"/>
              </a:rPr>
              <a:t>35</a:t>
            </a:r>
            <a:r>
              <a:rPr lang="zh-CN" altLang="en-US" dirty="0" smtClean="0">
                <a:latin typeface="Franklin Gothic Book" panose="020B0503020102020204" pitchFamily="34" charset="0"/>
                <a:ea typeface="FangSong" panose="02010609060101010101" pitchFamily="49" charset="-122"/>
                <a:cs typeface="Arial" charset="0"/>
              </a:rPr>
              <a:t>萬</a:t>
            </a:r>
            <a:r>
              <a:rPr lang="zh-CN" altLang="en-US" dirty="0">
                <a:latin typeface="Franklin Gothic Book" panose="020B0503020102020204" pitchFamily="34" charset="0"/>
                <a:ea typeface="FangSong" panose="02010609060101010101" pitchFamily="49" charset="-122"/>
                <a:cs typeface="Arial" charset="0"/>
              </a:rPr>
              <a:t>噸</a:t>
            </a:r>
            <a:endParaRPr lang="en-US" altLang="zh-CN" dirty="0">
              <a:latin typeface="Franklin Gothic Book" panose="020B0503020102020204" pitchFamily="34" charset="0"/>
              <a:ea typeface="FangSong" panose="02010609060101010101" pitchFamily="49" charset="-122"/>
              <a:cs typeface="Arial" charset="0"/>
            </a:endParaRPr>
          </a:p>
          <a:p>
            <a:pPr marL="342900" lvl="1" eaLnBrk="0" hangingPunct="0">
              <a:lnSpc>
                <a:spcPts val="1650"/>
              </a:lnSpc>
              <a:spcBef>
                <a:spcPts val="1200"/>
              </a:spcBef>
              <a:buClr>
                <a:schemeClr val="accent2"/>
              </a:buClr>
              <a:buSzPct val="50000"/>
            </a:pPr>
            <a:endParaRPr lang="en-US" altLang="zh-TW" dirty="0" smtClean="0">
              <a:latin typeface="Franklin Gothic Book" panose="020B0503020102020204" pitchFamily="34" charset="0"/>
              <a:ea typeface="FangSong" panose="02010609060101010101" pitchFamily="49" charset="-122"/>
            </a:endParaRPr>
          </a:p>
        </p:txBody>
      </p:sp>
    </p:spTree>
    <p:extLst>
      <p:ext uri="{BB962C8B-B14F-4D97-AF65-F5344CB8AC3E}">
        <p14:creationId xmlns:p14="http://schemas.microsoft.com/office/powerpoint/2010/main" val="109499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Box 1"/>
          <p:cNvSpPr txBox="1">
            <a:spLocks noChangeArrowheads="1"/>
          </p:cNvSpPr>
          <p:nvPr/>
        </p:nvSpPr>
        <p:spPr bwMode="auto">
          <a:xfrm>
            <a:off x="1775520" y="276579"/>
            <a:ext cx="8208963" cy="646331"/>
          </a:xfrm>
          <a:prstGeom prst="rect">
            <a:avLst/>
          </a:prstGeom>
          <a:noFill/>
          <a:ln w="9525">
            <a:noFill/>
            <a:miter lim="800000"/>
            <a:headEnd/>
            <a:tailEnd/>
          </a:ln>
        </p:spPr>
        <p:txBody>
          <a:bodyPr anchor="ctr">
            <a:spAutoFit/>
          </a:bodyPr>
          <a:lstStyle/>
          <a:p>
            <a:pPr algn="ctr" eaLnBrk="0" hangingPunct="0">
              <a:spcBef>
                <a:spcPct val="50000"/>
              </a:spcBef>
            </a:pPr>
            <a:r>
              <a:rPr lang="zh-TW" altLang="en-US" sz="3600" b="1" dirty="0">
                <a:latin typeface="Franklin Gothic Book" panose="020B0503020102020204" pitchFamily="34" charset="0"/>
                <a:ea typeface="FangSong" panose="02010609060101010101" pitchFamily="49" charset="-122"/>
              </a:rPr>
              <a:t>可持續發</a:t>
            </a:r>
            <a:r>
              <a:rPr lang="zh-TW" altLang="en-US" sz="3600" b="1" dirty="0" smtClean="0">
                <a:latin typeface="Franklin Gothic Book" panose="020B0503020102020204" pitchFamily="34" charset="0"/>
                <a:ea typeface="FangSong" panose="02010609060101010101" pitchFamily="49" charset="-122"/>
              </a:rPr>
              <a:t>展 </a:t>
            </a:r>
            <a:r>
              <a:rPr lang="en-US" altLang="zh-TW" sz="3600" b="1" dirty="0" smtClean="0">
                <a:latin typeface="Franklin Gothic Book" panose="020B0503020102020204" pitchFamily="34" charset="0"/>
                <a:ea typeface="FangSong" panose="02010609060101010101" pitchFamily="49" charset="-122"/>
              </a:rPr>
              <a:t>&amp; </a:t>
            </a:r>
            <a:r>
              <a:rPr lang="zh-TW" altLang="en-US" sz="3600" b="1" dirty="0" smtClean="0">
                <a:latin typeface="Franklin Gothic Book" panose="020B0503020102020204" pitchFamily="34" charset="0"/>
                <a:ea typeface="FangSong" panose="02010609060101010101" pitchFamily="49" charset="-122"/>
              </a:rPr>
              <a:t>永</a:t>
            </a:r>
            <a:r>
              <a:rPr lang="zh-TW" altLang="en-US" sz="3600" b="1" dirty="0">
                <a:latin typeface="Franklin Gothic Book" panose="020B0503020102020204" pitchFamily="34" charset="0"/>
                <a:ea typeface="FangSong" panose="02010609060101010101" pitchFamily="49" charset="-122"/>
              </a:rPr>
              <a:t>續經營</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
        <p:nvSpPr>
          <p:cNvPr id="84994" name="Content Placeholder 2"/>
          <p:cNvSpPr txBox="1">
            <a:spLocks/>
          </p:cNvSpPr>
          <p:nvPr/>
        </p:nvSpPr>
        <p:spPr bwMode="auto">
          <a:xfrm>
            <a:off x="1271464" y="1462731"/>
            <a:ext cx="3600400" cy="4473899"/>
          </a:xfrm>
          <a:prstGeom prst="rect">
            <a:avLst/>
          </a:prstGeom>
          <a:noFill/>
          <a:ln w="9525">
            <a:noFill/>
            <a:miter lim="800000"/>
            <a:headEnd/>
            <a:tailEnd/>
          </a:ln>
        </p:spPr>
        <p:txBody>
          <a:bodyPr/>
          <a:lstStyle/>
          <a:p>
            <a:pPr marL="342900" indent="-342900" eaLnBrk="0" hangingPunct="0">
              <a:lnSpc>
                <a:spcPts val="2400"/>
              </a:lnSpc>
              <a:spcBef>
                <a:spcPts val="1200"/>
              </a:spcBef>
              <a:buClr>
                <a:schemeClr val="accent2"/>
              </a:buClr>
              <a:buSzPct val="80000"/>
              <a:buFont typeface="Wingdings" panose="05000000000000000000" pitchFamily="2" charset="2"/>
              <a:buChar char=""/>
            </a:pPr>
            <a:r>
              <a:rPr lang="zh-CN" altLang="en-US" sz="2000" b="1" dirty="0" smtClean="0">
                <a:latin typeface="Franklin Gothic Book" panose="020B0503020102020204" pitchFamily="34" charset="0"/>
                <a:ea typeface="FangSong" panose="02010609060101010101" pitchFamily="49" charset="-122"/>
                <a:cs typeface="Arial" charset="0"/>
              </a:rPr>
              <a:t>環保</a:t>
            </a:r>
            <a:endParaRPr lang="en-US" altLang="zh-CN" sz="2000" b="1" dirty="0" smtClean="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a:ea typeface="FangSong" panose="02010609060101010101" pitchFamily="49" charset="-122"/>
                <a:cs typeface="Arial" charset="0"/>
              </a:rPr>
              <a:t>投資風場</a:t>
            </a: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a:ea typeface="FangSong" panose="02010609060101010101" pitchFamily="49" charset="-122"/>
                <a:cs typeface="Arial" charset="0"/>
              </a:rPr>
              <a:t>儲備綠能資源</a:t>
            </a: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TW" altLang="en-US" dirty="0">
                <a:ea typeface="FangSong" panose="02010609060101010101" pitchFamily="49" charset="-122"/>
                <a:cs typeface="Arial" charset="0"/>
              </a:rPr>
              <a:t>計算碳排</a:t>
            </a:r>
            <a:r>
              <a:rPr lang="en-US" altLang="zh-TW" dirty="0">
                <a:ea typeface="FangSong" panose="02010609060101010101" pitchFamily="49" charset="-122"/>
                <a:cs typeface="Arial" charset="0"/>
              </a:rPr>
              <a:t>;</a:t>
            </a:r>
            <a:r>
              <a:rPr lang="zh-TW" altLang="en-US" dirty="0">
                <a:ea typeface="FangSong" panose="02010609060101010101" pitchFamily="49" charset="-122"/>
                <a:cs typeface="Arial" charset="0"/>
              </a:rPr>
              <a:t>管控碳足跡</a:t>
            </a:r>
          </a:p>
          <a:p>
            <a:pPr marL="342900" indent="-342900" eaLnBrk="0" hangingPunct="0">
              <a:lnSpc>
                <a:spcPts val="2400"/>
              </a:lnSpc>
              <a:spcBef>
                <a:spcPts val="1200"/>
              </a:spcBef>
              <a:buClr>
                <a:schemeClr val="accent2"/>
              </a:buClr>
              <a:buSzPct val="80000"/>
              <a:buFont typeface="Wingdings" panose="05000000000000000000" pitchFamily="2" charset="2"/>
              <a:buChar char=""/>
            </a:pPr>
            <a:r>
              <a:rPr lang="zh-CN" altLang="en-US" sz="2000" b="1" dirty="0" smtClean="0">
                <a:latin typeface="Franklin Gothic Book" panose="020B0503020102020204" pitchFamily="34" charset="0"/>
                <a:ea typeface="FangSong" panose="02010609060101010101" pitchFamily="49" charset="-122"/>
                <a:cs typeface="Arial" charset="0"/>
              </a:rPr>
              <a:t>社</a:t>
            </a:r>
            <a:r>
              <a:rPr lang="zh-CN" altLang="en-US" sz="2000" b="1" dirty="0">
                <a:latin typeface="Franklin Gothic Book" panose="020B0503020102020204" pitchFamily="34" charset="0"/>
                <a:ea typeface="FangSong" panose="02010609060101010101" pitchFamily="49" charset="-122"/>
                <a:cs typeface="Arial" charset="0"/>
              </a:rPr>
              <a:t>會</a:t>
            </a:r>
            <a:r>
              <a:rPr lang="zh-TW" altLang="en-US" sz="2000" b="1" dirty="0" smtClean="0">
                <a:latin typeface="Franklin Gothic Book" panose="020B0503020102020204" pitchFamily="34" charset="0"/>
                <a:ea typeface="FangSong" panose="02010609060101010101" pitchFamily="49" charset="-122"/>
                <a:cs typeface="Arial" charset="0"/>
              </a:rPr>
              <a:t> </a:t>
            </a:r>
            <a:endParaRPr lang="en-US" altLang="zh-TW" sz="2000" b="1" dirty="0" smtClean="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a:ea typeface="FangSong" panose="02010609060101010101" pitchFamily="49" charset="-122"/>
                <a:cs typeface="Arial" charset="0"/>
              </a:rPr>
              <a:t>技</a:t>
            </a:r>
            <a:r>
              <a:rPr lang="zh-CN" altLang="en-US" dirty="0" smtClean="0">
                <a:ea typeface="FangSong" panose="02010609060101010101" pitchFamily="49" charset="-122"/>
                <a:cs typeface="Arial" charset="0"/>
              </a:rPr>
              <a:t>術回流</a:t>
            </a:r>
            <a:endParaRPr lang="en-US" altLang="zh-CN" dirty="0" smtClean="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smtClean="0">
                <a:ea typeface="FangSong" panose="02010609060101010101" pitchFamily="49" charset="-122"/>
                <a:cs typeface="Arial" charset="0"/>
              </a:rPr>
              <a:t>產學合作</a:t>
            </a:r>
            <a:endParaRPr lang="en-US" altLang="zh-CN" dirty="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smtClean="0">
                <a:ea typeface="FangSong" panose="02010609060101010101" pitchFamily="49" charset="-122"/>
                <a:cs typeface="Arial" charset="0"/>
              </a:rPr>
              <a:t>人才培育</a:t>
            </a:r>
            <a:endParaRPr lang="en-US" altLang="zh-TW" sz="2000" b="1" dirty="0">
              <a:latin typeface="Franklin Gothic Book" panose="020B0503020102020204" pitchFamily="34" charset="0"/>
              <a:ea typeface="FangSong" panose="02010609060101010101" pitchFamily="49" charset="-122"/>
              <a:cs typeface="Arial" charset="0"/>
            </a:endParaRPr>
          </a:p>
          <a:p>
            <a:pPr marL="342900" indent="-342900" eaLnBrk="0" hangingPunct="0">
              <a:lnSpc>
                <a:spcPts val="2400"/>
              </a:lnSpc>
              <a:spcBef>
                <a:spcPts val="1200"/>
              </a:spcBef>
              <a:buClr>
                <a:schemeClr val="accent2"/>
              </a:buClr>
              <a:buSzPct val="80000"/>
              <a:buFont typeface="Wingdings" panose="05000000000000000000" pitchFamily="2" charset="2"/>
              <a:buChar char=""/>
            </a:pPr>
            <a:r>
              <a:rPr lang="zh-CN" altLang="en-US" sz="2000" b="1" dirty="0" smtClean="0">
                <a:latin typeface="Franklin Gothic Book" panose="020B0503020102020204" pitchFamily="34" charset="0"/>
                <a:ea typeface="FangSong" panose="02010609060101010101" pitchFamily="49" charset="-122"/>
                <a:cs typeface="Arial" charset="0"/>
              </a:rPr>
              <a:t>公司治理</a:t>
            </a:r>
            <a:endParaRPr lang="en-US" altLang="zh-TW" sz="2000" b="1" dirty="0">
              <a:latin typeface="Franklin Gothic Book" panose="020B0503020102020204" pitchFamily="34" charset="0"/>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smtClean="0">
                <a:latin typeface="+mj-lt"/>
                <a:ea typeface="FangSong" panose="02010609060101010101" pitchFamily="49" charset="-122"/>
                <a:cs typeface="Arial" charset="0"/>
              </a:rPr>
              <a:t>增加外部董事人數</a:t>
            </a:r>
            <a:endParaRPr lang="en-US" altLang="zh-CN" dirty="0" smtClean="0">
              <a:latin typeface="+mj-lt"/>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smtClean="0">
                <a:latin typeface="+mj-lt"/>
                <a:ea typeface="FangSong" panose="02010609060101010101" pitchFamily="49" charset="-122"/>
                <a:cs typeface="Arial" charset="0"/>
              </a:rPr>
              <a:t>增加女性董事成員</a:t>
            </a:r>
            <a:endParaRPr lang="en-US" altLang="zh-CN" dirty="0" smtClean="0">
              <a:latin typeface="+mj-lt"/>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r>
              <a:rPr lang="zh-CN" altLang="en-US" dirty="0">
                <a:latin typeface="+mj-lt"/>
                <a:ea typeface="FangSong" panose="02010609060101010101" pitchFamily="49" charset="-122"/>
                <a:cs typeface="Arial" charset="0"/>
              </a:rPr>
              <a:t>董事</a:t>
            </a:r>
            <a:r>
              <a:rPr lang="zh-CN" altLang="en-US" dirty="0" smtClean="0">
                <a:latin typeface="+mj-lt"/>
                <a:ea typeface="FangSong" panose="02010609060101010101" pitchFamily="49" charset="-122"/>
                <a:cs typeface="Arial" charset="0"/>
              </a:rPr>
              <a:t>長</a:t>
            </a:r>
            <a:r>
              <a:rPr lang="en-US" altLang="zh-CN" dirty="0" smtClean="0">
                <a:latin typeface="+mj-lt"/>
                <a:ea typeface="FangSong" panose="02010609060101010101" pitchFamily="49" charset="-122"/>
                <a:cs typeface="Arial" charset="0"/>
              </a:rPr>
              <a:t>/</a:t>
            </a:r>
            <a:r>
              <a:rPr lang="zh-CN" altLang="en-US" dirty="0" smtClean="0">
                <a:latin typeface="+mj-lt"/>
                <a:ea typeface="FangSong" panose="02010609060101010101" pitchFamily="49" charset="-122"/>
                <a:cs typeface="Arial" charset="0"/>
              </a:rPr>
              <a:t>總經理區隔</a:t>
            </a:r>
            <a:endParaRPr lang="en-US" altLang="zh-CN" dirty="0" smtClean="0">
              <a:latin typeface="+mj-lt"/>
              <a:ea typeface="FangSong" panose="02010609060101010101" pitchFamily="49" charset="-122"/>
              <a:cs typeface="Arial" charset="0"/>
            </a:endParaRPr>
          </a:p>
          <a:p>
            <a:pPr marL="800100" lvl="1" indent="-342900" eaLnBrk="0" hangingPunct="0">
              <a:lnSpc>
                <a:spcPts val="2200"/>
              </a:lnSpc>
              <a:spcBef>
                <a:spcPts val="300"/>
              </a:spcBef>
              <a:buClr>
                <a:schemeClr val="accent2"/>
              </a:buClr>
              <a:buSzPct val="50000"/>
              <a:buFont typeface="Wingdings" panose="05000000000000000000" pitchFamily="2" charset="2"/>
              <a:buChar char="l"/>
            </a:pPr>
            <a:endParaRPr lang="en-US" altLang="zh-TW" dirty="0">
              <a:latin typeface="Franklin Gothic Book" panose="020B0503020102020204" pitchFamily="34" charset="0"/>
              <a:ea typeface="FangSong" panose="02010609060101010101" pitchFamily="49" charset="-122"/>
              <a:cs typeface="Arial" charset="0"/>
            </a:endParaRPr>
          </a:p>
        </p:txBody>
      </p:sp>
      <p:sp>
        <p:nvSpPr>
          <p:cNvPr id="5"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7</a:t>
            </a:fld>
            <a:endParaRPr kumimoji="0" lang="en-US" altLang="zh-CN" dirty="0">
              <a:solidFill>
                <a:schemeClr val="bg1">
                  <a:lumMod val="50000"/>
                </a:schemeClr>
              </a:solidFill>
              <a:latin typeface="+mj-lt"/>
              <a:ea typeface="SimSun" pitchFamily="2" charset="-122"/>
            </a:endParaRPr>
          </a:p>
        </p:txBody>
      </p:sp>
      <p:pic>
        <p:nvPicPr>
          <p:cNvPr id="8" name="图片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pic>
        <p:nvPicPr>
          <p:cNvPr id="2050" name="Picture 2" descr="什么是ESG投资？发展背景？国内外ESG投资进程？-三个皮匠报告文库"/>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23417" y="1209138"/>
            <a:ext cx="932941"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什么是ESG投资？发展背景？国内外ESG投资进程？-三个皮匠报告文库"/>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13547" y="4181360"/>
            <a:ext cx="951204"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什么是ESG投资？发展背景？国内外ESG投资进程？-三个皮匠报告文库"/>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85124" y="2695249"/>
            <a:ext cx="1008113"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44272" y="1462731"/>
            <a:ext cx="2179536" cy="4725144"/>
          </a:xfrm>
          <a:prstGeom prst="snip2DiagRect">
            <a:avLst/>
          </a:prstGeom>
          <a:solidFill>
            <a:srgbClr val="FFFFFF">
              <a:shade val="85000"/>
            </a:srgbClr>
          </a:solidFill>
          <a:ln w="88900" cap="sq">
            <a:solidFill>
              <a:srgbClr val="FFFFFF"/>
            </a:solidFill>
            <a:miter lim="800000"/>
          </a:ln>
          <a:effectLst>
            <a:outerShdw blurRad="88900" sx="103000" sy="1030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图片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877191" y="1813467"/>
            <a:ext cx="2796766" cy="40236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79462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Box 3"/>
          <p:cNvSpPr txBox="1">
            <a:spLocks noChangeArrowheads="1"/>
          </p:cNvSpPr>
          <p:nvPr/>
        </p:nvSpPr>
        <p:spPr bwMode="auto">
          <a:xfrm>
            <a:off x="1991545" y="3038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CN" altLang="en-US" sz="3600" b="1" dirty="0">
                <a:latin typeface="FangSong" panose="02010609060101010101" pitchFamily="49" charset="-122"/>
                <a:ea typeface="FangSong" panose="02010609060101010101" pitchFamily="49" charset="-122"/>
                <a:cs typeface="Verdana" pitchFamily="34" charset="0"/>
              </a:rPr>
              <a:t>核心競爭力</a:t>
            </a:r>
            <a:r>
              <a:rPr kumimoji="0" lang="zh-TW" altLang="en-US" sz="3600" b="1" dirty="0">
                <a:latin typeface="FangSong" panose="02010609060101010101" pitchFamily="49" charset="-122"/>
                <a:ea typeface="FangSong" panose="02010609060101010101" pitchFamily="49" charset="-122"/>
                <a:cs typeface="Verdana" pitchFamily="34" charset="0"/>
              </a:rPr>
              <a:t>：專業技術能力</a:t>
            </a:r>
            <a:r>
              <a:rPr kumimoji="0" lang="zh-CN" altLang="en-US" sz="3600" b="1" dirty="0">
                <a:latin typeface="FangSong" panose="02010609060101010101" pitchFamily="49" charset="-122"/>
                <a:ea typeface="FangSong" panose="02010609060101010101" pitchFamily="49" charset="-122"/>
                <a:cs typeface="Verdana" pitchFamily="34" charset="0"/>
              </a:rPr>
              <a:t>的強化</a:t>
            </a:r>
            <a:endParaRPr kumimoji="0" lang="zh-TW" altLang="en-US" sz="3600" b="1" dirty="0">
              <a:latin typeface="FangSong" panose="02010609060101010101" pitchFamily="49" charset="-122"/>
              <a:ea typeface="FangSong" panose="02010609060101010101" pitchFamily="49" charset="-122"/>
              <a:cs typeface="Verdana" pitchFamily="34" charset="0"/>
            </a:endParaRPr>
          </a:p>
        </p:txBody>
      </p:sp>
      <p:sp>
        <p:nvSpPr>
          <p:cNvPr id="44" name="矩形 43"/>
          <p:cNvSpPr/>
          <p:nvPr/>
        </p:nvSpPr>
        <p:spPr>
          <a:xfrm>
            <a:off x="2075643" y="1212574"/>
            <a:ext cx="1318137" cy="430887"/>
          </a:xfrm>
          <a:prstGeom prst="rect">
            <a:avLst/>
          </a:prstGeom>
        </p:spPr>
        <p:txBody>
          <a:bodyPr wrap="none" rIns="90000">
            <a:spAutoFit/>
          </a:bodyPr>
          <a:lstStyle/>
          <a:p>
            <a:pPr lvl="0"/>
            <a:r>
              <a:rPr lang="zh-TW" altLang="en-US" sz="2200" b="1" dirty="0">
                <a:solidFill>
                  <a:schemeClr val="bg1"/>
                </a:solidFill>
                <a:latin typeface="FangSong" panose="02010609060101010101" pitchFamily="49" charset="-122"/>
                <a:ea typeface="FangSong" panose="02010609060101010101" pitchFamily="49" charset="-122"/>
              </a:rPr>
              <a:t>技術能力</a:t>
            </a:r>
          </a:p>
        </p:txBody>
      </p:sp>
      <p:sp>
        <p:nvSpPr>
          <p:cNvPr id="19" name="矩形 18"/>
          <p:cNvSpPr/>
          <p:nvPr/>
        </p:nvSpPr>
        <p:spPr>
          <a:xfrm>
            <a:off x="2135680" y="5373304"/>
            <a:ext cx="7848752" cy="792000"/>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Franklin Gothic Book" panose="020B0503020102020204" pitchFamily="34" charset="0"/>
                <a:ea typeface="FangSong" panose="02010609060101010101" pitchFamily="49" charset="-122"/>
              </a:rPr>
              <a:t>專注品質提升、精益生產、 人員培訓等，並推展工業</a:t>
            </a:r>
            <a:r>
              <a:rPr lang="en-US" altLang="zh-TW" dirty="0">
                <a:solidFill>
                  <a:schemeClr val="tx1"/>
                </a:solidFill>
                <a:latin typeface="Franklin Gothic Book" panose="020B0503020102020204" pitchFamily="34" charset="0"/>
                <a:ea typeface="FangSong" panose="02010609060101010101" pitchFamily="49" charset="-122"/>
              </a:rPr>
              <a:t>4.0</a:t>
            </a:r>
            <a:r>
              <a:rPr lang="zh-TW" altLang="en-US" dirty="0">
                <a:solidFill>
                  <a:schemeClr val="tx1"/>
                </a:solidFill>
                <a:latin typeface="Franklin Gothic Book" panose="020B0503020102020204" pitchFamily="34" charset="0"/>
                <a:ea typeface="FangSong" panose="02010609060101010101" pitchFamily="49" charset="-122"/>
              </a:rPr>
              <a:t>，導入製造執行系統 </a:t>
            </a:r>
            <a:r>
              <a:rPr lang="en-US" altLang="zh-TW" dirty="0">
                <a:solidFill>
                  <a:schemeClr val="tx1"/>
                </a:solidFill>
                <a:latin typeface="Franklin Gothic Book" panose="020B0503020102020204" pitchFamily="34" charset="0"/>
                <a:ea typeface="FangSong" panose="02010609060101010101" pitchFamily="49" charset="-122"/>
              </a:rPr>
              <a:t>(MES)</a:t>
            </a:r>
            <a:r>
              <a:rPr lang="zh-TW" altLang="en-US" dirty="0">
                <a:solidFill>
                  <a:schemeClr val="tx1"/>
                </a:solidFill>
                <a:latin typeface="Franklin Gothic Book" panose="020B0503020102020204" pitchFamily="34" charset="0"/>
                <a:ea typeface="FangSong" panose="02010609060101010101" pitchFamily="49" charset="-122"/>
              </a:rPr>
              <a:t>，強化技術能力與生產效率。</a:t>
            </a:r>
            <a:endParaRPr lang="en-US" altLang="zh-TW" dirty="0">
              <a:solidFill>
                <a:schemeClr val="tx1"/>
              </a:solidFill>
              <a:latin typeface="Franklin Gothic Book" panose="020B0503020102020204" pitchFamily="34" charset="0"/>
              <a:ea typeface="FangSong" panose="02010609060101010101" pitchFamily="49" charset="-122"/>
            </a:endParaRPr>
          </a:p>
        </p:txBody>
      </p:sp>
      <p:sp>
        <p:nvSpPr>
          <p:cNvPr id="27" name="文字方塊 26"/>
          <p:cNvSpPr txBox="1"/>
          <p:nvPr/>
        </p:nvSpPr>
        <p:spPr>
          <a:xfrm>
            <a:off x="4151792" y="1196753"/>
            <a:ext cx="4752520" cy="4644861"/>
          </a:xfrm>
          <a:prstGeom prst="rect">
            <a:avLst/>
          </a:prstGeom>
          <a:noFill/>
        </p:spPr>
        <p:txBody>
          <a:bodyPr wrap="square" rtlCol="0">
            <a:spAutoFit/>
          </a:bodyPr>
          <a:lstStyle/>
          <a:p>
            <a:pPr eaLnBrk="0" hangingPunct="0">
              <a:lnSpc>
                <a:spcPts val="1800"/>
              </a:lnSpc>
              <a:spcBef>
                <a:spcPts val="600"/>
              </a:spcBef>
              <a:buClr>
                <a:schemeClr val="accent2"/>
              </a:buClr>
              <a:buSzPct val="80000"/>
            </a:pPr>
            <a:r>
              <a:rPr lang="zh-TW" altLang="en-US" b="1" dirty="0">
                <a:latin typeface="Franklin Gothic Book" panose="020B0503020102020204" pitchFamily="34" charset="0"/>
                <a:ea typeface="FangSong" panose="02010609060101010101" pitchFamily="49" charset="-122"/>
              </a:rPr>
              <a:t>優良的品質</a:t>
            </a:r>
            <a:endParaRPr lang="en-US" altLang="zh-TW" b="1" dirty="0">
              <a:latin typeface="FangSong" panose="02010609060101010101" pitchFamily="49" charset="-122"/>
              <a:ea typeface="FangSong" panose="02010609060101010101" pitchFamily="49" charset="-122"/>
              <a:cs typeface="Arial" charset="0"/>
            </a:endParaRPr>
          </a:p>
          <a:p>
            <a:pPr marL="342900"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專業團隊數十年工作經驗的累積</a:t>
            </a:r>
          </a:p>
          <a:p>
            <a:pPr marL="342900"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產品質量優良、可靠度高、使用年限長</a:t>
            </a:r>
          </a:p>
          <a:p>
            <a:pPr eaLnBrk="0" hangingPunct="0">
              <a:lnSpc>
                <a:spcPts val="1800"/>
              </a:lnSpc>
              <a:spcBef>
                <a:spcPts val="1000"/>
              </a:spcBef>
              <a:buClr>
                <a:schemeClr val="accent2"/>
              </a:buClr>
              <a:buSzPct val="80000"/>
            </a:pPr>
            <a:r>
              <a:rPr lang="zh-TW" altLang="en-US" b="1" dirty="0">
                <a:latin typeface="Franklin Gothic Book" panose="020B0503020102020204" pitchFamily="34" charset="0"/>
                <a:ea typeface="FangSong" panose="02010609060101010101" pitchFamily="49" charset="-122"/>
              </a:rPr>
              <a:t>先進的材料配方管控能力</a:t>
            </a:r>
            <a:endParaRPr lang="en-US" altLang="zh-TW" b="1" dirty="0">
              <a:latin typeface="Franklin Gothic Book" panose="020B0503020102020204" pitchFamily="34" charset="0"/>
              <a:ea typeface="FangSong" panose="02010609060101010101" pitchFamily="49" charset="-122"/>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可同步處理超過三十種化學元素與金相分析</a:t>
            </a: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高標、高規、特殊材料的專業處理能力</a:t>
            </a:r>
            <a:endParaRPr lang="en-US" altLang="zh-TW" sz="1600" dirty="0">
              <a:latin typeface="FangSong" panose="02010609060101010101" pitchFamily="49" charset="-122"/>
              <a:ea typeface="FangSong" panose="02010609060101010101" pitchFamily="49" charset="-122"/>
              <a:cs typeface="Arial" charset="0"/>
            </a:endParaRPr>
          </a:p>
          <a:p>
            <a:pPr marL="0" lvl="1" eaLnBrk="0" hangingPunct="0">
              <a:lnSpc>
                <a:spcPts val="1800"/>
              </a:lnSpc>
              <a:spcBef>
                <a:spcPts val="1000"/>
              </a:spcBef>
              <a:buClr>
                <a:schemeClr val="accent2"/>
              </a:buClr>
              <a:buSzPct val="80000"/>
            </a:pPr>
            <a:r>
              <a:rPr lang="zh-TW" altLang="en-US" b="1" dirty="0">
                <a:latin typeface="Franklin Gothic Book" panose="020B0503020102020204" pitchFamily="34" charset="0"/>
                <a:ea typeface="FangSong" panose="02010609060101010101" pitchFamily="49" charset="-122"/>
              </a:rPr>
              <a:t>先進設備配套能力</a:t>
            </a:r>
            <a:endParaRPr lang="en-US" altLang="zh-TW" b="1" dirty="0">
              <a:latin typeface="Franklin Gothic Book" panose="020B0503020102020204" pitchFamily="34" charset="0"/>
              <a:ea typeface="FangSong" panose="02010609060101010101" pitchFamily="49" charset="-122"/>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生產設備的選型與設計規劃</a:t>
            </a: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自動化與智能化設備的自適應整合能力</a:t>
            </a:r>
            <a:endParaRPr lang="en-US" altLang="zh-TW" sz="1600" dirty="0">
              <a:latin typeface="FangSong" panose="02010609060101010101" pitchFamily="49" charset="-122"/>
              <a:ea typeface="FangSong" panose="02010609060101010101" pitchFamily="49" charset="-122"/>
              <a:cs typeface="Arial" charset="0"/>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高端、精密、大型，自動化設備的持續投入</a:t>
            </a:r>
            <a:endParaRPr lang="en-US" altLang="zh-TW" sz="1600" dirty="0">
              <a:latin typeface="FangSong" panose="02010609060101010101" pitchFamily="49" charset="-122"/>
              <a:ea typeface="FangSong" panose="02010609060101010101" pitchFamily="49" charset="-122"/>
              <a:cs typeface="Arial" charset="0"/>
            </a:endParaRPr>
          </a:p>
          <a:p>
            <a:pPr marL="0" lvl="1" eaLnBrk="0" hangingPunct="0">
              <a:lnSpc>
                <a:spcPts val="1800"/>
              </a:lnSpc>
              <a:spcBef>
                <a:spcPts val="1000"/>
              </a:spcBef>
              <a:buClr>
                <a:schemeClr val="accent2"/>
              </a:buClr>
              <a:buSzPct val="80000"/>
            </a:pPr>
            <a:r>
              <a:rPr lang="zh-TW" altLang="en-US" b="1" dirty="0">
                <a:latin typeface="Franklin Gothic Book" panose="020B0503020102020204" pitchFamily="34" charset="0"/>
                <a:ea typeface="FangSong" panose="02010609060101010101" pitchFamily="49" charset="-122"/>
              </a:rPr>
              <a:t>優異的生產管理能力與產品換線規劃</a:t>
            </a:r>
            <a:endParaRPr lang="en-US" altLang="zh-TW" b="1" dirty="0">
              <a:latin typeface="Franklin Gothic Book" panose="020B0503020102020204" pitchFamily="34" charset="0"/>
              <a:ea typeface="FangSong" panose="02010609060101010101" pitchFamily="49" charset="-122"/>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模具上線與換線的快速響應</a:t>
            </a:r>
            <a:endParaRPr lang="en-US" altLang="zh-TW" sz="1600" dirty="0">
              <a:latin typeface="FangSong" panose="02010609060101010101" pitchFamily="49" charset="-122"/>
              <a:ea typeface="FangSong" panose="02010609060101010101" pitchFamily="49" charset="-122"/>
              <a:cs typeface="Arial" charset="0"/>
            </a:endParaRP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少量多樣的生產安排，對應客戶快速需求變化</a:t>
            </a:r>
          </a:p>
          <a:p>
            <a:pPr marL="342900" lvl="1" indent="-342900" eaLnBrk="0" hangingPunct="0">
              <a:lnSpc>
                <a:spcPts val="1600"/>
              </a:lnSpc>
              <a:spcBef>
                <a:spcPts val="600"/>
              </a:spcBef>
              <a:buClr>
                <a:schemeClr val="tx1"/>
              </a:buClr>
              <a:buSzPct val="50000"/>
              <a:buFont typeface="Wingdings" panose="05000000000000000000" pitchFamily="2" charset="2"/>
              <a:buChar char="l"/>
            </a:pPr>
            <a:r>
              <a:rPr lang="zh-TW" altLang="en-US" sz="1600" dirty="0">
                <a:latin typeface="FangSong" panose="02010609060101010101" pitchFamily="49" charset="-122"/>
                <a:ea typeface="FangSong" panose="02010609060101010101" pitchFamily="49" charset="-122"/>
                <a:cs typeface="Arial" charset="0"/>
              </a:rPr>
              <a:t>工藝設計模組化，集約式生產</a:t>
            </a:r>
            <a:endParaRPr lang="en-US" altLang="zh-TW" sz="1600" dirty="0">
              <a:latin typeface="FangSong" panose="02010609060101010101" pitchFamily="49" charset="-122"/>
              <a:ea typeface="FangSong" panose="02010609060101010101" pitchFamily="49" charset="-122"/>
              <a:cs typeface="Arial" charset="0"/>
            </a:endParaRPr>
          </a:p>
          <a:p>
            <a:pPr marL="800100" lvl="1" indent="-342900" eaLnBrk="0" hangingPunct="0">
              <a:lnSpc>
                <a:spcPts val="2400"/>
              </a:lnSpc>
              <a:spcBef>
                <a:spcPts val="300"/>
              </a:spcBef>
              <a:buClr>
                <a:schemeClr val="accent2"/>
              </a:buClr>
              <a:buSzPct val="50000"/>
              <a:buFont typeface="Wingdings" panose="05000000000000000000" pitchFamily="2" charset="2"/>
              <a:buChar char="l"/>
            </a:pPr>
            <a:endParaRPr lang="en-US" altLang="zh-TW" sz="1600" dirty="0">
              <a:latin typeface="FangSong" panose="02010609060101010101" pitchFamily="49" charset="-122"/>
              <a:ea typeface="FangSong" panose="02010609060101010101" pitchFamily="49" charset="-122"/>
              <a:cs typeface="Arial" charset="0"/>
            </a:endParaRPr>
          </a:p>
        </p:txBody>
      </p:sp>
      <p:pic>
        <p:nvPicPr>
          <p:cNvPr id="24" name="圖片 2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93340" y="1268760"/>
            <a:ext cx="1127219" cy="652626"/>
          </a:xfrm>
          <a:prstGeom prst="rect">
            <a:avLst/>
          </a:prstGeom>
        </p:spPr>
      </p:pic>
      <p:pic>
        <p:nvPicPr>
          <p:cNvPr id="2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67609" y="2204865"/>
            <a:ext cx="1127219" cy="650791"/>
          </a:xfrm>
          <a:prstGeom prst="rect">
            <a:avLst/>
          </a:prstGeom>
          <a:noFill/>
          <a:ln>
            <a:noFill/>
          </a:ln>
          <a:extLst/>
        </p:spPr>
      </p:pic>
      <p:pic>
        <p:nvPicPr>
          <p:cNvPr id="26" name="Picture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577672" y="3140968"/>
            <a:ext cx="1127090" cy="648746"/>
          </a:xfrm>
          <a:prstGeom prst="rect">
            <a:avLst/>
          </a:prstGeom>
          <a:noFill/>
          <a:ln>
            <a:noFill/>
          </a:ln>
        </p:spPr>
      </p:pic>
      <p:pic>
        <p:nvPicPr>
          <p:cNvPr id="28" name="圖片 2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567608" y="4265208"/>
            <a:ext cx="1137284" cy="675961"/>
          </a:xfrm>
          <a:prstGeom prst="rect">
            <a:avLst/>
          </a:prstGeom>
        </p:spPr>
      </p:pic>
      <p:sp>
        <p:nvSpPr>
          <p:cNvPr id="10"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8</a:t>
            </a:fld>
            <a:endParaRPr kumimoji="0" lang="en-US" altLang="zh-CN" dirty="0">
              <a:solidFill>
                <a:schemeClr val="bg1">
                  <a:lumMod val="50000"/>
                </a:schemeClr>
              </a:solidFill>
              <a:latin typeface="+mj-lt"/>
              <a:ea typeface="SimSun" pitchFamily="2" charset="-122"/>
            </a:endParaRPr>
          </a:p>
        </p:txBody>
      </p:sp>
      <p:pic>
        <p:nvPicPr>
          <p:cNvPr id="13" name="图片 1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Tree>
    <p:extLst>
      <p:ext uri="{BB962C8B-B14F-4D97-AF65-F5344CB8AC3E}">
        <p14:creationId xmlns:p14="http://schemas.microsoft.com/office/powerpoint/2010/main" val="523469763"/>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图片 7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20284" y="1690285"/>
            <a:ext cx="5249578" cy="4477831"/>
          </a:xfrm>
          <a:prstGeom prst="ellipse">
            <a:avLst/>
          </a:prstGeom>
          <a:ln>
            <a:noFill/>
          </a:ln>
          <a:effectLst>
            <a:softEdge rad="112500"/>
          </a:effectLst>
        </p:spPr>
      </p:pic>
      <p:sp>
        <p:nvSpPr>
          <p:cNvPr id="76" name="Text Box 3"/>
          <p:cNvSpPr txBox="1">
            <a:spLocks noChangeArrowheads="1"/>
          </p:cNvSpPr>
          <p:nvPr/>
        </p:nvSpPr>
        <p:spPr bwMode="auto">
          <a:xfrm>
            <a:off x="1991545" y="303898"/>
            <a:ext cx="8208963" cy="646331"/>
          </a:xfrm>
          <a:prstGeom prst="rect">
            <a:avLst/>
          </a:prstGeom>
          <a:noFill/>
          <a:ln w="9525">
            <a:noFill/>
            <a:miter lim="800000"/>
            <a:headEnd/>
            <a:tailEnd/>
          </a:ln>
        </p:spPr>
        <p:txBody>
          <a:bodyPr anchor="ctr">
            <a:spAutoFit/>
          </a:bodyPr>
          <a:lstStyle/>
          <a:p>
            <a:pPr algn="ctr" eaLnBrk="0" hangingPunct="0">
              <a:spcBef>
                <a:spcPct val="50000"/>
              </a:spcBef>
            </a:pPr>
            <a:r>
              <a:rPr kumimoji="0" lang="zh-TW" altLang="en-US" sz="3600" b="1" dirty="0">
                <a:latin typeface="FangSong" panose="02010609060101010101" pitchFamily="49" charset="-122"/>
                <a:ea typeface="FangSong" panose="02010609060101010101" pitchFamily="49" charset="-122"/>
                <a:cs typeface="Verdana" pitchFamily="34" charset="0"/>
              </a:rPr>
              <a:t>生產線布局</a:t>
            </a:r>
          </a:p>
        </p:txBody>
      </p:sp>
      <p:grpSp>
        <p:nvGrpSpPr>
          <p:cNvPr id="52232" name="Group 94"/>
          <p:cNvGrpSpPr>
            <a:grpSpLocks/>
          </p:cNvGrpSpPr>
          <p:nvPr/>
        </p:nvGrpSpPr>
        <p:grpSpPr bwMode="auto">
          <a:xfrm>
            <a:off x="1858150" y="1197799"/>
            <a:ext cx="2042508" cy="1054269"/>
            <a:chOff x="384471" y="3834937"/>
            <a:chExt cx="2448392" cy="957136"/>
          </a:xfrm>
        </p:grpSpPr>
        <p:sp>
          <p:nvSpPr>
            <p:cNvPr id="2171" name="Content Placeholder 4"/>
            <p:cNvSpPr txBox="1">
              <a:spLocks/>
            </p:cNvSpPr>
            <p:nvPr/>
          </p:nvSpPr>
          <p:spPr bwMode="gray">
            <a:xfrm>
              <a:off x="384471" y="4117775"/>
              <a:ext cx="2448392" cy="67429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 鑄造、加工</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員工</a:t>
              </a:r>
              <a:r>
                <a:rPr lang="en-US" altLang="zh-TW" sz="1050" dirty="0">
                  <a:latin typeface="FangSong" panose="02010609060101010101" pitchFamily="49" charset="-122"/>
                  <a:ea typeface="FangSong" panose="02010609060101010101" pitchFamily="49" charset="-122"/>
                  <a:cs typeface="Arial Unicode MS" pitchFamily="34" charset="-120"/>
                </a:rPr>
                <a:t>: 806</a:t>
              </a:r>
              <a:r>
                <a:rPr lang="zh-TW" altLang="en-US" sz="1050" dirty="0">
                  <a:latin typeface="FangSong" panose="02010609060101010101" pitchFamily="49" charset="-122"/>
                  <a:ea typeface="FangSong" panose="02010609060101010101" pitchFamily="49" charset="-122"/>
                  <a:cs typeface="Arial Unicode MS" pitchFamily="34" charset="-120"/>
                </a:rPr>
                <a:t>人 </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廠房佔地</a:t>
              </a:r>
              <a:r>
                <a:rPr lang="en-US" altLang="zh-TW" sz="1050" dirty="0">
                  <a:latin typeface="FangSong" panose="02010609060101010101" pitchFamily="49" charset="-122"/>
                  <a:ea typeface="FangSong" panose="02010609060101010101" pitchFamily="49" charset="-122"/>
                  <a:cs typeface="Arial Unicode MS" pitchFamily="34" charset="-120"/>
                </a:rPr>
                <a:t>: 120,239</a:t>
              </a:r>
              <a:r>
                <a:rPr lang="zh-TW" altLang="en-US" sz="1050" dirty="0">
                  <a:latin typeface="FangSong" panose="02010609060101010101" pitchFamily="49" charset="-122"/>
                  <a:ea typeface="FangSong" panose="02010609060101010101" pitchFamily="49" charset="-122"/>
                  <a:cs typeface="Arial Unicode MS" pitchFamily="34" charset="-120"/>
                </a:rPr>
                <a:t>平方公尺</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取得年度</a:t>
              </a:r>
              <a:r>
                <a:rPr lang="en-US" altLang="zh-TW" sz="1050" dirty="0">
                  <a:latin typeface="FangSong" panose="02010609060101010101" pitchFamily="49" charset="-122"/>
                  <a:ea typeface="FangSong" panose="02010609060101010101" pitchFamily="49" charset="-122"/>
                  <a:cs typeface="Arial Unicode MS" pitchFamily="34" charset="-120"/>
                </a:rPr>
                <a:t>: 2008</a:t>
              </a:r>
            </a:p>
          </p:txBody>
        </p:sp>
        <p:sp>
          <p:nvSpPr>
            <p:cNvPr id="2172" name="Text Placeholder 8"/>
            <p:cNvSpPr txBox="1">
              <a:spLocks/>
            </p:cNvSpPr>
            <p:nvPr/>
          </p:nvSpPr>
          <p:spPr bwMode="gray">
            <a:xfrm>
              <a:off x="384471" y="3834937"/>
              <a:ext cx="2448392" cy="2828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江蘇鋼銳</a:t>
              </a:r>
              <a:endParaRPr lang="en-US" sz="1400" b="1" kern="0" dirty="0">
                <a:solidFill>
                  <a:schemeClr val="bg1"/>
                </a:solidFill>
                <a:latin typeface="FangSong" panose="02010609060101010101" pitchFamily="49" charset="-122"/>
                <a:ea typeface="FangSong" panose="02010609060101010101" pitchFamily="49" charset="-122"/>
              </a:endParaRPr>
            </a:p>
          </p:txBody>
        </p:sp>
      </p:grpSp>
      <p:grpSp>
        <p:nvGrpSpPr>
          <p:cNvPr id="52233" name="Group 95"/>
          <p:cNvGrpSpPr>
            <a:grpSpLocks/>
          </p:cNvGrpSpPr>
          <p:nvPr/>
        </p:nvGrpSpPr>
        <p:grpSpPr bwMode="auto">
          <a:xfrm>
            <a:off x="2050781" y="4609348"/>
            <a:ext cx="1948043" cy="1010178"/>
            <a:chOff x="-48429" y="4641363"/>
            <a:chExt cx="2448392" cy="994356"/>
          </a:xfrm>
        </p:grpSpPr>
        <p:sp>
          <p:nvSpPr>
            <p:cNvPr id="2174" name="Content Placeholder 4"/>
            <p:cNvSpPr txBox="1">
              <a:spLocks/>
            </p:cNvSpPr>
            <p:nvPr/>
          </p:nvSpPr>
          <p:spPr bwMode="gray">
            <a:xfrm>
              <a:off x="-48429" y="4931099"/>
              <a:ext cx="2448392" cy="704620"/>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 鑄造</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員工</a:t>
              </a:r>
              <a:r>
                <a:rPr lang="en-US" altLang="zh-TW" sz="1050" dirty="0">
                  <a:latin typeface="FangSong" panose="02010609060101010101" pitchFamily="49" charset="-122"/>
                  <a:ea typeface="FangSong" panose="02010609060101010101" pitchFamily="49" charset="-122"/>
                  <a:cs typeface="Arial Unicode MS" pitchFamily="34" charset="-120"/>
                </a:rPr>
                <a:t>: 158</a:t>
              </a:r>
              <a:r>
                <a:rPr lang="zh-TW" altLang="en-US" sz="1050" dirty="0">
                  <a:latin typeface="FangSong" panose="02010609060101010101" pitchFamily="49" charset="-122"/>
                  <a:ea typeface="FangSong" panose="02010609060101010101" pitchFamily="49" charset="-122"/>
                  <a:cs typeface="Arial Unicode MS" pitchFamily="34" charset="-120"/>
                </a:rPr>
                <a:t>人 </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廠房佔地</a:t>
              </a:r>
              <a:r>
                <a:rPr lang="en-US" altLang="zh-TW" sz="1050" dirty="0">
                  <a:latin typeface="FangSong" panose="02010609060101010101" pitchFamily="49" charset="-122"/>
                  <a:ea typeface="FangSong" panose="02010609060101010101" pitchFamily="49" charset="-122"/>
                  <a:cs typeface="Arial Unicode MS" pitchFamily="34" charset="-120"/>
                </a:rPr>
                <a:t>: 15,015</a:t>
              </a:r>
              <a:r>
                <a:rPr lang="zh-TW" altLang="en-US" sz="1050" dirty="0">
                  <a:latin typeface="FangSong" panose="02010609060101010101" pitchFamily="49" charset="-122"/>
                  <a:ea typeface="FangSong" panose="02010609060101010101" pitchFamily="49" charset="-122"/>
                  <a:cs typeface="Arial Unicode MS" pitchFamily="34" charset="-120"/>
                </a:rPr>
                <a:t>平方公尺</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取得年度</a:t>
              </a:r>
              <a:r>
                <a:rPr lang="en-US" altLang="zh-TW" sz="1050" dirty="0">
                  <a:latin typeface="FangSong" panose="02010609060101010101" pitchFamily="49" charset="-122"/>
                  <a:ea typeface="FangSong" panose="02010609060101010101" pitchFamily="49" charset="-122"/>
                  <a:cs typeface="Arial Unicode MS" pitchFamily="34" charset="-120"/>
                </a:rPr>
                <a:t>: 1995</a:t>
              </a:r>
            </a:p>
          </p:txBody>
        </p:sp>
        <p:sp>
          <p:nvSpPr>
            <p:cNvPr id="2175" name="Text Placeholder 8"/>
            <p:cNvSpPr txBox="1">
              <a:spLocks/>
            </p:cNvSpPr>
            <p:nvPr/>
          </p:nvSpPr>
          <p:spPr bwMode="gray">
            <a:xfrm>
              <a:off x="-48429" y="4641363"/>
              <a:ext cx="2448392" cy="2828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東莞永冠</a:t>
              </a:r>
              <a:r>
                <a:rPr lang="en-US" sz="1400" b="1" kern="0" dirty="0">
                  <a:solidFill>
                    <a:schemeClr val="bg1"/>
                  </a:solidFill>
                  <a:latin typeface="FangSong" panose="02010609060101010101" pitchFamily="49" charset="-122"/>
                  <a:ea typeface="FangSong" panose="02010609060101010101" pitchFamily="49" charset="-122"/>
                </a:rPr>
                <a:t> </a:t>
              </a:r>
            </a:p>
          </p:txBody>
        </p:sp>
      </p:grpSp>
      <p:grpSp>
        <p:nvGrpSpPr>
          <p:cNvPr id="52234" name="Group 91"/>
          <p:cNvGrpSpPr>
            <a:grpSpLocks/>
          </p:cNvGrpSpPr>
          <p:nvPr/>
        </p:nvGrpSpPr>
        <p:grpSpPr bwMode="auto">
          <a:xfrm>
            <a:off x="8558792" y="2390153"/>
            <a:ext cx="2067560" cy="1023139"/>
            <a:chOff x="7060749" y="4989181"/>
            <a:chExt cx="2448392" cy="1007114"/>
          </a:xfrm>
        </p:grpSpPr>
        <p:sp>
          <p:nvSpPr>
            <p:cNvPr id="73" name="Text Placeholder 8"/>
            <p:cNvSpPr txBox="1">
              <a:spLocks/>
            </p:cNvSpPr>
            <p:nvPr/>
          </p:nvSpPr>
          <p:spPr bwMode="gray">
            <a:xfrm>
              <a:off x="7060749" y="4989181"/>
              <a:ext cx="2448392" cy="2828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台灣永誠亞太</a:t>
              </a:r>
              <a:endParaRPr lang="en-US" sz="1400" b="1" kern="0" dirty="0">
                <a:solidFill>
                  <a:schemeClr val="bg1"/>
                </a:solidFill>
                <a:latin typeface="FangSong" panose="02010609060101010101" pitchFamily="49" charset="-122"/>
                <a:ea typeface="FangSong" panose="02010609060101010101" pitchFamily="49" charset="-122"/>
              </a:endParaRPr>
            </a:p>
          </p:txBody>
        </p:sp>
        <p:sp>
          <p:nvSpPr>
            <p:cNvPr id="74" name="Content Placeholder 4"/>
            <p:cNvSpPr txBox="1">
              <a:spLocks/>
            </p:cNvSpPr>
            <p:nvPr/>
          </p:nvSpPr>
          <p:spPr bwMode="gray">
            <a:xfrm>
              <a:off x="7060750" y="5272017"/>
              <a:ext cx="2448391" cy="72427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kern="0" dirty="0">
                  <a:latin typeface="FangSong" panose="02010609060101010101" pitchFamily="49" charset="-122"/>
                  <a:ea typeface="FangSong" panose="02010609060101010101" pitchFamily="49" charset="-122"/>
                  <a:cs typeface="Arial Unicode MS" pitchFamily="34" charset="-128"/>
                </a:rPr>
                <a:t>:</a:t>
              </a:r>
              <a:r>
                <a:rPr lang="zh-TW" altLang="en-US" sz="1050" dirty="0">
                  <a:latin typeface="FangSong" panose="02010609060101010101" pitchFamily="49" charset="-122"/>
                  <a:ea typeface="FangSong" panose="02010609060101010101" pitchFamily="49" charset="-122"/>
                  <a:cs typeface="Arial Unicode MS" pitchFamily="34" charset="-120"/>
                </a:rPr>
                <a:t> 鑄造</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員工</a:t>
              </a:r>
              <a:r>
                <a:rPr lang="en-US" altLang="zh-TW" sz="1050" kern="0" dirty="0">
                  <a:latin typeface="FangSong" panose="02010609060101010101" pitchFamily="49" charset="-122"/>
                  <a:ea typeface="FangSong" panose="02010609060101010101" pitchFamily="49" charset="-122"/>
                  <a:cs typeface="Arial Unicode MS" pitchFamily="34" charset="-128"/>
                </a:rPr>
                <a:t>: 103</a:t>
              </a:r>
              <a:r>
                <a:rPr lang="zh-TW" altLang="en-US" sz="1050" kern="0" dirty="0">
                  <a:latin typeface="FangSong" panose="02010609060101010101" pitchFamily="49" charset="-122"/>
                  <a:ea typeface="FangSong" panose="02010609060101010101" pitchFamily="49" charset="-122"/>
                  <a:cs typeface="Arial Unicode MS" pitchFamily="34" charset="-128"/>
                </a:rPr>
                <a:t>人 </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廠房佔地</a:t>
              </a:r>
              <a:r>
                <a:rPr lang="en-US" altLang="zh-TW" sz="1050" kern="0" dirty="0">
                  <a:latin typeface="FangSong" panose="02010609060101010101" pitchFamily="49" charset="-122"/>
                  <a:ea typeface="FangSong" panose="02010609060101010101" pitchFamily="49" charset="-122"/>
                  <a:cs typeface="Arial Unicode MS" pitchFamily="34" charset="-128"/>
                </a:rPr>
                <a:t>: 1,829</a:t>
              </a:r>
              <a:r>
                <a:rPr lang="zh-TW" altLang="en-US" sz="1050" kern="0" dirty="0">
                  <a:latin typeface="FangSong" panose="02010609060101010101" pitchFamily="49" charset="-122"/>
                  <a:ea typeface="FangSong" panose="02010609060101010101" pitchFamily="49" charset="-122"/>
                  <a:cs typeface="Arial Unicode MS" pitchFamily="34" charset="-128"/>
                </a:rPr>
                <a:t>平方公尺</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取得年度</a:t>
              </a:r>
              <a:r>
                <a:rPr lang="en-US" altLang="zh-TW" sz="1050" kern="0" dirty="0">
                  <a:latin typeface="FangSong" panose="02010609060101010101" pitchFamily="49" charset="-122"/>
                  <a:ea typeface="FangSong" panose="02010609060101010101" pitchFamily="49" charset="-122"/>
                  <a:cs typeface="Arial Unicode MS" pitchFamily="34" charset="-128"/>
                </a:rPr>
                <a:t>: </a:t>
              </a:r>
              <a:r>
                <a:rPr lang="en-US" altLang="zh-TW" sz="1050" dirty="0">
                  <a:latin typeface="FangSong" panose="02010609060101010101" pitchFamily="49" charset="-122"/>
                  <a:ea typeface="FangSong" panose="02010609060101010101" pitchFamily="49" charset="-122"/>
                  <a:cs typeface="Arial Unicode MS" pitchFamily="34" charset="-120"/>
                </a:rPr>
                <a:t>1971 </a:t>
              </a:r>
            </a:p>
          </p:txBody>
        </p:sp>
      </p:grpSp>
      <p:grpSp>
        <p:nvGrpSpPr>
          <p:cNvPr id="52235" name="Group 92"/>
          <p:cNvGrpSpPr>
            <a:grpSpLocks/>
          </p:cNvGrpSpPr>
          <p:nvPr/>
        </p:nvGrpSpPr>
        <p:grpSpPr bwMode="auto">
          <a:xfrm>
            <a:off x="8154281" y="1216503"/>
            <a:ext cx="2042508" cy="1067330"/>
            <a:chOff x="384471" y="2425549"/>
            <a:chExt cx="2448392" cy="968994"/>
          </a:xfrm>
        </p:grpSpPr>
        <p:sp>
          <p:nvSpPr>
            <p:cNvPr id="2180" name="Content Placeholder 4"/>
            <p:cNvSpPr txBox="1">
              <a:spLocks/>
            </p:cNvSpPr>
            <p:nvPr/>
          </p:nvSpPr>
          <p:spPr bwMode="gray">
            <a:xfrm>
              <a:off x="384471" y="2709950"/>
              <a:ext cx="2448392" cy="684593"/>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kern="0" dirty="0">
                  <a:latin typeface="FangSong" panose="02010609060101010101" pitchFamily="49" charset="-122"/>
                  <a:ea typeface="FangSong" panose="02010609060101010101" pitchFamily="49" charset="-122"/>
                  <a:cs typeface="Arial Unicode MS" pitchFamily="34" charset="-128"/>
                </a:rPr>
                <a:t>:</a:t>
              </a:r>
              <a:r>
                <a:rPr lang="zh-TW" altLang="en-US" sz="1050" dirty="0">
                  <a:latin typeface="FangSong" panose="02010609060101010101" pitchFamily="49" charset="-122"/>
                  <a:ea typeface="FangSong" panose="02010609060101010101" pitchFamily="49" charset="-122"/>
                  <a:cs typeface="Arial Unicode MS" pitchFamily="34" charset="-120"/>
                </a:rPr>
                <a:t> 鑄造</a:t>
              </a:r>
              <a:endParaRPr lang="en-US" altLang="zh-TW" sz="1050" dirty="0">
                <a:solidFill>
                  <a:srgbClr val="FF0000"/>
                </a:solidFill>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員工</a:t>
              </a:r>
              <a:r>
                <a:rPr lang="en-US" altLang="zh-TW" sz="1050" kern="0" dirty="0">
                  <a:latin typeface="FangSong" panose="02010609060101010101" pitchFamily="49" charset="-122"/>
                  <a:ea typeface="FangSong" panose="02010609060101010101" pitchFamily="49" charset="-122"/>
                  <a:cs typeface="Arial Unicode MS" pitchFamily="34" charset="-128"/>
                </a:rPr>
                <a:t>: 242</a:t>
              </a:r>
              <a:r>
                <a:rPr lang="zh-TW" altLang="en-US" sz="1050" kern="0" dirty="0">
                  <a:latin typeface="FangSong" panose="02010609060101010101" pitchFamily="49" charset="-122"/>
                  <a:ea typeface="FangSong" panose="02010609060101010101" pitchFamily="49" charset="-122"/>
                  <a:cs typeface="Arial Unicode MS" pitchFamily="34" charset="-128"/>
                </a:rPr>
                <a:t>人 </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廠房佔地</a:t>
              </a:r>
              <a:r>
                <a:rPr lang="en-US" altLang="zh-TW" sz="1050" kern="0" dirty="0">
                  <a:latin typeface="FangSong" panose="02010609060101010101" pitchFamily="49" charset="-122"/>
                  <a:ea typeface="FangSong" panose="02010609060101010101" pitchFamily="49" charset="-122"/>
                  <a:cs typeface="Arial Unicode MS" pitchFamily="34" charset="-128"/>
                </a:rPr>
                <a:t>: 36,401</a:t>
              </a:r>
              <a:r>
                <a:rPr lang="zh-TW" altLang="en-US" sz="1050" kern="0" dirty="0">
                  <a:latin typeface="FangSong" panose="02010609060101010101" pitchFamily="49" charset="-122"/>
                  <a:ea typeface="FangSong" panose="02010609060101010101" pitchFamily="49" charset="-122"/>
                  <a:cs typeface="Arial Unicode MS" pitchFamily="34" charset="-128"/>
                </a:rPr>
                <a:t>平方公尺</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取得年度</a:t>
              </a:r>
              <a:r>
                <a:rPr lang="en-US" altLang="zh-TW" sz="1050" kern="0" dirty="0">
                  <a:latin typeface="FangSong" panose="02010609060101010101" pitchFamily="49" charset="-122"/>
                  <a:ea typeface="FangSong" panose="02010609060101010101" pitchFamily="49" charset="-122"/>
                  <a:cs typeface="Arial Unicode MS" pitchFamily="34" charset="-128"/>
                </a:rPr>
                <a:t>: </a:t>
              </a:r>
              <a:r>
                <a:rPr lang="en-US" altLang="zh-TW" sz="1050" dirty="0">
                  <a:latin typeface="FangSong" panose="02010609060101010101" pitchFamily="49" charset="-122"/>
                  <a:ea typeface="FangSong" panose="02010609060101010101" pitchFamily="49" charset="-122"/>
                  <a:cs typeface="Arial Unicode MS" pitchFamily="34" charset="-120"/>
                </a:rPr>
                <a:t>2016</a:t>
              </a:r>
            </a:p>
            <a:p>
              <a:pPr marL="182563" lvl="1" indent="-180975" defTabSz="957263" fontAlgn="auto">
                <a:spcBef>
                  <a:spcPts val="0"/>
                </a:spcBef>
                <a:spcAft>
                  <a:spcPts val="0"/>
                </a:spcAft>
                <a:buClr>
                  <a:schemeClr val="accent1"/>
                </a:buClr>
                <a:buSzPct val="70000"/>
                <a:buFont typeface="Wingdings" pitchFamily="2" charset="2"/>
                <a:buChar char="n"/>
                <a:defRPr/>
              </a:pPr>
              <a:endParaRPr lang="en-US" altLang="zh-TW" sz="1050" dirty="0">
                <a:latin typeface="FangSong" panose="02010609060101010101" pitchFamily="49" charset="-122"/>
                <a:ea typeface="FangSong" panose="02010609060101010101" pitchFamily="49" charset="-122"/>
                <a:cs typeface="Arial Unicode MS" pitchFamily="34" charset="-120"/>
              </a:endParaRPr>
            </a:p>
          </p:txBody>
        </p:sp>
        <p:sp>
          <p:nvSpPr>
            <p:cNvPr id="2181" name="Text Placeholder 8"/>
            <p:cNvSpPr txBox="1">
              <a:spLocks/>
            </p:cNvSpPr>
            <p:nvPr/>
          </p:nvSpPr>
          <p:spPr bwMode="gray">
            <a:xfrm>
              <a:off x="384471" y="2425549"/>
              <a:ext cx="2448392" cy="284400"/>
            </a:xfrm>
            <a:prstGeom prst="rect">
              <a:avLst/>
            </a:prstGeom>
            <a:solidFill>
              <a:schemeClr val="accent2">
                <a:lumMod val="75000"/>
              </a:schemeClr>
            </a:solidFill>
            <a:ln w="12700">
              <a:solidFill>
                <a:srgbClr val="696863"/>
              </a:solidFill>
            </a:ln>
          </p:spPr>
          <p:txBody>
            <a:bodyPr/>
            <a:lstStyle/>
            <a:p>
              <a:pPr>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上海鑄一</a:t>
              </a:r>
              <a:endParaRPr lang="en-US" sz="1400" b="1" kern="0" dirty="0">
                <a:solidFill>
                  <a:schemeClr val="bg1"/>
                </a:solidFill>
                <a:latin typeface="FangSong" panose="02010609060101010101" pitchFamily="49" charset="-122"/>
                <a:ea typeface="FangSong" panose="02010609060101010101" pitchFamily="49" charset="-122"/>
              </a:endParaRPr>
            </a:p>
          </p:txBody>
        </p:sp>
      </p:grpSp>
      <p:grpSp>
        <p:nvGrpSpPr>
          <p:cNvPr id="3" name="群組 2"/>
          <p:cNvGrpSpPr/>
          <p:nvPr/>
        </p:nvGrpSpPr>
        <p:grpSpPr>
          <a:xfrm>
            <a:off x="1626679" y="2353959"/>
            <a:ext cx="1948044" cy="1022092"/>
            <a:chOff x="6633660" y="1550503"/>
            <a:chExt cx="2335214" cy="1022092"/>
          </a:xfrm>
        </p:grpSpPr>
        <p:sp>
          <p:nvSpPr>
            <p:cNvPr id="143" name="Text Placeholder 8"/>
            <p:cNvSpPr txBox="1">
              <a:spLocks/>
            </p:cNvSpPr>
            <p:nvPr/>
          </p:nvSpPr>
          <p:spPr bwMode="gray">
            <a:xfrm>
              <a:off x="6633660" y="1550503"/>
              <a:ext cx="2335213" cy="2873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angSong" panose="02010609060101010101" pitchFamily="49" charset="-122"/>
                  <a:ea typeface="FangSong" panose="02010609060101010101" pitchFamily="49" charset="-122"/>
                </a:rPr>
                <a:t>寧波永祥</a:t>
              </a:r>
              <a:endParaRPr lang="en-US" sz="1400" b="1" kern="0" dirty="0">
                <a:solidFill>
                  <a:schemeClr val="bg1"/>
                </a:solidFill>
                <a:latin typeface="FangSong" panose="02010609060101010101" pitchFamily="49" charset="-122"/>
                <a:ea typeface="FangSong" panose="02010609060101010101" pitchFamily="49" charset="-122"/>
              </a:endParaRPr>
            </a:p>
          </p:txBody>
        </p:sp>
        <p:sp>
          <p:nvSpPr>
            <p:cNvPr id="144" name="Content Placeholder 4"/>
            <p:cNvSpPr txBox="1">
              <a:spLocks/>
            </p:cNvSpPr>
            <p:nvPr/>
          </p:nvSpPr>
          <p:spPr bwMode="gray">
            <a:xfrm>
              <a:off x="6633661" y="1839567"/>
              <a:ext cx="2335213" cy="73302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kern="0" dirty="0">
                  <a:latin typeface="FangSong" panose="02010609060101010101" pitchFamily="49" charset="-122"/>
                  <a:ea typeface="FangSong" panose="02010609060101010101" pitchFamily="49" charset="-122"/>
                  <a:cs typeface="Arial Unicode MS" pitchFamily="34" charset="-128"/>
                </a:rPr>
                <a:t>:</a:t>
              </a:r>
              <a:r>
                <a:rPr lang="zh-TW" altLang="en-US" sz="1050" dirty="0">
                  <a:latin typeface="FangSong" panose="02010609060101010101" pitchFamily="49" charset="-122"/>
                  <a:ea typeface="FangSong" panose="02010609060101010101" pitchFamily="49" charset="-122"/>
                  <a:cs typeface="Arial Unicode MS" pitchFamily="34" charset="-120"/>
                </a:rPr>
                <a:t> 鑄造、加工</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員工</a:t>
              </a:r>
              <a:r>
                <a:rPr lang="en-US" altLang="zh-TW" sz="1050" kern="0" dirty="0">
                  <a:latin typeface="FangSong" panose="02010609060101010101" pitchFamily="49" charset="-122"/>
                  <a:ea typeface="FangSong" panose="02010609060101010101" pitchFamily="49" charset="-122"/>
                  <a:cs typeface="Arial Unicode MS" pitchFamily="34" charset="-128"/>
                </a:rPr>
                <a:t>: 700</a:t>
              </a:r>
              <a:r>
                <a:rPr lang="zh-TW" altLang="en-US" sz="1050" kern="0" dirty="0">
                  <a:latin typeface="FangSong" panose="02010609060101010101" pitchFamily="49" charset="-122"/>
                  <a:ea typeface="FangSong" panose="02010609060101010101" pitchFamily="49" charset="-122"/>
                  <a:cs typeface="Arial Unicode MS" pitchFamily="34" charset="-128"/>
                </a:rPr>
                <a:t>人 </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廠房佔地</a:t>
              </a:r>
              <a:r>
                <a:rPr lang="en-US" altLang="zh-TW" sz="1050" kern="0" dirty="0">
                  <a:latin typeface="FangSong" panose="02010609060101010101" pitchFamily="49" charset="-122"/>
                  <a:ea typeface="FangSong" panose="02010609060101010101" pitchFamily="49" charset="-122"/>
                  <a:cs typeface="Arial Unicode MS" pitchFamily="34" charset="-128"/>
                </a:rPr>
                <a:t>: 93,072</a:t>
              </a:r>
              <a:r>
                <a:rPr lang="zh-TW" altLang="en-US" sz="1050" kern="0" dirty="0">
                  <a:latin typeface="FangSong" panose="02010609060101010101" pitchFamily="49" charset="-122"/>
                  <a:ea typeface="FangSong" panose="02010609060101010101" pitchFamily="49" charset="-122"/>
                  <a:cs typeface="Arial Unicode MS" pitchFamily="34" charset="-128"/>
                </a:rPr>
                <a:t>平方公尺</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取得年度</a:t>
              </a:r>
              <a:r>
                <a:rPr lang="en-US" altLang="zh-TW" sz="1050" kern="0" dirty="0">
                  <a:latin typeface="FangSong" panose="02010609060101010101" pitchFamily="49" charset="-122"/>
                  <a:ea typeface="FangSong" panose="02010609060101010101" pitchFamily="49" charset="-122"/>
                  <a:cs typeface="Arial Unicode MS" pitchFamily="34" charset="-128"/>
                </a:rPr>
                <a:t>: </a:t>
              </a:r>
              <a:r>
                <a:rPr lang="en-US" altLang="zh-TW" sz="1050" dirty="0">
                  <a:latin typeface="FangSong" panose="02010609060101010101" pitchFamily="49" charset="-122"/>
                  <a:ea typeface="FangSong" panose="02010609060101010101" pitchFamily="49" charset="-122"/>
                  <a:cs typeface="Arial Unicode MS" pitchFamily="34" charset="-120"/>
                </a:rPr>
                <a:t>2000</a:t>
              </a:r>
            </a:p>
          </p:txBody>
        </p:sp>
      </p:grpSp>
      <p:sp>
        <p:nvSpPr>
          <p:cNvPr id="146" name="Oval 13"/>
          <p:cNvSpPr>
            <a:spLocks noChangeArrowheads="1"/>
          </p:cNvSpPr>
          <p:nvPr/>
        </p:nvSpPr>
        <p:spPr bwMode="gray">
          <a:xfrm>
            <a:off x="7240140" y="3508228"/>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sp>
        <p:nvSpPr>
          <p:cNvPr id="149" name="Oval 13"/>
          <p:cNvSpPr>
            <a:spLocks noChangeArrowheads="1"/>
          </p:cNvSpPr>
          <p:nvPr/>
        </p:nvSpPr>
        <p:spPr bwMode="gray">
          <a:xfrm>
            <a:off x="7167999" y="2624814"/>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cxnSp>
        <p:nvCxnSpPr>
          <p:cNvPr id="22" name="直線箭頭接點 21"/>
          <p:cNvCxnSpPr>
            <a:stCxn id="74" idx="1"/>
            <a:endCxn id="146" idx="7"/>
          </p:cNvCxnSpPr>
          <p:nvPr/>
        </p:nvCxnSpPr>
        <p:spPr>
          <a:xfrm flipH="1">
            <a:off x="7328100" y="3045391"/>
            <a:ext cx="1230693" cy="478912"/>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線箭頭接點 23"/>
          <p:cNvCxnSpPr>
            <a:stCxn id="75" idx="3"/>
          </p:cNvCxnSpPr>
          <p:nvPr/>
        </p:nvCxnSpPr>
        <p:spPr>
          <a:xfrm flipV="1">
            <a:off x="3320284" y="2903298"/>
            <a:ext cx="3971382" cy="1283899"/>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241" name="直線箭頭接點 52240"/>
          <p:cNvCxnSpPr>
            <a:stCxn id="2180" idx="1"/>
            <a:endCxn id="149" idx="7"/>
          </p:cNvCxnSpPr>
          <p:nvPr/>
        </p:nvCxnSpPr>
        <p:spPr>
          <a:xfrm flipH="1">
            <a:off x="7255959" y="1906800"/>
            <a:ext cx="898322" cy="734089"/>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246" name="直線箭頭接點 52245"/>
          <p:cNvCxnSpPr>
            <a:stCxn id="2171" idx="3"/>
            <a:endCxn id="79" idx="2"/>
          </p:cNvCxnSpPr>
          <p:nvPr/>
        </p:nvCxnSpPr>
        <p:spPr>
          <a:xfrm>
            <a:off x="3900658" y="1880704"/>
            <a:ext cx="3097620" cy="753055"/>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直線箭頭接點 125"/>
          <p:cNvCxnSpPr>
            <a:stCxn id="144" idx="3"/>
            <a:endCxn id="86" idx="3"/>
          </p:cNvCxnSpPr>
          <p:nvPr/>
        </p:nvCxnSpPr>
        <p:spPr>
          <a:xfrm flipV="1">
            <a:off x="3574723" y="2912561"/>
            <a:ext cx="3744629" cy="96976"/>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0" name="群組 69"/>
          <p:cNvGrpSpPr/>
          <p:nvPr/>
        </p:nvGrpSpPr>
        <p:grpSpPr>
          <a:xfrm>
            <a:off x="1383115" y="3477569"/>
            <a:ext cx="1937169" cy="1098625"/>
            <a:chOff x="6645274" y="2846647"/>
            <a:chExt cx="2335214" cy="990462"/>
          </a:xfrm>
        </p:grpSpPr>
        <p:sp>
          <p:nvSpPr>
            <p:cNvPr id="71" name="Text Placeholder 8"/>
            <p:cNvSpPr txBox="1">
              <a:spLocks/>
            </p:cNvSpPr>
            <p:nvPr/>
          </p:nvSpPr>
          <p:spPr bwMode="gray">
            <a:xfrm>
              <a:off x="6645274" y="2846647"/>
              <a:ext cx="2335213" cy="287337"/>
            </a:xfrm>
            <a:prstGeom prst="rect">
              <a:avLst/>
            </a:prstGeom>
            <a:solidFill>
              <a:schemeClr val="accent2">
                <a:lumMod val="75000"/>
              </a:schemeClr>
            </a:solidFill>
            <a:ln w="12700">
              <a:solidFill>
                <a:srgbClr val="696863"/>
              </a:solidFill>
            </a:ln>
          </p:spPr>
          <p:txBody>
            <a:bodyPr/>
            <a:lstStyle/>
            <a:p>
              <a:pPr fontAlgn="auto">
                <a:spcBef>
                  <a:spcPct val="15000"/>
                </a:spcBef>
                <a:spcAft>
                  <a:spcPct val="15000"/>
                </a:spcAft>
                <a:defRPr/>
              </a:pPr>
              <a:r>
                <a:rPr lang="zh-TW" altLang="en-US" sz="1400" b="1" kern="0" dirty="0">
                  <a:solidFill>
                    <a:schemeClr val="bg1"/>
                  </a:solidFill>
                  <a:latin typeface="Franklin Gothic Book" panose="020B0503020102020204" pitchFamily="34" charset="0"/>
                  <a:ea typeface="FangSong" panose="02010609060101010101" pitchFamily="49" charset="-122"/>
                </a:rPr>
                <a:t>寧波陸霖</a:t>
              </a:r>
              <a:endParaRPr lang="en-US" sz="1400" b="1" kern="0" dirty="0">
                <a:solidFill>
                  <a:schemeClr val="bg1"/>
                </a:solidFill>
                <a:latin typeface="Franklin Gothic Book" panose="020B0503020102020204" pitchFamily="34" charset="0"/>
                <a:ea typeface="FangSong" panose="02010609060101010101" pitchFamily="49" charset="-122"/>
              </a:endParaRPr>
            </a:p>
          </p:txBody>
        </p:sp>
        <p:sp>
          <p:nvSpPr>
            <p:cNvPr id="75" name="Content Placeholder 4"/>
            <p:cNvSpPr txBox="1">
              <a:spLocks/>
            </p:cNvSpPr>
            <p:nvPr/>
          </p:nvSpPr>
          <p:spPr bwMode="gray">
            <a:xfrm>
              <a:off x="6645275" y="3135711"/>
              <a:ext cx="2335213" cy="70139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kern="0" dirty="0">
                  <a:latin typeface="FangSong" panose="02010609060101010101" pitchFamily="49" charset="-122"/>
                  <a:ea typeface="FangSong" panose="02010609060101010101" pitchFamily="49" charset="-122"/>
                  <a:cs typeface="Arial Unicode MS" pitchFamily="34" charset="-128"/>
                </a:rPr>
                <a:t>:</a:t>
              </a:r>
              <a:r>
                <a:rPr lang="zh-TW" altLang="en-US" sz="1050" dirty="0">
                  <a:latin typeface="FangSong" panose="02010609060101010101" pitchFamily="49" charset="-122"/>
                  <a:ea typeface="FangSong" panose="02010609060101010101" pitchFamily="49" charset="-122"/>
                  <a:cs typeface="Arial Unicode MS" pitchFamily="34" charset="-120"/>
                </a:rPr>
                <a:t> 鑄造</a:t>
              </a:r>
              <a:endParaRPr lang="en-US" altLang="zh-TW" sz="1050" dirty="0">
                <a:solidFill>
                  <a:srgbClr val="FF0000"/>
                </a:solidFill>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員工</a:t>
              </a:r>
              <a:r>
                <a:rPr lang="en-US" altLang="zh-TW" sz="1050" kern="0" dirty="0">
                  <a:latin typeface="FangSong" panose="02010609060101010101" pitchFamily="49" charset="-122"/>
                  <a:ea typeface="FangSong" panose="02010609060101010101" pitchFamily="49" charset="-122"/>
                  <a:cs typeface="Arial Unicode MS" pitchFamily="34" charset="-128"/>
                </a:rPr>
                <a:t>: 326</a:t>
              </a:r>
              <a:r>
                <a:rPr lang="zh-TW" altLang="en-US" sz="1050" kern="0" dirty="0">
                  <a:latin typeface="FangSong" panose="02010609060101010101" pitchFamily="49" charset="-122"/>
                  <a:ea typeface="FangSong" panose="02010609060101010101" pitchFamily="49" charset="-122"/>
                  <a:cs typeface="Arial Unicode MS" pitchFamily="34" charset="-128"/>
                </a:rPr>
                <a:t>人 </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廠房佔地</a:t>
              </a:r>
              <a:r>
                <a:rPr lang="en-US" altLang="zh-TW" sz="1050" kern="0" dirty="0">
                  <a:latin typeface="FangSong" panose="02010609060101010101" pitchFamily="49" charset="-122"/>
                  <a:ea typeface="FangSong" panose="02010609060101010101" pitchFamily="49" charset="-122"/>
                  <a:cs typeface="Arial Unicode MS" pitchFamily="34" charset="-128"/>
                </a:rPr>
                <a:t>: 27,288</a:t>
              </a:r>
              <a:r>
                <a:rPr lang="zh-TW" altLang="en-US" sz="1050" kern="0" dirty="0">
                  <a:latin typeface="FangSong" panose="02010609060101010101" pitchFamily="49" charset="-122"/>
                  <a:ea typeface="FangSong" panose="02010609060101010101" pitchFamily="49" charset="-122"/>
                  <a:cs typeface="Arial Unicode MS" pitchFamily="34" charset="-128"/>
                </a:rPr>
                <a:t>平方公尺</a:t>
              </a:r>
              <a:endParaRPr lang="en-US" altLang="zh-TW" sz="1050" kern="0" dirty="0">
                <a:latin typeface="FangSong" panose="02010609060101010101" pitchFamily="49" charset="-122"/>
                <a:ea typeface="FangSong" panose="02010609060101010101" pitchFamily="49" charset="-122"/>
                <a:cs typeface="Arial Unicode MS" pitchFamily="34" charset="-128"/>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kern="0" dirty="0">
                  <a:latin typeface="FangSong" panose="02010609060101010101" pitchFamily="49" charset="-122"/>
                  <a:ea typeface="FangSong" panose="02010609060101010101" pitchFamily="49" charset="-122"/>
                  <a:cs typeface="Arial Unicode MS" pitchFamily="34" charset="-128"/>
                </a:rPr>
                <a:t>取得年度</a:t>
              </a:r>
              <a:r>
                <a:rPr lang="en-US" altLang="zh-TW" sz="1050" kern="0" dirty="0">
                  <a:latin typeface="FangSong" panose="02010609060101010101" pitchFamily="49" charset="-122"/>
                  <a:ea typeface="FangSong" panose="02010609060101010101" pitchFamily="49" charset="-122"/>
                  <a:cs typeface="Arial Unicode MS" pitchFamily="34" charset="-128"/>
                </a:rPr>
                <a:t>: </a:t>
              </a:r>
              <a:r>
                <a:rPr lang="en-US" altLang="zh-TW" sz="1050" dirty="0">
                  <a:latin typeface="FangSong" panose="02010609060101010101" pitchFamily="49" charset="-122"/>
                  <a:ea typeface="FangSong" panose="02010609060101010101" pitchFamily="49" charset="-122"/>
                  <a:cs typeface="Arial Unicode MS" pitchFamily="34" charset="-120"/>
                </a:rPr>
                <a:t>2006</a:t>
              </a:r>
            </a:p>
          </p:txBody>
        </p:sp>
      </p:grpSp>
      <p:sp>
        <p:nvSpPr>
          <p:cNvPr id="72" name="投影片編號版面配置區 5"/>
          <p:cNvSpPr>
            <a:spLocks noGrp="1"/>
          </p:cNvSpPr>
          <p:nvPr>
            <p:ph type="sldNum" sz="quarter" idx="16"/>
          </p:nvPr>
        </p:nvSpPr>
        <p:spPr bwMode="auto">
          <a:prstGeom prst="rect">
            <a:avLst/>
          </a:prstGeom>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defRPr/>
            </a:pPr>
            <a:fld id="{C43CC20C-29C7-4D80-BF0E-6386C7830DBD}" type="slidenum">
              <a:rPr kumimoji="0" lang="en-US" altLang="zh-CN">
                <a:solidFill>
                  <a:schemeClr val="bg1">
                    <a:lumMod val="50000"/>
                  </a:schemeClr>
                </a:solidFill>
                <a:latin typeface="+mj-lt"/>
                <a:ea typeface="SimSun" pitchFamily="2" charset="-122"/>
              </a:rPr>
              <a:pPr algn="r" eaLnBrk="1" hangingPunct="1">
                <a:defRPr/>
              </a:pPr>
              <a:t>9</a:t>
            </a:fld>
            <a:endParaRPr kumimoji="0" lang="en-US" altLang="zh-CN" dirty="0">
              <a:solidFill>
                <a:schemeClr val="bg1">
                  <a:lumMod val="50000"/>
                </a:schemeClr>
              </a:solidFill>
              <a:latin typeface="+mj-lt"/>
              <a:ea typeface="SimSun" pitchFamily="2" charset="-122"/>
            </a:endParaRPr>
          </a:p>
        </p:txBody>
      </p:sp>
      <p:pic>
        <p:nvPicPr>
          <p:cNvPr id="77" name="图片 7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114979"/>
            <a:ext cx="2063552" cy="743021"/>
          </a:xfrm>
          <a:prstGeom prst="rect">
            <a:avLst/>
          </a:prstGeom>
        </p:spPr>
      </p:pic>
      <p:sp>
        <p:nvSpPr>
          <p:cNvPr id="79" name="Oval 13"/>
          <p:cNvSpPr>
            <a:spLocks noChangeArrowheads="1"/>
          </p:cNvSpPr>
          <p:nvPr/>
        </p:nvSpPr>
        <p:spPr bwMode="gray">
          <a:xfrm>
            <a:off x="6998278" y="2578876"/>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sp>
        <p:nvSpPr>
          <p:cNvPr id="86" name="Oval 13"/>
          <p:cNvSpPr>
            <a:spLocks noChangeArrowheads="1"/>
          </p:cNvSpPr>
          <p:nvPr/>
        </p:nvSpPr>
        <p:spPr bwMode="gray">
          <a:xfrm>
            <a:off x="7304260" y="2818871"/>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cxnSp>
        <p:nvCxnSpPr>
          <p:cNvPr id="91" name="直線箭頭接點 23"/>
          <p:cNvCxnSpPr/>
          <p:nvPr/>
        </p:nvCxnSpPr>
        <p:spPr>
          <a:xfrm flipV="1">
            <a:off x="3895936" y="3929200"/>
            <a:ext cx="2491534" cy="879702"/>
          </a:xfrm>
          <a:prstGeom prst="straightConnector1">
            <a:avLst/>
          </a:prstGeom>
          <a:ln w="158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4" name="Oval 13"/>
          <p:cNvSpPr>
            <a:spLocks noChangeArrowheads="1"/>
          </p:cNvSpPr>
          <p:nvPr/>
        </p:nvSpPr>
        <p:spPr bwMode="gray">
          <a:xfrm>
            <a:off x="6387470" y="3819435"/>
            <a:ext cx="103052" cy="109765"/>
          </a:xfrm>
          <a:prstGeom prst="ellipse">
            <a:avLst/>
          </a:prstGeom>
          <a:solidFill>
            <a:schemeClr val="accent2">
              <a:lumMod val="75000"/>
            </a:schemeClr>
          </a:solidFill>
          <a:ln w="12700" algn="ctr">
            <a:solidFill>
              <a:schemeClr val="accent2">
                <a:lumMod val="75000"/>
              </a:schemeClr>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grpSp>
        <p:nvGrpSpPr>
          <p:cNvPr id="97" name="Group 94"/>
          <p:cNvGrpSpPr>
            <a:grpSpLocks/>
          </p:cNvGrpSpPr>
          <p:nvPr/>
        </p:nvGrpSpPr>
        <p:grpSpPr bwMode="auto">
          <a:xfrm>
            <a:off x="8600527" y="3874317"/>
            <a:ext cx="2042508" cy="1054269"/>
            <a:chOff x="384471" y="3834937"/>
            <a:chExt cx="2448392" cy="957136"/>
          </a:xfrm>
        </p:grpSpPr>
        <p:sp>
          <p:nvSpPr>
            <p:cNvPr id="98" name="Content Placeholder 4"/>
            <p:cNvSpPr txBox="1">
              <a:spLocks/>
            </p:cNvSpPr>
            <p:nvPr/>
          </p:nvSpPr>
          <p:spPr bwMode="gray">
            <a:xfrm>
              <a:off x="384471" y="4117775"/>
              <a:ext cx="2448392" cy="67429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 鑄造、加工</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員工</a:t>
              </a:r>
              <a:r>
                <a:rPr lang="en-US" altLang="zh-TW" sz="1050" dirty="0">
                  <a:latin typeface="FangSong" panose="02010609060101010101" pitchFamily="49" charset="-122"/>
                  <a:ea typeface="FangSong" panose="02010609060101010101" pitchFamily="49" charset="-122"/>
                  <a:cs typeface="Arial Unicode MS" pitchFamily="34" charset="-120"/>
                </a:rPr>
                <a:t>: </a:t>
              </a:r>
              <a:r>
                <a:rPr lang="zh-CN" altLang="en-US" sz="1050" dirty="0">
                  <a:latin typeface="FangSong" panose="02010609060101010101" pitchFamily="49" charset="-122"/>
                  <a:ea typeface="FangSong" panose="02010609060101010101" pitchFamily="49" charset="-122"/>
                  <a:cs typeface="Arial Unicode MS" pitchFamily="34" charset="-120"/>
                </a:rPr>
                <a:t>約</a:t>
              </a:r>
              <a:r>
                <a:rPr lang="en-US" altLang="zh-TW" sz="1050" dirty="0" smtClean="0">
                  <a:latin typeface="FangSong" panose="02010609060101010101" pitchFamily="49" charset="-122"/>
                  <a:ea typeface="FangSong" panose="02010609060101010101" pitchFamily="49" charset="-122"/>
                  <a:cs typeface="Arial Unicode MS" pitchFamily="34" charset="-120"/>
                </a:rPr>
                <a:t>800</a:t>
              </a:r>
              <a:r>
                <a:rPr lang="zh-TW" altLang="en-US" sz="1050" dirty="0" smtClean="0">
                  <a:latin typeface="FangSong" panose="02010609060101010101" pitchFamily="49" charset="-122"/>
                  <a:ea typeface="FangSong" panose="02010609060101010101" pitchFamily="49" charset="-122"/>
                  <a:cs typeface="Arial Unicode MS" pitchFamily="34" charset="-120"/>
                </a:rPr>
                <a:t>人 </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CN" altLang="en-US" sz="1050" dirty="0">
                  <a:latin typeface="FangSong" panose="02010609060101010101" pitchFamily="49" charset="-122"/>
                  <a:ea typeface="FangSong" panose="02010609060101010101" pitchFamily="49" charset="-122"/>
                  <a:cs typeface="Arial Unicode MS" pitchFamily="34" charset="-120"/>
                </a:rPr>
                <a:t>基地</a:t>
              </a:r>
              <a:r>
                <a:rPr lang="zh-TW" altLang="en-US" sz="1050" dirty="0" smtClean="0">
                  <a:latin typeface="FangSong" panose="02010609060101010101" pitchFamily="49" charset="-122"/>
                  <a:ea typeface="FangSong" panose="02010609060101010101" pitchFamily="49" charset="-122"/>
                  <a:cs typeface="Arial Unicode MS" pitchFamily="34" charset="-120"/>
                </a:rPr>
                <a:t>佔</a:t>
              </a:r>
              <a:r>
                <a:rPr lang="zh-TW" altLang="en-US" sz="1050" dirty="0">
                  <a:latin typeface="FangSong" panose="02010609060101010101" pitchFamily="49" charset="-122"/>
                  <a:ea typeface="FangSong" panose="02010609060101010101" pitchFamily="49" charset="-122"/>
                  <a:cs typeface="Arial Unicode MS" pitchFamily="34" charset="-120"/>
                </a:rPr>
                <a:t>地</a:t>
              </a:r>
              <a:r>
                <a:rPr lang="en-US" altLang="zh-TW" sz="1050" dirty="0">
                  <a:latin typeface="FangSong" panose="02010609060101010101" pitchFamily="49" charset="-122"/>
                  <a:ea typeface="FangSong" panose="02010609060101010101" pitchFamily="49" charset="-122"/>
                  <a:cs typeface="Arial Unicode MS" pitchFamily="34" charset="-120"/>
                </a:rPr>
                <a:t>: </a:t>
              </a:r>
              <a:r>
                <a:rPr lang="en-US" altLang="zh-TW" sz="1050" dirty="0" smtClean="0">
                  <a:latin typeface="FangSong" panose="02010609060101010101" pitchFamily="49" charset="-122"/>
                  <a:ea typeface="FangSong" panose="02010609060101010101" pitchFamily="49" charset="-122"/>
                  <a:cs typeface="Arial Unicode MS" pitchFamily="34" charset="-120"/>
                </a:rPr>
                <a:t>205,000</a:t>
              </a:r>
              <a:r>
                <a:rPr lang="zh-TW" altLang="en-US" sz="1050" dirty="0" smtClean="0">
                  <a:latin typeface="FangSong" panose="02010609060101010101" pitchFamily="49" charset="-122"/>
                  <a:ea typeface="FangSong" panose="02010609060101010101" pitchFamily="49" charset="-122"/>
                  <a:cs typeface="Arial Unicode MS" pitchFamily="34" charset="-120"/>
                </a:rPr>
                <a:t>平方</a:t>
              </a:r>
              <a:r>
                <a:rPr lang="zh-TW" altLang="en-US" sz="1050" dirty="0">
                  <a:latin typeface="FangSong" panose="02010609060101010101" pitchFamily="49" charset="-122"/>
                  <a:ea typeface="FangSong" panose="02010609060101010101" pitchFamily="49" charset="-122"/>
                  <a:cs typeface="Arial Unicode MS" pitchFamily="34" charset="-120"/>
                </a:rPr>
                <a:t>公尺</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CN" altLang="en-US" sz="1050" dirty="0">
                  <a:latin typeface="FangSong" panose="02010609060101010101" pitchFamily="49" charset="-122"/>
                  <a:ea typeface="FangSong" panose="02010609060101010101" pitchFamily="49" charset="-122"/>
                  <a:cs typeface="Arial Unicode MS" pitchFamily="34" charset="-120"/>
                </a:rPr>
                <a:t>預</a:t>
              </a:r>
              <a:r>
                <a:rPr lang="zh-CN" altLang="en-US" sz="1050" dirty="0" smtClean="0">
                  <a:latin typeface="FangSong" panose="02010609060101010101" pitchFamily="49" charset="-122"/>
                  <a:ea typeface="FangSong" panose="02010609060101010101" pitchFamily="49" charset="-122"/>
                  <a:cs typeface="Arial Unicode MS" pitchFamily="34" charset="-120"/>
                </a:rPr>
                <a:t>計投產</a:t>
              </a:r>
              <a:r>
                <a:rPr lang="en-US" altLang="zh-TW" sz="1050" dirty="0" smtClean="0">
                  <a:latin typeface="FangSong" panose="02010609060101010101" pitchFamily="49" charset="-122"/>
                  <a:ea typeface="FangSong" panose="02010609060101010101" pitchFamily="49" charset="-122"/>
                  <a:cs typeface="Arial Unicode MS" pitchFamily="34" charset="-120"/>
                </a:rPr>
                <a:t>: 2023</a:t>
              </a:r>
              <a:endParaRPr lang="en-US" altLang="zh-TW" sz="1050" dirty="0">
                <a:latin typeface="FangSong" panose="02010609060101010101" pitchFamily="49" charset="-122"/>
                <a:ea typeface="FangSong" panose="02010609060101010101" pitchFamily="49" charset="-122"/>
                <a:cs typeface="Arial Unicode MS" pitchFamily="34" charset="-120"/>
              </a:endParaRPr>
            </a:p>
          </p:txBody>
        </p:sp>
        <p:sp>
          <p:nvSpPr>
            <p:cNvPr id="99" name="Text Placeholder 8"/>
            <p:cNvSpPr txBox="1">
              <a:spLocks/>
            </p:cNvSpPr>
            <p:nvPr/>
          </p:nvSpPr>
          <p:spPr bwMode="gray">
            <a:xfrm>
              <a:off x="384471" y="3834937"/>
              <a:ext cx="2448392" cy="282837"/>
            </a:xfrm>
            <a:prstGeom prst="rect">
              <a:avLst/>
            </a:prstGeom>
            <a:solidFill>
              <a:srgbClr val="FF0000"/>
            </a:solidFill>
            <a:ln w="12700">
              <a:solidFill>
                <a:srgbClr val="696863"/>
              </a:solidFill>
            </a:ln>
          </p:spPr>
          <p:txBody>
            <a:bodyPr/>
            <a:lstStyle/>
            <a:p>
              <a:pPr fontAlgn="auto">
                <a:spcBef>
                  <a:spcPct val="15000"/>
                </a:spcBef>
                <a:spcAft>
                  <a:spcPct val="15000"/>
                </a:spcAft>
                <a:defRPr/>
              </a:pPr>
              <a:r>
                <a:rPr lang="zh-CN" altLang="en-US" sz="1400" b="1" kern="0" dirty="0">
                  <a:solidFill>
                    <a:schemeClr val="bg1"/>
                  </a:solidFill>
                  <a:latin typeface="FangSong" panose="02010609060101010101" pitchFamily="49" charset="-122"/>
                  <a:ea typeface="FangSong" panose="02010609060101010101" pitchFamily="49" charset="-122"/>
                </a:rPr>
                <a:t>台灣</a:t>
              </a:r>
              <a:r>
                <a:rPr lang="zh-CN" altLang="en-US" sz="1400" b="1" kern="0" dirty="0" smtClean="0">
                  <a:solidFill>
                    <a:schemeClr val="bg1"/>
                  </a:solidFill>
                  <a:latin typeface="FangSong" panose="02010609060101010101" pitchFamily="49" charset="-122"/>
                  <a:ea typeface="FangSong" panose="02010609060101010101" pitchFamily="49" charset="-122"/>
                </a:rPr>
                <a:t>台</a:t>
              </a:r>
              <a:r>
                <a:rPr lang="zh-CN" altLang="en-US" sz="1400" b="1" kern="0" dirty="0">
                  <a:solidFill>
                    <a:schemeClr val="bg1"/>
                  </a:solidFill>
                  <a:latin typeface="FangSong" panose="02010609060101010101" pitchFamily="49" charset="-122"/>
                  <a:ea typeface="FangSong" panose="02010609060101010101" pitchFamily="49" charset="-122"/>
                </a:rPr>
                <a:t>中港</a:t>
              </a:r>
              <a:endParaRPr lang="en-US" sz="1400" b="1" kern="0" dirty="0">
                <a:solidFill>
                  <a:schemeClr val="bg1"/>
                </a:solidFill>
                <a:latin typeface="FangSong" panose="02010609060101010101" pitchFamily="49" charset="-122"/>
                <a:ea typeface="FangSong" panose="02010609060101010101" pitchFamily="49" charset="-122"/>
              </a:endParaRPr>
            </a:p>
          </p:txBody>
        </p:sp>
      </p:grpSp>
      <p:sp>
        <p:nvSpPr>
          <p:cNvPr id="100" name="Oval 13"/>
          <p:cNvSpPr>
            <a:spLocks noChangeArrowheads="1"/>
          </p:cNvSpPr>
          <p:nvPr/>
        </p:nvSpPr>
        <p:spPr bwMode="gray">
          <a:xfrm>
            <a:off x="7137088" y="3636927"/>
            <a:ext cx="103052" cy="109765"/>
          </a:xfrm>
          <a:prstGeom prst="ellipse">
            <a:avLst/>
          </a:prstGeom>
          <a:solidFill>
            <a:srgbClr val="FF0000"/>
          </a:solidFill>
          <a:ln w="12700" algn="ctr">
            <a:solidFill>
              <a:srgbClr val="FF0000"/>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cxnSp>
        <p:nvCxnSpPr>
          <p:cNvPr id="101" name="直線箭頭接點 21"/>
          <p:cNvCxnSpPr>
            <a:stCxn id="98" idx="1"/>
          </p:cNvCxnSpPr>
          <p:nvPr/>
        </p:nvCxnSpPr>
        <p:spPr>
          <a:xfrm flipH="1" flipV="1">
            <a:off x="7255959" y="3730658"/>
            <a:ext cx="1344568" cy="82656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04" name="Group 94"/>
          <p:cNvGrpSpPr>
            <a:grpSpLocks/>
          </p:cNvGrpSpPr>
          <p:nvPr/>
        </p:nvGrpSpPr>
        <p:grpSpPr bwMode="auto">
          <a:xfrm>
            <a:off x="8576853" y="5207538"/>
            <a:ext cx="2042508" cy="1054268"/>
            <a:chOff x="384471" y="3834937"/>
            <a:chExt cx="2448392" cy="957135"/>
          </a:xfrm>
        </p:grpSpPr>
        <p:sp>
          <p:nvSpPr>
            <p:cNvPr id="105" name="Content Placeholder 4"/>
            <p:cNvSpPr txBox="1">
              <a:spLocks/>
            </p:cNvSpPr>
            <p:nvPr/>
          </p:nvSpPr>
          <p:spPr bwMode="gray">
            <a:xfrm>
              <a:off x="384471" y="4117774"/>
              <a:ext cx="2448392" cy="674298"/>
            </a:xfrm>
            <a:prstGeom prst="rect">
              <a:avLst/>
            </a:prstGeom>
            <a:ln w="12700">
              <a:solidFill>
                <a:srgbClr val="696863"/>
              </a:solidFill>
            </a:ln>
          </p:spPr>
          <p:txBody>
            <a:bodyPr lIns="45720"/>
            <a:lstStyle/>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產品</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服務</a:t>
              </a:r>
              <a:r>
                <a:rPr lang="en-US" altLang="zh-TW" sz="1050" dirty="0">
                  <a:latin typeface="FangSong" panose="02010609060101010101" pitchFamily="49" charset="-122"/>
                  <a:ea typeface="FangSong" panose="02010609060101010101" pitchFamily="49" charset="-122"/>
                  <a:cs typeface="Arial Unicode MS" pitchFamily="34" charset="-120"/>
                </a:rPr>
                <a:t>:</a:t>
              </a:r>
              <a:r>
                <a:rPr lang="zh-TW" altLang="en-US" sz="1050" dirty="0">
                  <a:latin typeface="FangSong" panose="02010609060101010101" pitchFamily="49" charset="-122"/>
                  <a:ea typeface="FangSong" panose="02010609060101010101" pitchFamily="49" charset="-122"/>
                  <a:cs typeface="Arial Unicode MS" pitchFamily="34" charset="-120"/>
                </a:rPr>
                <a:t> 鑄</a:t>
              </a:r>
              <a:r>
                <a:rPr lang="zh-TW" altLang="en-US" sz="1050" dirty="0" smtClean="0">
                  <a:latin typeface="FangSong" panose="02010609060101010101" pitchFamily="49" charset="-122"/>
                  <a:ea typeface="FangSong" panose="02010609060101010101" pitchFamily="49" charset="-122"/>
                  <a:cs typeface="Arial Unicode MS" pitchFamily="34" charset="-120"/>
                </a:rPr>
                <a:t>造</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TW" altLang="en-US" sz="1050" dirty="0">
                  <a:latin typeface="FangSong" panose="02010609060101010101" pitchFamily="49" charset="-122"/>
                  <a:ea typeface="FangSong" panose="02010609060101010101" pitchFamily="49" charset="-122"/>
                  <a:cs typeface="Arial Unicode MS" pitchFamily="34" charset="-120"/>
                </a:rPr>
                <a:t>員工</a:t>
              </a:r>
              <a:r>
                <a:rPr lang="en-US" altLang="zh-TW" sz="1050" dirty="0">
                  <a:latin typeface="FangSong" panose="02010609060101010101" pitchFamily="49" charset="-122"/>
                  <a:ea typeface="FangSong" panose="02010609060101010101" pitchFamily="49" charset="-122"/>
                  <a:cs typeface="Arial Unicode MS" pitchFamily="34" charset="-120"/>
                </a:rPr>
                <a:t>: </a:t>
              </a:r>
              <a:r>
                <a:rPr lang="zh-CN" altLang="en-US" sz="1050" dirty="0" smtClean="0">
                  <a:latin typeface="FangSong" panose="02010609060101010101" pitchFamily="49" charset="-122"/>
                  <a:ea typeface="FangSong" panose="02010609060101010101" pitchFamily="49" charset="-122"/>
                  <a:cs typeface="Arial Unicode MS" pitchFamily="34" charset="-120"/>
                </a:rPr>
                <a:t>約</a:t>
              </a:r>
              <a:r>
                <a:rPr lang="en-US" altLang="zh-CN" sz="1050" dirty="0" smtClean="0">
                  <a:latin typeface="FangSong" panose="02010609060101010101" pitchFamily="49" charset="-122"/>
                  <a:ea typeface="FangSong" panose="02010609060101010101" pitchFamily="49" charset="-122"/>
                  <a:cs typeface="Arial Unicode MS" pitchFamily="34" charset="-120"/>
                </a:rPr>
                <a:t>300</a:t>
              </a:r>
              <a:r>
                <a:rPr lang="zh-TW" altLang="en-US" sz="1050" dirty="0" smtClean="0">
                  <a:latin typeface="FangSong" panose="02010609060101010101" pitchFamily="49" charset="-122"/>
                  <a:ea typeface="FangSong" panose="02010609060101010101" pitchFamily="49" charset="-122"/>
                  <a:cs typeface="Arial Unicode MS" pitchFamily="34" charset="-120"/>
                </a:rPr>
                <a:t>人 </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CN" altLang="en-US" sz="1050" dirty="0">
                  <a:latin typeface="FangSong" panose="02010609060101010101" pitchFamily="49" charset="-122"/>
                  <a:ea typeface="FangSong" panose="02010609060101010101" pitchFamily="49" charset="-122"/>
                  <a:cs typeface="Arial Unicode MS" pitchFamily="34" charset="-120"/>
                </a:rPr>
                <a:t>基地</a:t>
              </a:r>
              <a:r>
                <a:rPr lang="zh-TW" altLang="en-US" sz="1050" dirty="0" smtClean="0">
                  <a:latin typeface="FangSong" panose="02010609060101010101" pitchFamily="49" charset="-122"/>
                  <a:ea typeface="FangSong" panose="02010609060101010101" pitchFamily="49" charset="-122"/>
                  <a:cs typeface="Arial Unicode MS" pitchFamily="34" charset="-120"/>
                </a:rPr>
                <a:t>佔</a:t>
              </a:r>
              <a:r>
                <a:rPr lang="zh-TW" altLang="en-US" sz="1050" dirty="0">
                  <a:latin typeface="FangSong" panose="02010609060101010101" pitchFamily="49" charset="-122"/>
                  <a:ea typeface="FangSong" panose="02010609060101010101" pitchFamily="49" charset="-122"/>
                  <a:cs typeface="Arial Unicode MS" pitchFamily="34" charset="-120"/>
                </a:rPr>
                <a:t>地</a:t>
              </a:r>
              <a:r>
                <a:rPr lang="en-US" altLang="zh-TW" sz="1050" dirty="0">
                  <a:latin typeface="FangSong" panose="02010609060101010101" pitchFamily="49" charset="-122"/>
                  <a:ea typeface="FangSong" panose="02010609060101010101" pitchFamily="49" charset="-122"/>
                  <a:cs typeface="Arial Unicode MS" pitchFamily="34" charset="-120"/>
                </a:rPr>
                <a:t>: </a:t>
              </a:r>
              <a:r>
                <a:rPr lang="en-US" altLang="zh-TW" sz="1050" dirty="0" smtClean="0">
                  <a:latin typeface="FangSong" panose="02010609060101010101" pitchFamily="49" charset="-122"/>
                  <a:ea typeface="FangSong" panose="02010609060101010101" pitchFamily="49" charset="-122"/>
                  <a:cs typeface="Arial Unicode MS" pitchFamily="34" charset="-120"/>
                </a:rPr>
                <a:t>968,000</a:t>
              </a:r>
              <a:r>
                <a:rPr lang="zh-TW" altLang="en-US" sz="1050" dirty="0" smtClean="0">
                  <a:latin typeface="FangSong" panose="02010609060101010101" pitchFamily="49" charset="-122"/>
                  <a:ea typeface="FangSong" panose="02010609060101010101" pitchFamily="49" charset="-122"/>
                  <a:cs typeface="Arial Unicode MS" pitchFamily="34" charset="-120"/>
                </a:rPr>
                <a:t>平方</a:t>
              </a:r>
              <a:r>
                <a:rPr lang="zh-TW" altLang="en-US" sz="1050" dirty="0">
                  <a:latin typeface="FangSong" panose="02010609060101010101" pitchFamily="49" charset="-122"/>
                  <a:ea typeface="FangSong" panose="02010609060101010101" pitchFamily="49" charset="-122"/>
                  <a:cs typeface="Arial Unicode MS" pitchFamily="34" charset="-120"/>
                </a:rPr>
                <a:t>公尺</a:t>
              </a:r>
              <a:endParaRPr lang="en-US" altLang="zh-TW" sz="1050" dirty="0">
                <a:latin typeface="FangSong" panose="02010609060101010101" pitchFamily="49" charset="-122"/>
                <a:ea typeface="FangSong" panose="02010609060101010101" pitchFamily="49" charset="-122"/>
                <a:cs typeface="Arial Unicode MS" pitchFamily="34" charset="-120"/>
              </a:endParaRPr>
            </a:p>
            <a:p>
              <a:pPr marL="182563" lvl="1" indent="-180975" defTabSz="957263" fontAlgn="auto">
                <a:spcBef>
                  <a:spcPts val="0"/>
                </a:spcBef>
                <a:spcAft>
                  <a:spcPts val="0"/>
                </a:spcAft>
                <a:buClr>
                  <a:schemeClr val="accent2"/>
                </a:buClr>
                <a:buSzPct val="70000"/>
                <a:buFont typeface="Wingdings" pitchFamily="2" charset="2"/>
                <a:buChar char="n"/>
                <a:defRPr/>
              </a:pPr>
              <a:r>
                <a:rPr lang="zh-CN" altLang="en-US" sz="1050" dirty="0">
                  <a:latin typeface="FangSong" panose="02010609060101010101" pitchFamily="49" charset="-122"/>
                  <a:ea typeface="FangSong" panose="02010609060101010101" pitchFamily="49" charset="-122"/>
                  <a:cs typeface="Arial Unicode MS" pitchFamily="34" charset="-120"/>
                </a:rPr>
                <a:t>預</a:t>
              </a:r>
              <a:r>
                <a:rPr lang="zh-CN" altLang="en-US" sz="1050" dirty="0" smtClean="0">
                  <a:latin typeface="FangSong" panose="02010609060101010101" pitchFamily="49" charset="-122"/>
                  <a:ea typeface="FangSong" panose="02010609060101010101" pitchFamily="49" charset="-122"/>
                  <a:cs typeface="Arial Unicode MS" pitchFamily="34" charset="-120"/>
                </a:rPr>
                <a:t>計投產</a:t>
              </a:r>
              <a:r>
                <a:rPr lang="en-US" altLang="zh-TW" sz="1050" dirty="0" smtClean="0">
                  <a:latin typeface="FangSong" panose="02010609060101010101" pitchFamily="49" charset="-122"/>
                  <a:ea typeface="FangSong" panose="02010609060101010101" pitchFamily="49" charset="-122"/>
                  <a:cs typeface="Arial Unicode MS" pitchFamily="34" charset="-120"/>
                </a:rPr>
                <a:t>: 2024</a:t>
              </a:r>
              <a:endParaRPr lang="en-US" altLang="zh-TW" sz="1050" dirty="0">
                <a:latin typeface="FangSong" panose="02010609060101010101" pitchFamily="49" charset="-122"/>
                <a:ea typeface="FangSong" panose="02010609060101010101" pitchFamily="49" charset="-122"/>
                <a:cs typeface="Arial Unicode MS" pitchFamily="34" charset="-120"/>
              </a:endParaRPr>
            </a:p>
          </p:txBody>
        </p:sp>
        <p:sp>
          <p:nvSpPr>
            <p:cNvPr id="106" name="Text Placeholder 8"/>
            <p:cNvSpPr txBox="1">
              <a:spLocks/>
            </p:cNvSpPr>
            <p:nvPr/>
          </p:nvSpPr>
          <p:spPr bwMode="gray">
            <a:xfrm>
              <a:off x="384471" y="3834937"/>
              <a:ext cx="2448392" cy="282837"/>
            </a:xfrm>
            <a:prstGeom prst="rect">
              <a:avLst/>
            </a:prstGeom>
            <a:solidFill>
              <a:srgbClr val="FF0000"/>
            </a:solidFill>
            <a:ln w="12700">
              <a:solidFill>
                <a:srgbClr val="696863"/>
              </a:solidFill>
            </a:ln>
          </p:spPr>
          <p:txBody>
            <a:bodyPr/>
            <a:lstStyle/>
            <a:p>
              <a:pPr fontAlgn="auto">
                <a:spcBef>
                  <a:spcPct val="15000"/>
                </a:spcBef>
                <a:spcAft>
                  <a:spcPct val="15000"/>
                </a:spcAft>
                <a:defRPr/>
              </a:pPr>
              <a:r>
                <a:rPr lang="zh-CN" altLang="en-US" sz="1400" b="1" kern="0" dirty="0">
                  <a:solidFill>
                    <a:schemeClr val="bg1"/>
                  </a:solidFill>
                  <a:latin typeface="FangSong" panose="02010609060101010101" pitchFamily="49" charset="-122"/>
                  <a:ea typeface="FangSong" panose="02010609060101010101" pitchFamily="49" charset="-122"/>
                </a:rPr>
                <a:t>泰國春武里府</a:t>
              </a:r>
              <a:endParaRPr lang="en-US" sz="1400" b="1" kern="0" dirty="0">
                <a:solidFill>
                  <a:schemeClr val="bg1"/>
                </a:solidFill>
                <a:latin typeface="FangSong" panose="02010609060101010101" pitchFamily="49" charset="-122"/>
                <a:ea typeface="FangSong" panose="02010609060101010101" pitchFamily="49" charset="-122"/>
              </a:endParaRPr>
            </a:p>
          </p:txBody>
        </p:sp>
      </p:grpSp>
      <p:sp>
        <p:nvSpPr>
          <p:cNvPr id="107" name="Oval 13"/>
          <p:cNvSpPr>
            <a:spLocks noChangeArrowheads="1"/>
          </p:cNvSpPr>
          <p:nvPr/>
        </p:nvSpPr>
        <p:spPr bwMode="gray">
          <a:xfrm>
            <a:off x="4733348" y="5082213"/>
            <a:ext cx="103052" cy="109765"/>
          </a:xfrm>
          <a:prstGeom prst="ellipse">
            <a:avLst/>
          </a:prstGeom>
          <a:solidFill>
            <a:srgbClr val="FF0000"/>
          </a:solidFill>
          <a:ln w="12700" algn="ctr">
            <a:solidFill>
              <a:srgbClr val="FF0000"/>
            </a:solidFill>
            <a:round/>
            <a:headEnd/>
            <a:tailEnd/>
          </a:ln>
        </p:spPr>
        <p:txBody>
          <a:bodyPr lIns="36000" tIns="36000" rIns="36000" bIns="36000" anchor="ctr" anchorCtr="1"/>
          <a:lstStyle/>
          <a:p>
            <a:pPr algn="ctr" eaLnBrk="0" hangingPunct="0"/>
            <a:endParaRPr lang="en-US" sz="1600">
              <a:latin typeface="FangSong" panose="02010609060101010101" pitchFamily="49" charset="-122"/>
              <a:ea typeface="FangSong" panose="02010609060101010101" pitchFamily="49" charset="-122"/>
            </a:endParaRPr>
          </a:p>
        </p:txBody>
      </p:sp>
      <p:cxnSp>
        <p:nvCxnSpPr>
          <p:cNvPr id="108" name="直線箭頭接點 21"/>
          <p:cNvCxnSpPr>
            <a:stCxn id="105" idx="1"/>
          </p:cNvCxnSpPr>
          <p:nvPr/>
        </p:nvCxnSpPr>
        <p:spPr>
          <a:xfrm flipH="1" flipV="1">
            <a:off x="4836400" y="5158144"/>
            <a:ext cx="3740453" cy="73229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0709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自訂設計">
  <a:themeElements>
    <a:clrScheme name="YGG Classic">
      <a:dk1>
        <a:sysClr val="windowText" lastClr="000000"/>
      </a:dk1>
      <a:lt1>
        <a:sysClr val="window" lastClr="FFFFFF"/>
      </a:lt1>
      <a:dk2>
        <a:srgbClr val="696464"/>
      </a:dk2>
      <a:lt2>
        <a:srgbClr val="E9E5DC"/>
      </a:lt2>
      <a:accent1>
        <a:srgbClr val="CC9900"/>
      </a:accent1>
      <a:accent2>
        <a:srgbClr val="49819D"/>
      </a:accent2>
      <a:accent3>
        <a:srgbClr val="808080"/>
      </a:accent3>
      <a:accent4>
        <a:srgbClr val="006B76"/>
      </a:accent4>
      <a:accent5>
        <a:srgbClr val="918485"/>
      </a:accent5>
      <a:accent6>
        <a:srgbClr val="A8A400"/>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自訂設計">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自訂設計">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自訂設計">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自訂設計">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116207</TotalTime>
  <Words>3292</Words>
  <Application>Microsoft Office PowerPoint</Application>
  <PresentationFormat>宽屏</PresentationFormat>
  <Paragraphs>669</Paragraphs>
  <Slides>43</Slides>
  <Notes>17</Notes>
  <HiddenSlides>0</HiddenSlides>
  <MMClips>0</MMClips>
  <ScaleCrop>false</ScaleCrop>
  <HeadingPairs>
    <vt:vector size="6" baseType="variant">
      <vt:variant>
        <vt:lpstr>已用的字体</vt:lpstr>
      </vt:variant>
      <vt:variant>
        <vt:i4>21</vt:i4>
      </vt:variant>
      <vt:variant>
        <vt:lpstr>主题</vt:lpstr>
      </vt:variant>
      <vt:variant>
        <vt:i4>5</vt:i4>
      </vt:variant>
      <vt:variant>
        <vt:lpstr>幻灯片标题</vt:lpstr>
      </vt:variant>
      <vt:variant>
        <vt:i4>43</vt:i4>
      </vt:variant>
    </vt:vector>
  </HeadingPairs>
  <TitlesOfParts>
    <vt:vector size="69" baseType="lpstr">
      <vt:lpstr>Arial Unicode MS</vt:lpstr>
      <vt:lpstr>標楷體</vt:lpstr>
      <vt:lpstr>標楷體</vt:lpstr>
      <vt:lpstr>FangSong</vt:lpstr>
      <vt:lpstr>Lato Light</vt:lpstr>
      <vt:lpstr>微軟正黑體</vt:lpstr>
      <vt:lpstr>PMingLiU</vt:lpstr>
      <vt:lpstr>PMingLiU</vt:lpstr>
      <vt:lpstr>STKaiti</vt:lpstr>
      <vt:lpstr>SimSun</vt:lpstr>
      <vt:lpstr>SimSun</vt:lpstr>
      <vt:lpstr>金梅毛碑楷</vt:lpstr>
      <vt:lpstr>華康行楷體W5</vt:lpstr>
      <vt:lpstr>Arial</vt:lpstr>
      <vt:lpstr>Calibri</vt:lpstr>
      <vt:lpstr>Colonna MT</vt:lpstr>
      <vt:lpstr>Franklin Gothic Book</vt:lpstr>
      <vt:lpstr>Times New Roman</vt:lpstr>
      <vt:lpstr>Verdana</vt:lpstr>
      <vt:lpstr>Wingdings</vt:lpstr>
      <vt:lpstr>Wingdings 2</vt:lpstr>
      <vt:lpstr>自訂設計</vt:lpstr>
      <vt:lpstr>1_自訂設計</vt:lpstr>
      <vt:lpstr>2_自訂設計</vt:lpstr>
      <vt:lpstr>3_自訂設計</vt:lpstr>
      <vt:lpstr>4_自訂設計</vt:lpstr>
      <vt:lpstr>PowerPoint 演示文稿</vt:lpstr>
      <vt:lpstr>PowerPoint 演示文稿</vt:lpstr>
      <vt:lpstr>PowerPoint 演示文稿</vt:lpstr>
      <vt:lpstr>永冠概況</vt:lpstr>
      <vt:lpstr>PowerPoint 演示文稿</vt:lpstr>
      <vt:lpstr>PowerPoint 演示文稿</vt:lpstr>
      <vt:lpstr>PowerPoint 演示文稿</vt:lpstr>
      <vt:lpstr>PowerPoint 演示文稿</vt:lpstr>
      <vt:lpstr>PowerPoint 演示文稿</vt:lpstr>
      <vt:lpstr>PowerPoint 演示文稿</vt:lpstr>
      <vt:lpstr>直驅式風力發電機</vt:lpstr>
      <vt:lpstr>雙饋式風力發電機</vt:lpstr>
      <vt:lpstr>PowerPoint 演示文稿</vt:lpstr>
      <vt:lpstr>新能源市場動態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新產能投資 &amp; 發展願景</vt:lpstr>
      <vt:lpstr>PowerPoint 演示文稿</vt:lpstr>
      <vt:lpstr>PowerPoint 演示文稿</vt:lpstr>
      <vt:lpstr>PowerPoint 演示文稿</vt:lpstr>
      <vt:lpstr>PowerPoint 演示文稿</vt:lpstr>
      <vt:lpstr>PowerPoint 演示文稿</vt:lpstr>
      <vt:lpstr>PowerPoint 演示文稿</vt:lpstr>
      <vt:lpstr>財務表現及附錄</vt:lpstr>
      <vt:lpstr>歷年損益表</vt:lpstr>
      <vt:lpstr>歷年資產負債表</vt:lpstr>
      <vt:lpstr>各季簡明損益</vt:lpstr>
      <vt:lpstr>2022年營收應用別與匯率別</vt:lpstr>
      <vt:lpstr>PowerPoint 演示文稿</vt:lpstr>
    </vt:vector>
  </TitlesOfParts>
  <Company>Test 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Test User</dc:creator>
  <cp:lastModifiedBy>YGS GM OFFICE</cp:lastModifiedBy>
  <cp:revision>2864</cp:revision>
  <cp:lastPrinted>2023-03-23T07:33:40Z</cp:lastPrinted>
  <dcterms:created xsi:type="dcterms:W3CDTF">2012-12-02T10:59:14Z</dcterms:created>
  <dcterms:modified xsi:type="dcterms:W3CDTF">2023-03-31T05:50:55Z</dcterms:modified>
</cp:coreProperties>
</file>