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8"/>
  </p:notesMasterIdLst>
  <p:handoutMasterIdLst>
    <p:handoutMasterId r:id="rId29"/>
  </p:handoutMasterIdLst>
  <p:sldIdLst>
    <p:sldId id="256" r:id="rId2"/>
    <p:sldId id="291" r:id="rId3"/>
    <p:sldId id="259" r:id="rId4"/>
    <p:sldId id="257" r:id="rId5"/>
    <p:sldId id="287" r:id="rId6"/>
    <p:sldId id="297" r:id="rId7"/>
    <p:sldId id="332" r:id="rId8"/>
    <p:sldId id="336" r:id="rId9"/>
    <p:sldId id="337" r:id="rId10"/>
    <p:sldId id="323" r:id="rId11"/>
    <p:sldId id="317" r:id="rId12"/>
    <p:sldId id="282" r:id="rId13"/>
    <p:sldId id="283" r:id="rId14"/>
    <p:sldId id="333" r:id="rId15"/>
    <p:sldId id="335" r:id="rId16"/>
    <p:sldId id="268" r:id="rId17"/>
    <p:sldId id="319" r:id="rId18"/>
    <p:sldId id="318" r:id="rId19"/>
    <p:sldId id="267" r:id="rId20"/>
    <p:sldId id="325" r:id="rId21"/>
    <p:sldId id="326" r:id="rId22"/>
    <p:sldId id="327" r:id="rId23"/>
    <p:sldId id="328" r:id="rId24"/>
    <p:sldId id="329" r:id="rId25"/>
    <p:sldId id="338" r:id="rId26"/>
    <p:sldId id="339" r:id="rId27"/>
  </p:sldIdLst>
  <p:sldSz cx="9144000" cy="6858000" type="screen4x3"/>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1" initials="work" lastIdx="0"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660"/>
  </p:normalViewPr>
  <p:slideViewPr>
    <p:cSldViewPr>
      <p:cViewPr>
        <p:scale>
          <a:sx n="86" d="100"/>
          <a:sy n="86" d="100"/>
        </p:scale>
        <p:origin x="-678" y="-3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chart>
    <c:title>
      <c:tx>
        <c:rich>
          <a:bodyPr/>
          <a:lstStyle/>
          <a:p>
            <a:pPr>
              <a:defRPr/>
            </a:pPr>
            <a:r>
              <a:rPr lang="en-US" altLang="zh-TW" sz="4000" dirty="0" smtClean="0">
                <a:solidFill>
                  <a:schemeClr val="tx2"/>
                </a:solidFill>
                <a:latin typeface="標楷體" pitchFamily="65" charset="-120"/>
                <a:ea typeface="標楷體" pitchFamily="65" charset="-120"/>
              </a:rPr>
              <a:t>PRODU</a:t>
            </a:r>
            <a:r>
              <a:rPr lang="en-US" altLang="zh-TW" sz="4000" baseline="0" dirty="0" smtClean="0">
                <a:solidFill>
                  <a:schemeClr val="tx2"/>
                </a:solidFill>
                <a:latin typeface="標楷體" pitchFamily="65" charset="-120"/>
                <a:ea typeface="標楷體" pitchFamily="65" charset="-120"/>
              </a:rPr>
              <a:t>CT SALES ANALYSIS</a:t>
            </a:r>
            <a:endParaRPr lang="zh-TW" altLang="en-US" sz="4000" dirty="0">
              <a:solidFill>
                <a:schemeClr val="tx2"/>
              </a:solidFill>
              <a:latin typeface="標楷體" pitchFamily="65" charset="-120"/>
              <a:ea typeface="標楷體" pitchFamily="65" charset="-120"/>
            </a:endParaRPr>
          </a:p>
        </c:rich>
      </c:tx>
      <c:layout>
        <c:manualLayout>
          <c:xMode val="edge"/>
          <c:yMode val="edge"/>
          <c:x val="7.8127565055475495E-2"/>
          <c:y val="3.8998557010940724E-2"/>
        </c:manualLayout>
      </c:layout>
    </c:title>
    <c:view3D>
      <c:rotX val="30"/>
      <c:perspective val="30"/>
    </c:view3D>
    <c:plotArea>
      <c:layout>
        <c:manualLayout>
          <c:layoutTarget val="inner"/>
          <c:xMode val="edge"/>
          <c:yMode val="edge"/>
          <c:x val="4.0986533903640987E-2"/>
          <c:y val="0.15712392755361762"/>
          <c:w val="0.70947267433248162"/>
          <c:h val="0.76181438641649524"/>
        </c:manualLayout>
      </c:layout>
      <c:pie3DChart>
        <c:varyColors val="1"/>
        <c:ser>
          <c:idx val="0"/>
          <c:order val="0"/>
          <c:tx>
            <c:strRef>
              <c:f>Sheet1!$B$1</c:f>
              <c:strCache>
                <c:ptCount val="1"/>
                <c:pt idx="0">
                  <c:v>銷售分析</c:v>
                </c:pt>
              </c:strCache>
            </c:strRef>
          </c:tx>
          <c:dPt>
            <c:idx val="1"/>
            <c:explosion val="10"/>
          </c:dPt>
          <c:dLbls>
            <c:dLbl>
              <c:idx val="0"/>
              <c:layout>
                <c:manualLayout>
                  <c:x val="-0.23758431758530257"/>
                  <c:y val="-8.2209098862642549E-3"/>
                </c:manualLayout>
              </c:layout>
              <c:tx>
                <c:rich>
                  <a:bodyPr/>
                  <a:lstStyle/>
                  <a:p>
                    <a:r>
                      <a:rPr lang="en-US" altLang="zh-TW" dirty="0" smtClean="0">
                        <a:solidFill>
                          <a:schemeClr val="tx1"/>
                        </a:solidFill>
                      </a:rPr>
                      <a:t>50.1</a:t>
                    </a:r>
                    <a:r>
                      <a:rPr lang="en-US" altLang="en-US" dirty="0" smtClean="0">
                        <a:solidFill>
                          <a:schemeClr val="tx1"/>
                        </a:solidFill>
                      </a:rPr>
                      <a:t>%</a:t>
                    </a:r>
                    <a:endParaRPr lang="en-US" altLang="en-US" dirty="0">
                      <a:solidFill>
                        <a:schemeClr val="tx1"/>
                      </a:solidFill>
                    </a:endParaRPr>
                  </a:p>
                </c:rich>
              </c:tx>
              <c:showVal val="1"/>
            </c:dLbl>
            <c:dLbl>
              <c:idx val="1"/>
              <c:layout>
                <c:manualLayout>
                  <c:x val="0.16868744531933524"/>
                  <c:y val="-9.8310731991834349E-2"/>
                </c:manualLayout>
              </c:layout>
              <c:tx>
                <c:rich>
                  <a:bodyPr/>
                  <a:lstStyle/>
                  <a:p>
                    <a:r>
                      <a:rPr lang="en-US" altLang="zh-TW" dirty="0" smtClean="0">
                        <a:solidFill>
                          <a:schemeClr val="tx1"/>
                        </a:solidFill>
                      </a:rPr>
                      <a:t>49.9</a:t>
                    </a:r>
                    <a:r>
                      <a:rPr lang="en-US" altLang="en-US" dirty="0" smtClean="0">
                        <a:solidFill>
                          <a:schemeClr val="tx1"/>
                        </a:solidFill>
                      </a:rPr>
                      <a:t>%</a:t>
                    </a:r>
                    <a:endParaRPr lang="en-US" altLang="en-US" dirty="0">
                      <a:solidFill>
                        <a:schemeClr val="tx1"/>
                      </a:solidFill>
                    </a:endParaRPr>
                  </a:p>
                </c:rich>
              </c:tx>
              <c:showVal val="1"/>
            </c:dLbl>
            <c:dLbl>
              <c:idx val="2"/>
              <c:layout>
                <c:manualLayout>
                  <c:x val="-2.662871828521449E-2"/>
                  <c:y val="3.1778944298629492E-3"/>
                </c:manualLayout>
              </c:layout>
              <c:showVal val="1"/>
            </c:dLbl>
            <c:txPr>
              <a:bodyPr/>
              <a:lstStyle/>
              <a:p>
                <a:pPr>
                  <a:defRPr sz="3200" b="1">
                    <a:solidFill>
                      <a:schemeClr val="bg1"/>
                    </a:solidFill>
                    <a:latin typeface="標楷體" pitchFamily="65" charset="-120"/>
                    <a:ea typeface="標楷體" pitchFamily="65" charset="-120"/>
                  </a:defRPr>
                </a:pPr>
                <a:endParaRPr lang="zh-TW"/>
              </a:p>
            </c:txPr>
            <c:showVal val="1"/>
            <c:showLeaderLines val="1"/>
          </c:dLbls>
          <c:cat>
            <c:strRef>
              <c:f>Sheet1!$A$2:$A$3</c:f>
              <c:strCache>
                <c:ptCount val="2"/>
                <c:pt idx="0">
                  <c:v>電線電纜</c:v>
                </c:pt>
                <c:pt idx="1">
                  <c:v>鋁窗帷幕牆
</c:v>
                </c:pt>
              </c:strCache>
            </c:strRef>
          </c:cat>
          <c:val>
            <c:numRef>
              <c:f>Sheet1!$B$2:$B$3</c:f>
              <c:numCache>
                <c:formatCode>0%</c:formatCode>
                <c:ptCount val="2"/>
                <c:pt idx="0">
                  <c:v>0.49600000000000088</c:v>
                </c:pt>
                <c:pt idx="1">
                  <c:v>0.504</c:v>
                </c:pt>
              </c:numCache>
            </c:numRef>
          </c:val>
        </c:ser>
      </c:pie3DChart>
    </c:plotArea>
    <c:legend>
      <c:legendPos val="r"/>
      <c:legendEntry>
        <c:idx val="0"/>
        <c:txPr>
          <a:bodyPr/>
          <a:lstStyle/>
          <a:p>
            <a:pPr>
              <a:defRPr sz="2000">
                <a:solidFill>
                  <a:schemeClr val="tx2"/>
                </a:solidFill>
                <a:latin typeface="標楷體" pitchFamily="65" charset="-120"/>
                <a:ea typeface="標楷體" pitchFamily="65" charset="-120"/>
              </a:defRPr>
            </a:pPr>
            <a:endParaRPr lang="zh-TW"/>
          </a:p>
        </c:txPr>
      </c:legendEntry>
      <c:legendEntry>
        <c:idx val="1"/>
        <c:txPr>
          <a:bodyPr/>
          <a:lstStyle/>
          <a:p>
            <a:pPr>
              <a:defRPr sz="2000">
                <a:solidFill>
                  <a:schemeClr val="tx2"/>
                </a:solidFill>
                <a:latin typeface="標楷體" pitchFamily="65" charset="-120"/>
                <a:ea typeface="標楷體" pitchFamily="65" charset="-120"/>
              </a:defRPr>
            </a:pPr>
            <a:endParaRPr lang="zh-TW"/>
          </a:p>
        </c:txPr>
      </c:legendEntry>
      <c:layout>
        <c:manualLayout>
          <c:xMode val="edge"/>
          <c:yMode val="edge"/>
          <c:x val="0.75401826568918784"/>
          <c:y val="0.39485657767621496"/>
          <c:w val="0.20679012345679154"/>
          <c:h val="0.19863841661067988"/>
        </c:manualLayout>
      </c:layout>
      <c:txPr>
        <a:bodyPr/>
        <a:lstStyle/>
        <a:p>
          <a:pPr>
            <a:defRPr sz="2000">
              <a:latin typeface="標楷體" pitchFamily="65" charset="-120"/>
              <a:ea typeface="標楷體" pitchFamily="65" charset="-120"/>
            </a:defRPr>
          </a:pPr>
          <a:endParaRPr lang="zh-TW"/>
        </a:p>
      </c:txPr>
    </c:legend>
    <c:plotVisOnly val="1"/>
  </c:chart>
  <c:txPr>
    <a:bodyPr/>
    <a:lstStyle/>
    <a:p>
      <a:pPr>
        <a:defRPr sz="1800"/>
      </a:pPr>
      <a:endParaRPr lang="zh-TW"/>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0.7975</cdr:x>
      <cdr:y>0.18311</cdr:y>
    </cdr:from>
    <cdr:to>
      <cdr:x>0.98999</cdr:x>
      <cdr:y>0.22235</cdr:y>
    </cdr:to>
    <cdr:sp macro="" textlink="">
      <cdr:nvSpPr>
        <cdr:cNvPr id="2" name="文字方塊 1"/>
        <cdr:cNvSpPr txBox="1"/>
      </cdr:nvSpPr>
      <cdr:spPr>
        <a:xfrm xmlns:a="http://schemas.openxmlformats.org/drawingml/2006/main">
          <a:off x="6563072" y="1008112"/>
          <a:ext cx="1584176"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dirty="0"/>
        </a:p>
      </cdr:txBody>
    </cdr:sp>
  </cdr:relSizeAnchor>
  <cdr:relSizeAnchor xmlns:cdr="http://schemas.openxmlformats.org/drawingml/2006/chartDrawing">
    <cdr:from>
      <cdr:x>0.535</cdr:x>
      <cdr:y>0.82927</cdr:y>
    </cdr:from>
    <cdr:to>
      <cdr:x>0.98124</cdr:x>
      <cdr:y>0.96341</cdr:y>
    </cdr:to>
    <cdr:sp macro="" textlink="">
      <cdr:nvSpPr>
        <cdr:cNvPr id="3" name="文字方塊 2"/>
        <cdr:cNvSpPr txBox="1"/>
      </cdr:nvSpPr>
      <cdr:spPr>
        <a:xfrm xmlns:a="http://schemas.openxmlformats.org/drawingml/2006/main">
          <a:off x="4402832" y="4896544"/>
          <a:ext cx="3672408" cy="7920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dirty="0"/>
        </a:p>
      </cdr:txBody>
    </cdr:sp>
  </cdr:relSizeAnchor>
  <cdr:relSizeAnchor xmlns:cdr="http://schemas.openxmlformats.org/drawingml/2006/chartDrawing">
    <cdr:from>
      <cdr:x>0.64875</cdr:x>
      <cdr:y>0.78049</cdr:y>
    </cdr:from>
    <cdr:to>
      <cdr:x>0.98999</cdr:x>
      <cdr:y>0.9878</cdr:y>
    </cdr:to>
    <cdr:sp macro="" textlink="">
      <cdr:nvSpPr>
        <cdr:cNvPr id="4" name="文字方塊 3"/>
        <cdr:cNvSpPr txBox="1"/>
      </cdr:nvSpPr>
      <cdr:spPr>
        <a:xfrm xmlns:a="http://schemas.openxmlformats.org/drawingml/2006/main">
          <a:off x="5338936" y="4608512"/>
          <a:ext cx="2808312" cy="12241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dirty="0"/>
        </a:p>
      </cdr:txBody>
    </cdr:sp>
  </cdr:relSizeAnchor>
  <cdr:relSizeAnchor xmlns:cdr="http://schemas.openxmlformats.org/drawingml/2006/chartDrawing">
    <cdr:from>
      <cdr:x>0.60833</cdr:x>
      <cdr:y>0.79775</cdr:y>
    </cdr:from>
    <cdr:to>
      <cdr:x>0.99167</cdr:x>
      <cdr:y>0.97753</cdr:y>
    </cdr:to>
    <cdr:sp macro="" textlink="">
      <cdr:nvSpPr>
        <cdr:cNvPr id="5" name="文字方塊 4"/>
        <cdr:cNvSpPr txBox="1"/>
      </cdr:nvSpPr>
      <cdr:spPr>
        <a:xfrm xmlns:a="http://schemas.openxmlformats.org/drawingml/2006/main">
          <a:off x="5256584" y="5112568"/>
          <a:ext cx="3312368" cy="11521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dirty="0"/>
        </a:p>
      </cdr:txBody>
    </cdr:sp>
  </cdr:relSizeAnchor>
  <cdr:relSizeAnchor xmlns:cdr="http://schemas.openxmlformats.org/drawingml/2006/chartDrawing">
    <cdr:from>
      <cdr:x>0.625</cdr:x>
      <cdr:y>0.76404</cdr:y>
    </cdr:from>
    <cdr:to>
      <cdr:x>0.95</cdr:x>
      <cdr:y>0.95506</cdr:y>
    </cdr:to>
    <cdr:sp macro="" textlink="">
      <cdr:nvSpPr>
        <cdr:cNvPr id="6" name="文字方塊 5"/>
        <cdr:cNvSpPr txBox="1"/>
      </cdr:nvSpPr>
      <cdr:spPr>
        <a:xfrm xmlns:a="http://schemas.openxmlformats.org/drawingml/2006/main">
          <a:off x="5400600" y="4896544"/>
          <a:ext cx="2808312" cy="12241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dirty="0"/>
        </a:p>
      </cdr:txBody>
    </cdr:sp>
  </cdr:relSizeAnchor>
  <cdr:relSizeAnchor xmlns:cdr="http://schemas.openxmlformats.org/drawingml/2006/chartDrawing">
    <cdr:from>
      <cdr:x>0.37012</cdr:x>
      <cdr:y>0.93379</cdr:y>
    </cdr:from>
    <cdr:to>
      <cdr:x>0.64512</cdr:x>
      <cdr:y>1</cdr:y>
    </cdr:to>
    <cdr:sp macro="" textlink="">
      <cdr:nvSpPr>
        <cdr:cNvPr id="7" name="頁尾版面配置區 6"/>
        <cdr:cNvSpPr>
          <a:spLocks xmlns:a="http://schemas.openxmlformats.org/drawingml/2006/main" noGrp="1"/>
        </cdr:cNvSpPr>
      </cdr:nvSpPr>
      <cdr:spPr>
        <a:xfrm xmlns:a="http://schemas.openxmlformats.org/drawingml/2006/main">
          <a:off x="3384376" y="6403932"/>
          <a:ext cx="2514600" cy="454068"/>
        </a:xfrm>
        <a:prstGeom xmlns:a="http://schemas.openxmlformats.org/drawingml/2006/main" prst="rect">
          <a:avLst/>
        </a:prstGeom>
      </cdr:spPr>
      <cdr:txBody>
        <a:bodyPr xmlns:a="http://schemas.openxmlformats.org/drawingml/2006/main" vert="horz"/>
        <a:lstStyle xmlns:a="http://schemas.openxmlformats.org/drawingml/2006/main">
          <a:defPPr>
            <a:defRPr lang="zh-TW"/>
          </a:defPPr>
          <a:lvl1pPr marL="0" algn="r" defTabSz="914400" rtl="0" eaLnBrk="1" latinLnBrk="0" hangingPunct="1">
            <a:defRPr kumimoji="0" sz="1200" kern="1200">
              <a:solidFill>
                <a:srgbClr val="F0A22E">
                  <a:shade val="75000"/>
                </a:srgbClr>
              </a:solidFill>
              <a:latin typeface="Franklin Gothic Book"/>
            </a:defRPr>
          </a:lvl1pPr>
          <a:lvl2pPr marL="457200" algn="l" defTabSz="914400" rtl="0" eaLnBrk="1" latinLnBrk="0" hangingPunct="1">
            <a:defRPr sz="1800" kern="1200">
              <a:solidFill>
                <a:sysClr val="windowText" lastClr="000000"/>
              </a:solidFill>
              <a:latin typeface="Franklin Gothic Book"/>
            </a:defRPr>
          </a:lvl2pPr>
          <a:lvl3pPr marL="914400" algn="l" defTabSz="914400" rtl="0" eaLnBrk="1" latinLnBrk="0" hangingPunct="1">
            <a:defRPr sz="1800" kern="1200">
              <a:solidFill>
                <a:sysClr val="windowText" lastClr="000000"/>
              </a:solidFill>
              <a:latin typeface="Franklin Gothic Book"/>
            </a:defRPr>
          </a:lvl3pPr>
          <a:lvl4pPr marL="1371600" algn="l" defTabSz="914400" rtl="0" eaLnBrk="1" latinLnBrk="0" hangingPunct="1">
            <a:defRPr sz="1800" kern="1200">
              <a:solidFill>
                <a:sysClr val="windowText" lastClr="000000"/>
              </a:solidFill>
              <a:latin typeface="Franklin Gothic Book"/>
            </a:defRPr>
          </a:lvl4pPr>
          <a:lvl5pPr marL="1828800" algn="l" defTabSz="914400" rtl="0" eaLnBrk="1" latinLnBrk="0" hangingPunct="1">
            <a:defRPr sz="1800" kern="1200">
              <a:solidFill>
                <a:sysClr val="windowText" lastClr="000000"/>
              </a:solidFill>
              <a:latin typeface="Franklin Gothic Book"/>
            </a:defRPr>
          </a:lvl5pPr>
          <a:lvl6pPr marL="2286000" algn="l" defTabSz="914400" rtl="0" eaLnBrk="1" latinLnBrk="0" hangingPunct="1">
            <a:defRPr sz="1800" kern="1200">
              <a:solidFill>
                <a:sysClr val="windowText" lastClr="000000"/>
              </a:solidFill>
              <a:latin typeface="Franklin Gothic Book"/>
            </a:defRPr>
          </a:lvl6pPr>
          <a:lvl7pPr marL="2743200" algn="l" defTabSz="914400" rtl="0" eaLnBrk="1" latinLnBrk="0" hangingPunct="1">
            <a:defRPr sz="1800" kern="1200">
              <a:solidFill>
                <a:sysClr val="windowText" lastClr="000000"/>
              </a:solidFill>
              <a:latin typeface="Franklin Gothic Book"/>
            </a:defRPr>
          </a:lvl7pPr>
          <a:lvl8pPr marL="3200400" algn="l" defTabSz="914400" rtl="0" eaLnBrk="1" latinLnBrk="0" hangingPunct="1">
            <a:defRPr sz="1800" kern="1200">
              <a:solidFill>
                <a:sysClr val="windowText" lastClr="000000"/>
              </a:solidFill>
              <a:latin typeface="Franklin Gothic Book"/>
            </a:defRPr>
          </a:lvl8pPr>
          <a:lvl9pPr marL="3657600" algn="l" defTabSz="914400" rtl="0" eaLnBrk="1" latinLnBrk="0" hangingPunct="1">
            <a:defRPr sz="1800" kern="1200">
              <a:solidFill>
                <a:sysClr val="windowText" lastClr="000000"/>
              </a:solidFill>
              <a:latin typeface="Franklin Gothic Book"/>
            </a:defRPr>
          </a:lvl9pPr>
        </a:lstStyle>
        <a:p xmlns:a="http://schemas.openxmlformats.org/drawingml/2006/main">
          <a:pPr algn="ctr"/>
          <a:r>
            <a:rPr lang="zh-TW" altLang="en-US" sz="1000" dirty="0" smtClean="0">
              <a:solidFill>
                <a:schemeClr val="accent1"/>
              </a:solidFill>
            </a:rPr>
            <a:t>中華電線電纜股份有限公司  </a:t>
          </a:r>
          <a:endParaRPr lang="en-US" altLang="zh-TW" sz="1000" dirty="0" smtClean="0">
            <a:solidFill>
              <a:schemeClr val="accent1"/>
            </a:solidFill>
          </a:endParaRPr>
        </a:p>
        <a:p xmlns:a="http://schemas.openxmlformats.org/drawingml/2006/main">
          <a:pPr algn="ctr"/>
          <a:r>
            <a:rPr lang="zh-TW" altLang="en-US" sz="1000" dirty="0" smtClean="0">
              <a:solidFill>
                <a:schemeClr val="accent1"/>
              </a:solidFill>
            </a:rPr>
            <a:t> </a:t>
          </a:r>
          <a:r>
            <a:rPr lang="en-US" altLang="zh-TW" sz="1000" dirty="0" smtClean="0">
              <a:solidFill>
                <a:schemeClr val="accent1"/>
              </a:solidFill>
            </a:rPr>
            <a:t>2020</a:t>
          </a:r>
          <a:r>
            <a:rPr lang="zh-TW" altLang="en-US" sz="1000" dirty="0" smtClean="0">
              <a:solidFill>
                <a:schemeClr val="accent1"/>
              </a:solidFill>
            </a:rPr>
            <a:t>年法人說明會</a:t>
          </a:r>
          <a:endParaRPr lang="zh-TW" altLang="en-US" sz="1000" dirty="0">
            <a:solidFill>
              <a:schemeClr val="accent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46A8B8E-721B-4B79-87F9-C7B5ADC9F9AC}" type="datetimeFigureOut">
              <a:rPr lang="zh-TW" altLang="en-US" smtClean="0"/>
              <a:pPr/>
              <a:t>2020/11/26</a:t>
            </a:fld>
            <a:endParaRPr lang="zh-TW" altLang="en-US"/>
          </a:p>
        </p:txBody>
      </p:sp>
      <p:sp>
        <p:nvSpPr>
          <p:cNvPr id="4" name="頁尾版面配置區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28F09AEF-F52E-4E8F-9541-023F8CEDBBCA}"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CD2067E-CBBD-4D10-B08D-B1909223E197}" type="datetimeFigureOut">
              <a:rPr lang="zh-TW" altLang="en-US" smtClean="0"/>
              <a:pPr/>
              <a:t>2020/11/26</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74CCBE0-7E6E-4B17-B1EE-B2C7FB5376A1}"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E74CCBE0-7E6E-4B17-B1EE-B2C7FB5376A1}" type="slidenum">
              <a:rPr lang="zh-TW" altLang="en-US" smtClean="0"/>
              <a:pPr/>
              <a:t>1</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6293A797-301C-4330-AC4C-F5BF24B9F573}" type="datetime1">
              <a:rPr lang="zh-TW" altLang="en-US" smtClean="0"/>
              <a:pPr/>
              <a:t>2020/11/26</a:t>
            </a:fld>
            <a:endParaRPr lang="zh-TW" altLang="en-US"/>
          </a:p>
        </p:txBody>
      </p:sp>
      <p:sp>
        <p:nvSpPr>
          <p:cNvPr id="2" name="頁尾版面配置區 1"/>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15" name="投影片編號版面配置區 14"/>
          <p:cNvSpPr>
            <a:spLocks noGrp="1"/>
          </p:cNvSpPr>
          <p:nvPr>
            <p:ph type="sldNum" sz="quarter" idx="12"/>
          </p:nvPr>
        </p:nvSpPr>
        <p:spPr>
          <a:xfrm>
            <a:off x="8229600" y="6473952"/>
            <a:ext cx="758952" cy="246888"/>
          </a:xfrm>
        </p:spPr>
        <p:txBody>
          <a:bodyPr/>
          <a:lstStyle/>
          <a:p>
            <a:fld id="{4D7FAEE6-2A4A-46A2-BC14-94A91FA8264E}"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66285BF-9774-4162-B135-5FCA835AAD8F}" type="datetime1">
              <a:rPr lang="zh-TW" altLang="en-US" smtClean="0"/>
              <a:pPr/>
              <a:t>2020/11/26</a:t>
            </a:fld>
            <a:endParaRPr lang="zh-TW" altLang="en-US"/>
          </a:p>
        </p:txBody>
      </p:sp>
      <p:sp>
        <p:nvSpPr>
          <p:cNvPr id="5" name="頁尾版面配置區 4"/>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6" name="投影片編號版面配置區 5"/>
          <p:cNvSpPr>
            <a:spLocks noGrp="1"/>
          </p:cNvSpPr>
          <p:nvPr>
            <p:ph type="sldNum" sz="quarter" idx="12"/>
          </p:nvPr>
        </p:nvSpPr>
        <p:spPr/>
        <p:txBody>
          <a:bodyPr/>
          <a:lstStyle/>
          <a:p>
            <a:fld id="{4D7FAEE6-2A4A-46A2-BC14-94A91FA8264E}"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76803B9-B74E-4EFB-8696-EE81DE1550DC}" type="datetime1">
              <a:rPr lang="zh-TW" altLang="en-US" smtClean="0"/>
              <a:pPr/>
              <a:t>2020/11/26</a:t>
            </a:fld>
            <a:endParaRPr lang="zh-TW" altLang="en-US"/>
          </a:p>
        </p:txBody>
      </p:sp>
      <p:sp>
        <p:nvSpPr>
          <p:cNvPr id="5" name="頁尾版面配置區 4"/>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6" name="投影片編號版面配置區 5"/>
          <p:cNvSpPr>
            <a:spLocks noGrp="1"/>
          </p:cNvSpPr>
          <p:nvPr>
            <p:ph type="sldNum" sz="quarter" idx="12"/>
          </p:nvPr>
        </p:nvSpPr>
        <p:spPr/>
        <p:txBody>
          <a:bodyPr/>
          <a:lstStyle/>
          <a:p>
            <a:fld id="{4D7FAEE6-2A4A-46A2-BC14-94A91FA8264E}"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C265EA5D-85CF-4C47-B43B-93A9E9D46B0E}" type="datetime1">
              <a:rPr lang="zh-TW" altLang="en-US" smtClean="0"/>
              <a:pPr/>
              <a:t>2020/11/26</a:t>
            </a:fld>
            <a:endParaRPr lang="zh-TW" altLang="en-US"/>
          </a:p>
        </p:txBody>
      </p:sp>
      <p:sp>
        <p:nvSpPr>
          <p:cNvPr id="19" name="頁尾版面配置區 18"/>
          <p:cNvSpPr>
            <a:spLocks noGrp="1"/>
          </p:cNvSpPr>
          <p:nvPr>
            <p:ph type="ftr" sz="quarter" idx="11"/>
          </p:nvPr>
        </p:nvSpPr>
        <p:spPr>
          <a:xfrm>
            <a:off x="3581400" y="76200"/>
            <a:ext cx="2895600" cy="288925"/>
          </a:xfrm>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16" name="投影片編號版面配置區 15"/>
          <p:cNvSpPr>
            <a:spLocks noGrp="1"/>
          </p:cNvSpPr>
          <p:nvPr>
            <p:ph type="sldNum" sz="quarter" idx="12"/>
          </p:nvPr>
        </p:nvSpPr>
        <p:spPr>
          <a:xfrm>
            <a:off x="8229600" y="6473952"/>
            <a:ext cx="758952" cy="246888"/>
          </a:xfrm>
        </p:spPr>
        <p:txBody>
          <a:bodyPr/>
          <a:lstStyle/>
          <a:p>
            <a:fld id="{4D7FAEE6-2A4A-46A2-BC14-94A91FA8264E}"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C2AB10E6-379E-409F-BB3B-3053CEF6BE04}" type="datetime1">
              <a:rPr lang="zh-TW" altLang="en-US" smtClean="0"/>
              <a:pPr/>
              <a:t>2020/11/26</a:t>
            </a:fld>
            <a:endParaRPr lang="zh-TW" altLang="en-US"/>
          </a:p>
        </p:txBody>
      </p:sp>
      <p:sp>
        <p:nvSpPr>
          <p:cNvPr id="11" name="頁尾版面配置區 10"/>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16" name="投影片編號版面配置區 15"/>
          <p:cNvSpPr>
            <a:spLocks noGrp="1"/>
          </p:cNvSpPr>
          <p:nvPr>
            <p:ph type="sldNum" sz="quarter" idx="12"/>
          </p:nvPr>
        </p:nvSpPr>
        <p:spPr/>
        <p:txBody>
          <a:bodyPr/>
          <a:lstStyle/>
          <a:p>
            <a:fld id="{4D7FAEE6-2A4A-46A2-BC14-94A91FA8264E}" type="slidenum">
              <a:rPr lang="zh-TW" altLang="en-US" smtClean="0"/>
              <a:pPr/>
              <a:t>‹#›</a:t>
            </a:fld>
            <a:endParaRPr lang="zh-TW" altLang="en-US"/>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E00615E2-4A6D-4C29-A2AE-548424031C9A}" type="datetime1">
              <a:rPr lang="zh-TW" altLang="en-US" smtClean="0"/>
              <a:pPr/>
              <a:t>2020/11/26</a:t>
            </a:fld>
            <a:endParaRPr lang="zh-TW" altLang="en-US"/>
          </a:p>
        </p:txBody>
      </p:sp>
      <p:sp>
        <p:nvSpPr>
          <p:cNvPr id="10" name="頁尾版面配置區 9"/>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31" name="投影片編號版面配置區 30"/>
          <p:cNvSpPr>
            <a:spLocks noGrp="1"/>
          </p:cNvSpPr>
          <p:nvPr>
            <p:ph type="sldNum" sz="quarter" idx="12"/>
          </p:nvPr>
        </p:nvSpPr>
        <p:spPr/>
        <p:txBody>
          <a:bodyPr/>
          <a:lstStyle/>
          <a:p>
            <a:fld id="{4D7FAEE6-2A4A-46A2-BC14-94A91FA8264E}"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939315E8-7067-40BB-87E2-564460B7662D}" type="datetime1">
              <a:rPr lang="zh-TW" altLang="en-US" smtClean="0"/>
              <a:pPr/>
              <a:t>2020/11/26</a:t>
            </a:fld>
            <a:endParaRPr lang="zh-TW" altLang="en-US"/>
          </a:p>
        </p:txBody>
      </p:sp>
      <p:sp>
        <p:nvSpPr>
          <p:cNvPr id="6" name="頁尾版面配置區 5"/>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7" name="投影片編號版面配置區 6"/>
          <p:cNvSpPr>
            <a:spLocks noGrp="1"/>
          </p:cNvSpPr>
          <p:nvPr>
            <p:ph type="sldNum" sz="quarter" idx="12"/>
          </p:nvPr>
        </p:nvSpPr>
        <p:spPr>
          <a:xfrm>
            <a:off x="8229600" y="6477000"/>
            <a:ext cx="762000" cy="246888"/>
          </a:xfrm>
        </p:spPr>
        <p:txBody>
          <a:bodyPr/>
          <a:lstStyle/>
          <a:p>
            <a:fld id="{4D7FAEE6-2A4A-46A2-BC14-94A91FA8264E}" type="slidenum">
              <a:rPr lang="zh-TW" altLang="en-US" smtClean="0"/>
              <a:pPr/>
              <a:t>‹#›</a:t>
            </a:fld>
            <a:endParaRPr lang="zh-TW" altLang="en-US"/>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50E8EC59-257B-456E-ABA2-BA835AEF902D}" type="datetime1">
              <a:rPr lang="zh-TW" altLang="en-US" smtClean="0"/>
              <a:pPr/>
              <a:t>2020/11/26</a:t>
            </a:fld>
            <a:endParaRPr lang="zh-TW" altLang="en-US"/>
          </a:p>
        </p:txBody>
      </p:sp>
      <p:sp>
        <p:nvSpPr>
          <p:cNvPr id="21" name="頁尾版面配置區 20"/>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6" name="投影片編號版面配置區 5"/>
          <p:cNvSpPr>
            <a:spLocks noGrp="1"/>
          </p:cNvSpPr>
          <p:nvPr>
            <p:ph type="sldNum" sz="quarter" idx="12"/>
          </p:nvPr>
        </p:nvSpPr>
        <p:spPr/>
        <p:txBody>
          <a:bodyPr/>
          <a:lstStyle/>
          <a:p>
            <a:fld id="{4D7FAEE6-2A4A-46A2-BC14-94A91FA8264E}"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BECC1949-BB4F-406C-837A-E7B6B401370D}" type="datetime1">
              <a:rPr lang="zh-TW" altLang="en-US" smtClean="0"/>
              <a:pPr/>
              <a:t>2020/11/26</a:t>
            </a:fld>
            <a:endParaRPr lang="zh-TW" altLang="en-US"/>
          </a:p>
        </p:txBody>
      </p:sp>
      <p:sp>
        <p:nvSpPr>
          <p:cNvPr id="24" name="頁尾版面配置區 23"/>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7" name="投影片編號版面配置區 6"/>
          <p:cNvSpPr>
            <a:spLocks noGrp="1"/>
          </p:cNvSpPr>
          <p:nvPr>
            <p:ph type="sldNum" sz="quarter" idx="12"/>
          </p:nvPr>
        </p:nvSpPr>
        <p:spPr/>
        <p:txBody>
          <a:bodyPr/>
          <a:lstStyle/>
          <a:p>
            <a:fld id="{4D7FAEE6-2A4A-46A2-BC14-94A91FA8264E}"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8AB7D0B-B7E2-47AF-8460-BF00DF4F9FBE}" type="datetime1">
              <a:rPr lang="zh-TW" altLang="en-US" smtClean="0"/>
              <a:pPr/>
              <a:t>2020/11/26</a:t>
            </a:fld>
            <a:endParaRPr lang="zh-TW" altLang="en-US"/>
          </a:p>
        </p:txBody>
      </p:sp>
      <p:sp>
        <p:nvSpPr>
          <p:cNvPr id="29" name="頁尾版面配置區 28"/>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7" name="投影片編號版面配置區 6"/>
          <p:cNvSpPr>
            <a:spLocks noGrp="1"/>
          </p:cNvSpPr>
          <p:nvPr>
            <p:ph type="sldNum" sz="quarter" idx="12"/>
          </p:nvPr>
        </p:nvSpPr>
        <p:spPr/>
        <p:txBody>
          <a:bodyPr/>
          <a:lstStyle/>
          <a:p>
            <a:fld id="{4D7FAEE6-2A4A-46A2-BC14-94A91FA8264E}"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6EF02774-9882-462A-8D2B-CB99363042D1}" type="datetime1">
              <a:rPr lang="zh-TW" altLang="en-US" smtClean="0"/>
              <a:pPr/>
              <a:t>2020/11/26</a:t>
            </a:fld>
            <a:endParaRPr lang="zh-TW" altLang="en-US"/>
          </a:p>
        </p:txBody>
      </p:sp>
      <p:sp>
        <p:nvSpPr>
          <p:cNvPr id="5" name="頁尾版面配置區 4"/>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31" name="投影片編號版面配置區 30"/>
          <p:cNvSpPr>
            <a:spLocks noGrp="1"/>
          </p:cNvSpPr>
          <p:nvPr>
            <p:ph type="sldNum" sz="quarter" idx="12"/>
          </p:nvPr>
        </p:nvSpPr>
        <p:spPr/>
        <p:txBody>
          <a:bodyPr/>
          <a:lstStyle/>
          <a:p>
            <a:fld id="{4D7FAEE6-2A4A-46A2-BC14-94A91FA8264E}" type="slidenum">
              <a:rPr lang="zh-TW" altLang="en-US" smtClean="0"/>
              <a:pPr/>
              <a:t>‹#›</a:t>
            </a:fld>
            <a:endParaRPr lang="zh-TW" altLang="en-US"/>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1E99BB8-E562-4F22-8FC0-DE8B001E5447}" type="datetime1">
              <a:rPr lang="zh-TW" altLang="en-US" smtClean="0"/>
              <a:pPr/>
              <a:t>2020/11/26</a:t>
            </a:fld>
            <a:endParaRPr lang="zh-TW" altLang="en-US"/>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D7FAEE6-2A4A-46A2-BC14-94A91FA8264E}" type="slidenum">
              <a:rPr lang="zh-TW" altLang="en-US" smtClean="0"/>
              <a:pPr/>
              <a:t>‹#›</a:t>
            </a:fld>
            <a:endParaRPr lang="zh-TW" altLang="en-US"/>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gi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95536" y="332656"/>
            <a:ext cx="8424936" cy="1728192"/>
          </a:xfrm>
        </p:spPr>
        <p:txBody>
          <a:bodyPr>
            <a:noAutofit/>
          </a:bodyPr>
          <a:lstStyle/>
          <a:p>
            <a:pPr algn="ctr"/>
            <a:r>
              <a:rPr lang="zh-TW" altLang="en-US" sz="5400" dirty="0">
                <a:latin typeface="標楷體" pitchFamily="65" charset="-120"/>
                <a:ea typeface="標楷體" pitchFamily="65" charset="-120"/>
              </a:rPr>
              <a:t>中華電線電纜</a:t>
            </a:r>
            <a:r>
              <a:rPr lang="zh-TW" altLang="en-US" sz="5400" dirty="0" smtClean="0">
                <a:latin typeface="標楷體" pitchFamily="65" charset="-120"/>
                <a:ea typeface="標楷體" pitchFamily="65" charset="-120"/>
              </a:rPr>
              <a:t>股份有限公司</a:t>
            </a:r>
            <a:r>
              <a:rPr lang="en-US" altLang="zh-TW" sz="5400" dirty="0" smtClean="0">
                <a:latin typeface="標楷體" pitchFamily="65" charset="-120"/>
                <a:ea typeface="標楷體" pitchFamily="65" charset="-120"/>
              </a:rPr>
              <a:t/>
            </a:r>
            <a:br>
              <a:rPr lang="en-US" altLang="zh-TW" sz="5400" dirty="0" smtClean="0">
                <a:latin typeface="標楷體" pitchFamily="65" charset="-120"/>
                <a:ea typeface="標楷體" pitchFamily="65" charset="-120"/>
              </a:rPr>
            </a:br>
            <a:r>
              <a:rPr lang="en-US" altLang="zh-TW" sz="4000" b="1" dirty="0" smtClean="0"/>
              <a:t>CHINA WIRE &amp; CABLE CO., LTD.</a:t>
            </a:r>
            <a:endParaRPr lang="zh-TW" altLang="en-US" sz="4000" dirty="0">
              <a:latin typeface="標楷體" pitchFamily="65" charset="-120"/>
              <a:ea typeface="標楷體" pitchFamily="65" charset="-120"/>
            </a:endParaRPr>
          </a:p>
        </p:txBody>
      </p:sp>
      <p:sp>
        <p:nvSpPr>
          <p:cNvPr id="3" name="副標題 2"/>
          <p:cNvSpPr>
            <a:spLocks noGrp="1"/>
          </p:cNvSpPr>
          <p:nvPr>
            <p:ph type="subTitle" idx="1"/>
          </p:nvPr>
        </p:nvSpPr>
        <p:spPr>
          <a:xfrm>
            <a:off x="1371600" y="3789040"/>
            <a:ext cx="6400800" cy="1440160"/>
          </a:xfrm>
        </p:spPr>
        <p:txBody>
          <a:bodyPr>
            <a:normAutofit/>
          </a:bodyPr>
          <a:lstStyle/>
          <a:p>
            <a:pPr algn="ctr"/>
            <a:r>
              <a:rPr lang="en-US" altLang="zh-TW" b="1" dirty="0" smtClean="0">
                <a:solidFill>
                  <a:schemeClr val="tx1"/>
                </a:solidFill>
                <a:latin typeface="標楷體" pitchFamily="65" charset="-120"/>
                <a:ea typeface="標楷體" pitchFamily="65" charset="-120"/>
              </a:rPr>
              <a:t>Stock code</a:t>
            </a:r>
            <a:r>
              <a:rPr lang="zh-TW" altLang="en-US" b="1" dirty="0" smtClean="0">
                <a:solidFill>
                  <a:schemeClr val="tx1"/>
                </a:solidFill>
                <a:latin typeface="標楷體" pitchFamily="65" charset="-120"/>
                <a:ea typeface="標楷體" pitchFamily="65" charset="-120"/>
              </a:rPr>
              <a:t>：</a:t>
            </a:r>
            <a:r>
              <a:rPr lang="en-US" altLang="zh-TW" b="1" dirty="0" smtClean="0">
                <a:solidFill>
                  <a:schemeClr val="tx1"/>
                </a:solidFill>
                <a:latin typeface="標楷體" pitchFamily="65" charset="-120"/>
                <a:ea typeface="標楷體" pitchFamily="65" charset="-120"/>
              </a:rPr>
              <a:t>1603</a:t>
            </a:r>
          </a:p>
          <a:p>
            <a:pPr algn="ctr"/>
            <a:endParaRPr lang="en-US" altLang="zh-TW" b="1" dirty="0" smtClean="0">
              <a:solidFill>
                <a:schemeClr val="tx1"/>
              </a:solidFill>
              <a:latin typeface="標楷體" pitchFamily="65" charset="-120"/>
              <a:ea typeface="標楷體" pitchFamily="65" charset="-120"/>
            </a:endParaRPr>
          </a:p>
          <a:p>
            <a:pPr algn="ctr"/>
            <a:r>
              <a:rPr lang="en-US" altLang="zh-TW" b="1" dirty="0" smtClean="0">
                <a:solidFill>
                  <a:schemeClr val="tx1"/>
                </a:solidFill>
                <a:latin typeface="標楷體" pitchFamily="65" charset="-120"/>
                <a:ea typeface="標楷體" pitchFamily="65" charset="-120"/>
              </a:rPr>
              <a:t>Corporate briefing</a:t>
            </a:r>
          </a:p>
        </p:txBody>
      </p:sp>
      <p:sp>
        <p:nvSpPr>
          <p:cNvPr id="7" name="頁尾版面配置區 6"/>
          <p:cNvSpPr>
            <a:spLocks noGrp="1"/>
          </p:cNvSpPr>
          <p:nvPr>
            <p:ph type="ftr" sz="quarter" idx="11"/>
          </p:nvPr>
        </p:nvSpPr>
        <p:spPr>
          <a:xfrm>
            <a:off x="3347864" y="6165304"/>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1</a:t>
            </a:fld>
            <a:endParaRPr lang="zh-TW" altLang="en-US"/>
          </a:p>
        </p:txBody>
      </p:sp>
      <p:pic>
        <p:nvPicPr>
          <p:cNvPr id="1026" name="Picture 2" descr="C:\Users\cwco\Pictures\image003.gif"/>
          <p:cNvPicPr>
            <a:picLocks noChangeAspect="1" noChangeArrowheads="1"/>
          </p:cNvPicPr>
          <p:nvPr/>
        </p:nvPicPr>
        <p:blipFill>
          <a:blip r:embed="rId3" cstate="print"/>
          <a:srcRect/>
          <a:stretch>
            <a:fillRect/>
          </a:stretch>
        </p:blipFill>
        <p:spPr bwMode="auto">
          <a:xfrm>
            <a:off x="3563888" y="2636912"/>
            <a:ext cx="1619250" cy="107632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67494"/>
            <a:ext cx="8229600" cy="569218"/>
          </a:xfrm>
        </p:spPr>
        <p:txBody>
          <a:bodyPr>
            <a:noAutofit/>
          </a:bodyPr>
          <a:lstStyle/>
          <a:p>
            <a:r>
              <a:rPr lang="en-US" altLang="zh-TW" sz="3200" dirty="0" smtClean="0">
                <a:solidFill>
                  <a:schemeClr val="tx1"/>
                </a:solidFill>
                <a:latin typeface="標楷體" pitchFamily="65" charset="-120"/>
                <a:ea typeface="標楷體" pitchFamily="65" charset="-120"/>
              </a:rPr>
              <a:t/>
            </a:r>
            <a:br>
              <a:rPr lang="en-US" altLang="zh-TW" sz="3200" dirty="0" smtClean="0">
                <a:solidFill>
                  <a:schemeClr val="tx1"/>
                </a:solidFill>
                <a:latin typeface="標楷體" pitchFamily="65" charset="-120"/>
                <a:ea typeface="標楷體" pitchFamily="65" charset="-120"/>
              </a:rPr>
            </a:br>
            <a:r>
              <a:rPr lang="en-US" altLang="zh-TW" sz="3200" dirty="0" smtClean="0">
                <a:solidFill>
                  <a:schemeClr val="tx1"/>
                </a:solidFill>
                <a:latin typeface="標楷體" pitchFamily="65" charset="-120"/>
                <a:ea typeface="標楷體" pitchFamily="65" charset="-120"/>
              </a:rPr>
              <a:t>2</a:t>
            </a:r>
            <a:r>
              <a:rPr lang="zh-TW" altLang="en-US" sz="3200" dirty="0" smtClean="0">
                <a:solidFill>
                  <a:schemeClr val="tx1"/>
                </a:solidFill>
                <a:latin typeface="標楷體" pitchFamily="65" charset="-120"/>
                <a:ea typeface="標楷體" pitchFamily="65" charset="-120"/>
              </a:rPr>
              <a:t>、</a:t>
            </a:r>
            <a:r>
              <a:rPr lang="en-US" altLang="zh-TW" sz="3200" dirty="0" smtClean="0">
                <a:solidFill>
                  <a:schemeClr val="tx1"/>
                </a:solidFill>
                <a:latin typeface="標楷體" pitchFamily="65" charset="-120"/>
                <a:ea typeface="標楷體" pitchFamily="65" charset="-120"/>
              </a:rPr>
              <a:t>Window/door department</a:t>
            </a:r>
            <a:r>
              <a:rPr lang="zh-TW" altLang="en-US" sz="3200" dirty="0" smtClean="0">
                <a:solidFill>
                  <a:schemeClr val="tx1"/>
                </a:solidFill>
                <a:latin typeface="標楷體" pitchFamily="65" charset="-120"/>
                <a:ea typeface="標楷體" pitchFamily="65" charset="-120"/>
              </a:rPr>
              <a:t> </a:t>
            </a:r>
            <a:endParaRPr lang="zh-TW" altLang="en-US" sz="3200" dirty="0">
              <a:solidFill>
                <a:schemeClr val="tx1"/>
              </a:solidFill>
            </a:endParaRPr>
          </a:p>
        </p:txBody>
      </p:sp>
      <p:graphicFrame>
        <p:nvGraphicFramePr>
          <p:cNvPr id="7" name="內容版面配置區 6"/>
          <p:cNvGraphicFramePr>
            <a:graphicFrameLocks noGrp="1"/>
          </p:cNvGraphicFramePr>
          <p:nvPr>
            <p:ph idx="1"/>
          </p:nvPr>
        </p:nvGraphicFramePr>
        <p:xfrm>
          <a:off x="467543" y="1268759"/>
          <a:ext cx="8424936" cy="5112569"/>
        </p:xfrm>
        <a:graphic>
          <a:graphicData uri="http://schemas.openxmlformats.org/drawingml/2006/table">
            <a:tbl>
              <a:tblPr firstRow="1" bandRow="1">
                <a:tableStyleId>{5C22544A-7EE6-4342-B048-85BDC9FD1C3A}</a:tableStyleId>
              </a:tblPr>
              <a:tblGrid>
                <a:gridCol w="1368152"/>
                <a:gridCol w="2088232"/>
                <a:gridCol w="4968552"/>
              </a:tblGrid>
              <a:tr h="465129">
                <a:tc>
                  <a:txBody>
                    <a:bodyPr/>
                    <a:lstStyle/>
                    <a:p>
                      <a:pPr marL="0" algn="ctr">
                        <a:lnSpc>
                          <a:spcPts val="1380"/>
                        </a:lnSpc>
                        <a:spcAft>
                          <a:spcPts val="0"/>
                        </a:spcAft>
                      </a:pPr>
                      <a:r>
                        <a:rPr lang="en-US" altLang="zh-TW" sz="1600" kern="100" dirty="0" smtClean="0">
                          <a:latin typeface="Calibri"/>
                          <a:ea typeface="標楷體"/>
                          <a:cs typeface="Arial"/>
                        </a:rPr>
                        <a:t>Contract Nature</a:t>
                      </a:r>
                    </a:p>
                    <a:p>
                      <a:pPr marL="25400" algn="ctr">
                        <a:lnSpc>
                          <a:spcPts val="1380"/>
                        </a:lnSpc>
                        <a:spcAft>
                          <a:spcPts val="0"/>
                        </a:spcAft>
                      </a:pPr>
                      <a:endParaRPr lang="zh-TW" sz="1600" kern="100" dirty="0">
                        <a:latin typeface="Calibri"/>
                        <a:ea typeface="新細明體"/>
                        <a:cs typeface="Arial"/>
                      </a:endParaRPr>
                    </a:p>
                  </a:txBody>
                  <a:tcPr marL="0" marR="0" marT="0" marB="0" anchor="b"/>
                </a:tc>
                <a:tc>
                  <a:txBody>
                    <a:bodyPr/>
                    <a:lstStyle/>
                    <a:p>
                      <a:pPr marL="381000" algn="l">
                        <a:lnSpc>
                          <a:spcPts val="1380"/>
                        </a:lnSpc>
                        <a:spcAft>
                          <a:spcPts val="0"/>
                        </a:spcAft>
                      </a:pPr>
                      <a:r>
                        <a:rPr lang="en-US" altLang="zh-TW" sz="1600" kern="100" dirty="0" smtClean="0">
                          <a:latin typeface="Calibri"/>
                          <a:ea typeface="標楷體"/>
                          <a:cs typeface="Arial"/>
                        </a:rPr>
                        <a:t>       Party</a:t>
                      </a:r>
                    </a:p>
                    <a:p>
                      <a:pPr marL="381000" algn="ctr">
                        <a:lnSpc>
                          <a:spcPts val="1380"/>
                        </a:lnSpc>
                        <a:spcAft>
                          <a:spcPts val="0"/>
                        </a:spcAft>
                      </a:pPr>
                      <a:endParaRPr lang="zh-TW" sz="1600" kern="100" dirty="0">
                        <a:latin typeface="Calibri"/>
                        <a:ea typeface="新細明體"/>
                        <a:cs typeface="Arial"/>
                      </a:endParaRPr>
                    </a:p>
                  </a:txBody>
                  <a:tcPr marL="0" marR="0" marT="0" marB="0" anchor="b"/>
                </a:tc>
                <a:tc>
                  <a:txBody>
                    <a:bodyPr/>
                    <a:lstStyle/>
                    <a:p>
                      <a:pPr marL="787400" algn="l">
                        <a:lnSpc>
                          <a:spcPts val="1380"/>
                        </a:lnSpc>
                        <a:spcAft>
                          <a:spcPts val="0"/>
                        </a:spcAft>
                      </a:pPr>
                      <a:r>
                        <a:rPr lang="en-US" altLang="zh-TW" sz="1600" kern="100" dirty="0" smtClean="0">
                          <a:latin typeface="Calibri"/>
                          <a:ea typeface="標楷體"/>
                          <a:cs typeface="Arial"/>
                        </a:rPr>
                        <a:t>                   Case Name</a:t>
                      </a:r>
                    </a:p>
                    <a:p>
                      <a:pPr marL="787400" algn="ctr">
                        <a:lnSpc>
                          <a:spcPts val="1380"/>
                        </a:lnSpc>
                        <a:spcAft>
                          <a:spcPts val="0"/>
                        </a:spcAft>
                      </a:pPr>
                      <a:endParaRPr lang="zh-TW" sz="1600" kern="100" dirty="0">
                        <a:latin typeface="Calibri"/>
                        <a:ea typeface="新細明體"/>
                        <a:cs typeface="Arial"/>
                      </a:endParaRPr>
                    </a:p>
                  </a:txBody>
                  <a:tcPr marL="0" marR="0" marT="0" marB="0" anchor="b"/>
                </a:tc>
              </a:tr>
              <a:tr h="469226">
                <a:tc>
                  <a:txBody>
                    <a:bodyPr/>
                    <a:lstStyle/>
                    <a:p>
                      <a:pPr marL="12700" algn="ctr">
                        <a:lnSpc>
                          <a:spcPts val="1380"/>
                        </a:lnSpc>
                        <a:spcAft>
                          <a:spcPts val="0"/>
                        </a:spcAft>
                      </a:pPr>
                      <a:r>
                        <a:rPr lang="en-US" altLang="zh-TW" sz="1600" kern="100" dirty="0" smtClean="0">
                          <a:latin typeface="Calibri"/>
                          <a:ea typeface="標楷體"/>
                          <a:cs typeface="Arial"/>
                        </a:rPr>
                        <a:t>Engineering Contract</a:t>
                      </a:r>
                      <a:endParaRPr lang="zh-TW" sz="1600" kern="100" dirty="0">
                        <a:latin typeface="Calibri"/>
                        <a:ea typeface="新細明體"/>
                        <a:cs typeface="Arial"/>
                      </a:endParaRPr>
                    </a:p>
                  </a:txBody>
                  <a:tcPr marL="0" marR="0" marT="0" marB="0" anchor="b"/>
                </a:tc>
                <a:tc>
                  <a:txBody>
                    <a:bodyPr/>
                    <a:lstStyle/>
                    <a:p>
                      <a:pPr algn="ctr" fontAlgn="ctr"/>
                      <a:r>
                        <a:rPr lang="zh-TW" altLang="en-US" sz="1600" b="0" i="0" u="none" strike="noStrike" dirty="0">
                          <a:solidFill>
                            <a:srgbClr val="000000"/>
                          </a:solidFill>
                          <a:latin typeface="標楷體" pitchFamily="65" charset="-120"/>
                          <a:ea typeface="標楷體" pitchFamily="65" charset="-120"/>
                        </a:rPr>
                        <a:t>品興營造</a:t>
                      </a:r>
                    </a:p>
                  </a:txBody>
                  <a:tcPr marL="9525" marR="9525" marT="9525" marB="0" anchor="ctr"/>
                </a:tc>
                <a:tc>
                  <a:txBody>
                    <a:bodyPr/>
                    <a:lstStyle/>
                    <a:p>
                      <a:pPr algn="ctr" fontAlgn="ctr"/>
                      <a:r>
                        <a:rPr lang="zh-TW" altLang="en-US" sz="1600" b="0" i="0" u="none" strike="noStrike" dirty="0">
                          <a:solidFill>
                            <a:srgbClr val="000000"/>
                          </a:solidFill>
                          <a:latin typeface="標楷體" pitchFamily="65" charset="-120"/>
                          <a:ea typeface="標楷體" pitchFamily="65" charset="-120"/>
                        </a:rPr>
                        <a:t>華固建設「華固創富中心」辦公大樓新建工程</a:t>
                      </a:r>
                    </a:p>
                  </a:txBody>
                  <a:tcPr marL="9525" marR="9525" marT="9525" marB="0" anchor="ctr"/>
                </a:tc>
              </a:tr>
              <a:tr h="515239">
                <a:tc>
                  <a:txBody>
                    <a:bodyPr/>
                    <a:lstStyle/>
                    <a:p>
                      <a:pPr marL="12700" algn="ctr">
                        <a:lnSpc>
                          <a:spcPts val="1380"/>
                        </a:lnSpc>
                        <a:spcAft>
                          <a:spcPts val="0"/>
                        </a:spcAft>
                      </a:pPr>
                      <a:r>
                        <a:rPr lang="en-US" altLang="zh-TW" sz="1600" kern="100" dirty="0" smtClean="0">
                          <a:latin typeface="Calibri"/>
                          <a:ea typeface="標楷體"/>
                          <a:cs typeface="Arial"/>
                        </a:rPr>
                        <a:t>Engineering Contract</a:t>
                      </a:r>
                    </a:p>
                  </a:txBody>
                  <a:tcPr marL="0" marR="0" marT="0" marB="0" anchor="b"/>
                </a:tc>
                <a:tc>
                  <a:txBody>
                    <a:bodyPr/>
                    <a:lstStyle/>
                    <a:p>
                      <a:pPr algn="ctr" fontAlgn="ctr"/>
                      <a:r>
                        <a:rPr lang="zh-TW" altLang="en-US" sz="1600" b="0" i="0" u="none" strike="noStrike" dirty="0">
                          <a:solidFill>
                            <a:srgbClr val="000000"/>
                          </a:solidFill>
                          <a:latin typeface="標楷體" pitchFamily="65" charset="-120"/>
                          <a:ea typeface="標楷體" pitchFamily="65" charset="-120"/>
                        </a:rPr>
                        <a:t>世康開發</a:t>
                      </a:r>
                    </a:p>
                  </a:txBody>
                  <a:tcPr marL="9525" marR="9525" marT="9525" marB="0" anchor="ctr"/>
                </a:tc>
                <a:tc>
                  <a:txBody>
                    <a:bodyPr/>
                    <a:lstStyle/>
                    <a:p>
                      <a:pPr algn="ctr" fontAlgn="ctr"/>
                      <a:r>
                        <a:rPr lang="zh-TW" altLang="en-US" sz="1600" b="0" i="0" u="none" strike="noStrike" dirty="0">
                          <a:solidFill>
                            <a:srgbClr val="000000"/>
                          </a:solidFill>
                          <a:latin typeface="標楷體" pitchFamily="65" charset="-120"/>
                          <a:ea typeface="標楷體" pitchFamily="65" charset="-120"/>
                        </a:rPr>
                        <a:t>台北南港生技產業大樓</a:t>
                      </a:r>
                      <a:r>
                        <a:rPr lang="en-US" altLang="zh-TW" sz="1600" b="0" i="0" u="none" strike="noStrike" dirty="0">
                          <a:solidFill>
                            <a:srgbClr val="000000"/>
                          </a:solidFill>
                          <a:latin typeface="標楷體" pitchFamily="65" charset="-120"/>
                          <a:ea typeface="標楷體" pitchFamily="65" charset="-120"/>
                        </a:rPr>
                        <a:t>(BOT)</a:t>
                      </a:r>
                      <a:r>
                        <a:rPr lang="zh-TW" altLang="en-US" sz="1600" b="0" i="0" u="none" strike="noStrike" dirty="0">
                          <a:solidFill>
                            <a:srgbClr val="000000"/>
                          </a:solidFill>
                          <a:latin typeface="標楷體" pitchFamily="65" charset="-120"/>
                          <a:ea typeface="標楷體" pitchFamily="65" charset="-120"/>
                        </a:rPr>
                        <a:t>新建工程</a:t>
                      </a:r>
                    </a:p>
                  </a:txBody>
                  <a:tcPr marL="9525" marR="9525" marT="9525" marB="0" anchor="ctr"/>
                </a:tc>
              </a:tr>
              <a:tr h="521665">
                <a:tc>
                  <a:txBody>
                    <a:bodyPr/>
                    <a:lstStyle/>
                    <a:p>
                      <a:pPr marL="12700" algn="ctr">
                        <a:lnSpc>
                          <a:spcPts val="1380"/>
                        </a:lnSpc>
                        <a:spcAft>
                          <a:spcPts val="0"/>
                        </a:spcAft>
                      </a:pPr>
                      <a:r>
                        <a:rPr lang="en-US" altLang="zh-TW" sz="1600" kern="100" dirty="0" smtClean="0">
                          <a:latin typeface="Calibri"/>
                          <a:ea typeface="標楷體"/>
                          <a:cs typeface="Arial"/>
                        </a:rPr>
                        <a:t>Engineering Contract</a:t>
                      </a:r>
                    </a:p>
                  </a:txBody>
                  <a:tcPr marL="0" marR="0" marT="0" marB="0" anchor="b"/>
                </a:tc>
                <a:tc>
                  <a:txBody>
                    <a:bodyPr/>
                    <a:lstStyle/>
                    <a:p>
                      <a:pPr algn="ctr" fontAlgn="ctr"/>
                      <a:r>
                        <a:rPr lang="zh-TW" altLang="en-US" sz="1600" b="0" i="0" u="none" strike="noStrike">
                          <a:solidFill>
                            <a:srgbClr val="000000"/>
                          </a:solidFill>
                          <a:latin typeface="標楷體" pitchFamily="65" charset="-120"/>
                          <a:ea typeface="標楷體" pitchFamily="65" charset="-120"/>
                        </a:rPr>
                        <a:t>科定企業</a:t>
                      </a:r>
                    </a:p>
                  </a:txBody>
                  <a:tcPr marL="9525" marR="9525" marT="9525" marB="0" anchor="ctr"/>
                </a:tc>
                <a:tc>
                  <a:txBody>
                    <a:bodyPr/>
                    <a:lstStyle/>
                    <a:p>
                      <a:pPr algn="ctr" fontAlgn="ctr"/>
                      <a:r>
                        <a:rPr lang="zh-TW" altLang="en-US" sz="1600" b="0" i="0" u="none" strike="noStrike" dirty="0">
                          <a:solidFill>
                            <a:srgbClr val="000000"/>
                          </a:solidFill>
                          <a:latin typeface="標楷體" pitchFamily="65" charset="-120"/>
                          <a:ea typeface="標楷體" pitchFamily="65" charset="-120"/>
                        </a:rPr>
                        <a:t>科定企業總部大樓新建工程</a:t>
                      </a:r>
                    </a:p>
                  </a:txBody>
                  <a:tcPr marL="9525" marR="9525" marT="9525" marB="0" anchor="ctr"/>
                </a:tc>
              </a:tr>
              <a:tr h="531303">
                <a:tc>
                  <a:txBody>
                    <a:bodyPr/>
                    <a:lstStyle/>
                    <a:p>
                      <a:pPr marL="12700" algn="ctr">
                        <a:lnSpc>
                          <a:spcPts val="1380"/>
                        </a:lnSpc>
                        <a:spcAft>
                          <a:spcPts val="0"/>
                        </a:spcAft>
                      </a:pPr>
                      <a:r>
                        <a:rPr lang="en-US" altLang="zh-TW" sz="1600" kern="100" dirty="0" smtClean="0">
                          <a:latin typeface="Calibri"/>
                          <a:ea typeface="標楷體"/>
                          <a:cs typeface="Arial"/>
                        </a:rPr>
                        <a:t>Engineering Contract</a:t>
                      </a:r>
                    </a:p>
                  </a:txBody>
                  <a:tcPr marL="0" marR="0" marT="0" marB="0" anchor="b"/>
                </a:tc>
                <a:tc>
                  <a:txBody>
                    <a:bodyPr/>
                    <a:lstStyle/>
                    <a:p>
                      <a:pPr algn="ctr" fontAlgn="ctr"/>
                      <a:r>
                        <a:rPr lang="zh-TW" altLang="en-US" sz="1600" b="0" i="0" u="none" strike="noStrike">
                          <a:solidFill>
                            <a:srgbClr val="000000"/>
                          </a:solidFill>
                          <a:latin typeface="標楷體" pitchFamily="65" charset="-120"/>
                          <a:ea typeface="標楷體" pitchFamily="65" charset="-120"/>
                        </a:rPr>
                        <a:t>大成工程</a:t>
                      </a:r>
                    </a:p>
                  </a:txBody>
                  <a:tcPr marL="9525" marR="9525" marT="9525" marB="0" anchor="ctr"/>
                </a:tc>
                <a:tc>
                  <a:txBody>
                    <a:bodyPr/>
                    <a:lstStyle/>
                    <a:p>
                      <a:pPr algn="ctr" fontAlgn="ctr"/>
                      <a:r>
                        <a:rPr lang="zh-TW" altLang="en-US" sz="1600" b="0" i="0" u="none" strike="noStrike" dirty="0">
                          <a:solidFill>
                            <a:srgbClr val="000000"/>
                          </a:solidFill>
                          <a:latin typeface="標楷體" pitchFamily="65" charset="-120"/>
                          <a:ea typeface="標楷體" pitchFamily="65" charset="-120"/>
                        </a:rPr>
                        <a:t>南紡置地廣場開發案</a:t>
                      </a:r>
                      <a:r>
                        <a:rPr lang="en-US" altLang="zh-TW" sz="1600" b="0" i="0" u="none" strike="noStrike" dirty="0">
                          <a:solidFill>
                            <a:srgbClr val="000000"/>
                          </a:solidFill>
                          <a:latin typeface="標楷體" pitchFamily="65" charset="-120"/>
                          <a:ea typeface="標楷體" pitchFamily="65" charset="-120"/>
                        </a:rPr>
                        <a:t>(</a:t>
                      </a:r>
                      <a:r>
                        <a:rPr lang="zh-TW" altLang="en-US" sz="1600" b="0" i="0" u="none" strike="noStrike" dirty="0">
                          <a:solidFill>
                            <a:srgbClr val="000000"/>
                          </a:solidFill>
                          <a:latin typeface="標楷體" pitchFamily="65" charset="-120"/>
                          <a:ea typeface="標楷體" pitchFamily="65" charset="-120"/>
                        </a:rPr>
                        <a:t>二期</a:t>
                      </a:r>
                      <a:r>
                        <a:rPr lang="en-US" altLang="zh-TW" sz="1600" b="0" i="0" u="none" strike="noStrike" dirty="0">
                          <a:solidFill>
                            <a:srgbClr val="000000"/>
                          </a:solidFill>
                          <a:latin typeface="標楷體" pitchFamily="65" charset="-120"/>
                          <a:ea typeface="標楷體" pitchFamily="65" charset="-120"/>
                        </a:rPr>
                        <a:t>)</a:t>
                      </a:r>
                    </a:p>
                  </a:txBody>
                  <a:tcPr marL="9525" marR="9525" marT="9525" marB="0" anchor="ctr"/>
                </a:tc>
              </a:tr>
              <a:tr h="517722">
                <a:tc>
                  <a:txBody>
                    <a:bodyPr/>
                    <a:lstStyle/>
                    <a:p>
                      <a:pPr marL="12700" algn="ctr">
                        <a:lnSpc>
                          <a:spcPts val="1380"/>
                        </a:lnSpc>
                        <a:spcAft>
                          <a:spcPts val="0"/>
                        </a:spcAft>
                      </a:pPr>
                      <a:r>
                        <a:rPr lang="en-US" altLang="zh-TW" sz="1600" kern="100" dirty="0" smtClean="0">
                          <a:latin typeface="Calibri"/>
                          <a:ea typeface="標楷體"/>
                          <a:cs typeface="Arial"/>
                        </a:rPr>
                        <a:t>Engineering</a:t>
                      </a:r>
                      <a:r>
                        <a:rPr lang="en-US" altLang="zh-TW" sz="1600" kern="100" baseline="0" dirty="0" smtClean="0">
                          <a:latin typeface="Calibri"/>
                          <a:ea typeface="標楷體"/>
                          <a:cs typeface="Arial"/>
                        </a:rPr>
                        <a:t> Contract</a:t>
                      </a:r>
                      <a:endParaRPr lang="en-US" altLang="zh-TW" sz="1600" kern="100" dirty="0" smtClean="0">
                        <a:latin typeface="Calibri"/>
                        <a:ea typeface="標楷體"/>
                        <a:cs typeface="Arial"/>
                      </a:endParaRPr>
                    </a:p>
                  </a:txBody>
                  <a:tcPr marL="0" marR="0" marT="0" marB="0" anchor="b"/>
                </a:tc>
                <a:tc>
                  <a:txBody>
                    <a:bodyPr/>
                    <a:lstStyle/>
                    <a:p>
                      <a:pPr algn="ctr" fontAlgn="ctr"/>
                      <a:r>
                        <a:rPr lang="zh-TW" altLang="en-US" sz="1600" b="0" i="0" u="none" strike="noStrike">
                          <a:solidFill>
                            <a:srgbClr val="000000"/>
                          </a:solidFill>
                          <a:latin typeface="標楷體" pitchFamily="65" charset="-120"/>
                          <a:ea typeface="標楷體" pitchFamily="65" charset="-120"/>
                        </a:rPr>
                        <a:t>助群營造</a:t>
                      </a:r>
                    </a:p>
                  </a:txBody>
                  <a:tcPr marL="9525" marR="9525" marT="9525" marB="0" anchor="ctr"/>
                </a:tc>
                <a:tc>
                  <a:txBody>
                    <a:bodyPr/>
                    <a:lstStyle/>
                    <a:p>
                      <a:pPr algn="ctr" fontAlgn="ctr"/>
                      <a:r>
                        <a:rPr lang="zh-TW" altLang="en-US" sz="1600" b="0" i="0" u="none" strike="noStrike" dirty="0">
                          <a:solidFill>
                            <a:srgbClr val="000000"/>
                          </a:solidFill>
                          <a:latin typeface="標楷體" pitchFamily="65" charset="-120"/>
                          <a:ea typeface="標楷體" pitchFamily="65" charset="-120"/>
                        </a:rPr>
                        <a:t>宏盛建設汐止區智興段</a:t>
                      </a:r>
                      <a:r>
                        <a:rPr lang="en-US" altLang="zh-TW" sz="1600" b="0" i="0" u="none" strike="noStrike" dirty="0">
                          <a:solidFill>
                            <a:srgbClr val="000000"/>
                          </a:solidFill>
                          <a:latin typeface="標楷體" pitchFamily="65" charset="-120"/>
                          <a:ea typeface="標楷體" pitchFamily="65" charset="-120"/>
                        </a:rPr>
                        <a:t>889-1</a:t>
                      </a:r>
                      <a:r>
                        <a:rPr lang="zh-TW" altLang="en-US" sz="1600" b="0" i="0" u="none" strike="noStrike" dirty="0">
                          <a:solidFill>
                            <a:srgbClr val="000000"/>
                          </a:solidFill>
                          <a:latin typeface="標楷體" pitchFamily="65" charset="-120"/>
                          <a:ea typeface="標楷體" pitchFamily="65" charset="-120"/>
                        </a:rPr>
                        <a:t>地號等</a:t>
                      </a:r>
                      <a:r>
                        <a:rPr lang="en-US" altLang="zh-TW" sz="1600" b="0" i="0" u="none" strike="noStrike" dirty="0">
                          <a:solidFill>
                            <a:srgbClr val="000000"/>
                          </a:solidFill>
                          <a:latin typeface="標楷體" pitchFamily="65" charset="-120"/>
                          <a:ea typeface="標楷體" pitchFamily="65" charset="-120"/>
                        </a:rPr>
                        <a:t>9</a:t>
                      </a:r>
                      <a:r>
                        <a:rPr lang="zh-TW" altLang="en-US" sz="1600" b="0" i="0" u="none" strike="noStrike" dirty="0">
                          <a:solidFill>
                            <a:srgbClr val="000000"/>
                          </a:solidFill>
                          <a:latin typeface="標楷體" pitchFamily="65" charset="-120"/>
                          <a:ea typeface="標楷體" pitchFamily="65" charset="-120"/>
                        </a:rPr>
                        <a:t>筆新建工程</a:t>
                      </a:r>
                    </a:p>
                  </a:txBody>
                  <a:tcPr marL="9525" marR="9525" marT="9525" marB="0" anchor="ctr"/>
                </a:tc>
              </a:tr>
              <a:tr h="414473">
                <a:tc>
                  <a:txBody>
                    <a:bodyPr/>
                    <a:lstStyle/>
                    <a:p>
                      <a:pPr marL="12700" algn="ctr">
                        <a:lnSpc>
                          <a:spcPts val="1380"/>
                        </a:lnSpc>
                        <a:spcAft>
                          <a:spcPts val="0"/>
                        </a:spcAft>
                      </a:pPr>
                      <a:r>
                        <a:rPr lang="en-US" altLang="zh-TW" sz="1600" kern="100" dirty="0" smtClean="0">
                          <a:latin typeface="Calibri"/>
                          <a:ea typeface="標楷體"/>
                          <a:cs typeface="Arial"/>
                        </a:rPr>
                        <a:t>Engineering Contract</a:t>
                      </a:r>
                    </a:p>
                  </a:txBody>
                  <a:tcPr marL="0" marR="0" marT="0" marB="0" anchor="b"/>
                </a:tc>
                <a:tc>
                  <a:txBody>
                    <a:bodyPr/>
                    <a:lstStyle/>
                    <a:p>
                      <a:pPr algn="ctr" fontAlgn="ctr"/>
                      <a:r>
                        <a:rPr lang="zh-TW" altLang="en-US" sz="1600" b="0" i="0" u="none" strike="noStrike" dirty="0">
                          <a:solidFill>
                            <a:srgbClr val="000000"/>
                          </a:solidFill>
                          <a:latin typeface="標楷體" pitchFamily="65" charset="-120"/>
                          <a:ea typeface="標楷體" pitchFamily="65" charset="-120"/>
                        </a:rPr>
                        <a:t>宏林營造</a:t>
                      </a:r>
                    </a:p>
                  </a:txBody>
                  <a:tcPr marL="9525" marR="9525" marT="9525" marB="0" anchor="ctr"/>
                </a:tc>
                <a:tc>
                  <a:txBody>
                    <a:bodyPr/>
                    <a:lstStyle/>
                    <a:p>
                      <a:pPr algn="ctr" fontAlgn="ctr"/>
                      <a:r>
                        <a:rPr lang="zh-TW" altLang="en-US" sz="1600" b="0" i="0" u="none" strike="noStrike" dirty="0">
                          <a:solidFill>
                            <a:srgbClr val="000000"/>
                          </a:solidFill>
                          <a:latin typeface="標楷體" pitchFamily="65" charset="-120"/>
                          <a:ea typeface="標楷體" pitchFamily="65" charset="-120"/>
                        </a:rPr>
                        <a:t>中原段</a:t>
                      </a:r>
                      <a:r>
                        <a:rPr lang="en-US" altLang="zh-TW" sz="1600" b="0" i="0" u="none" strike="noStrike" dirty="0">
                          <a:solidFill>
                            <a:srgbClr val="000000"/>
                          </a:solidFill>
                          <a:latin typeface="標楷體" pitchFamily="65" charset="-120"/>
                          <a:ea typeface="標楷體" pitchFamily="65" charset="-120"/>
                        </a:rPr>
                        <a:t>(</a:t>
                      </a:r>
                      <a:r>
                        <a:rPr lang="zh-TW" altLang="en-US" sz="1600" b="0" i="0" u="none" strike="noStrike" dirty="0">
                          <a:solidFill>
                            <a:srgbClr val="000000"/>
                          </a:solidFill>
                          <a:latin typeface="標楷體" pitchFamily="65" charset="-120"/>
                          <a:ea typeface="標楷體" pitchFamily="65" charset="-120"/>
                        </a:rPr>
                        <a:t>商業區</a:t>
                      </a:r>
                      <a:r>
                        <a:rPr lang="en-US" altLang="zh-TW" sz="1600" b="0" i="0" u="none" strike="noStrike" dirty="0">
                          <a:solidFill>
                            <a:srgbClr val="000000"/>
                          </a:solidFill>
                          <a:latin typeface="標楷體" pitchFamily="65" charset="-120"/>
                          <a:ea typeface="標楷體" pitchFamily="65" charset="-120"/>
                        </a:rPr>
                        <a:t>)</a:t>
                      </a:r>
                      <a:r>
                        <a:rPr lang="zh-TW" altLang="en-US" sz="1600" b="0" i="0" u="none" strike="noStrike" dirty="0">
                          <a:solidFill>
                            <a:srgbClr val="000000"/>
                          </a:solidFill>
                          <a:latin typeface="標楷體" pitchFamily="65" charset="-120"/>
                          <a:ea typeface="標楷體" pitchFamily="65" charset="-120"/>
                        </a:rPr>
                        <a:t>集合住宅新建工程</a:t>
                      </a:r>
                    </a:p>
                  </a:txBody>
                  <a:tcPr marL="9525" marR="9525" marT="9525" marB="0" anchor="ctr"/>
                </a:tc>
              </a:tr>
              <a:tr h="577012">
                <a:tc>
                  <a:txBody>
                    <a:bodyPr/>
                    <a:lstStyle/>
                    <a:p>
                      <a:pPr marL="12700" algn="ctr">
                        <a:lnSpc>
                          <a:spcPts val="1380"/>
                        </a:lnSpc>
                        <a:spcAft>
                          <a:spcPts val="0"/>
                        </a:spcAft>
                      </a:pPr>
                      <a:r>
                        <a:rPr lang="en-US" altLang="zh-TW" sz="1600" kern="100" dirty="0" smtClean="0">
                          <a:latin typeface="Calibri"/>
                          <a:ea typeface="標楷體"/>
                          <a:cs typeface="Arial"/>
                        </a:rPr>
                        <a:t>Engineering Contract</a:t>
                      </a:r>
                    </a:p>
                  </a:txBody>
                  <a:tcPr marL="0" marR="0" marT="0" marB="0" anchor="b"/>
                </a:tc>
                <a:tc>
                  <a:txBody>
                    <a:bodyPr/>
                    <a:lstStyle/>
                    <a:p>
                      <a:pPr algn="ctr" fontAlgn="ctr"/>
                      <a:r>
                        <a:rPr lang="zh-TW" altLang="en-US" sz="1600" b="0" i="0" u="none" strike="noStrike" dirty="0">
                          <a:solidFill>
                            <a:srgbClr val="000000"/>
                          </a:solidFill>
                          <a:latin typeface="標楷體" pitchFamily="65" charset="-120"/>
                          <a:ea typeface="標楷體" pitchFamily="65" charset="-120"/>
                        </a:rPr>
                        <a:t>聚力建設</a:t>
                      </a:r>
                    </a:p>
                  </a:txBody>
                  <a:tcPr marL="9525" marR="9525" marT="9525" marB="0" anchor="ctr"/>
                </a:tc>
                <a:tc>
                  <a:txBody>
                    <a:bodyPr/>
                    <a:lstStyle/>
                    <a:p>
                      <a:pPr algn="ctr" fontAlgn="ctr"/>
                      <a:r>
                        <a:rPr lang="zh-TW" altLang="en-US" sz="1600" b="0" i="0" u="none" strike="noStrike" dirty="0">
                          <a:solidFill>
                            <a:srgbClr val="000000"/>
                          </a:solidFill>
                          <a:latin typeface="標楷體" pitchFamily="65" charset="-120"/>
                          <a:ea typeface="標楷體" pitchFamily="65" charset="-120"/>
                        </a:rPr>
                        <a:t>聯悅臻</a:t>
                      </a:r>
                      <a:r>
                        <a:rPr lang="en-US" altLang="zh-TW" sz="1600" b="0" i="0" u="none" strike="noStrike" dirty="0">
                          <a:solidFill>
                            <a:srgbClr val="000000"/>
                          </a:solidFill>
                          <a:latin typeface="標楷體" pitchFamily="65" charset="-120"/>
                          <a:ea typeface="標楷體" pitchFamily="65" charset="-120"/>
                        </a:rPr>
                        <a:t>(</a:t>
                      </a:r>
                      <a:r>
                        <a:rPr lang="zh-TW" altLang="en-US" sz="1600" b="0" i="0" u="none" strike="noStrike" dirty="0">
                          <a:solidFill>
                            <a:srgbClr val="000000"/>
                          </a:solidFill>
                          <a:latin typeface="標楷體" pitchFamily="65" charset="-120"/>
                          <a:ea typeface="標楷體" pitchFamily="65" charset="-120"/>
                        </a:rPr>
                        <a:t>台中梧棲鎮南段</a:t>
                      </a:r>
                      <a:r>
                        <a:rPr lang="en-US" altLang="zh-TW" sz="1600" b="0" i="0" u="none" strike="noStrike" dirty="0">
                          <a:solidFill>
                            <a:srgbClr val="000000"/>
                          </a:solidFill>
                          <a:latin typeface="標楷體" pitchFamily="65" charset="-120"/>
                          <a:ea typeface="標楷體" pitchFamily="65" charset="-120"/>
                        </a:rPr>
                        <a:t>)</a:t>
                      </a:r>
                    </a:p>
                  </a:txBody>
                  <a:tcPr marL="9525" marR="9525" marT="9525" marB="0" anchor="ctr"/>
                </a:tc>
              </a:tr>
              <a:tr h="479990">
                <a:tc>
                  <a:txBody>
                    <a:bodyPr/>
                    <a:lstStyle/>
                    <a:p>
                      <a:pPr marL="12700" algn="ctr">
                        <a:lnSpc>
                          <a:spcPts val="1380"/>
                        </a:lnSpc>
                        <a:spcAft>
                          <a:spcPts val="0"/>
                        </a:spcAft>
                      </a:pPr>
                      <a:r>
                        <a:rPr lang="en-US" altLang="zh-TW" sz="1600" kern="100" dirty="0" smtClean="0">
                          <a:latin typeface="Calibri"/>
                          <a:ea typeface="標楷體"/>
                          <a:cs typeface="Arial"/>
                        </a:rPr>
                        <a:t>Engineering Contract</a:t>
                      </a:r>
                    </a:p>
                  </a:txBody>
                  <a:tcPr marL="0" marR="0" marT="0" marB="0" anchor="b"/>
                </a:tc>
                <a:tc>
                  <a:txBody>
                    <a:bodyPr/>
                    <a:lstStyle/>
                    <a:p>
                      <a:pPr algn="ctr" fontAlgn="ctr"/>
                      <a:r>
                        <a:rPr lang="zh-TW" altLang="en-US" sz="1600" b="0" i="0" u="none" strike="noStrike">
                          <a:solidFill>
                            <a:srgbClr val="000000"/>
                          </a:solidFill>
                          <a:latin typeface="標楷體" pitchFamily="65" charset="-120"/>
                          <a:ea typeface="標楷體" pitchFamily="65" charset="-120"/>
                        </a:rPr>
                        <a:t>大砌營造</a:t>
                      </a:r>
                    </a:p>
                  </a:txBody>
                  <a:tcPr marL="9525" marR="9525" marT="9525" marB="0" anchor="ctr"/>
                </a:tc>
                <a:tc>
                  <a:txBody>
                    <a:bodyPr/>
                    <a:lstStyle/>
                    <a:p>
                      <a:pPr algn="ctr" fontAlgn="ctr"/>
                      <a:r>
                        <a:rPr lang="zh-TW" altLang="en-US" sz="1600" b="0" i="0" u="none" strike="noStrike" dirty="0">
                          <a:solidFill>
                            <a:srgbClr val="000000"/>
                          </a:solidFill>
                          <a:latin typeface="標楷體" pitchFamily="65" charset="-120"/>
                          <a:ea typeface="標楷體" pitchFamily="65" charset="-120"/>
                        </a:rPr>
                        <a:t>新業築願景</a:t>
                      </a:r>
                    </a:p>
                  </a:txBody>
                  <a:tcPr marL="9525" marR="9525" marT="9525" marB="0" anchor="ctr"/>
                </a:tc>
              </a:tr>
              <a:tr h="620810">
                <a:tc>
                  <a:txBody>
                    <a:bodyPr/>
                    <a:lstStyle/>
                    <a:p>
                      <a:pPr marL="12700" algn="ctr">
                        <a:lnSpc>
                          <a:spcPts val="1380"/>
                        </a:lnSpc>
                        <a:spcAft>
                          <a:spcPts val="0"/>
                        </a:spcAft>
                      </a:pPr>
                      <a:r>
                        <a:rPr lang="en-US" altLang="zh-TW" sz="1600" kern="100" dirty="0" smtClean="0">
                          <a:latin typeface="Calibri"/>
                          <a:ea typeface="標楷體"/>
                          <a:cs typeface="Arial"/>
                        </a:rPr>
                        <a:t>Engineering</a:t>
                      </a:r>
                      <a:r>
                        <a:rPr lang="en-US" altLang="zh-TW" sz="1600" kern="100" baseline="0" dirty="0" smtClean="0">
                          <a:latin typeface="Calibri"/>
                          <a:ea typeface="標楷體"/>
                          <a:cs typeface="Arial"/>
                        </a:rPr>
                        <a:t> Contract </a:t>
                      </a:r>
                      <a:endParaRPr lang="en-US" altLang="zh-TW" sz="1600" kern="100" dirty="0" smtClean="0">
                        <a:latin typeface="Calibri"/>
                        <a:ea typeface="標楷體"/>
                        <a:cs typeface="Arial"/>
                      </a:endParaRPr>
                    </a:p>
                  </a:txBody>
                  <a:tcPr marL="0" marR="0" marT="0" marB="0" anchor="b"/>
                </a:tc>
                <a:tc>
                  <a:txBody>
                    <a:bodyPr/>
                    <a:lstStyle/>
                    <a:p>
                      <a:pPr algn="ctr" fontAlgn="ctr"/>
                      <a:r>
                        <a:rPr lang="zh-TW" altLang="en-US" sz="1600" b="0" i="0" u="none" strike="noStrike">
                          <a:solidFill>
                            <a:srgbClr val="000000"/>
                          </a:solidFill>
                          <a:latin typeface="標楷體" pitchFamily="65" charset="-120"/>
                          <a:ea typeface="標楷體" pitchFamily="65" charset="-120"/>
                        </a:rPr>
                        <a:t>瑞助營造</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ctr"/>
                      <a:r>
                        <a:rPr lang="zh-TW" altLang="en-US" sz="1600" b="0" i="0" u="none" strike="noStrike" dirty="0">
                          <a:solidFill>
                            <a:srgbClr val="000000"/>
                          </a:solidFill>
                          <a:latin typeface="標楷體" pitchFamily="65" charset="-120"/>
                          <a:ea typeface="標楷體" pitchFamily="65" charset="-120"/>
                        </a:rPr>
                        <a:t>瑞恩悅琚新建工程</a:t>
                      </a:r>
                    </a:p>
                  </a:txBody>
                  <a:tcPr marL="9525" marR="9525" marT="9525" marB="0" anchor="ctr"/>
                </a:tc>
              </a:tr>
            </a:tbl>
          </a:graphicData>
        </a:graphic>
      </p:graphicFrame>
      <p:sp>
        <p:nvSpPr>
          <p:cNvPr id="8" name="頁尾版面配置區 6"/>
          <p:cNvSpPr>
            <a:spLocks noGrp="1"/>
          </p:cNvSpPr>
          <p:nvPr>
            <p:ph type="ftr" sz="quarter" idx="11"/>
          </p:nvPr>
        </p:nvSpPr>
        <p:spPr>
          <a:xfrm>
            <a:off x="3347864" y="6381328"/>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10</a:t>
            </a:fld>
            <a:endParaRPr lang="zh-TW" altLang="en-US"/>
          </a:p>
        </p:txBody>
      </p:sp>
      <p:pic>
        <p:nvPicPr>
          <p:cNvPr id="6" name="Picture 2" descr="C:\Users\cwco\Pictures\image003.gif"/>
          <p:cNvPicPr>
            <a:picLocks noChangeAspect="1" noChangeArrowheads="1"/>
          </p:cNvPicPr>
          <p:nvPr/>
        </p:nvPicPr>
        <p:blipFill>
          <a:blip r:embed="rId2" cstate="print"/>
          <a:srcRect/>
          <a:stretch>
            <a:fillRect/>
          </a:stretch>
        </p:blipFill>
        <p:spPr bwMode="auto">
          <a:xfrm>
            <a:off x="6660232" y="188640"/>
            <a:ext cx="1080120" cy="71796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pPr>
              <a:buNone/>
            </a:pPr>
            <a:r>
              <a:rPr lang="en-US" altLang="zh-TW" sz="6000" dirty="0" smtClean="0">
                <a:solidFill>
                  <a:schemeClr val="tx1"/>
                </a:solidFill>
                <a:latin typeface="標楷體" pitchFamily="65" charset="-120"/>
                <a:ea typeface="標楷體" pitchFamily="65" charset="-120"/>
              </a:rPr>
              <a:t>Financial Information</a:t>
            </a:r>
          </a:p>
          <a:p>
            <a:endParaRPr lang="zh-TW" altLang="en-US"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11</a:t>
            </a:fld>
            <a:endParaRPr lang="zh-TW" altLang="en-US"/>
          </a:p>
        </p:txBody>
      </p:sp>
      <p:pic>
        <p:nvPicPr>
          <p:cNvPr id="7" name="Picture 2" descr="C:\Users\cwco\Pictures\image003.gif"/>
          <p:cNvPicPr>
            <a:picLocks noChangeAspect="1" noChangeArrowheads="1"/>
          </p:cNvPicPr>
          <p:nvPr/>
        </p:nvPicPr>
        <p:blipFill>
          <a:blip r:embed="rId2" cstate="print"/>
          <a:srcRect/>
          <a:stretch>
            <a:fillRect/>
          </a:stretch>
        </p:blipFill>
        <p:spPr bwMode="auto">
          <a:xfrm>
            <a:off x="6804248" y="188640"/>
            <a:ext cx="1080120" cy="717962"/>
          </a:xfrm>
          <a:prstGeom prst="rect">
            <a:avLst/>
          </a:prstGeom>
          <a:noFill/>
        </p:spPr>
      </p:pic>
      <p:sp>
        <p:nvSpPr>
          <p:cNvPr id="8" name="頁尾版面配置區 6"/>
          <p:cNvSpPr txBox="1">
            <a:spLocks/>
          </p:cNvSpPr>
          <p:nvPr/>
        </p:nvSpPr>
        <p:spPr>
          <a:xfrm>
            <a:off x="3635896" y="6165304"/>
            <a:ext cx="2376264" cy="476672"/>
          </a:xfrm>
          <a:prstGeom prst="rect">
            <a:avLst/>
          </a:prstGeom>
        </p:spPr>
        <p:txBody>
          <a:bodyPr vert="horz"/>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000" b="0" i="0" u="none" strike="noStrike" kern="1200" cap="none" spc="0" normalizeH="0" baseline="0" noProof="0" dirty="0" smtClean="0">
                <a:ln>
                  <a:noFill/>
                </a:ln>
                <a:solidFill>
                  <a:schemeClr val="accent1"/>
                </a:solidFill>
                <a:effectLst/>
                <a:uLnTx/>
                <a:uFillTx/>
                <a:latin typeface="+mn-lt"/>
                <a:ea typeface="+mn-ea"/>
                <a:cs typeface="+mn-cs"/>
              </a:rPr>
              <a:t>中華電線電纜股份有限公司  </a:t>
            </a:r>
            <a:endParaRPr kumimoji="0" lang="en-US" altLang="zh-TW" sz="1000" b="0" i="0" u="none" strike="noStrike" kern="1200" cap="none" spc="0" normalizeH="0" baseline="0" noProof="0" dirty="0" smtClean="0">
              <a:ln>
                <a:noFill/>
              </a:ln>
              <a:solidFill>
                <a:schemeClr val="accent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000" b="0" i="0" u="none" strike="noStrike" kern="1200" cap="none" spc="0" normalizeH="0" baseline="0" noProof="0" dirty="0" smtClean="0">
                <a:ln>
                  <a:noFill/>
                </a:ln>
                <a:solidFill>
                  <a:schemeClr val="accent1"/>
                </a:solidFill>
                <a:effectLst/>
                <a:uLnTx/>
                <a:uFillTx/>
                <a:latin typeface="+mn-lt"/>
                <a:ea typeface="+mn-ea"/>
                <a:cs typeface="+mn-cs"/>
              </a:rPr>
              <a:t> </a:t>
            </a:r>
            <a:r>
              <a:rPr kumimoji="0" lang="en-US" altLang="zh-TW" sz="1000" b="0" i="0" u="none" strike="noStrike" kern="1200" cap="none" spc="0" normalizeH="0" baseline="0" noProof="0" dirty="0" smtClean="0">
                <a:ln>
                  <a:noFill/>
                </a:ln>
                <a:solidFill>
                  <a:schemeClr val="accent1"/>
                </a:solidFill>
                <a:effectLst/>
                <a:uLnTx/>
                <a:uFillTx/>
                <a:latin typeface="+mn-lt"/>
                <a:ea typeface="+mn-ea"/>
                <a:cs typeface="+mn-cs"/>
              </a:rPr>
              <a:t>2020</a:t>
            </a:r>
            <a:r>
              <a:rPr kumimoji="0" lang="zh-TW" altLang="en-US" sz="1000" b="0" i="0" u="none" strike="noStrike" kern="1200" cap="none" spc="0" normalizeH="0" baseline="0" noProof="0" dirty="0" smtClean="0">
                <a:ln>
                  <a:noFill/>
                </a:ln>
                <a:solidFill>
                  <a:schemeClr val="accent1"/>
                </a:solidFill>
                <a:effectLst/>
                <a:uLnTx/>
                <a:uFillTx/>
                <a:latin typeface="+mn-lt"/>
                <a:ea typeface="+mn-ea"/>
                <a:cs typeface="+mn-cs"/>
              </a:rPr>
              <a:t>年法人說明會</a:t>
            </a:r>
            <a:endParaRPr kumimoji="0" lang="zh-TW" altLang="en-US" sz="1000" b="0"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332656"/>
            <a:ext cx="8686800" cy="792088"/>
          </a:xfrm>
        </p:spPr>
        <p:txBody>
          <a:bodyPr/>
          <a:lstStyle/>
          <a:p>
            <a:r>
              <a:rPr lang="en-US" altLang="zh-TW" b="1" dirty="0" smtClean="0">
                <a:latin typeface="標楷體" pitchFamily="65" charset="-120"/>
                <a:ea typeface="標楷體" pitchFamily="65" charset="-120"/>
              </a:rPr>
              <a:t>PRODUCTI0N VALUE TABLE</a:t>
            </a:r>
            <a:endParaRPr lang="zh-TW" altLang="en-US" b="1" dirty="0">
              <a:latin typeface="標楷體" pitchFamily="65" charset="-120"/>
              <a:ea typeface="標楷體" pitchFamily="65" charset="-120"/>
            </a:endParaRPr>
          </a:p>
        </p:txBody>
      </p:sp>
      <p:graphicFrame>
        <p:nvGraphicFramePr>
          <p:cNvPr id="18" name="內容版面配置區 17"/>
          <p:cNvGraphicFramePr>
            <a:graphicFrameLocks noGrp="1"/>
          </p:cNvGraphicFramePr>
          <p:nvPr>
            <p:ph idx="1"/>
          </p:nvPr>
        </p:nvGraphicFramePr>
        <p:xfrm>
          <a:off x="179512" y="1484784"/>
          <a:ext cx="8856983" cy="4896544"/>
        </p:xfrm>
        <a:graphic>
          <a:graphicData uri="http://schemas.openxmlformats.org/drawingml/2006/table">
            <a:tbl>
              <a:tblPr firstRow="1" bandRow="1">
                <a:tableStyleId>{5C22544A-7EE6-4342-B048-85BDC9FD1C3A}</a:tableStyleId>
              </a:tblPr>
              <a:tblGrid>
                <a:gridCol w="1750514"/>
                <a:gridCol w="878154"/>
                <a:gridCol w="1245663"/>
                <a:gridCol w="1245663"/>
                <a:gridCol w="1131277"/>
                <a:gridCol w="1191184"/>
                <a:gridCol w="1414528"/>
              </a:tblGrid>
              <a:tr h="830045">
                <a:tc>
                  <a:txBody>
                    <a:bodyPr/>
                    <a:lstStyle/>
                    <a:p>
                      <a:pPr algn="ctr">
                        <a:spcAft>
                          <a:spcPts val="0"/>
                        </a:spcAft>
                      </a:pPr>
                      <a:r>
                        <a:rPr lang="zh-TW" altLang="en-US" sz="1800" kern="100" dirty="0" smtClean="0">
                          <a:solidFill>
                            <a:schemeClr val="tx1"/>
                          </a:solidFill>
                          <a:latin typeface="Times New Roman"/>
                          <a:ea typeface="標楷體"/>
                          <a:cs typeface="Times New Roman"/>
                        </a:rPr>
                        <a:t>年度</a:t>
                      </a:r>
                      <a:endParaRPr lang="en-US" altLang="zh-TW" sz="1800" kern="100" dirty="0" smtClean="0">
                        <a:solidFill>
                          <a:schemeClr val="tx1"/>
                        </a:solidFill>
                        <a:latin typeface="Times New Roman"/>
                        <a:ea typeface="標楷體"/>
                        <a:cs typeface="Times New Roman"/>
                      </a:endParaRPr>
                    </a:p>
                    <a:p>
                      <a:pPr algn="ctr">
                        <a:spcAft>
                          <a:spcPts val="0"/>
                        </a:spcAft>
                      </a:pPr>
                      <a:r>
                        <a:rPr lang="en-US" altLang="zh-TW" sz="1800" kern="100" dirty="0" smtClean="0">
                          <a:solidFill>
                            <a:schemeClr val="tx1"/>
                          </a:solidFill>
                          <a:latin typeface="Times New Roman"/>
                          <a:ea typeface="標楷體"/>
                          <a:cs typeface="Times New Roman"/>
                        </a:rPr>
                        <a:t>Year</a:t>
                      </a:r>
                      <a:endParaRPr lang="zh-TW" sz="1800" kern="100" dirty="0">
                        <a:solidFill>
                          <a:schemeClr val="tx1"/>
                        </a:solidFill>
                        <a:latin typeface="Times New Roman"/>
                        <a:ea typeface="新細明體"/>
                        <a:cs typeface="Times New Roman"/>
                      </a:endParaRPr>
                    </a:p>
                  </a:txBody>
                  <a:tcPr marL="17780" marR="17780" marT="0" marB="0" anchor="ctr"/>
                </a:tc>
                <a:tc gridSpan="3">
                  <a:txBody>
                    <a:bodyPr/>
                    <a:lstStyle/>
                    <a:p>
                      <a:pPr algn="ctr"/>
                      <a:r>
                        <a:rPr kumimoji="0" lang="en-US" altLang="zh-TW" sz="1800" b="1" kern="1200" dirty="0" smtClean="0">
                          <a:solidFill>
                            <a:schemeClr val="tx1"/>
                          </a:solidFill>
                          <a:latin typeface="標楷體" pitchFamily="65" charset="-120"/>
                          <a:ea typeface="標楷體" pitchFamily="65" charset="-120"/>
                          <a:cs typeface="+mn-cs"/>
                        </a:rPr>
                        <a:t>109</a:t>
                      </a:r>
                      <a:r>
                        <a:rPr kumimoji="0" lang="zh-TW" altLang="en-US" sz="1800" b="1" kern="1200" dirty="0" smtClean="0">
                          <a:solidFill>
                            <a:schemeClr val="tx1"/>
                          </a:solidFill>
                          <a:latin typeface="標楷體" pitchFamily="65" charset="-120"/>
                          <a:ea typeface="標楷體" pitchFamily="65" charset="-120"/>
                          <a:cs typeface="+mn-cs"/>
                        </a:rPr>
                        <a:t>年度前三季</a:t>
                      </a:r>
                      <a:endParaRPr kumimoji="0" lang="en-US" altLang="zh-TW" sz="1800" b="1" kern="1200" dirty="0" smtClean="0">
                        <a:solidFill>
                          <a:schemeClr val="tx1"/>
                        </a:solidFill>
                        <a:latin typeface="標楷體" pitchFamily="65" charset="-120"/>
                        <a:ea typeface="標楷體" pitchFamily="65" charset="-120"/>
                        <a:cs typeface="+mn-cs"/>
                      </a:endParaRPr>
                    </a:p>
                    <a:p>
                      <a:pPr algn="ctr"/>
                      <a:r>
                        <a:rPr kumimoji="0" lang="en-US" altLang="zh-TW" sz="1800" b="1" kern="1200" dirty="0" smtClean="0">
                          <a:solidFill>
                            <a:schemeClr val="tx1"/>
                          </a:solidFill>
                          <a:latin typeface="標楷體" pitchFamily="65" charset="-120"/>
                          <a:ea typeface="標楷體" pitchFamily="65" charset="-120"/>
                          <a:cs typeface="+mn-cs"/>
                        </a:rPr>
                        <a:t>(2020</a:t>
                      </a:r>
                      <a:r>
                        <a:rPr kumimoji="0" lang="en-US" altLang="zh-TW" sz="1800" b="1" kern="1200" baseline="0" dirty="0" smtClean="0">
                          <a:solidFill>
                            <a:schemeClr val="tx1"/>
                          </a:solidFill>
                          <a:latin typeface="標楷體" pitchFamily="65" charset="-120"/>
                          <a:ea typeface="標楷體" pitchFamily="65" charset="-120"/>
                          <a:cs typeface="+mn-cs"/>
                        </a:rPr>
                        <a:t> First three quarters)</a:t>
                      </a:r>
                      <a:endParaRPr lang="zh-TW" altLang="en-US" sz="1800" dirty="0">
                        <a:solidFill>
                          <a:schemeClr val="tx1"/>
                        </a:solidFill>
                        <a:latin typeface="標楷體" pitchFamily="65" charset="-120"/>
                        <a:ea typeface="標楷體" pitchFamily="65" charset="-120"/>
                      </a:endParaRPr>
                    </a:p>
                  </a:txBody>
                  <a:tcPr anchor="ctr"/>
                </a:tc>
                <a:tc hMerge="1">
                  <a:txBody>
                    <a:bodyPr/>
                    <a:lstStyle/>
                    <a:p>
                      <a:endParaRPr lang="zh-TW" altLang="en-US" dirty="0"/>
                    </a:p>
                  </a:txBody>
                  <a:tcPr/>
                </a:tc>
                <a:tc hMerge="1">
                  <a:txBody>
                    <a:bodyPr/>
                    <a:lstStyle/>
                    <a:p>
                      <a:endParaRPr lang="zh-TW" altLang="en-US" dirty="0"/>
                    </a:p>
                  </a:txBody>
                  <a:tcPr/>
                </a:tc>
                <a:tc gridSpan="3">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108</a:t>
                      </a:r>
                      <a:r>
                        <a:rPr lang="zh-TW" altLang="en-US" sz="1800" kern="100" dirty="0" smtClean="0">
                          <a:solidFill>
                            <a:schemeClr val="tx1"/>
                          </a:solidFill>
                          <a:latin typeface="標楷體" pitchFamily="65" charset="-120"/>
                          <a:ea typeface="標楷體" pitchFamily="65" charset="-120"/>
                          <a:cs typeface="Times New Roman"/>
                        </a:rPr>
                        <a:t>年度</a:t>
                      </a:r>
                      <a:r>
                        <a:rPr lang="en-US" altLang="zh-TW" sz="1800" kern="100" baseline="0" dirty="0" smtClean="0">
                          <a:solidFill>
                            <a:schemeClr val="tx1"/>
                          </a:solidFill>
                          <a:latin typeface="標楷體" pitchFamily="65" charset="-120"/>
                          <a:ea typeface="標楷體" pitchFamily="65" charset="-120"/>
                          <a:cs typeface="Times New Roman"/>
                        </a:rPr>
                        <a:t> </a:t>
                      </a:r>
                    </a:p>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(2019)</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tc>
                <a:tc hMerge="1">
                  <a:txBody>
                    <a:bodyPr/>
                    <a:lstStyle/>
                    <a:p>
                      <a:endParaRPr lang="zh-TW" altLang="en-US"/>
                    </a:p>
                  </a:txBody>
                  <a:tcPr/>
                </a:tc>
                <a:tc hMerge="1">
                  <a:txBody>
                    <a:bodyPr/>
                    <a:lstStyle/>
                    <a:p>
                      <a:endParaRPr lang="zh-TW" altLang="en-US"/>
                    </a:p>
                  </a:txBody>
                  <a:tcPr/>
                </a:tc>
              </a:tr>
              <a:tr h="1344329">
                <a:tc>
                  <a:txBody>
                    <a:bodyPr/>
                    <a:lstStyle/>
                    <a:p>
                      <a:pPr>
                        <a:spcAft>
                          <a:spcPts val="0"/>
                        </a:spcAft>
                      </a:pPr>
                      <a:r>
                        <a:rPr lang="zh-TW" altLang="en-US" sz="1800" kern="100" dirty="0" smtClean="0">
                          <a:solidFill>
                            <a:schemeClr val="tx1"/>
                          </a:solidFill>
                          <a:latin typeface="Times New Roman"/>
                          <a:ea typeface="標楷體"/>
                          <a:cs typeface="Times New Roman"/>
                        </a:rPr>
                        <a:t>         </a:t>
                      </a:r>
                      <a:endParaRPr lang="en-US" altLang="zh-TW" sz="1800" kern="100" dirty="0" smtClean="0">
                        <a:solidFill>
                          <a:schemeClr val="tx1"/>
                        </a:solidFill>
                        <a:latin typeface="Times New Roman"/>
                        <a:ea typeface="標楷體"/>
                        <a:cs typeface="Times New Roman"/>
                      </a:endParaRPr>
                    </a:p>
                    <a:p>
                      <a:pPr>
                        <a:spcAft>
                          <a:spcPts val="0"/>
                        </a:spcAft>
                      </a:pPr>
                      <a:r>
                        <a:rPr lang="en-US" altLang="zh-TW" sz="1200" kern="100" dirty="0" smtClean="0">
                          <a:solidFill>
                            <a:schemeClr val="tx1"/>
                          </a:solidFill>
                          <a:latin typeface="Times New Roman"/>
                          <a:ea typeface="標楷體"/>
                          <a:cs typeface="Times New Roman"/>
                        </a:rPr>
                        <a:t>           Production Value</a:t>
                      </a:r>
                      <a:endParaRPr lang="zh-TW" sz="1200" kern="100" dirty="0">
                        <a:solidFill>
                          <a:schemeClr val="tx1"/>
                        </a:solidFill>
                        <a:latin typeface="Times New Roman"/>
                        <a:ea typeface="新細明體"/>
                        <a:cs typeface="Times New Roman"/>
                      </a:endParaRPr>
                    </a:p>
                    <a:p>
                      <a:pPr>
                        <a:spcAft>
                          <a:spcPts val="0"/>
                        </a:spcAft>
                      </a:pPr>
                      <a:endParaRPr lang="en-US" altLang="zh-TW" sz="1800" kern="100" dirty="0" smtClean="0">
                        <a:solidFill>
                          <a:schemeClr val="tx1"/>
                        </a:solidFill>
                        <a:latin typeface="Times New Roman"/>
                        <a:ea typeface="標楷體"/>
                        <a:cs typeface="Times New Roman"/>
                      </a:endParaRPr>
                    </a:p>
                    <a:p>
                      <a:pPr>
                        <a:spcAft>
                          <a:spcPts val="0"/>
                        </a:spcAft>
                      </a:pPr>
                      <a:r>
                        <a:rPr lang="en-US" altLang="zh-TW" sz="1200" kern="100" dirty="0" smtClean="0">
                          <a:solidFill>
                            <a:schemeClr val="tx1"/>
                          </a:solidFill>
                          <a:latin typeface="Times New Roman"/>
                          <a:ea typeface="標楷體"/>
                          <a:cs typeface="Times New Roman"/>
                        </a:rPr>
                        <a:t>Major</a:t>
                      </a:r>
                      <a:r>
                        <a:rPr lang="en-US" altLang="zh-TW" sz="1200" kern="100" baseline="0" dirty="0" smtClean="0">
                          <a:solidFill>
                            <a:schemeClr val="tx1"/>
                          </a:solidFill>
                          <a:latin typeface="Times New Roman"/>
                          <a:ea typeface="標楷體"/>
                          <a:cs typeface="Times New Roman"/>
                        </a:rPr>
                        <a:t> Products</a:t>
                      </a:r>
                      <a:endParaRPr lang="zh-TW" sz="1200" kern="100" dirty="0">
                        <a:solidFill>
                          <a:schemeClr val="tx1"/>
                        </a:solidFill>
                        <a:latin typeface="Times New Roman"/>
                        <a:ea typeface="新細明體"/>
                        <a:cs typeface="Times New Roman"/>
                      </a:endParaRPr>
                    </a:p>
                    <a:p>
                      <a:pPr>
                        <a:spcAft>
                          <a:spcPts val="0"/>
                        </a:spcAft>
                      </a:pPr>
                      <a:r>
                        <a:rPr lang="en-US" sz="1200" kern="100" dirty="0" smtClean="0">
                          <a:solidFill>
                            <a:schemeClr val="tx1"/>
                          </a:solidFill>
                          <a:latin typeface="標楷體"/>
                          <a:ea typeface="新細明體"/>
                          <a:cs typeface="Times New Roman"/>
                        </a:rPr>
                        <a:t>(or</a:t>
                      </a:r>
                      <a:r>
                        <a:rPr lang="en-US" sz="1200" kern="100" baseline="0" dirty="0" smtClean="0">
                          <a:solidFill>
                            <a:schemeClr val="tx1"/>
                          </a:solidFill>
                          <a:latin typeface="標楷體"/>
                          <a:ea typeface="新細明體"/>
                          <a:cs typeface="Times New Roman"/>
                        </a:rPr>
                        <a:t> Department)</a:t>
                      </a:r>
                      <a:endParaRPr lang="zh-TW" sz="1200" kern="100" dirty="0">
                        <a:solidFill>
                          <a:schemeClr val="tx1"/>
                        </a:solidFill>
                        <a:latin typeface="Times New Roman"/>
                        <a:ea typeface="新細明體"/>
                        <a:cs typeface="Times New Roman"/>
                      </a:endParaRPr>
                    </a:p>
                  </a:txBody>
                  <a:tcPr marL="17780" marR="17780" marT="0" marB="0"/>
                </a:tc>
                <a:tc>
                  <a:txBody>
                    <a:bodyPr/>
                    <a:lstStyle/>
                    <a:p>
                      <a:pPr algn="ctr">
                        <a:spcAft>
                          <a:spcPts val="0"/>
                        </a:spcAft>
                      </a:pPr>
                      <a:r>
                        <a:rPr lang="en-US" altLang="zh-TW" sz="1600" kern="100" dirty="0" smtClean="0">
                          <a:solidFill>
                            <a:schemeClr val="tx1"/>
                          </a:solidFill>
                          <a:latin typeface="Times New Roman"/>
                          <a:ea typeface="標楷體"/>
                          <a:cs typeface="Times New Roman"/>
                        </a:rPr>
                        <a:t>Capacity</a:t>
                      </a:r>
                      <a:endParaRPr lang="zh-TW" sz="16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600" kern="100" dirty="0" smtClean="0">
                          <a:solidFill>
                            <a:schemeClr val="tx1"/>
                          </a:solidFill>
                          <a:latin typeface="Times New Roman"/>
                          <a:ea typeface="新細明體"/>
                          <a:cs typeface="Times New Roman"/>
                        </a:rPr>
                        <a:t>Productivity</a:t>
                      </a:r>
                      <a:endParaRPr lang="zh-TW" sz="16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600" kern="100" dirty="0" smtClean="0">
                          <a:solidFill>
                            <a:schemeClr val="tx1"/>
                          </a:solidFill>
                          <a:latin typeface="Times New Roman"/>
                          <a:ea typeface="標楷體"/>
                          <a:cs typeface="Times New Roman"/>
                        </a:rPr>
                        <a:t>Output</a:t>
                      </a:r>
                      <a:r>
                        <a:rPr lang="en-US" altLang="zh-TW" sz="1600" kern="100" baseline="0" dirty="0" smtClean="0">
                          <a:solidFill>
                            <a:schemeClr val="tx1"/>
                          </a:solidFill>
                          <a:latin typeface="Times New Roman"/>
                          <a:ea typeface="標楷體"/>
                          <a:cs typeface="Times New Roman"/>
                        </a:rPr>
                        <a:t> value</a:t>
                      </a:r>
                      <a:endParaRPr lang="zh-TW" sz="16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600" kern="100" dirty="0" smtClean="0">
                          <a:solidFill>
                            <a:schemeClr val="tx1"/>
                          </a:solidFill>
                          <a:latin typeface="Times New Roman"/>
                          <a:ea typeface="標楷體"/>
                          <a:cs typeface="Times New Roman"/>
                        </a:rPr>
                        <a:t>Capacity</a:t>
                      </a:r>
                      <a:endParaRPr lang="zh-TW" sz="16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600" kern="100" dirty="0" smtClean="0">
                          <a:solidFill>
                            <a:schemeClr val="tx1"/>
                          </a:solidFill>
                          <a:latin typeface="Times New Roman"/>
                          <a:ea typeface="標楷體"/>
                          <a:cs typeface="Times New Roman"/>
                        </a:rPr>
                        <a:t>Productivity</a:t>
                      </a:r>
                      <a:endParaRPr lang="zh-TW" sz="16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600" kern="100" dirty="0" smtClean="0">
                          <a:solidFill>
                            <a:schemeClr val="tx1"/>
                          </a:solidFill>
                          <a:latin typeface="Times New Roman"/>
                          <a:ea typeface="標楷體"/>
                          <a:cs typeface="Times New Roman"/>
                        </a:rPr>
                        <a:t>Output value</a:t>
                      </a:r>
                      <a:endParaRPr lang="zh-TW" sz="1600" kern="100" dirty="0">
                        <a:solidFill>
                          <a:schemeClr val="tx1"/>
                        </a:solidFill>
                        <a:latin typeface="Times New Roman"/>
                        <a:ea typeface="新細明體"/>
                        <a:cs typeface="Times New Roman"/>
                      </a:endParaRPr>
                    </a:p>
                  </a:txBody>
                  <a:tcPr marL="17780" marR="17780" marT="0" marB="0" anchor="ctr"/>
                </a:tc>
              </a:tr>
              <a:tr h="870492">
                <a:tc>
                  <a:txBody>
                    <a:bodyPr/>
                    <a:lstStyle/>
                    <a:p>
                      <a:pPr algn="just" fontAlgn="auto">
                        <a:spcAft>
                          <a:spcPts val="0"/>
                        </a:spcAft>
                      </a:pPr>
                      <a:r>
                        <a:rPr lang="en-US" altLang="zh-TW" sz="1600" kern="100" dirty="0" smtClean="0">
                          <a:solidFill>
                            <a:schemeClr val="tx1"/>
                          </a:solidFill>
                          <a:latin typeface="Times New Roman" pitchFamily="18" charset="0"/>
                          <a:ea typeface="標楷體"/>
                          <a:cs typeface="Times New Roman" pitchFamily="18" charset="0"/>
                        </a:rPr>
                        <a:t>Wire and Cable</a:t>
                      </a:r>
                      <a:endParaRPr lang="zh-TW" sz="1600" kern="100" dirty="0">
                        <a:solidFill>
                          <a:schemeClr val="tx1"/>
                        </a:solidFill>
                        <a:latin typeface="Times New Roman" pitchFamily="18" charset="0"/>
                        <a:ea typeface="華康中楷體"/>
                        <a:cs typeface="Times New Roman" pitchFamily="18" charset="0"/>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15,000</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5,041</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515,022</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sz="1800" kern="100" dirty="0">
                          <a:solidFill>
                            <a:schemeClr val="tx1"/>
                          </a:solidFill>
                          <a:latin typeface="Times New Roman"/>
                          <a:ea typeface="新細明體"/>
                          <a:cs typeface="Times New Roman"/>
                        </a:rPr>
                        <a:t>20,000</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8,155</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1,042,302</a:t>
                      </a:r>
                      <a:endParaRPr lang="zh-TW" sz="1800" kern="100" dirty="0">
                        <a:solidFill>
                          <a:schemeClr val="tx1"/>
                        </a:solidFill>
                        <a:latin typeface="Times New Roman"/>
                        <a:ea typeface="新細明體"/>
                        <a:cs typeface="Times New Roman"/>
                      </a:endParaRPr>
                    </a:p>
                  </a:txBody>
                  <a:tcPr marL="17780" marR="17780" marT="0" marB="0" anchor="ctr"/>
                </a:tc>
              </a:tr>
              <a:tr h="981186">
                <a:tc>
                  <a:txBody>
                    <a:bodyPr/>
                    <a:lstStyle/>
                    <a:p>
                      <a:pPr algn="l">
                        <a:spcAft>
                          <a:spcPts val="0"/>
                        </a:spcAft>
                      </a:pPr>
                      <a:r>
                        <a:rPr lang="en-US" altLang="zh-TW" sz="1400" kern="100" dirty="0" smtClean="0">
                          <a:solidFill>
                            <a:schemeClr val="tx1"/>
                          </a:solidFill>
                          <a:latin typeface="Times New Roman"/>
                          <a:ea typeface="標楷體"/>
                          <a:cs typeface="Times New Roman"/>
                        </a:rPr>
                        <a:t>Aluminum</a:t>
                      </a:r>
                      <a:r>
                        <a:rPr lang="en-US" altLang="zh-TW" sz="1400" kern="100" baseline="0" dirty="0" smtClean="0">
                          <a:solidFill>
                            <a:schemeClr val="tx1"/>
                          </a:solidFill>
                          <a:latin typeface="Times New Roman"/>
                          <a:ea typeface="標楷體"/>
                          <a:cs typeface="Times New Roman"/>
                        </a:rPr>
                        <a:t> Window Curtain Wall</a:t>
                      </a:r>
                      <a:endParaRPr lang="zh-TW" sz="14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sz="1800" kern="100" dirty="0" smtClean="0">
                          <a:solidFill>
                            <a:schemeClr val="tx1"/>
                          </a:solidFill>
                          <a:latin typeface="Times New Roman"/>
                          <a:ea typeface="標楷體"/>
                          <a:cs typeface="Times New Roman"/>
                        </a:rPr>
                        <a:t>3,000</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1,153</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742,629</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sz="1800" kern="100" dirty="0">
                          <a:solidFill>
                            <a:schemeClr val="tx1"/>
                          </a:solidFill>
                          <a:latin typeface="Times New Roman"/>
                          <a:ea typeface="標楷體"/>
                          <a:cs typeface="Times New Roman"/>
                        </a:rPr>
                        <a:t>4,000</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2,194</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1,236,020</a:t>
                      </a:r>
                      <a:endParaRPr lang="zh-TW" sz="1800" kern="100" dirty="0">
                        <a:solidFill>
                          <a:schemeClr val="tx1"/>
                        </a:solidFill>
                        <a:latin typeface="Times New Roman"/>
                        <a:ea typeface="新細明體"/>
                        <a:cs typeface="Times New Roman"/>
                      </a:endParaRPr>
                    </a:p>
                  </a:txBody>
                  <a:tcPr marL="17780" marR="17780" marT="0" marB="0" anchor="ctr"/>
                </a:tc>
              </a:tr>
              <a:tr h="870492">
                <a:tc>
                  <a:txBody>
                    <a:bodyPr/>
                    <a:lstStyle/>
                    <a:p>
                      <a:pPr>
                        <a:spcAft>
                          <a:spcPts val="0"/>
                        </a:spcAft>
                      </a:pPr>
                      <a:r>
                        <a:rPr lang="en-US" altLang="zh-TW" sz="1600" kern="100" dirty="0" smtClean="0">
                          <a:solidFill>
                            <a:schemeClr val="tx1"/>
                          </a:solidFill>
                          <a:latin typeface="Times New Roman"/>
                          <a:ea typeface="標楷體"/>
                          <a:cs typeface="Times New Roman"/>
                        </a:rPr>
                        <a:t>Total</a:t>
                      </a:r>
                      <a:endParaRPr lang="zh-TW" sz="16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sz="1800" kern="100" dirty="0" smtClean="0">
                          <a:solidFill>
                            <a:schemeClr val="tx1"/>
                          </a:solidFill>
                          <a:latin typeface="Times New Roman"/>
                          <a:ea typeface="標楷體"/>
                          <a:cs typeface="Times New Roman"/>
                        </a:rPr>
                        <a:t>18,000</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6,194</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1,257,651</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sz="1800" kern="100" dirty="0">
                          <a:solidFill>
                            <a:schemeClr val="tx1"/>
                          </a:solidFill>
                          <a:latin typeface="Times New Roman"/>
                          <a:ea typeface="標楷體"/>
                          <a:cs typeface="Times New Roman"/>
                        </a:rPr>
                        <a:t>24,000</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10,349</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2,278,322</a:t>
                      </a:r>
                      <a:endParaRPr lang="zh-TW" sz="1800" kern="100" dirty="0">
                        <a:solidFill>
                          <a:schemeClr val="tx1"/>
                        </a:solidFill>
                        <a:latin typeface="Times New Roman"/>
                        <a:ea typeface="新細明體"/>
                        <a:cs typeface="Times New Roman"/>
                      </a:endParaRPr>
                    </a:p>
                  </a:txBody>
                  <a:tcPr marL="17780" marR="17780" marT="0" marB="0" anchor="ctr"/>
                </a:tc>
              </a:tr>
            </a:tbl>
          </a:graphicData>
        </a:graphic>
      </p:graphicFrame>
      <p:sp>
        <p:nvSpPr>
          <p:cNvPr id="10" name="頁尾版面配置區 6"/>
          <p:cNvSpPr>
            <a:spLocks noGrp="1"/>
          </p:cNvSpPr>
          <p:nvPr>
            <p:ph type="ftr" sz="quarter" idx="11"/>
          </p:nvPr>
        </p:nvSpPr>
        <p:spPr>
          <a:xfrm>
            <a:off x="3275856" y="6381328"/>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4" name="投影片編號版面配置區 3"/>
          <p:cNvSpPr>
            <a:spLocks noGrp="1"/>
          </p:cNvSpPr>
          <p:nvPr>
            <p:ph type="sldNum" sz="quarter" idx="12"/>
          </p:nvPr>
        </p:nvSpPr>
        <p:spPr/>
        <p:txBody>
          <a:bodyPr/>
          <a:lstStyle/>
          <a:p>
            <a:fld id="{4D7FAEE6-2A4A-46A2-BC14-94A91FA8264E}" type="slidenum">
              <a:rPr lang="zh-TW" altLang="en-US" smtClean="0"/>
              <a:pPr/>
              <a:t>12</a:t>
            </a:fld>
            <a:endParaRPr lang="zh-TW" altLang="en-US"/>
          </a:p>
        </p:txBody>
      </p:sp>
      <p:cxnSp>
        <p:nvCxnSpPr>
          <p:cNvPr id="11" name="直線接點 10"/>
          <p:cNvCxnSpPr/>
          <p:nvPr/>
        </p:nvCxnSpPr>
        <p:spPr>
          <a:xfrm>
            <a:off x="251520" y="2420888"/>
            <a:ext cx="1512168" cy="1152128"/>
          </a:xfrm>
          <a:prstGeom prst="line">
            <a:avLst/>
          </a:prstGeom>
        </p:spPr>
        <p:style>
          <a:lnRef idx="1">
            <a:schemeClr val="accent1"/>
          </a:lnRef>
          <a:fillRef idx="0">
            <a:schemeClr val="accent1"/>
          </a:fillRef>
          <a:effectRef idx="0">
            <a:schemeClr val="accent1"/>
          </a:effectRef>
          <a:fontRef idx="minor">
            <a:schemeClr val="tx1"/>
          </a:fontRef>
        </p:style>
      </p:cxnSp>
      <p:sp>
        <p:nvSpPr>
          <p:cNvPr id="23" name="文字方塊 22"/>
          <p:cNvSpPr txBox="1"/>
          <p:nvPr/>
        </p:nvSpPr>
        <p:spPr>
          <a:xfrm>
            <a:off x="6012160" y="980728"/>
            <a:ext cx="2808312" cy="369332"/>
          </a:xfrm>
          <a:prstGeom prst="rect">
            <a:avLst/>
          </a:prstGeom>
          <a:noFill/>
        </p:spPr>
        <p:txBody>
          <a:bodyPr wrap="square" rtlCol="0">
            <a:spAutoFit/>
          </a:bodyPr>
          <a:lstStyle/>
          <a:p>
            <a:r>
              <a:rPr lang="en-US" altLang="zh-TW" dirty="0" smtClean="0">
                <a:solidFill>
                  <a:schemeClr val="tx2"/>
                </a:solidFill>
                <a:latin typeface="標楷體" pitchFamily="65" charset="-120"/>
                <a:ea typeface="標楷體" pitchFamily="65" charset="-120"/>
              </a:rPr>
              <a:t>Unit</a:t>
            </a:r>
            <a:r>
              <a:rPr lang="zh-TW" altLang="zh-TW" dirty="0" smtClean="0">
                <a:solidFill>
                  <a:schemeClr val="tx2"/>
                </a:solidFill>
                <a:latin typeface="標楷體" pitchFamily="65" charset="-120"/>
                <a:ea typeface="標楷體" pitchFamily="65" charset="-120"/>
              </a:rPr>
              <a:t>：</a:t>
            </a:r>
            <a:r>
              <a:rPr lang="en-US" altLang="zh-TW" dirty="0" smtClean="0">
                <a:solidFill>
                  <a:schemeClr val="tx2"/>
                </a:solidFill>
                <a:latin typeface="標楷體" pitchFamily="65" charset="-120"/>
                <a:ea typeface="標楷體" pitchFamily="65" charset="-120"/>
              </a:rPr>
              <a:t>NTD1000</a:t>
            </a:r>
            <a:r>
              <a:rPr lang="zh-TW" altLang="zh-TW" dirty="0" smtClean="0">
                <a:solidFill>
                  <a:schemeClr val="tx2"/>
                </a:solidFill>
                <a:latin typeface="標楷體" pitchFamily="65" charset="-120"/>
                <a:ea typeface="標楷體" pitchFamily="65" charset="-120"/>
              </a:rPr>
              <a:t>；</a:t>
            </a:r>
            <a:r>
              <a:rPr lang="en-US" altLang="zh-TW" dirty="0" smtClean="0">
                <a:solidFill>
                  <a:schemeClr val="tx2"/>
                </a:solidFill>
                <a:latin typeface="標楷體" pitchFamily="65" charset="-120"/>
                <a:ea typeface="標楷體" pitchFamily="65" charset="-120"/>
              </a:rPr>
              <a:t>MT</a:t>
            </a:r>
            <a:endParaRPr lang="zh-TW" altLang="en-US" dirty="0">
              <a:solidFill>
                <a:schemeClr val="tx2"/>
              </a:solidFill>
              <a:latin typeface="標楷體" pitchFamily="65" charset="-120"/>
              <a:ea typeface="標楷體" pitchFamily="65" charset="-120"/>
            </a:endParaRPr>
          </a:p>
        </p:txBody>
      </p:sp>
      <p:pic>
        <p:nvPicPr>
          <p:cNvPr id="27" name="Picture 2" descr="C:\Users\cwco\Pictures\image003.gif"/>
          <p:cNvPicPr>
            <a:picLocks noChangeAspect="1" noChangeArrowheads="1"/>
          </p:cNvPicPr>
          <p:nvPr/>
        </p:nvPicPr>
        <p:blipFill>
          <a:blip r:embed="rId2" cstate="print"/>
          <a:srcRect/>
          <a:stretch>
            <a:fillRect/>
          </a:stretch>
        </p:blipFill>
        <p:spPr bwMode="auto">
          <a:xfrm>
            <a:off x="6660232" y="188640"/>
            <a:ext cx="1080120" cy="717962"/>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457200"/>
            <a:ext cx="8686800" cy="667544"/>
          </a:xfrm>
        </p:spPr>
        <p:txBody>
          <a:bodyPr>
            <a:normAutofit fontScale="90000"/>
          </a:bodyPr>
          <a:lstStyle/>
          <a:p>
            <a:r>
              <a:rPr lang="en-US" altLang="zh-TW" b="1" dirty="0" smtClean="0">
                <a:solidFill>
                  <a:schemeClr val="tx1"/>
                </a:solidFill>
                <a:latin typeface="標楷體" pitchFamily="65" charset="-120"/>
                <a:ea typeface="標楷體" pitchFamily="65" charset="-120"/>
              </a:rPr>
              <a:t>Last two years sales volume value table</a:t>
            </a:r>
            <a:endParaRPr lang="zh-TW" altLang="en-US" b="1" dirty="0">
              <a:solidFill>
                <a:schemeClr val="tx1"/>
              </a:solidFill>
              <a:latin typeface="標楷體" pitchFamily="65" charset="-120"/>
              <a:ea typeface="標楷體" pitchFamily="65" charset="-120"/>
            </a:endParaRPr>
          </a:p>
        </p:txBody>
      </p:sp>
      <p:graphicFrame>
        <p:nvGraphicFramePr>
          <p:cNvPr id="10" name="內容版面配置區 9"/>
          <p:cNvGraphicFramePr>
            <a:graphicFrameLocks noGrp="1"/>
          </p:cNvGraphicFramePr>
          <p:nvPr>
            <p:ph idx="1"/>
          </p:nvPr>
        </p:nvGraphicFramePr>
        <p:xfrm>
          <a:off x="179514" y="1484785"/>
          <a:ext cx="8856982" cy="4896557"/>
        </p:xfrm>
        <a:graphic>
          <a:graphicData uri="http://schemas.openxmlformats.org/drawingml/2006/table">
            <a:tbl>
              <a:tblPr firstRow="1" bandRow="1">
                <a:tableStyleId>{5C22544A-7EE6-4342-B048-85BDC9FD1C3A}</a:tableStyleId>
              </a:tblPr>
              <a:tblGrid>
                <a:gridCol w="2484131"/>
                <a:gridCol w="1520763"/>
                <a:gridCol w="1472740"/>
                <a:gridCol w="1537795"/>
                <a:gridCol w="1841553"/>
              </a:tblGrid>
              <a:tr h="678932">
                <a:tc>
                  <a:txBody>
                    <a:bodyPr/>
                    <a:lstStyle/>
                    <a:p>
                      <a:pPr algn="ctr">
                        <a:spcAft>
                          <a:spcPts val="0"/>
                        </a:spcAft>
                      </a:pPr>
                      <a:r>
                        <a:rPr lang="zh-TW" altLang="en-US" sz="1800" kern="100" dirty="0" smtClean="0">
                          <a:solidFill>
                            <a:schemeClr val="tx1"/>
                          </a:solidFill>
                          <a:latin typeface="Times New Roman"/>
                          <a:ea typeface="標楷體"/>
                          <a:cs typeface="Times New Roman"/>
                        </a:rPr>
                        <a:t>年度</a:t>
                      </a:r>
                      <a:endParaRPr lang="en-US" altLang="zh-TW" sz="1800" kern="100" dirty="0" smtClean="0">
                        <a:solidFill>
                          <a:schemeClr val="tx1"/>
                        </a:solidFill>
                        <a:latin typeface="Times New Roman"/>
                        <a:ea typeface="標楷體"/>
                        <a:cs typeface="Times New Roman"/>
                      </a:endParaRPr>
                    </a:p>
                    <a:p>
                      <a:pPr algn="ctr">
                        <a:spcAft>
                          <a:spcPts val="0"/>
                        </a:spcAft>
                      </a:pPr>
                      <a:r>
                        <a:rPr lang="en-US" altLang="zh-TW" sz="1800" kern="100" dirty="0" smtClean="0">
                          <a:solidFill>
                            <a:schemeClr val="tx1"/>
                          </a:solidFill>
                          <a:latin typeface="Times New Roman"/>
                          <a:ea typeface="標楷體"/>
                          <a:cs typeface="Times New Roman"/>
                        </a:rPr>
                        <a:t>Year</a:t>
                      </a:r>
                      <a:endParaRPr lang="zh-TW" sz="1800" kern="100" dirty="0">
                        <a:solidFill>
                          <a:schemeClr val="tx1"/>
                        </a:solidFill>
                        <a:latin typeface="Times New Roman"/>
                        <a:ea typeface="新細明體"/>
                        <a:cs typeface="Times New Roman"/>
                      </a:endParaRPr>
                    </a:p>
                  </a:txBody>
                  <a:tcPr marL="17780" marR="17780" marT="0" marB="0" anchor="ctr"/>
                </a:tc>
                <a:tc gridSpan="2">
                  <a:txBody>
                    <a:bodyPr/>
                    <a:lstStyle/>
                    <a:p>
                      <a:pPr algn="ctr"/>
                      <a:r>
                        <a:rPr kumimoji="0" lang="en-US" altLang="zh-TW" sz="1800" b="1" kern="1200" dirty="0" smtClean="0">
                          <a:solidFill>
                            <a:schemeClr val="tx1"/>
                          </a:solidFill>
                          <a:latin typeface="標楷體" pitchFamily="65" charset="-120"/>
                          <a:ea typeface="標楷體" pitchFamily="65" charset="-120"/>
                          <a:cs typeface="+mn-cs"/>
                        </a:rPr>
                        <a:t>109</a:t>
                      </a:r>
                      <a:r>
                        <a:rPr kumimoji="0" lang="zh-TW" altLang="en-US" sz="1800" b="1" kern="1200" dirty="0" smtClean="0">
                          <a:solidFill>
                            <a:schemeClr val="tx1"/>
                          </a:solidFill>
                          <a:latin typeface="標楷體" pitchFamily="65" charset="-120"/>
                          <a:ea typeface="標楷體" pitchFamily="65" charset="-120"/>
                          <a:cs typeface="+mn-cs"/>
                        </a:rPr>
                        <a:t>年度前三季</a:t>
                      </a:r>
                      <a:endParaRPr kumimoji="0" lang="en-US" altLang="zh-TW" sz="1800" b="1" kern="1200" dirty="0" smtClean="0">
                        <a:solidFill>
                          <a:schemeClr val="tx1"/>
                        </a:solidFill>
                        <a:latin typeface="標楷體" pitchFamily="65" charset="-120"/>
                        <a:ea typeface="標楷體" pitchFamily="65" charset="-120"/>
                        <a:cs typeface="+mn-cs"/>
                      </a:endParaRPr>
                    </a:p>
                    <a:p>
                      <a:pPr algn="ctr"/>
                      <a:r>
                        <a:rPr kumimoji="0" lang="en-US" altLang="zh-TW" sz="1800" b="1" kern="1200" dirty="0" smtClean="0">
                          <a:solidFill>
                            <a:schemeClr val="tx1"/>
                          </a:solidFill>
                          <a:latin typeface="標楷體" pitchFamily="65" charset="-120"/>
                          <a:ea typeface="標楷體" pitchFamily="65" charset="-120"/>
                          <a:cs typeface="+mn-cs"/>
                        </a:rPr>
                        <a:t>(2020 First three quarters)</a:t>
                      </a:r>
                      <a:endParaRPr lang="zh-TW" altLang="en-US" sz="1800" dirty="0">
                        <a:solidFill>
                          <a:schemeClr val="tx1"/>
                        </a:solidFill>
                        <a:latin typeface="標楷體" pitchFamily="65" charset="-120"/>
                        <a:ea typeface="標楷體" pitchFamily="65" charset="-120"/>
                      </a:endParaRPr>
                    </a:p>
                  </a:txBody>
                  <a:tcPr marL="17780" marR="17780" marT="0" marB="0" anchor="ctr"/>
                </a:tc>
                <a:tc hMerge="1">
                  <a:txBody>
                    <a:bodyPr/>
                    <a:lstStyle/>
                    <a:p>
                      <a:endParaRPr lang="zh-TW" altLang="en-US"/>
                    </a:p>
                  </a:txBody>
                  <a:tcPr/>
                </a:tc>
                <a:tc gridSpan="2">
                  <a:txBody>
                    <a:bodyPr/>
                    <a:lstStyle/>
                    <a:p>
                      <a:pPr algn="ctr">
                        <a:spcAft>
                          <a:spcPts val="0"/>
                        </a:spcAft>
                      </a:pPr>
                      <a:r>
                        <a:rPr lang="en-US" sz="1800" kern="100" dirty="0" smtClean="0">
                          <a:solidFill>
                            <a:schemeClr val="tx1"/>
                          </a:solidFill>
                          <a:latin typeface="Times New Roman"/>
                          <a:ea typeface="標楷體"/>
                          <a:cs typeface="Times New Roman"/>
                        </a:rPr>
                        <a:t>108</a:t>
                      </a:r>
                      <a:r>
                        <a:rPr lang="zh-TW" altLang="en-US" sz="1800" kern="100" dirty="0" smtClean="0">
                          <a:solidFill>
                            <a:schemeClr val="tx1"/>
                          </a:solidFill>
                          <a:latin typeface="Times New Roman"/>
                          <a:ea typeface="標楷體"/>
                          <a:cs typeface="Times New Roman"/>
                        </a:rPr>
                        <a:t> 年度</a:t>
                      </a:r>
                      <a:endParaRPr lang="en-US" altLang="zh-TW" sz="1800" kern="100" dirty="0" smtClean="0">
                        <a:solidFill>
                          <a:schemeClr val="tx1"/>
                        </a:solidFill>
                        <a:latin typeface="Times New Roman"/>
                        <a:ea typeface="標楷體"/>
                        <a:cs typeface="Times New Roman"/>
                      </a:endParaRPr>
                    </a:p>
                    <a:p>
                      <a:pPr algn="ctr">
                        <a:spcAft>
                          <a:spcPts val="0"/>
                        </a:spcAft>
                      </a:pPr>
                      <a:r>
                        <a:rPr lang="en-US" sz="1800" kern="100" dirty="0" smtClean="0">
                          <a:solidFill>
                            <a:schemeClr val="tx1"/>
                          </a:solidFill>
                          <a:latin typeface="Times New Roman"/>
                          <a:ea typeface="標楷體"/>
                          <a:cs typeface="Times New Roman"/>
                        </a:rPr>
                        <a:t>(2019)</a:t>
                      </a:r>
                      <a:endParaRPr lang="zh-TW" sz="1800" kern="100" dirty="0">
                        <a:solidFill>
                          <a:schemeClr val="tx1"/>
                        </a:solidFill>
                        <a:latin typeface="Times New Roman"/>
                        <a:ea typeface="新細明體"/>
                        <a:cs typeface="Times New Roman"/>
                      </a:endParaRPr>
                    </a:p>
                  </a:txBody>
                  <a:tcPr marL="17780" marR="17780" marT="0" marB="0" anchor="ctr"/>
                </a:tc>
                <a:tc hMerge="1">
                  <a:txBody>
                    <a:bodyPr/>
                    <a:lstStyle/>
                    <a:p>
                      <a:endParaRPr lang="zh-TW" altLang="en-US"/>
                    </a:p>
                  </a:txBody>
                  <a:tcPr/>
                </a:tc>
              </a:tr>
              <a:tr h="528059">
                <a:tc rowSpan="2">
                  <a:txBody>
                    <a:bodyPr/>
                    <a:lstStyle/>
                    <a:p>
                      <a:pPr algn="just">
                        <a:spcAft>
                          <a:spcPts val="0"/>
                        </a:spcAft>
                      </a:pPr>
                      <a:endParaRPr lang="en-US" sz="1400" kern="100" dirty="0" smtClean="0">
                        <a:solidFill>
                          <a:schemeClr val="tx1"/>
                        </a:solidFill>
                        <a:latin typeface="標楷體"/>
                        <a:ea typeface="新細明體"/>
                        <a:cs typeface="Times New Roman"/>
                      </a:endParaRPr>
                    </a:p>
                    <a:p>
                      <a:pPr algn="just">
                        <a:spcAft>
                          <a:spcPts val="0"/>
                        </a:spcAft>
                      </a:pPr>
                      <a:r>
                        <a:rPr lang="en-US" sz="1400" kern="100" dirty="0" smtClean="0">
                          <a:solidFill>
                            <a:schemeClr val="tx1"/>
                          </a:solidFill>
                          <a:latin typeface="標楷體"/>
                          <a:ea typeface="新細明體"/>
                          <a:cs typeface="Times New Roman"/>
                        </a:rPr>
                        <a:t>        Sales Value</a:t>
                      </a:r>
                      <a:endParaRPr lang="en-US" altLang="zh-TW" sz="1400" kern="100" dirty="0" smtClean="0">
                        <a:solidFill>
                          <a:schemeClr val="tx1"/>
                        </a:solidFill>
                        <a:latin typeface="Times New Roman"/>
                        <a:ea typeface="標楷體"/>
                        <a:cs typeface="Times New Roman"/>
                      </a:endParaRPr>
                    </a:p>
                    <a:p>
                      <a:pPr algn="just">
                        <a:spcAft>
                          <a:spcPts val="0"/>
                        </a:spcAft>
                      </a:pPr>
                      <a:endParaRPr lang="en-US" altLang="zh-TW" sz="1400" kern="100" dirty="0" smtClean="0">
                        <a:solidFill>
                          <a:schemeClr val="tx1"/>
                        </a:solidFill>
                        <a:latin typeface="Times New Roman"/>
                        <a:ea typeface="標楷體"/>
                        <a:cs typeface="Times New Roman"/>
                      </a:endParaRPr>
                    </a:p>
                    <a:p>
                      <a:pPr algn="just">
                        <a:spcAft>
                          <a:spcPts val="0"/>
                        </a:spcAft>
                      </a:pPr>
                      <a:r>
                        <a:rPr lang="en-US" altLang="zh-TW" sz="1400" kern="100" dirty="0" smtClean="0">
                          <a:solidFill>
                            <a:schemeClr val="tx1"/>
                          </a:solidFill>
                          <a:latin typeface="Times New Roman"/>
                          <a:ea typeface="標楷體"/>
                          <a:cs typeface="Times New Roman"/>
                        </a:rPr>
                        <a:t>Major</a:t>
                      </a:r>
                      <a:r>
                        <a:rPr lang="en-US" altLang="zh-TW" sz="1400" kern="100" baseline="0" dirty="0" smtClean="0">
                          <a:solidFill>
                            <a:schemeClr val="tx1"/>
                          </a:solidFill>
                          <a:latin typeface="Times New Roman"/>
                          <a:ea typeface="標楷體"/>
                          <a:cs typeface="Times New Roman"/>
                        </a:rPr>
                        <a:t> Products </a:t>
                      </a:r>
                    </a:p>
                    <a:p>
                      <a:pPr algn="just">
                        <a:spcAft>
                          <a:spcPts val="0"/>
                        </a:spcAft>
                      </a:pPr>
                      <a:r>
                        <a:rPr lang="en-US" altLang="zh-TW" sz="1400" kern="100" baseline="0" dirty="0" smtClean="0">
                          <a:solidFill>
                            <a:schemeClr val="tx1"/>
                          </a:solidFill>
                          <a:latin typeface="Times New Roman"/>
                          <a:ea typeface="標楷體"/>
                          <a:cs typeface="Times New Roman"/>
                        </a:rPr>
                        <a:t>(or Department)</a:t>
                      </a:r>
                      <a:endParaRPr lang="zh-TW" sz="1400" kern="100" dirty="0">
                        <a:solidFill>
                          <a:schemeClr val="tx1"/>
                        </a:solidFill>
                        <a:latin typeface="Times New Roman"/>
                        <a:ea typeface="新細明體"/>
                        <a:cs typeface="Times New Roman"/>
                      </a:endParaRPr>
                    </a:p>
                  </a:txBody>
                  <a:tcPr marL="17780" marR="17780" marT="0" marB="0"/>
                </a:tc>
                <a:tc gridSpan="2">
                  <a:txBody>
                    <a:bodyPr/>
                    <a:lstStyle/>
                    <a:p>
                      <a:pPr algn="ctr">
                        <a:spcAft>
                          <a:spcPts val="0"/>
                        </a:spcAft>
                      </a:pPr>
                      <a:r>
                        <a:rPr lang="en-US" altLang="zh-TW" sz="1800" kern="100" dirty="0" smtClean="0">
                          <a:solidFill>
                            <a:schemeClr val="tx1"/>
                          </a:solidFill>
                          <a:latin typeface="Times New Roman"/>
                          <a:ea typeface="標楷體"/>
                          <a:cs typeface="Times New Roman"/>
                        </a:rPr>
                        <a:t>Domestic</a:t>
                      </a:r>
                      <a:r>
                        <a:rPr lang="en-US" altLang="zh-TW" sz="1800" kern="100" baseline="0" dirty="0" smtClean="0">
                          <a:solidFill>
                            <a:schemeClr val="tx1"/>
                          </a:solidFill>
                          <a:latin typeface="Times New Roman"/>
                          <a:ea typeface="標楷體"/>
                          <a:cs typeface="Times New Roman"/>
                        </a:rPr>
                        <a:t> sales</a:t>
                      </a:r>
                      <a:endParaRPr lang="zh-TW" sz="1800" kern="100" dirty="0">
                        <a:solidFill>
                          <a:schemeClr val="tx1"/>
                        </a:solidFill>
                        <a:latin typeface="Times New Roman"/>
                        <a:ea typeface="新細明體"/>
                        <a:cs typeface="Times New Roman"/>
                      </a:endParaRPr>
                    </a:p>
                  </a:txBody>
                  <a:tcPr marL="17780" marR="17780" marT="0" marB="0" anchor="ctr"/>
                </a:tc>
                <a:tc hMerge="1">
                  <a:txBody>
                    <a:bodyPr/>
                    <a:lstStyle/>
                    <a:p>
                      <a:endParaRPr lang="zh-TW" altLang="en-US"/>
                    </a:p>
                  </a:txBody>
                  <a:tcPr/>
                </a:tc>
                <a:tc gridSpan="2">
                  <a:txBody>
                    <a:bodyPr/>
                    <a:lstStyle/>
                    <a:p>
                      <a:pPr algn="ctr">
                        <a:spcAft>
                          <a:spcPts val="0"/>
                        </a:spcAft>
                      </a:pPr>
                      <a:r>
                        <a:rPr lang="en-US" altLang="zh-TW" sz="1800" kern="100" dirty="0" smtClean="0">
                          <a:solidFill>
                            <a:schemeClr val="tx1"/>
                          </a:solidFill>
                          <a:latin typeface="Times New Roman"/>
                          <a:ea typeface="標楷體"/>
                          <a:cs typeface="Times New Roman"/>
                        </a:rPr>
                        <a:t>Domestic sales</a:t>
                      </a:r>
                      <a:endParaRPr lang="zh-TW" sz="1800" kern="100" dirty="0">
                        <a:solidFill>
                          <a:schemeClr val="tx1"/>
                        </a:solidFill>
                        <a:latin typeface="Times New Roman"/>
                        <a:ea typeface="新細明體"/>
                        <a:cs typeface="Times New Roman"/>
                      </a:endParaRPr>
                    </a:p>
                  </a:txBody>
                  <a:tcPr marL="17780" marR="17780" marT="0" marB="0" anchor="ctr"/>
                </a:tc>
                <a:tc hMerge="1">
                  <a:txBody>
                    <a:bodyPr/>
                    <a:lstStyle/>
                    <a:p>
                      <a:endParaRPr lang="zh-TW" altLang="en-US"/>
                    </a:p>
                  </a:txBody>
                  <a:tcPr/>
                </a:tc>
              </a:tr>
              <a:tr h="908856">
                <a:tc vMerge="1">
                  <a:txBody>
                    <a:bodyPr/>
                    <a:lstStyle/>
                    <a:p>
                      <a:endParaRPr lang="zh-TW" altLang="en-US"/>
                    </a:p>
                  </a:txBody>
                  <a:tcPr/>
                </a:tc>
                <a:tc>
                  <a:txBody>
                    <a:bodyPr/>
                    <a:lstStyle/>
                    <a:p>
                      <a:pPr algn="ctr">
                        <a:spcAft>
                          <a:spcPts val="0"/>
                        </a:spcAft>
                      </a:pPr>
                      <a:r>
                        <a:rPr lang="en-US" altLang="zh-TW" sz="1800" kern="100" dirty="0" smtClean="0">
                          <a:solidFill>
                            <a:schemeClr val="tx1"/>
                          </a:solidFill>
                          <a:latin typeface="Times New Roman"/>
                          <a:ea typeface="標楷體"/>
                          <a:cs typeface="Times New Roman"/>
                        </a:rPr>
                        <a:t>Volume</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標楷體"/>
                          <a:cs typeface="Times New Roman"/>
                        </a:rPr>
                        <a:t>Value</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標楷體"/>
                          <a:cs typeface="Times New Roman"/>
                        </a:rPr>
                        <a:t>Volume</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Value</a:t>
                      </a:r>
                      <a:endParaRPr lang="zh-TW" sz="1800" kern="100" dirty="0">
                        <a:solidFill>
                          <a:schemeClr val="tx1"/>
                        </a:solidFill>
                        <a:latin typeface="Times New Roman"/>
                        <a:ea typeface="新細明體"/>
                        <a:cs typeface="Times New Roman"/>
                      </a:endParaRPr>
                    </a:p>
                  </a:txBody>
                  <a:tcPr marL="17780" marR="17780" marT="0" marB="0" anchor="ctr"/>
                </a:tc>
              </a:tr>
              <a:tr h="675320">
                <a:tc>
                  <a:txBody>
                    <a:bodyPr/>
                    <a:lstStyle/>
                    <a:p>
                      <a:pPr algn="ctr" fontAlgn="auto">
                        <a:spcAft>
                          <a:spcPts val="0"/>
                        </a:spcAft>
                      </a:pPr>
                      <a:r>
                        <a:rPr lang="en-US" altLang="zh-TW" sz="1800" kern="100" dirty="0" smtClean="0">
                          <a:solidFill>
                            <a:schemeClr val="tx1"/>
                          </a:solidFill>
                          <a:latin typeface="Book Antiqua"/>
                          <a:ea typeface="標楷體"/>
                          <a:cs typeface="Times New Roman"/>
                        </a:rPr>
                        <a:t>Wire and cable</a:t>
                      </a:r>
                      <a:endParaRPr lang="zh-TW" sz="1800" kern="100" dirty="0">
                        <a:solidFill>
                          <a:schemeClr val="tx1"/>
                        </a:solidFill>
                        <a:latin typeface="Book Antiqua"/>
                        <a:ea typeface="華康中楷體"/>
                        <a:cs typeface="Times New Roman"/>
                      </a:endParaRPr>
                    </a:p>
                  </a:txBody>
                  <a:tcPr marL="17780" marR="17780" marT="0" marB="0" anchor="ctr"/>
                </a:tc>
                <a:tc>
                  <a:txBody>
                    <a:bodyPr/>
                    <a:lstStyle/>
                    <a:p>
                      <a:pPr algn="ctr"/>
                      <a:r>
                        <a:rPr lang="en-US" altLang="zh-TW" dirty="0" smtClean="0">
                          <a:solidFill>
                            <a:schemeClr val="tx1"/>
                          </a:solidFill>
                        </a:rPr>
                        <a:t>5,317</a:t>
                      </a:r>
                      <a:endParaRPr lang="zh-TW" altLang="en-US" dirty="0">
                        <a:solidFill>
                          <a:schemeClr val="tx1"/>
                        </a:solidFill>
                      </a:endParaRPr>
                    </a:p>
                  </a:txBody>
                  <a:tcPr marL="17780" marR="17780" marT="0" marB="0" anchor="ctr"/>
                </a:tc>
                <a:tc>
                  <a:txBody>
                    <a:bodyPr/>
                    <a:lstStyle/>
                    <a:p>
                      <a:pPr algn="ctr"/>
                      <a:r>
                        <a:rPr lang="en-US" altLang="zh-TW" dirty="0" smtClean="0">
                          <a:solidFill>
                            <a:schemeClr val="tx1"/>
                          </a:solidFill>
                        </a:rPr>
                        <a:t>840,829</a:t>
                      </a:r>
                      <a:endParaRPr lang="zh-TW" altLang="en-US" dirty="0">
                        <a:solidFill>
                          <a:schemeClr val="tx1"/>
                        </a:solidFill>
                      </a:endParaRPr>
                    </a:p>
                  </a:txBody>
                  <a:tcPr marL="17780" marR="17780" marT="0" marB="0" anchor="ctr"/>
                </a:tc>
                <a:tc>
                  <a:txBody>
                    <a:bodyPr/>
                    <a:lstStyle/>
                    <a:p>
                      <a:pPr algn="ctr">
                        <a:spcBef>
                          <a:spcPts val="200"/>
                        </a:spcBef>
                        <a:spcAft>
                          <a:spcPts val="200"/>
                        </a:spcAft>
                        <a:tabLst>
                          <a:tab pos="36195" algn="l"/>
                          <a:tab pos="107950" algn="l"/>
                          <a:tab pos="648335" algn="r"/>
                        </a:tabLst>
                      </a:pPr>
                      <a:r>
                        <a:rPr lang="en-US" altLang="zh-TW" sz="1800" kern="100" dirty="0" smtClean="0">
                          <a:solidFill>
                            <a:schemeClr val="tx1"/>
                          </a:solidFill>
                          <a:latin typeface="Times New Roman"/>
                          <a:ea typeface="新細明體"/>
                          <a:cs typeface="Times New Roman"/>
                        </a:rPr>
                        <a:t>8,995</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1,288,151</a:t>
                      </a:r>
                      <a:endParaRPr lang="zh-TW" sz="1800" kern="100" dirty="0">
                        <a:solidFill>
                          <a:schemeClr val="tx1"/>
                        </a:solidFill>
                        <a:latin typeface="Times New Roman"/>
                        <a:ea typeface="新細明體"/>
                        <a:cs typeface="Times New Roman"/>
                      </a:endParaRPr>
                    </a:p>
                  </a:txBody>
                  <a:tcPr marL="17780" marR="17780" marT="0" marB="0" anchor="ctr"/>
                </a:tc>
              </a:tr>
              <a:tr h="678933">
                <a:tc>
                  <a:txBody>
                    <a:bodyPr/>
                    <a:lstStyle/>
                    <a:p>
                      <a:pPr algn="ctr">
                        <a:spcAft>
                          <a:spcPts val="0"/>
                        </a:spcAft>
                      </a:pPr>
                      <a:r>
                        <a:rPr lang="en-US" altLang="zh-TW" sz="1800" kern="100" dirty="0" smtClean="0">
                          <a:solidFill>
                            <a:schemeClr val="tx1"/>
                          </a:solidFill>
                          <a:latin typeface="Times New Roman"/>
                          <a:ea typeface="標楷體"/>
                          <a:cs typeface="Times New Roman"/>
                        </a:rPr>
                        <a:t>Aluminum Window</a:t>
                      </a:r>
                    </a:p>
                    <a:p>
                      <a:pPr algn="ctr">
                        <a:spcAft>
                          <a:spcPts val="0"/>
                        </a:spcAft>
                      </a:pPr>
                      <a:r>
                        <a:rPr lang="en-US" altLang="zh-TW" sz="1800" kern="100" dirty="0" smtClean="0">
                          <a:solidFill>
                            <a:schemeClr val="tx1"/>
                          </a:solidFill>
                          <a:latin typeface="Times New Roman"/>
                          <a:ea typeface="標楷體"/>
                          <a:cs typeface="Times New Roman"/>
                        </a:rPr>
                        <a:t>Curtain Wall</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r>
                        <a:rPr lang="en-US" altLang="zh-TW" dirty="0" smtClean="0">
                          <a:solidFill>
                            <a:schemeClr val="tx1"/>
                          </a:solidFill>
                        </a:rPr>
                        <a:t>1,185</a:t>
                      </a:r>
                      <a:endParaRPr lang="zh-TW" altLang="en-US" dirty="0">
                        <a:solidFill>
                          <a:schemeClr val="tx1"/>
                        </a:solidFill>
                      </a:endParaRPr>
                    </a:p>
                  </a:txBody>
                  <a:tcPr marL="17780" marR="17780" marT="0" marB="0" anchor="ctr"/>
                </a:tc>
                <a:tc>
                  <a:txBody>
                    <a:bodyPr/>
                    <a:lstStyle/>
                    <a:p>
                      <a:pPr algn="ctr"/>
                      <a:r>
                        <a:rPr lang="en-US" altLang="zh-TW" dirty="0" smtClean="0">
                          <a:solidFill>
                            <a:schemeClr val="tx1"/>
                          </a:solidFill>
                        </a:rPr>
                        <a:t>838,195</a:t>
                      </a:r>
                      <a:endParaRPr lang="zh-TW" altLang="en-US" dirty="0">
                        <a:solidFill>
                          <a:schemeClr val="tx1"/>
                        </a:solidFill>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2,218</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1,426,113</a:t>
                      </a:r>
                      <a:endParaRPr lang="zh-TW" sz="1800" kern="100" dirty="0">
                        <a:solidFill>
                          <a:schemeClr val="tx1"/>
                        </a:solidFill>
                        <a:latin typeface="Times New Roman"/>
                        <a:ea typeface="新細明體"/>
                        <a:cs typeface="Times New Roman"/>
                      </a:endParaRPr>
                    </a:p>
                  </a:txBody>
                  <a:tcPr marL="17780" marR="17780" marT="0" marB="0" anchor="ctr"/>
                </a:tc>
              </a:tr>
              <a:tr h="603496">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Construction Department</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tc>
                <a:tc>
                  <a:txBody>
                    <a:bodyPr/>
                    <a:lstStyle/>
                    <a:p>
                      <a:pPr algn="ctr"/>
                      <a:r>
                        <a:rPr lang="en-US" altLang="zh-TW" dirty="0" smtClean="0">
                          <a:solidFill>
                            <a:schemeClr val="tx1"/>
                          </a:solidFill>
                        </a:rPr>
                        <a:t>-</a:t>
                      </a:r>
                      <a:endParaRPr lang="zh-TW" altLang="en-US" dirty="0">
                        <a:solidFill>
                          <a:schemeClr val="tx1"/>
                        </a:solidFill>
                      </a:endParaRPr>
                    </a:p>
                  </a:txBody>
                  <a:tcPr marL="17780" marR="17780" marT="0" marB="0" anchor="ctr"/>
                </a:tc>
                <a:tc>
                  <a:txBody>
                    <a:bodyPr/>
                    <a:lstStyle/>
                    <a:p>
                      <a:pPr algn="ctr"/>
                      <a:r>
                        <a:rPr lang="en-US" altLang="zh-TW" dirty="0" smtClean="0">
                          <a:solidFill>
                            <a:schemeClr val="tx1"/>
                          </a:solidFill>
                        </a:rPr>
                        <a:t>-</a:t>
                      </a:r>
                      <a:endParaRPr lang="zh-TW" altLang="en-US" dirty="0">
                        <a:solidFill>
                          <a:schemeClr val="tx1"/>
                        </a:solidFill>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a:t>
                      </a:r>
                      <a:endParaRPr lang="zh-TW" sz="1800" kern="100" dirty="0">
                        <a:solidFill>
                          <a:schemeClr val="tx1"/>
                        </a:solidFill>
                        <a:latin typeface="Times New Roman"/>
                        <a:ea typeface="新細明體"/>
                        <a:cs typeface="Times New Roman"/>
                      </a:endParaRPr>
                    </a:p>
                  </a:txBody>
                  <a:tcPr marL="17780" marR="17780" marT="0" marB="0" anchor="ctr"/>
                </a:tc>
              </a:tr>
              <a:tr h="678933">
                <a:tc>
                  <a:txBody>
                    <a:bodyPr/>
                    <a:lstStyle/>
                    <a:p>
                      <a:pPr algn="ctr">
                        <a:spcAft>
                          <a:spcPts val="0"/>
                        </a:spcAft>
                      </a:pPr>
                      <a:r>
                        <a:rPr lang="en-US" altLang="zh-TW" sz="1800" kern="100" dirty="0" smtClean="0">
                          <a:solidFill>
                            <a:schemeClr val="tx1"/>
                          </a:solidFill>
                          <a:latin typeface="Times New Roman"/>
                          <a:ea typeface="標楷體"/>
                          <a:cs typeface="Times New Roman"/>
                        </a:rPr>
                        <a:t>Total</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6,502</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1,679,024</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11,213</a:t>
                      </a:r>
                      <a:endParaRPr lang="zh-TW" sz="18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Times New Roman"/>
                          <a:ea typeface="新細明體"/>
                          <a:cs typeface="Times New Roman"/>
                        </a:rPr>
                        <a:t>2,714,264</a:t>
                      </a:r>
                      <a:endParaRPr lang="zh-TW" sz="1800" kern="100" dirty="0">
                        <a:solidFill>
                          <a:schemeClr val="tx1"/>
                        </a:solidFill>
                        <a:latin typeface="Times New Roman"/>
                        <a:ea typeface="新細明體"/>
                        <a:cs typeface="Times New Roman"/>
                      </a:endParaRPr>
                    </a:p>
                  </a:txBody>
                  <a:tcPr marL="17780" marR="17780" marT="0" marB="0" anchor="ctr"/>
                </a:tc>
              </a:tr>
            </a:tbl>
          </a:graphicData>
        </a:graphic>
      </p:graphicFrame>
      <p:sp>
        <p:nvSpPr>
          <p:cNvPr id="12" name="頁尾版面配置區 6"/>
          <p:cNvSpPr>
            <a:spLocks noGrp="1"/>
          </p:cNvSpPr>
          <p:nvPr>
            <p:ph type="ftr" sz="quarter" idx="11"/>
          </p:nvPr>
        </p:nvSpPr>
        <p:spPr>
          <a:xfrm>
            <a:off x="3707904" y="6381329"/>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4" name="投影片編號版面配置區 3"/>
          <p:cNvSpPr>
            <a:spLocks noGrp="1"/>
          </p:cNvSpPr>
          <p:nvPr>
            <p:ph type="sldNum" sz="quarter" idx="12"/>
          </p:nvPr>
        </p:nvSpPr>
        <p:spPr/>
        <p:txBody>
          <a:bodyPr/>
          <a:lstStyle/>
          <a:p>
            <a:fld id="{4D7FAEE6-2A4A-46A2-BC14-94A91FA8264E}" type="slidenum">
              <a:rPr lang="zh-TW" altLang="en-US" smtClean="0"/>
              <a:pPr/>
              <a:t>13</a:t>
            </a:fld>
            <a:endParaRPr lang="zh-TW" altLang="en-US"/>
          </a:p>
        </p:txBody>
      </p:sp>
      <p:sp>
        <p:nvSpPr>
          <p:cNvPr id="11" name="文字方塊 10"/>
          <p:cNvSpPr txBox="1"/>
          <p:nvPr/>
        </p:nvSpPr>
        <p:spPr>
          <a:xfrm>
            <a:off x="6012160" y="1052736"/>
            <a:ext cx="2808312" cy="369332"/>
          </a:xfrm>
          <a:prstGeom prst="rect">
            <a:avLst/>
          </a:prstGeom>
          <a:noFill/>
        </p:spPr>
        <p:txBody>
          <a:bodyPr wrap="square" rtlCol="0">
            <a:spAutoFit/>
          </a:bodyPr>
          <a:lstStyle/>
          <a:p>
            <a:r>
              <a:rPr lang="en-US" altLang="zh-TW" dirty="0" smtClean="0">
                <a:solidFill>
                  <a:schemeClr val="tx2"/>
                </a:solidFill>
                <a:latin typeface="標楷體" pitchFamily="65" charset="-120"/>
                <a:ea typeface="標楷體" pitchFamily="65" charset="-120"/>
              </a:rPr>
              <a:t>Unit</a:t>
            </a:r>
            <a:r>
              <a:rPr lang="zh-TW" altLang="zh-TW" dirty="0" smtClean="0">
                <a:solidFill>
                  <a:schemeClr val="tx2"/>
                </a:solidFill>
                <a:latin typeface="標楷體" pitchFamily="65" charset="-120"/>
                <a:ea typeface="標楷體" pitchFamily="65" charset="-120"/>
              </a:rPr>
              <a:t>：</a:t>
            </a:r>
            <a:r>
              <a:rPr lang="en-US" altLang="zh-TW" dirty="0" smtClean="0">
                <a:solidFill>
                  <a:schemeClr val="tx2"/>
                </a:solidFill>
                <a:latin typeface="標楷體" pitchFamily="65" charset="-120"/>
                <a:ea typeface="標楷體" pitchFamily="65" charset="-120"/>
              </a:rPr>
              <a:t>NTD1000</a:t>
            </a:r>
            <a:r>
              <a:rPr lang="zh-TW" altLang="zh-TW" dirty="0" smtClean="0">
                <a:solidFill>
                  <a:schemeClr val="tx2"/>
                </a:solidFill>
                <a:latin typeface="標楷體" pitchFamily="65" charset="-120"/>
                <a:ea typeface="標楷體" pitchFamily="65" charset="-120"/>
              </a:rPr>
              <a:t>；</a:t>
            </a:r>
            <a:r>
              <a:rPr lang="en-US" altLang="zh-TW" dirty="0" smtClean="0">
                <a:solidFill>
                  <a:schemeClr val="tx2"/>
                </a:solidFill>
                <a:latin typeface="標楷體" pitchFamily="65" charset="-120"/>
                <a:ea typeface="標楷體" pitchFamily="65" charset="-120"/>
              </a:rPr>
              <a:t>MT</a:t>
            </a:r>
            <a:endParaRPr lang="zh-TW" altLang="en-US" dirty="0">
              <a:solidFill>
                <a:schemeClr val="tx2"/>
              </a:solidFill>
              <a:latin typeface="標楷體" pitchFamily="65" charset="-120"/>
              <a:ea typeface="標楷體" pitchFamily="65" charset="-120"/>
            </a:endParaRPr>
          </a:p>
        </p:txBody>
      </p:sp>
      <p:cxnSp>
        <p:nvCxnSpPr>
          <p:cNvPr id="20" name="直線接點 19"/>
          <p:cNvCxnSpPr/>
          <p:nvPr/>
        </p:nvCxnSpPr>
        <p:spPr>
          <a:xfrm>
            <a:off x="251520" y="2348880"/>
            <a:ext cx="2448272" cy="1440160"/>
          </a:xfrm>
          <a:prstGeom prst="line">
            <a:avLst/>
          </a:prstGeom>
        </p:spPr>
        <p:style>
          <a:lnRef idx="1">
            <a:schemeClr val="accent1"/>
          </a:lnRef>
          <a:fillRef idx="0">
            <a:schemeClr val="accent1"/>
          </a:fillRef>
          <a:effectRef idx="0">
            <a:schemeClr val="accent1"/>
          </a:effectRef>
          <a:fontRef idx="minor">
            <a:schemeClr val="tx1"/>
          </a:fontRef>
        </p:style>
      </p:cxnSp>
      <p:pic>
        <p:nvPicPr>
          <p:cNvPr id="22" name="Picture 2" descr="C:\Users\cwco\Pictures\image003.gif"/>
          <p:cNvPicPr>
            <a:picLocks noChangeAspect="1" noChangeArrowheads="1"/>
          </p:cNvPicPr>
          <p:nvPr/>
        </p:nvPicPr>
        <p:blipFill>
          <a:blip r:embed="rId2" cstate="print"/>
          <a:srcRect/>
          <a:stretch>
            <a:fillRect/>
          </a:stretch>
        </p:blipFill>
        <p:spPr bwMode="auto">
          <a:xfrm>
            <a:off x="6732240" y="188640"/>
            <a:ext cx="1080120" cy="717962"/>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457200"/>
            <a:ext cx="8686800" cy="667544"/>
          </a:xfrm>
        </p:spPr>
        <p:txBody>
          <a:bodyPr>
            <a:normAutofit/>
          </a:bodyPr>
          <a:lstStyle/>
          <a:p>
            <a:r>
              <a:rPr lang="en-US" altLang="zh-TW" b="1" dirty="0" smtClean="0">
                <a:solidFill>
                  <a:schemeClr val="tx1"/>
                </a:solidFill>
                <a:latin typeface="標楷體" pitchFamily="65" charset="-120"/>
                <a:ea typeface="標楷體" pitchFamily="65" charset="-120"/>
              </a:rPr>
              <a:t>Business proportion</a:t>
            </a:r>
            <a:endParaRPr lang="zh-TW" altLang="en-US" b="1" dirty="0">
              <a:solidFill>
                <a:schemeClr val="tx1"/>
              </a:solidFill>
              <a:latin typeface="標楷體" pitchFamily="65" charset="-120"/>
              <a:ea typeface="標楷體" pitchFamily="65" charset="-120"/>
            </a:endParaRPr>
          </a:p>
        </p:txBody>
      </p:sp>
      <p:graphicFrame>
        <p:nvGraphicFramePr>
          <p:cNvPr id="10" name="內容版面配置區 9"/>
          <p:cNvGraphicFramePr>
            <a:graphicFrameLocks noGrp="1"/>
          </p:cNvGraphicFramePr>
          <p:nvPr>
            <p:ph idx="1"/>
          </p:nvPr>
        </p:nvGraphicFramePr>
        <p:xfrm>
          <a:off x="179514" y="1484785"/>
          <a:ext cx="8856982" cy="4073597"/>
        </p:xfrm>
        <a:graphic>
          <a:graphicData uri="http://schemas.openxmlformats.org/drawingml/2006/table">
            <a:tbl>
              <a:tblPr firstRow="1" bandRow="1">
                <a:tableStyleId>{5C22544A-7EE6-4342-B048-85BDC9FD1C3A}</a:tableStyleId>
              </a:tblPr>
              <a:tblGrid>
                <a:gridCol w="1440158"/>
                <a:gridCol w="1296144"/>
                <a:gridCol w="1152128"/>
                <a:gridCol w="1224136"/>
                <a:gridCol w="1296144"/>
                <a:gridCol w="1224136"/>
                <a:gridCol w="1224136"/>
              </a:tblGrid>
              <a:tr h="528059">
                <a:tc rowSpan="2">
                  <a:txBody>
                    <a:bodyPr/>
                    <a:lstStyle/>
                    <a:p>
                      <a:pPr algn="just">
                        <a:spcAft>
                          <a:spcPts val="0"/>
                        </a:spcAft>
                      </a:pPr>
                      <a:endParaRPr lang="en-US" altLang="zh-TW" sz="1800" kern="100" dirty="0" smtClean="0">
                        <a:solidFill>
                          <a:schemeClr val="tx1"/>
                        </a:solidFill>
                        <a:latin typeface="標楷體" pitchFamily="65" charset="-120"/>
                        <a:ea typeface="標楷體" pitchFamily="65" charset="-120"/>
                        <a:cs typeface="Times New Roman"/>
                      </a:endParaRPr>
                    </a:p>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Product Category</a:t>
                      </a:r>
                      <a:endParaRPr lang="en-US" sz="1800" kern="100" dirty="0" smtClean="0">
                        <a:solidFill>
                          <a:schemeClr val="tx1"/>
                        </a:solidFill>
                        <a:latin typeface="標楷體" pitchFamily="65" charset="-120"/>
                        <a:ea typeface="標楷體" pitchFamily="65" charset="-120"/>
                        <a:cs typeface="Times New Roman"/>
                      </a:endParaRPr>
                    </a:p>
                  </a:txBody>
                  <a:tcPr marL="17780" marR="17780" marT="0" marB="0"/>
                </a:tc>
                <a:tc gridSpan="2">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Domestic sales</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tc>
                <a:tc hMerge="1">
                  <a:txBody>
                    <a:bodyPr/>
                    <a:lstStyle/>
                    <a:p>
                      <a:endParaRPr lang="zh-TW" altLang="en-US"/>
                    </a:p>
                  </a:txBody>
                  <a:tcPr/>
                </a:tc>
                <a:tc gridSpan="2">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Export</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tc>
                <a:tc hMerge="1">
                  <a:txBody>
                    <a:bodyPr/>
                    <a:lstStyle/>
                    <a:p>
                      <a:endParaRPr lang="zh-TW" altLang="en-US"/>
                    </a:p>
                  </a:txBody>
                  <a:tcPr/>
                </a:tc>
                <a:tc gridSpan="2">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Total</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tc>
                <a:tc hMerge="1">
                  <a:txBody>
                    <a:bodyPr/>
                    <a:lstStyle/>
                    <a:p>
                      <a:endParaRPr lang="zh-TW" altLang="en-US"/>
                    </a:p>
                  </a:txBody>
                  <a:tcPr/>
                </a:tc>
              </a:tr>
              <a:tr h="908856">
                <a:tc vMerge="1">
                  <a:txBody>
                    <a:bodyPr/>
                    <a:lstStyle/>
                    <a:p>
                      <a:endParaRPr lang="zh-TW" altLang="en-US"/>
                    </a:p>
                  </a:txBody>
                  <a:tcP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Amount</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tc>
                <a:tc>
                  <a:txBody>
                    <a:bodyPr/>
                    <a:lstStyle/>
                    <a:p>
                      <a:pPr algn="ctr">
                        <a:spcAft>
                          <a:spcPts val="0"/>
                        </a:spcAft>
                      </a:pPr>
                      <a:r>
                        <a:rPr lang="en-US" altLang="zh-TW" sz="1600" kern="100" dirty="0" smtClean="0">
                          <a:solidFill>
                            <a:schemeClr val="tx1"/>
                          </a:solidFill>
                          <a:latin typeface="標楷體" pitchFamily="65" charset="-120"/>
                          <a:ea typeface="標楷體" pitchFamily="65" charset="-120"/>
                          <a:cs typeface="Times New Roman"/>
                        </a:rPr>
                        <a:t>Ratio</a:t>
                      </a:r>
                      <a:endParaRPr lang="zh-TW" sz="1600" kern="100" dirty="0">
                        <a:solidFill>
                          <a:schemeClr val="tx1"/>
                        </a:solidFill>
                        <a:latin typeface="標楷體" pitchFamily="65" charset="-120"/>
                        <a:ea typeface="標楷體" pitchFamily="65" charset="-120"/>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Amount</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lnR w="6350" cap="flat" cmpd="sng" algn="ctr">
                      <a:solidFill>
                        <a:schemeClr val="bg1"/>
                      </a:solidFill>
                      <a:prstDash val="solid"/>
                      <a:round/>
                      <a:headEnd type="none" w="med" len="med"/>
                      <a:tailEnd type="none" w="med" len="med"/>
                    </a:lnR>
                  </a:tcP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Ratio</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lnL w="6350" cap="flat" cmpd="sng" algn="ctr">
                      <a:solidFill>
                        <a:schemeClr val="bg1"/>
                      </a:solidFill>
                      <a:prstDash val="solid"/>
                      <a:round/>
                      <a:headEnd type="none" w="med" len="med"/>
                      <a:tailEnd type="none" w="med" len="med"/>
                    </a:lnL>
                  </a:tcP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Amount</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lnR w="6350" cap="flat" cmpd="sng" algn="ctr">
                      <a:solidFill>
                        <a:schemeClr val="bg1"/>
                      </a:solidFill>
                      <a:prstDash val="solid"/>
                      <a:round/>
                      <a:headEnd type="none" w="med" len="med"/>
                      <a:tailEnd type="none" w="med" len="med"/>
                    </a:lnR>
                  </a:tcP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Ratio</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lnL w="6350" cap="flat" cmpd="sng" algn="ctr">
                      <a:solidFill>
                        <a:schemeClr val="bg1"/>
                      </a:solidFill>
                      <a:prstDash val="solid"/>
                      <a:round/>
                      <a:headEnd type="none" w="med" len="med"/>
                      <a:tailEnd type="none" w="med" len="med"/>
                    </a:lnL>
                  </a:tcPr>
                </a:tc>
              </a:tr>
              <a:tr h="675320">
                <a:tc>
                  <a:txBody>
                    <a:bodyPr/>
                    <a:lstStyle/>
                    <a:p>
                      <a:pPr algn="ctr" fontAlgn="auto">
                        <a:spcAft>
                          <a:spcPts val="0"/>
                        </a:spcAft>
                      </a:pPr>
                      <a:r>
                        <a:rPr lang="en-US" altLang="zh-TW" sz="1400" kern="100" dirty="0" smtClean="0">
                          <a:solidFill>
                            <a:schemeClr val="tx1"/>
                          </a:solidFill>
                          <a:latin typeface="標楷體" pitchFamily="65" charset="-120"/>
                          <a:ea typeface="標楷體" pitchFamily="65" charset="-120"/>
                          <a:cs typeface="Times New Roman"/>
                        </a:rPr>
                        <a:t>Wire and Cable</a:t>
                      </a:r>
                      <a:endParaRPr lang="zh-TW" sz="1400" kern="100" dirty="0">
                        <a:solidFill>
                          <a:schemeClr val="tx1"/>
                        </a:solidFill>
                        <a:latin typeface="標楷體" pitchFamily="65" charset="-120"/>
                        <a:ea typeface="標楷體" pitchFamily="65" charset="-120"/>
                        <a:cs typeface="Times New Roman"/>
                      </a:endParaRPr>
                    </a:p>
                  </a:txBody>
                  <a:tcPr marL="17780" marR="17780" marT="0" marB="0" anchor="ctr"/>
                </a:tc>
                <a:tc>
                  <a:txBody>
                    <a:bodyPr/>
                    <a:lstStyle/>
                    <a:p>
                      <a:pPr algn="ctr"/>
                      <a:r>
                        <a:rPr lang="en-US" altLang="zh-TW" dirty="0" smtClean="0">
                          <a:solidFill>
                            <a:schemeClr val="tx1"/>
                          </a:solidFill>
                          <a:latin typeface="標楷體" pitchFamily="65" charset="-120"/>
                          <a:ea typeface="標楷體" pitchFamily="65" charset="-120"/>
                        </a:rPr>
                        <a:t>840,829</a:t>
                      </a:r>
                      <a:endParaRPr lang="zh-TW" altLang="en-US" dirty="0">
                        <a:solidFill>
                          <a:schemeClr val="tx1"/>
                        </a:solidFill>
                        <a:latin typeface="標楷體" pitchFamily="65" charset="-120"/>
                        <a:ea typeface="標楷體" pitchFamily="65" charset="-120"/>
                      </a:endParaRPr>
                    </a:p>
                  </a:txBody>
                  <a:tcPr marL="17780" marR="17780" marT="0" marB="0" anchor="ctr"/>
                </a:tc>
                <a:tc>
                  <a:txBody>
                    <a:bodyPr/>
                    <a:lstStyle/>
                    <a:p>
                      <a:pPr algn="ctr"/>
                      <a:r>
                        <a:rPr lang="en-US" altLang="zh-TW" dirty="0" smtClean="0">
                          <a:solidFill>
                            <a:schemeClr val="tx1"/>
                          </a:solidFill>
                          <a:latin typeface="標楷體" pitchFamily="65" charset="-120"/>
                          <a:ea typeface="標楷體" pitchFamily="65" charset="-120"/>
                        </a:rPr>
                        <a:t>50.10%</a:t>
                      </a:r>
                      <a:endParaRPr lang="zh-TW" altLang="en-US" dirty="0">
                        <a:solidFill>
                          <a:schemeClr val="tx1"/>
                        </a:solidFill>
                        <a:latin typeface="標楷體" pitchFamily="65" charset="-120"/>
                        <a:ea typeface="標楷體" pitchFamily="65" charset="-120"/>
                      </a:endParaRPr>
                    </a:p>
                  </a:txBody>
                  <a:tcPr marL="17780" marR="17780" marT="0" marB="0" anchor="ctr"/>
                </a:tc>
                <a:tc>
                  <a:txBody>
                    <a:bodyPr/>
                    <a:lstStyle/>
                    <a:p>
                      <a:pPr algn="ctr">
                        <a:spcBef>
                          <a:spcPts val="200"/>
                        </a:spcBef>
                        <a:spcAft>
                          <a:spcPts val="200"/>
                        </a:spcAft>
                        <a:tabLst>
                          <a:tab pos="36195" algn="l"/>
                          <a:tab pos="107950" algn="l"/>
                          <a:tab pos="648335" algn="r"/>
                        </a:tabLst>
                      </a:pPr>
                      <a:r>
                        <a:rPr lang="en-US" altLang="zh-TW" sz="1800" kern="100" dirty="0" smtClean="0">
                          <a:solidFill>
                            <a:schemeClr val="tx1"/>
                          </a:solidFill>
                          <a:latin typeface="標楷體" pitchFamily="65" charset="-120"/>
                          <a:ea typeface="標楷體" pitchFamily="65" charset="-120"/>
                          <a:cs typeface="Times New Roman"/>
                        </a:rPr>
                        <a:t>-</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lnR w="6350" cap="flat" cmpd="sng" algn="ctr">
                      <a:solidFill>
                        <a:schemeClr val="bg1"/>
                      </a:solidFill>
                      <a:prstDash val="solid"/>
                      <a:round/>
                      <a:headEnd type="none" w="med" len="med"/>
                      <a:tailEnd type="none" w="med" len="med"/>
                    </a:lnR>
                  </a:tcPr>
                </a:tc>
                <a:tc>
                  <a:txBody>
                    <a:bodyPr/>
                    <a:lstStyle/>
                    <a:p>
                      <a:pPr algn="ctr">
                        <a:spcBef>
                          <a:spcPts val="200"/>
                        </a:spcBef>
                        <a:spcAft>
                          <a:spcPts val="200"/>
                        </a:spcAft>
                        <a:tabLst>
                          <a:tab pos="36195" algn="l"/>
                          <a:tab pos="107950" algn="l"/>
                          <a:tab pos="648335" algn="r"/>
                        </a:tabLst>
                      </a:pPr>
                      <a:r>
                        <a:rPr lang="en-US" altLang="zh-TW" sz="1800" kern="100" dirty="0" smtClean="0">
                          <a:solidFill>
                            <a:schemeClr val="tx1"/>
                          </a:solidFill>
                          <a:latin typeface="標楷體" pitchFamily="65" charset="-120"/>
                          <a:ea typeface="標楷體" pitchFamily="65" charset="-120"/>
                          <a:cs typeface="Times New Roman"/>
                        </a:rPr>
                        <a:t>0.00%</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lnL w="6350" cap="flat" cmpd="sng" algn="ctr">
                      <a:solidFill>
                        <a:schemeClr val="bg1"/>
                      </a:solidFill>
                      <a:prstDash val="solid"/>
                      <a:round/>
                      <a:headEnd type="none" w="med" len="med"/>
                      <a:tailEnd type="none" w="med" len="med"/>
                    </a:lnL>
                  </a:tcPr>
                </a:tc>
                <a:tc>
                  <a:txBody>
                    <a:bodyPr/>
                    <a:lstStyle/>
                    <a:p>
                      <a:pPr algn="ctr"/>
                      <a:r>
                        <a:rPr lang="en-US" altLang="zh-TW" dirty="0" smtClean="0">
                          <a:solidFill>
                            <a:schemeClr val="tx1"/>
                          </a:solidFill>
                          <a:latin typeface="標楷體" pitchFamily="65" charset="-120"/>
                          <a:ea typeface="標楷體" pitchFamily="65" charset="-120"/>
                        </a:rPr>
                        <a:t>840,829</a:t>
                      </a:r>
                      <a:endParaRPr lang="zh-TW" altLang="en-US" dirty="0">
                        <a:solidFill>
                          <a:schemeClr val="tx1"/>
                        </a:solidFill>
                        <a:latin typeface="標楷體" pitchFamily="65" charset="-120"/>
                        <a:ea typeface="標楷體" pitchFamily="65" charset="-120"/>
                      </a:endParaRPr>
                    </a:p>
                  </a:txBody>
                  <a:tcPr marL="17780" marR="17780" marT="0" marB="0" anchor="ctr">
                    <a:lnR w="6350" cap="flat" cmpd="sng" algn="ctr">
                      <a:solidFill>
                        <a:schemeClr val="bg1"/>
                      </a:solidFill>
                      <a:prstDash val="solid"/>
                      <a:round/>
                      <a:headEnd type="none" w="med" len="med"/>
                      <a:tailEnd type="none" w="med" len="med"/>
                    </a:lnR>
                  </a:tcPr>
                </a:tc>
                <a:tc>
                  <a:txBody>
                    <a:bodyPr/>
                    <a:lstStyle/>
                    <a:p>
                      <a:pPr algn="ctr"/>
                      <a:r>
                        <a:rPr lang="en-US" altLang="zh-TW" dirty="0" smtClean="0">
                          <a:solidFill>
                            <a:schemeClr val="tx1"/>
                          </a:solidFill>
                          <a:latin typeface="標楷體" pitchFamily="65" charset="-120"/>
                          <a:ea typeface="標楷體" pitchFamily="65" charset="-120"/>
                        </a:rPr>
                        <a:t>50.10%</a:t>
                      </a:r>
                      <a:endParaRPr lang="zh-TW" altLang="en-US" dirty="0">
                        <a:solidFill>
                          <a:schemeClr val="tx1"/>
                        </a:solidFill>
                        <a:latin typeface="標楷體" pitchFamily="65" charset="-120"/>
                        <a:ea typeface="標楷體" pitchFamily="65" charset="-120"/>
                      </a:endParaRPr>
                    </a:p>
                  </a:txBody>
                  <a:tcPr marL="17780" marR="17780" marT="0" marB="0" anchor="ctr">
                    <a:lnL w="6350" cap="flat" cmpd="sng" algn="ctr">
                      <a:solidFill>
                        <a:schemeClr val="bg1"/>
                      </a:solidFill>
                      <a:prstDash val="solid"/>
                      <a:round/>
                      <a:headEnd type="none" w="med" len="med"/>
                      <a:tailEnd type="none" w="med" len="med"/>
                    </a:lnL>
                  </a:tcPr>
                </a:tc>
              </a:tr>
              <a:tr h="678933">
                <a:tc>
                  <a:txBody>
                    <a:bodyPr/>
                    <a:lstStyle/>
                    <a:p>
                      <a:pPr algn="ctr">
                        <a:spcAft>
                          <a:spcPts val="0"/>
                        </a:spcAft>
                      </a:pPr>
                      <a:r>
                        <a:rPr lang="en-US" altLang="zh-TW" sz="1400" kern="100" dirty="0" smtClean="0">
                          <a:solidFill>
                            <a:schemeClr val="tx1"/>
                          </a:solidFill>
                          <a:latin typeface="標楷體" pitchFamily="65" charset="-120"/>
                          <a:ea typeface="標楷體" pitchFamily="65" charset="-120"/>
                          <a:cs typeface="Times New Roman"/>
                        </a:rPr>
                        <a:t>Aluminum Window</a:t>
                      </a:r>
                    </a:p>
                    <a:p>
                      <a:pPr algn="ctr">
                        <a:spcAft>
                          <a:spcPts val="0"/>
                        </a:spcAft>
                      </a:pPr>
                      <a:r>
                        <a:rPr lang="en-US" altLang="zh-TW" sz="1400" kern="100" dirty="0" smtClean="0">
                          <a:solidFill>
                            <a:schemeClr val="tx1"/>
                          </a:solidFill>
                          <a:latin typeface="標楷體" pitchFamily="65" charset="-120"/>
                          <a:ea typeface="標楷體" pitchFamily="65" charset="-120"/>
                          <a:cs typeface="Times New Roman"/>
                        </a:rPr>
                        <a:t>Curtain</a:t>
                      </a:r>
                      <a:r>
                        <a:rPr lang="en-US" altLang="zh-TW" sz="1400" kern="100" baseline="0" dirty="0" smtClean="0">
                          <a:solidFill>
                            <a:schemeClr val="tx1"/>
                          </a:solidFill>
                          <a:latin typeface="標楷體" pitchFamily="65" charset="-120"/>
                          <a:ea typeface="標楷體" pitchFamily="65" charset="-120"/>
                          <a:cs typeface="Times New Roman"/>
                        </a:rPr>
                        <a:t> Wall</a:t>
                      </a:r>
                      <a:endParaRPr lang="zh-TW" sz="1400" kern="100" dirty="0">
                        <a:solidFill>
                          <a:schemeClr val="tx1"/>
                        </a:solidFill>
                        <a:latin typeface="標楷體" pitchFamily="65" charset="-120"/>
                        <a:ea typeface="標楷體" pitchFamily="65" charset="-120"/>
                        <a:cs typeface="Times New Roman"/>
                      </a:endParaRPr>
                    </a:p>
                  </a:txBody>
                  <a:tcPr marL="17780" marR="17780" marT="0" marB="0" anchor="ctr"/>
                </a:tc>
                <a:tc>
                  <a:txBody>
                    <a:bodyPr/>
                    <a:lstStyle/>
                    <a:p>
                      <a:pPr algn="ctr"/>
                      <a:r>
                        <a:rPr lang="en-US" altLang="zh-TW" dirty="0" smtClean="0">
                          <a:solidFill>
                            <a:schemeClr val="tx1"/>
                          </a:solidFill>
                          <a:latin typeface="標楷體" pitchFamily="65" charset="-120"/>
                          <a:ea typeface="標楷體" pitchFamily="65" charset="-120"/>
                        </a:rPr>
                        <a:t>838,195</a:t>
                      </a:r>
                      <a:endParaRPr lang="zh-TW" altLang="en-US" dirty="0">
                        <a:solidFill>
                          <a:schemeClr val="tx1"/>
                        </a:solidFill>
                        <a:latin typeface="標楷體" pitchFamily="65" charset="-120"/>
                        <a:ea typeface="標楷體" pitchFamily="65" charset="-120"/>
                      </a:endParaRPr>
                    </a:p>
                  </a:txBody>
                  <a:tcPr marL="17780" marR="17780" marT="0" marB="0" anchor="ctr"/>
                </a:tc>
                <a:tc>
                  <a:txBody>
                    <a:bodyPr/>
                    <a:lstStyle/>
                    <a:p>
                      <a:pPr algn="ctr"/>
                      <a:r>
                        <a:rPr lang="en-US" altLang="zh-TW" dirty="0" smtClean="0">
                          <a:solidFill>
                            <a:schemeClr val="tx1"/>
                          </a:solidFill>
                          <a:latin typeface="標楷體" pitchFamily="65" charset="-120"/>
                          <a:ea typeface="標楷體" pitchFamily="65" charset="-120"/>
                        </a:rPr>
                        <a:t>49.90%</a:t>
                      </a:r>
                      <a:endParaRPr lang="zh-TW" altLang="en-US" dirty="0">
                        <a:solidFill>
                          <a:schemeClr val="tx1"/>
                        </a:solidFill>
                        <a:latin typeface="標楷體" pitchFamily="65" charset="-120"/>
                        <a:ea typeface="標楷體" pitchFamily="65" charset="-120"/>
                      </a:endParaRPr>
                    </a:p>
                  </a:txBody>
                  <a:tcPr marL="17780" marR="17780" marT="0" marB="0" anchor="ct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lnR w="6350" cap="flat" cmpd="sng" algn="ctr">
                      <a:solidFill>
                        <a:schemeClr val="bg1"/>
                      </a:solidFill>
                      <a:prstDash val="solid"/>
                      <a:round/>
                      <a:headEnd type="none" w="med" len="med"/>
                      <a:tailEnd type="none" w="med" len="med"/>
                    </a:lnR>
                  </a:tcPr>
                </a:tc>
                <a:tc>
                  <a:txBody>
                    <a:bodyPr/>
                    <a:lstStyle/>
                    <a:p>
                      <a:pPr algn="ctr">
                        <a:spcBef>
                          <a:spcPts val="200"/>
                        </a:spcBef>
                        <a:spcAft>
                          <a:spcPts val="200"/>
                        </a:spcAft>
                        <a:tabLst>
                          <a:tab pos="36195" algn="l"/>
                          <a:tab pos="107950" algn="l"/>
                          <a:tab pos="648335" algn="r"/>
                        </a:tabLst>
                      </a:pPr>
                      <a:r>
                        <a:rPr lang="en-US" altLang="zh-TW" sz="1800" kern="100" smtClean="0">
                          <a:solidFill>
                            <a:schemeClr val="tx1"/>
                          </a:solidFill>
                          <a:latin typeface="標楷體" pitchFamily="65" charset="-120"/>
                          <a:ea typeface="標楷體" pitchFamily="65" charset="-120"/>
                          <a:cs typeface="Times New Roman"/>
                        </a:rPr>
                        <a:t>0.00%</a:t>
                      </a:r>
                      <a:endParaRPr lang="zh-TW" altLang="zh-TW" sz="1800" kern="100" dirty="0">
                        <a:solidFill>
                          <a:schemeClr val="tx1"/>
                        </a:solidFill>
                        <a:latin typeface="標楷體" pitchFamily="65" charset="-120"/>
                        <a:ea typeface="標楷體" pitchFamily="65" charset="-120"/>
                        <a:cs typeface="Times New Roman"/>
                      </a:endParaRPr>
                    </a:p>
                  </a:txBody>
                  <a:tcPr marL="17780" marR="17780" marT="0" marB="0" anchor="ctr">
                    <a:lnL w="6350" cap="flat" cmpd="sng" algn="ctr">
                      <a:solidFill>
                        <a:schemeClr val="bg1"/>
                      </a:solidFill>
                      <a:prstDash val="solid"/>
                      <a:round/>
                      <a:headEnd type="none" w="med" len="med"/>
                      <a:tailEnd type="none" w="med" len="med"/>
                    </a:lnL>
                  </a:tcPr>
                </a:tc>
                <a:tc>
                  <a:txBody>
                    <a:bodyPr/>
                    <a:lstStyle/>
                    <a:p>
                      <a:pPr algn="ctr"/>
                      <a:r>
                        <a:rPr lang="en-US" altLang="zh-TW" dirty="0" smtClean="0">
                          <a:solidFill>
                            <a:schemeClr val="tx1"/>
                          </a:solidFill>
                          <a:latin typeface="標楷體" pitchFamily="65" charset="-120"/>
                          <a:ea typeface="標楷體" pitchFamily="65" charset="-120"/>
                        </a:rPr>
                        <a:t>838,195</a:t>
                      </a:r>
                      <a:endParaRPr lang="zh-TW" altLang="en-US" dirty="0">
                        <a:solidFill>
                          <a:schemeClr val="tx1"/>
                        </a:solidFill>
                        <a:latin typeface="標楷體" pitchFamily="65" charset="-120"/>
                        <a:ea typeface="標楷體" pitchFamily="65" charset="-120"/>
                      </a:endParaRPr>
                    </a:p>
                  </a:txBody>
                  <a:tcPr marL="17780" marR="17780" marT="0" marB="0" anchor="ctr">
                    <a:lnR w="6350" cap="flat" cmpd="sng" algn="ctr">
                      <a:solidFill>
                        <a:schemeClr val="bg1"/>
                      </a:solidFill>
                      <a:prstDash val="solid"/>
                      <a:round/>
                      <a:headEnd type="none" w="med" len="med"/>
                      <a:tailEnd type="none" w="med" len="med"/>
                    </a:lnR>
                  </a:tcPr>
                </a:tc>
                <a:tc>
                  <a:txBody>
                    <a:bodyPr/>
                    <a:lstStyle/>
                    <a:p>
                      <a:pPr algn="ctr"/>
                      <a:r>
                        <a:rPr lang="en-US" altLang="zh-TW" dirty="0" smtClean="0">
                          <a:solidFill>
                            <a:schemeClr val="tx1"/>
                          </a:solidFill>
                          <a:latin typeface="標楷體" pitchFamily="65" charset="-120"/>
                          <a:ea typeface="標楷體" pitchFamily="65" charset="-120"/>
                        </a:rPr>
                        <a:t>49.90%</a:t>
                      </a:r>
                      <a:endParaRPr lang="zh-TW" altLang="en-US" dirty="0">
                        <a:solidFill>
                          <a:schemeClr val="tx1"/>
                        </a:solidFill>
                        <a:latin typeface="標楷體" pitchFamily="65" charset="-120"/>
                        <a:ea typeface="標楷體" pitchFamily="65" charset="-120"/>
                      </a:endParaRPr>
                    </a:p>
                  </a:txBody>
                  <a:tcPr marL="17780" marR="17780" marT="0" marB="0" anchor="ctr">
                    <a:lnL w="6350" cap="flat" cmpd="sng" algn="ctr">
                      <a:solidFill>
                        <a:schemeClr val="bg1"/>
                      </a:solidFill>
                      <a:prstDash val="solid"/>
                      <a:round/>
                      <a:headEnd type="none" w="med" len="med"/>
                      <a:tailEnd type="none" w="med" len="med"/>
                    </a:lnL>
                  </a:tcPr>
                </a:tc>
              </a:tr>
              <a:tr h="603496">
                <a:tc>
                  <a:txBody>
                    <a:bodyPr/>
                    <a:lstStyle/>
                    <a:p>
                      <a:pPr algn="ctr">
                        <a:spcAft>
                          <a:spcPts val="0"/>
                        </a:spcAft>
                      </a:pPr>
                      <a:r>
                        <a:rPr lang="en-US" altLang="zh-TW" sz="1400" kern="100" dirty="0" smtClean="0">
                          <a:solidFill>
                            <a:schemeClr val="tx1"/>
                          </a:solidFill>
                          <a:latin typeface="標楷體" pitchFamily="65" charset="-120"/>
                          <a:ea typeface="標楷體" pitchFamily="65" charset="-120"/>
                          <a:cs typeface="Times New Roman"/>
                        </a:rPr>
                        <a:t>Construction</a:t>
                      </a:r>
                      <a:r>
                        <a:rPr lang="en-US" altLang="zh-TW" sz="1400" kern="100" baseline="0" dirty="0" smtClean="0">
                          <a:solidFill>
                            <a:schemeClr val="tx1"/>
                          </a:solidFill>
                          <a:latin typeface="標楷體" pitchFamily="65" charset="-120"/>
                          <a:ea typeface="標楷體" pitchFamily="65" charset="-120"/>
                          <a:cs typeface="Times New Roman"/>
                        </a:rPr>
                        <a:t> Department</a:t>
                      </a:r>
                      <a:endParaRPr lang="zh-TW" sz="1400" kern="100" dirty="0">
                        <a:solidFill>
                          <a:schemeClr val="tx1"/>
                        </a:solidFill>
                        <a:latin typeface="標楷體" pitchFamily="65" charset="-120"/>
                        <a:ea typeface="標楷體" pitchFamily="65" charset="-120"/>
                        <a:cs typeface="Times New Roman"/>
                      </a:endParaRPr>
                    </a:p>
                  </a:txBody>
                  <a:tcPr marL="17780" marR="17780" marT="0" marB="0" anchor="ctr"/>
                </a:tc>
                <a:tc>
                  <a:txBody>
                    <a:bodyPr/>
                    <a:lstStyle/>
                    <a:p>
                      <a:pPr algn="ctr"/>
                      <a:r>
                        <a:rPr lang="en-US" altLang="zh-TW" dirty="0" smtClean="0">
                          <a:solidFill>
                            <a:schemeClr val="tx1"/>
                          </a:solidFill>
                          <a:latin typeface="標楷體" pitchFamily="65" charset="-120"/>
                          <a:ea typeface="標楷體" pitchFamily="65" charset="-120"/>
                        </a:rPr>
                        <a:t>-</a:t>
                      </a:r>
                      <a:endParaRPr lang="zh-TW" altLang="en-US" dirty="0">
                        <a:solidFill>
                          <a:schemeClr val="tx1"/>
                        </a:solidFill>
                        <a:latin typeface="標楷體" pitchFamily="65" charset="-120"/>
                        <a:ea typeface="標楷體" pitchFamily="65" charset="-120"/>
                      </a:endParaRPr>
                    </a:p>
                  </a:txBody>
                  <a:tcPr marL="17780" marR="17780" marT="0" marB="0" anchor="ctr"/>
                </a:tc>
                <a:tc>
                  <a:txBody>
                    <a:bodyPr/>
                    <a:lstStyle/>
                    <a:p>
                      <a:pPr algn="ctr"/>
                      <a:r>
                        <a:rPr lang="en-US" altLang="zh-TW" dirty="0" smtClean="0">
                          <a:solidFill>
                            <a:schemeClr val="tx1"/>
                          </a:solidFill>
                          <a:latin typeface="標楷體" pitchFamily="65" charset="-120"/>
                          <a:ea typeface="標楷體" pitchFamily="65" charset="-120"/>
                        </a:rPr>
                        <a:t>-</a:t>
                      </a:r>
                      <a:endParaRPr lang="zh-TW" altLang="en-US" dirty="0">
                        <a:solidFill>
                          <a:schemeClr val="tx1"/>
                        </a:solidFill>
                        <a:latin typeface="標楷體" pitchFamily="65" charset="-120"/>
                        <a:ea typeface="標楷體" pitchFamily="65" charset="-120"/>
                      </a:endParaRPr>
                    </a:p>
                  </a:txBody>
                  <a:tcPr marL="17780" marR="17780" marT="0" marB="0" anchor="ct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lnR w="6350" cap="flat" cmpd="sng" algn="ctr">
                      <a:solidFill>
                        <a:schemeClr val="bg1"/>
                      </a:solidFill>
                      <a:prstDash val="solid"/>
                      <a:round/>
                      <a:headEnd type="none" w="med" len="med"/>
                      <a:tailEnd type="none" w="med" len="med"/>
                    </a:lnR>
                  </a:tcPr>
                </a:tc>
                <a:tc>
                  <a:txBody>
                    <a:bodyPr/>
                    <a:lstStyle/>
                    <a:p>
                      <a:pPr algn="ctr">
                        <a:spcBef>
                          <a:spcPts val="200"/>
                        </a:spcBef>
                        <a:spcAft>
                          <a:spcPts val="200"/>
                        </a:spcAft>
                        <a:tabLst>
                          <a:tab pos="36195" algn="l"/>
                          <a:tab pos="107950" algn="l"/>
                          <a:tab pos="648335" algn="r"/>
                        </a:tabLst>
                      </a:pPr>
                      <a:r>
                        <a:rPr lang="en-US" altLang="zh-TW" sz="1800" kern="100" smtClean="0">
                          <a:solidFill>
                            <a:schemeClr val="tx1"/>
                          </a:solidFill>
                          <a:latin typeface="標楷體" pitchFamily="65" charset="-120"/>
                          <a:ea typeface="標楷體" pitchFamily="65" charset="-120"/>
                          <a:cs typeface="Times New Roman"/>
                        </a:rPr>
                        <a:t>0.00%</a:t>
                      </a:r>
                      <a:endParaRPr lang="zh-TW" altLang="zh-TW" sz="1800" kern="100" dirty="0">
                        <a:solidFill>
                          <a:schemeClr val="tx1"/>
                        </a:solidFill>
                        <a:latin typeface="標楷體" pitchFamily="65" charset="-120"/>
                        <a:ea typeface="標楷體" pitchFamily="65" charset="-120"/>
                        <a:cs typeface="Times New Roman"/>
                      </a:endParaRPr>
                    </a:p>
                  </a:txBody>
                  <a:tcPr marL="17780" marR="17780" marT="0" marB="0" anchor="ctr">
                    <a:lnL w="6350" cap="flat" cmpd="sng" algn="ctr">
                      <a:solidFill>
                        <a:schemeClr val="bg1"/>
                      </a:solidFill>
                      <a:prstDash val="solid"/>
                      <a:round/>
                      <a:headEnd type="none" w="med" len="med"/>
                      <a:tailEnd type="none" w="med" len="med"/>
                    </a:lnL>
                  </a:tcPr>
                </a:tc>
                <a:tc>
                  <a:txBody>
                    <a:bodyPr/>
                    <a:lstStyle/>
                    <a:p>
                      <a:pPr algn="ctr"/>
                      <a:r>
                        <a:rPr lang="en-US" altLang="zh-TW" dirty="0" smtClean="0">
                          <a:solidFill>
                            <a:schemeClr val="tx1"/>
                          </a:solidFill>
                          <a:latin typeface="標楷體" pitchFamily="65" charset="-120"/>
                          <a:ea typeface="標楷體" pitchFamily="65" charset="-120"/>
                        </a:rPr>
                        <a:t>-</a:t>
                      </a:r>
                      <a:endParaRPr lang="zh-TW" altLang="en-US" dirty="0">
                        <a:solidFill>
                          <a:schemeClr val="tx1"/>
                        </a:solidFill>
                        <a:latin typeface="標楷體" pitchFamily="65" charset="-120"/>
                        <a:ea typeface="標楷體" pitchFamily="65" charset="-120"/>
                      </a:endParaRPr>
                    </a:p>
                  </a:txBody>
                  <a:tcPr marL="17780" marR="17780" marT="0" marB="0" anchor="ctr">
                    <a:lnR w="6350" cap="flat" cmpd="sng" algn="ctr">
                      <a:solidFill>
                        <a:schemeClr val="bg1"/>
                      </a:solidFill>
                      <a:prstDash val="solid"/>
                      <a:round/>
                      <a:headEnd type="none" w="med" len="med"/>
                      <a:tailEnd type="none" w="med" len="med"/>
                    </a:lnR>
                  </a:tcPr>
                </a:tc>
                <a:tc>
                  <a:txBody>
                    <a:bodyPr/>
                    <a:lstStyle/>
                    <a:p>
                      <a:pPr algn="ctr"/>
                      <a:r>
                        <a:rPr lang="en-US" altLang="zh-TW" dirty="0" smtClean="0">
                          <a:solidFill>
                            <a:schemeClr val="tx1"/>
                          </a:solidFill>
                          <a:latin typeface="標楷體" pitchFamily="65" charset="-120"/>
                          <a:ea typeface="標楷體" pitchFamily="65" charset="-120"/>
                        </a:rPr>
                        <a:t>-</a:t>
                      </a:r>
                      <a:endParaRPr lang="zh-TW" altLang="en-US" dirty="0">
                        <a:solidFill>
                          <a:schemeClr val="tx1"/>
                        </a:solidFill>
                        <a:latin typeface="標楷體" pitchFamily="65" charset="-120"/>
                        <a:ea typeface="標楷體" pitchFamily="65" charset="-120"/>
                      </a:endParaRPr>
                    </a:p>
                  </a:txBody>
                  <a:tcPr marL="17780" marR="17780" marT="0" marB="0" anchor="ctr">
                    <a:lnL w="6350" cap="flat" cmpd="sng" algn="ctr">
                      <a:solidFill>
                        <a:schemeClr val="bg1"/>
                      </a:solidFill>
                      <a:prstDash val="solid"/>
                      <a:round/>
                      <a:headEnd type="none" w="med" len="med"/>
                      <a:tailEnd type="none" w="med" len="med"/>
                    </a:lnL>
                  </a:tcPr>
                </a:tc>
              </a:tr>
              <a:tr h="678933">
                <a:tc>
                  <a:txBody>
                    <a:bodyPr/>
                    <a:lstStyle/>
                    <a:p>
                      <a:pPr algn="ctr">
                        <a:spcAft>
                          <a:spcPts val="0"/>
                        </a:spcAft>
                      </a:pPr>
                      <a:r>
                        <a:rPr lang="en-US" altLang="zh-TW" sz="1400" kern="100" dirty="0" smtClean="0">
                          <a:solidFill>
                            <a:schemeClr val="tx1"/>
                          </a:solidFill>
                          <a:latin typeface="標楷體" pitchFamily="65" charset="-120"/>
                          <a:ea typeface="標楷體" pitchFamily="65" charset="-120"/>
                          <a:cs typeface="Times New Roman"/>
                        </a:rPr>
                        <a:t>Total</a:t>
                      </a:r>
                      <a:endParaRPr lang="zh-TW" sz="1400" kern="100" dirty="0">
                        <a:solidFill>
                          <a:schemeClr val="tx1"/>
                        </a:solidFill>
                        <a:latin typeface="標楷體" pitchFamily="65" charset="-120"/>
                        <a:ea typeface="標楷體" pitchFamily="65" charset="-120"/>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1,679,024</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100.00%</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lnR w="6350" cap="flat" cmpd="sng" algn="ctr">
                      <a:solidFill>
                        <a:schemeClr val="bg1"/>
                      </a:solidFill>
                      <a:prstDash val="solid"/>
                      <a:round/>
                      <a:headEnd type="none" w="med" len="med"/>
                      <a:tailEnd type="none" w="med" len="med"/>
                    </a:lnR>
                  </a:tcPr>
                </a:tc>
                <a:tc>
                  <a:txBody>
                    <a:bodyPr/>
                    <a:lstStyle/>
                    <a:p>
                      <a:pPr algn="ctr">
                        <a:spcBef>
                          <a:spcPts val="200"/>
                        </a:spcBef>
                        <a:spcAft>
                          <a:spcPts val="200"/>
                        </a:spcAft>
                        <a:tabLst>
                          <a:tab pos="36195" algn="l"/>
                          <a:tab pos="107950" algn="l"/>
                          <a:tab pos="648335" algn="r"/>
                        </a:tabLst>
                      </a:pPr>
                      <a:r>
                        <a:rPr lang="en-US" altLang="zh-TW" sz="1800" kern="100" dirty="0" smtClean="0">
                          <a:solidFill>
                            <a:schemeClr val="tx1"/>
                          </a:solidFill>
                          <a:latin typeface="標楷體" pitchFamily="65" charset="-120"/>
                          <a:ea typeface="標楷體" pitchFamily="65" charset="-120"/>
                          <a:cs typeface="Times New Roman"/>
                        </a:rPr>
                        <a:t>0.00%</a:t>
                      </a:r>
                      <a:endParaRPr lang="zh-TW" altLang="zh-TW" sz="1800" kern="100" dirty="0">
                        <a:solidFill>
                          <a:schemeClr val="tx1"/>
                        </a:solidFill>
                        <a:latin typeface="標楷體" pitchFamily="65" charset="-120"/>
                        <a:ea typeface="標楷體" pitchFamily="65" charset="-120"/>
                        <a:cs typeface="Times New Roman"/>
                      </a:endParaRPr>
                    </a:p>
                  </a:txBody>
                  <a:tcPr marL="17780" marR="17780" marT="0" marB="0" anchor="ctr">
                    <a:lnL w="6350" cap="flat" cmpd="sng" algn="ctr">
                      <a:solidFill>
                        <a:schemeClr val="bg1"/>
                      </a:solidFill>
                      <a:prstDash val="solid"/>
                      <a:round/>
                      <a:headEnd type="none" w="med" len="med"/>
                      <a:tailEnd type="none" w="med" len="med"/>
                    </a:lnL>
                  </a:tcP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1,679,024</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lnR w="6350" cap="flat" cmpd="sng" algn="ctr">
                      <a:solidFill>
                        <a:schemeClr val="bg1"/>
                      </a:solidFill>
                      <a:prstDash val="solid"/>
                      <a:round/>
                      <a:headEnd type="none" w="med" len="med"/>
                      <a:tailEnd type="none" w="med" len="med"/>
                    </a:lnR>
                  </a:tcPr>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cs typeface="Times New Roman"/>
                        </a:rPr>
                        <a:t>100.00%</a:t>
                      </a:r>
                      <a:endParaRPr lang="zh-TW" sz="1800" kern="100" dirty="0">
                        <a:solidFill>
                          <a:schemeClr val="tx1"/>
                        </a:solidFill>
                        <a:latin typeface="標楷體" pitchFamily="65" charset="-120"/>
                        <a:ea typeface="標楷體" pitchFamily="65" charset="-120"/>
                        <a:cs typeface="Times New Roman"/>
                      </a:endParaRPr>
                    </a:p>
                  </a:txBody>
                  <a:tcPr marL="17780" marR="17780" marT="0" marB="0" anchor="ctr">
                    <a:lnL w="6350" cap="flat" cmpd="sng" algn="ctr">
                      <a:solidFill>
                        <a:schemeClr val="bg1"/>
                      </a:solidFill>
                      <a:prstDash val="solid"/>
                      <a:round/>
                      <a:headEnd type="none" w="med" len="med"/>
                      <a:tailEnd type="none" w="med" len="med"/>
                    </a:lnL>
                  </a:tcPr>
                </a:tc>
              </a:tr>
            </a:tbl>
          </a:graphicData>
        </a:graphic>
      </p:graphicFrame>
      <p:sp>
        <p:nvSpPr>
          <p:cNvPr id="12" name="頁尾版面配置區 6"/>
          <p:cNvSpPr>
            <a:spLocks noGrp="1"/>
          </p:cNvSpPr>
          <p:nvPr>
            <p:ph type="ftr" sz="quarter" idx="11"/>
          </p:nvPr>
        </p:nvSpPr>
        <p:spPr>
          <a:xfrm>
            <a:off x="3707904" y="6381329"/>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4" name="投影片編號版面配置區 3"/>
          <p:cNvSpPr>
            <a:spLocks noGrp="1"/>
          </p:cNvSpPr>
          <p:nvPr>
            <p:ph type="sldNum" sz="quarter" idx="12"/>
          </p:nvPr>
        </p:nvSpPr>
        <p:spPr/>
        <p:txBody>
          <a:bodyPr/>
          <a:lstStyle/>
          <a:p>
            <a:fld id="{4D7FAEE6-2A4A-46A2-BC14-94A91FA8264E}" type="slidenum">
              <a:rPr lang="zh-TW" altLang="en-US" smtClean="0"/>
              <a:pPr/>
              <a:t>14</a:t>
            </a:fld>
            <a:endParaRPr lang="zh-TW" altLang="en-US"/>
          </a:p>
        </p:txBody>
      </p:sp>
      <p:sp>
        <p:nvSpPr>
          <p:cNvPr id="11" name="文字方塊 10"/>
          <p:cNvSpPr txBox="1"/>
          <p:nvPr/>
        </p:nvSpPr>
        <p:spPr>
          <a:xfrm>
            <a:off x="6012160" y="1052736"/>
            <a:ext cx="2808312" cy="369332"/>
          </a:xfrm>
          <a:prstGeom prst="rect">
            <a:avLst/>
          </a:prstGeom>
          <a:noFill/>
        </p:spPr>
        <p:txBody>
          <a:bodyPr wrap="square" rtlCol="0">
            <a:spAutoFit/>
          </a:bodyPr>
          <a:lstStyle/>
          <a:p>
            <a:r>
              <a:rPr lang="en-US" altLang="zh-TW" dirty="0" smtClean="0">
                <a:solidFill>
                  <a:schemeClr val="tx2"/>
                </a:solidFill>
                <a:latin typeface="標楷體" pitchFamily="65" charset="-120"/>
                <a:ea typeface="標楷體" pitchFamily="65" charset="-120"/>
              </a:rPr>
              <a:t>Unit</a:t>
            </a:r>
            <a:r>
              <a:rPr lang="zh-TW" altLang="zh-TW" dirty="0" smtClean="0">
                <a:solidFill>
                  <a:schemeClr val="tx2"/>
                </a:solidFill>
                <a:latin typeface="標楷體" pitchFamily="65" charset="-120"/>
                <a:ea typeface="標楷體" pitchFamily="65" charset="-120"/>
              </a:rPr>
              <a:t>：</a:t>
            </a:r>
            <a:r>
              <a:rPr lang="en-US" altLang="zh-TW" dirty="0" smtClean="0">
                <a:solidFill>
                  <a:schemeClr val="tx2"/>
                </a:solidFill>
                <a:latin typeface="標楷體" pitchFamily="65" charset="-120"/>
                <a:ea typeface="標楷體" pitchFamily="65" charset="-120"/>
              </a:rPr>
              <a:t>NTD1000</a:t>
            </a:r>
            <a:endParaRPr lang="zh-TW" altLang="en-US" dirty="0">
              <a:solidFill>
                <a:schemeClr val="tx2"/>
              </a:solidFill>
              <a:latin typeface="標楷體" pitchFamily="65" charset="-120"/>
              <a:ea typeface="標楷體" pitchFamily="65" charset="-120"/>
            </a:endParaRPr>
          </a:p>
        </p:txBody>
      </p:sp>
      <p:pic>
        <p:nvPicPr>
          <p:cNvPr id="22" name="Picture 2" descr="C:\Users\cwco\Pictures\image003.gif"/>
          <p:cNvPicPr>
            <a:picLocks noChangeAspect="1" noChangeArrowheads="1"/>
          </p:cNvPicPr>
          <p:nvPr/>
        </p:nvPicPr>
        <p:blipFill>
          <a:blip r:embed="rId2" cstate="print"/>
          <a:srcRect/>
          <a:stretch>
            <a:fillRect/>
          </a:stretch>
        </p:blipFill>
        <p:spPr bwMode="auto">
          <a:xfrm>
            <a:off x="6732240" y="188640"/>
            <a:ext cx="1080120" cy="717962"/>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內容版面配置區 8"/>
          <p:cNvGraphicFramePr>
            <a:graphicFrameLocks noGrp="1"/>
          </p:cNvGraphicFramePr>
          <p:nvPr>
            <p:ph idx="1"/>
          </p:nvPr>
        </p:nvGraphicFramePr>
        <p:xfrm>
          <a:off x="-10852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4" name="投影片編號版面配置區 3"/>
          <p:cNvSpPr>
            <a:spLocks noGrp="1"/>
          </p:cNvSpPr>
          <p:nvPr>
            <p:ph type="sldNum" sz="quarter" idx="12"/>
          </p:nvPr>
        </p:nvSpPr>
        <p:spPr/>
        <p:txBody>
          <a:bodyPr/>
          <a:lstStyle/>
          <a:p>
            <a:fld id="{4D7FAEE6-2A4A-46A2-BC14-94A91FA8264E}" type="slidenum">
              <a:rPr lang="zh-TW" altLang="en-US" smtClean="0"/>
              <a:pPr/>
              <a:t>15</a:t>
            </a:fld>
            <a:endParaRPr lang="zh-TW" altLang="en-US"/>
          </a:p>
        </p:txBody>
      </p:sp>
      <p:pic>
        <p:nvPicPr>
          <p:cNvPr id="11" name="Picture 2" descr="C:\Users\cwco\Pictures\image003.gif"/>
          <p:cNvPicPr>
            <a:picLocks noChangeAspect="1" noChangeArrowheads="1"/>
          </p:cNvPicPr>
          <p:nvPr/>
        </p:nvPicPr>
        <p:blipFill>
          <a:blip r:embed="rId3" cstate="print"/>
          <a:srcRect/>
          <a:stretch>
            <a:fillRect/>
          </a:stretch>
        </p:blipFill>
        <p:spPr bwMode="auto">
          <a:xfrm>
            <a:off x="6732240" y="188640"/>
            <a:ext cx="1080120" cy="71796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426170"/>
          </a:xfrm>
        </p:spPr>
        <p:txBody>
          <a:bodyPr>
            <a:normAutofit/>
          </a:bodyPr>
          <a:lstStyle/>
          <a:p>
            <a:r>
              <a:rPr lang="en-US" altLang="zh-TW" sz="3200" b="1" dirty="0" smtClean="0">
                <a:latin typeface="標楷體" pitchFamily="65" charset="-120"/>
                <a:ea typeface="標楷體" pitchFamily="65" charset="-120"/>
              </a:rPr>
              <a:t>Financial analysis(</a:t>
            </a:r>
            <a:r>
              <a:rPr lang="en-US" altLang="zh-TW" sz="3200" b="1" dirty="0" err="1" smtClean="0">
                <a:latin typeface="標楷體" pitchFamily="65" charset="-120"/>
                <a:ea typeface="標楷體" pitchFamily="65" charset="-120"/>
              </a:rPr>
              <a:t>ifrs</a:t>
            </a:r>
            <a:r>
              <a:rPr lang="en-US" altLang="zh-TW" sz="3200" b="1" dirty="0" smtClean="0">
                <a:latin typeface="標楷體" pitchFamily="65" charset="-120"/>
                <a:ea typeface="標楷體" pitchFamily="65" charset="-120"/>
              </a:rPr>
              <a:t> merge) </a:t>
            </a:r>
            <a:r>
              <a:rPr lang="en-US" altLang="zh-TW" sz="3200" dirty="0" smtClean="0">
                <a:latin typeface="標楷體" pitchFamily="65" charset="-120"/>
                <a:ea typeface="標楷體" pitchFamily="65" charset="-120"/>
              </a:rPr>
              <a:t/>
            </a:r>
            <a:br>
              <a:rPr lang="en-US" altLang="zh-TW" sz="3200" dirty="0" smtClean="0">
                <a:latin typeface="標楷體" pitchFamily="65" charset="-120"/>
                <a:ea typeface="標楷體" pitchFamily="65" charset="-120"/>
              </a:rPr>
            </a:br>
            <a:endParaRPr lang="zh-TW" altLang="en-US" sz="3200" dirty="0">
              <a:latin typeface="標楷體" pitchFamily="65" charset="-120"/>
              <a:ea typeface="標楷體" pitchFamily="65" charset="-120"/>
            </a:endParaRPr>
          </a:p>
        </p:txBody>
      </p:sp>
      <p:graphicFrame>
        <p:nvGraphicFramePr>
          <p:cNvPr id="7" name="內容版面配置區 6"/>
          <p:cNvGraphicFramePr>
            <a:graphicFrameLocks noGrp="1"/>
          </p:cNvGraphicFramePr>
          <p:nvPr>
            <p:ph idx="1"/>
          </p:nvPr>
        </p:nvGraphicFramePr>
        <p:xfrm>
          <a:off x="179512" y="1772817"/>
          <a:ext cx="8296132" cy="5216347"/>
        </p:xfrm>
        <a:graphic>
          <a:graphicData uri="http://schemas.openxmlformats.org/drawingml/2006/table">
            <a:tbl>
              <a:tblPr firstRow="1" bandRow="1">
                <a:tableStyleId>{5C22544A-7EE6-4342-B048-85BDC9FD1C3A}</a:tableStyleId>
              </a:tblPr>
              <a:tblGrid>
                <a:gridCol w="2092331"/>
                <a:gridCol w="1716062"/>
                <a:gridCol w="1448191"/>
                <a:gridCol w="1512168"/>
                <a:gridCol w="1527380"/>
              </a:tblGrid>
              <a:tr h="498967">
                <a:tc>
                  <a:txBody>
                    <a:bodyPr/>
                    <a:lstStyle/>
                    <a:p>
                      <a:pPr algn="ctr">
                        <a:spcAft>
                          <a:spcPts val="0"/>
                        </a:spcAft>
                      </a:pPr>
                      <a:r>
                        <a:rPr lang="zh-TW" sz="1800" kern="100" dirty="0" smtClean="0">
                          <a:solidFill>
                            <a:schemeClr val="tx1"/>
                          </a:solidFill>
                          <a:latin typeface="標楷體" pitchFamily="65" charset="-120"/>
                          <a:ea typeface="標楷體" pitchFamily="65" charset="-120"/>
                        </a:rPr>
                        <a:t>項目</a:t>
                      </a:r>
                      <a:endParaRPr lang="en-US" altLang="zh-TW" sz="1800" kern="100" dirty="0" smtClean="0">
                        <a:solidFill>
                          <a:schemeClr val="tx1"/>
                        </a:solidFill>
                        <a:latin typeface="標楷體" pitchFamily="65" charset="-120"/>
                        <a:ea typeface="標楷體" pitchFamily="65" charset="-120"/>
                      </a:endParaRPr>
                    </a:p>
                    <a:p>
                      <a:pPr algn="ctr">
                        <a:spcAft>
                          <a:spcPts val="0"/>
                        </a:spcAft>
                      </a:pPr>
                      <a:r>
                        <a:rPr lang="en-US" sz="1800" kern="100" dirty="0" smtClean="0">
                          <a:solidFill>
                            <a:schemeClr val="tx1"/>
                          </a:solidFill>
                          <a:latin typeface="標楷體" pitchFamily="65" charset="-120"/>
                          <a:ea typeface="標楷體" pitchFamily="65" charset="-120"/>
                        </a:rPr>
                        <a:t>Items </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kumimoji="0" lang="en-US" altLang="zh-TW" sz="1800" b="1" kern="1200" dirty="0" smtClean="0">
                          <a:solidFill>
                            <a:schemeClr val="tx1"/>
                          </a:solidFill>
                          <a:latin typeface="標楷體" pitchFamily="65" charset="-120"/>
                          <a:ea typeface="標楷體" pitchFamily="65" charset="-120"/>
                          <a:cs typeface="+mn-cs"/>
                        </a:rPr>
                        <a:t>109</a:t>
                      </a:r>
                      <a:r>
                        <a:rPr kumimoji="0" lang="zh-TW" altLang="zh-TW" sz="1800" b="1" kern="1200" dirty="0" smtClean="0">
                          <a:solidFill>
                            <a:schemeClr val="tx1"/>
                          </a:solidFill>
                          <a:latin typeface="標楷體" pitchFamily="65" charset="-120"/>
                          <a:ea typeface="標楷體" pitchFamily="65" charset="-120"/>
                          <a:cs typeface="+mn-cs"/>
                        </a:rPr>
                        <a:t>年度</a:t>
                      </a:r>
                      <a:r>
                        <a:rPr kumimoji="0" lang="zh-TW" altLang="en-US" sz="1800" b="1" kern="1200" dirty="0" smtClean="0">
                          <a:solidFill>
                            <a:schemeClr val="tx1"/>
                          </a:solidFill>
                          <a:latin typeface="標楷體" pitchFamily="65" charset="-120"/>
                          <a:ea typeface="標楷體" pitchFamily="65" charset="-120"/>
                          <a:cs typeface="+mn-cs"/>
                        </a:rPr>
                        <a:t>前三季</a:t>
                      </a:r>
                      <a:endParaRPr kumimoji="0" lang="en-US" altLang="zh-TW" sz="1800" b="1" kern="1200" dirty="0" smtClean="0">
                        <a:solidFill>
                          <a:schemeClr val="tx1"/>
                        </a:solidFill>
                        <a:latin typeface="標楷體" pitchFamily="65" charset="-120"/>
                        <a:ea typeface="標楷體" pitchFamily="65" charset="-120"/>
                        <a:cs typeface="+mn-cs"/>
                      </a:endParaRPr>
                    </a:p>
                    <a:p>
                      <a:pPr algn="ctr"/>
                      <a:r>
                        <a:rPr kumimoji="0" lang="en-US" altLang="zh-TW" sz="1800" b="1" kern="1200" dirty="0" smtClean="0">
                          <a:solidFill>
                            <a:schemeClr val="tx1"/>
                          </a:solidFill>
                          <a:latin typeface="標楷體" pitchFamily="65" charset="-120"/>
                          <a:ea typeface="標楷體" pitchFamily="65" charset="-120"/>
                          <a:cs typeface="+mn-cs"/>
                        </a:rPr>
                        <a:t>(2020 First three quarters)</a:t>
                      </a:r>
                      <a:endParaRPr lang="zh-TW" altLang="en-US" sz="1800" dirty="0">
                        <a:solidFill>
                          <a:schemeClr val="tx1"/>
                        </a:solidFill>
                        <a:latin typeface="標楷體" pitchFamily="65" charset="-120"/>
                        <a:ea typeface="標楷體" pitchFamily="65" charset="-120"/>
                      </a:endParaRPr>
                    </a:p>
                  </a:txBody>
                  <a:tcPr marL="68580" marR="68580" marT="9525" marB="0"/>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rPr>
                        <a:t>108</a:t>
                      </a:r>
                      <a:r>
                        <a:rPr lang="zh-TW" altLang="en-US" sz="1800" kern="100" dirty="0" smtClean="0">
                          <a:solidFill>
                            <a:schemeClr val="tx1"/>
                          </a:solidFill>
                          <a:latin typeface="標楷體" pitchFamily="65" charset="-120"/>
                          <a:ea typeface="標楷體" pitchFamily="65" charset="-120"/>
                        </a:rPr>
                        <a:t>年</a:t>
                      </a:r>
                      <a:endParaRPr lang="en-US" altLang="zh-TW" sz="1800" kern="100" dirty="0" smtClean="0">
                        <a:solidFill>
                          <a:schemeClr val="tx1"/>
                        </a:solidFill>
                        <a:latin typeface="標楷體" pitchFamily="65" charset="-120"/>
                        <a:ea typeface="標楷體" pitchFamily="65" charset="-120"/>
                      </a:endParaRPr>
                    </a:p>
                    <a:p>
                      <a:pPr algn="ctr">
                        <a:spcAft>
                          <a:spcPts val="0"/>
                        </a:spcAft>
                      </a:pPr>
                      <a:r>
                        <a:rPr lang="en-US" altLang="zh-TW" sz="1800" kern="100" dirty="0" smtClean="0">
                          <a:solidFill>
                            <a:schemeClr val="tx1"/>
                          </a:solidFill>
                          <a:latin typeface="標楷體" pitchFamily="65" charset="-120"/>
                          <a:ea typeface="標楷體" pitchFamily="65" charset="-120"/>
                        </a:rPr>
                        <a:t>(2019)</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rPr>
                        <a:t>107</a:t>
                      </a:r>
                      <a:r>
                        <a:rPr lang="zh-TW" altLang="en-US" sz="1800" kern="100" dirty="0" smtClean="0">
                          <a:solidFill>
                            <a:schemeClr val="tx1"/>
                          </a:solidFill>
                          <a:latin typeface="標楷體" pitchFamily="65" charset="-120"/>
                          <a:ea typeface="標楷體" pitchFamily="65" charset="-120"/>
                        </a:rPr>
                        <a:t>年</a:t>
                      </a:r>
                      <a:endParaRPr lang="en-US" altLang="zh-TW" sz="1800" kern="100" dirty="0" smtClean="0">
                        <a:solidFill>
                          <a:schemeClr val="tx1"/>
                        </a:solidFill>
                        <a:latin typeface="標楷體" pitchFamily="65" charset="-120"/>
                        <a:ea typeface="標楷體" pitchFamily="65" charset="-120"/>
                      </a:endParaRPr>
                    </a:p>
                    <a:p>
                      <a:pPr algn="ctr">
                        <a:spcAft>
                          <a:spcPts val="0"/>
                        </a:spcAft>
                      </a:pPr>
                      <a:r>
                        <a:rPr lang="en-US" altLang="zh-TW" sz="1800" kern="100" dirty="0" smtClean="0">
                          <a:solidFill>
                            <a:schemeClr val="tx1"/>
                          </a:solidFill>
                          <a:latin typeface="標楷體" pitchFamily="65" charset="-120"/>
                          <a:ea typeface="標楷體" pitchFamily="65" charset="-120"/>
                        </a:rPr>
                        <a:t>(2018)</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rPr>
                        <a:t>106</a:t>
                      </a:r>
                      <a:r>
                        <a:rPr lang="zh-TW" altLang="en-US" sz="1800" kern="100" dirty="0" smtClean="0">
                          <a:solidFill>
                            <a:schemeClr val="tx1"/>
                          </a:solidFill>
                          <a:latin typeface="標楷體" pitchFamily="65" charset="-120"/>
                          <a:ea typeface="標楷體" pitchFamily="65" charset="-120"/>
                        </a:rPr>
                        <a:t>年</a:t>
                      </a:r>
                      <a:endParaRPr lang="en-US" altLang="zh-TW" sz="1800" kern="100" dirty="0" smtClean="0">
                        <a:solidFill>
                          <a:schemeClr val="tx1"/>
                        </a:solidFill>
                        <a:latin typeface="標楷體" pitchFamily="65" charset="-120"/>
                        <a:ea typeface="標楷體" pitchFamily="65" charset="-120"/>
                      </a:endParaRPr>
                    </a:p>
                    <a:p>
                      <a:pPr algn="l">
                        <a:spcAft>
                          <a:spcPts val="0"/>
                        </a:spcAft>
                      </a:pPr>
                      <a:r>
                        <a:rPr lang="en-US" altLang="zh-TW" sz="1800" kern="100" dirty="0" smtClean="0">
                          <a:solidFill>
                            <a:schemeClr val="tx1"/>
                          </a:solidFill>
                          <a:latin typeface="標楷體" pitchFamily="65" charset="-120"/>
                          <a:ea typeface="標楷體" pitchFamily="65" charset="-120"/>
                        </a:rPr>
                        <a:t>   (2017)</a:t>
                      </a:r>
                      <a:endParaRPr lang="zh-TW" sz="1800" kern="100" dirty="0">
                        <a:solidFill>
                          <a:schemeClr val="tx1"/>
                        </a:solidFill>
                        <a:latin typeface="標楷體" pitchFamily="65" charset="-120"/>
                        <a:ea typeface="標楷體" pitchFamily="65" charset="-120"/>
                      </a:endParaRPr>
                    </a:p>
                  </a:txBody>
                  <a:tcPr marL="68580" marR="68580" marT="9525" marB="0"/>
                </a:tc>
              </a:tr>
              <a:tr h="679195">
                <a:tc>
                  <a:txBody>
                    <a:bodyPr/>
                    <a:lstStyle/>
                    <a:p>
                      <a:pPr algn="ctr">
                        <a:spcAft>
                          <a:spcPts val="0"/>
                        </a:spcAft>
                      </a:pPr>
                      <a:r>
                        <a:rPr lang="zh-TW" sz="1800" kern="100" dirty="0">
                          <a:solidFill>
                            <a:schemeClr val="tx1"/>
                          </a:solidFill>
                          <a:latin typeface="標楷體" pitchFamily="65" charset="-120"/>
                          <a:ea typeface="標楷體" pitchFamily="65" charset="-120"/>
                        </a:rPr>
                        <a:t>流動比率</a:t>
                      </a:r>
                      <a:r>
                        <a:rPr lang="en-US" sz="1800" kern="100" dirty="0">
                          <a:solidFill>
                            <a:schemeClr val="tx1"/>
                          </a:solidFill>
                          <a:latin typeface="標楷體" pitchFamily="65" charset="-120"/>
                          <a:ea typeface="標楷體" pitchFamily="65" charset="-120"/>
                        </a:rPr>
                        <a:t>(%) </a:t>
                      </a:r>
                      <a:endParaRPr lang="zh-TW" sz="1800" kern="100" dirty="0">
                        <a:solidFill>
                          <a:schemeClr val="tx1"/>
                        </a:solidFill>
                        <a:latin typeface="標楷體" pitchFamily="65" charset="-120"/>
                        <a:ea typeface="標楷體" pitchFamily="65" charset="-120"/>
                      </a:endParaRPr>
                    </a:p>
                    <a:p>
                      <a:pPr algn="ctr">
                        <a:spcAft>
                          <a:spcPts val="0"/>
                        </a:spcAft>
                      </a:pPr>
                      <a:r>
                        <a:rPr lang="en-US" sz="1800" kern="100" dirty="0">
                          <a:solidFill>
                            <a:schemeClr val="tx1"/>
                          </a:solidFill>
                          <a:latin typeface="標楷體" pitchFamily="65" charset="-120"/>
                          <a:ea typeface="標楷體" pitchFamily="65" charset="-120"/>
                        </a:rPr>
                        <a:t>Current Ratio </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158.27</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165.91</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dirty="0" smtClean="0">
                          <a:solidFill>
                            <a:schemeClr val="tx1"/>
                          </a:solidFill>
                          <a:latin typeface="標楷體" pitchFamily="65" charset="-120"/>
                          <a:ea typeface="標楷體" pitchFamily="65" charset="-120"/>
                        </a:rPr>
                        <a:t>154.69</a:t>
                      </a:r>
                      <a:endParaRPr lang="zh-TW" altLang="en-US"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167.44</a:t>
                      </a:r>
                      <a:endParaRPr lang="zh-TW" sz="1800" kern="100" dirty="0">
                        <a:solidFill>
                          <a:schemeClr val="tx1"/>
                        </a:solidFill>
                        <a:latin typeface="標楷體" pitchFamily="65" charset="-120"/>
                        <a:ea typeface="標楷體" pitchFamily="65" charset="-120"/>
                      </a:endParaRPr>
                    </a:p>
                  </a:txBody>
                  <a:tcPr marL="68580" marR="68580" marT="9525" marB="0"/>
                </a:tc>
              </a:tr>
              <a:tr h="679195">
                <a:tc>
                  <a:txBody>
                    <a:bodyPr/>
                    <a:lstStyle/>
                    <a:p>
                      <a:pPr algn="ctr">
                        <a:spcAft>
                          <a:spcPts val="0"/>
                        </a:spcAft>
                      </a:pPr>
                      <a:r>
                        <a:rPr lang="zh-TW" sz="1800" kern="100" dirty="0">
                          <a:solidFill>
                            <a:schemeClr val="tx1"/>
                          </a:solidFill>
                          <a:latin typeface="標楷體" pitchFamily="65" charset="-120"/>
                          <a:ea typeface="標楷體" pitchFamily="65" charset="-120"/>
                        </a:rPr>
                        <a:t>資產報酬率</a:t>
                      </a:r>
                      <a:r>
                        <a:rPr lang="en-US" sz="1800" kern="100" dirty="0">
                          <a:solidFill>
                            <a:schemeClr val="tx1"/>
                          </a:solidFill>
                          <a:latin typeface="標楷體" pitchFamily="65" charset="-120"/>
                          <a:ea typeface="標楷體" pitchFamily="65" charset="-120"/>
                        </a:rPr>
                        <a:t>(%) </a:t>
                      </a:r>
                      <a:endParaRPr lang="zh-TW" sz="1800" kern="100" dirty="0">
                        <a:solidFill>
                          <a:schemeClr val="tx1"/>
                        </a:solidFill>
                        <a:latin typeface="標楷體" pitchFamily="65" charset="-120"/>
                        <a:ea typeface="標楷體" pitchFamily="65" charset="-120"/>
                      </a:endParaRPr>
                    </a:p>
                    <a:p>
                      <a:pPr algn="ctr">
                        <a:spcAft>
                          <a:spcPts val="0"/>
                        </a:spcAft>
                      </a:pPr>
                      <a:r>
                        <a:rPr lang="en-US" sz="1800" kern="100" dirty="0">
                          <a:solidFill>
                            <a:schemeClr val="tx1"/>
                          </a:solidFill>
                          <a:latin typeface="標楷體" pitchFamily="65" charset="-120"/>
                          <a:ea typeface="標楷體" pitchFamily="65" charset="-120"/>
                        </a:rPr>
                        <a:t>ROA </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4.41</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3.08</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dirty="0" smtClean="0">
                          <a:solidFill>
                            <a:schemeClr val="tx1"/>
                          </a:solidFill>
                          <a:latin typeface="標楷體" pitchFamily="65" charset="-120"/>
                          <a:ea typeface="標楷體" pitchFamily="65" charset="-120"/>
                        </a:rPr>
                        <a:t>1.82</a:t>
                      </a:r>
                      <a:endParaRPr lang="zh-TW" altLang="en-US"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3.81</a:t>
                      </a:r>
                      <a:endParaRPr lang="zh-TW" sz="1800" kern="100" dirty="0">
                        <a:solidFill>
                          <a:schemeClr val="tx1"/>
                        </a:solidFill>
                        <a:latin typeface="標楷體" pitchFamily="65" charset="-120"/>
                        <a:ea typeface="標楷體" pitchFamily="65" charset="-120"/>
                      </a:endParaRPr>
                    </a:p>
                  </a:txBody>
                  <a:tcPr marL="68580" marR="68580" marT="9525" marB="0"/>
                </a:tc>
              </a:tr>
              <a:tr h="721330">
                <a:tc>
                  <a:txBody>
                    <a:bodyPr/>
                    <a:lstStyle/>
                    <a:p>
                      <a:pPr algn="ctr">
                        <a:spcAft>
                          <a:spcPts val="0"/>
                        </a:spcAft>
                      </a:pPr>
                      <a:r>
                        <a:rPr lang="zh-TW" sz="1800" kern="100" dirty="0">
                          <a:solidFill>
                            <a:schemeClr val="tx1"/>
                          </a:solidFill>
                          <a:latin typeface="標楷體" pitchFamily="65" charset="-120"/>
                          <a:ea typeface="標楷體" pitchFamily="65" charset="-120"/>
                        </a:rPr>
                        <a:t>純益率</a:t>
                      </a:r>
                      <a:r>
                        <a:rPr lang="en-US" sz="1800" kern="100" dirty="0">
                          <a:solidFill>
                            <a:schemeClr val="tx1"/>
                          </a:solidFill>
                          <a:latin typeface="標楷體" pitchFamily="65" charset="-120"/>
                          <a:ea typeface="標楷體" pitchFamily="65" charset="-120"/>
                        </a:rPr>
                        <a:t>(%) </a:t>
                      </a:r>
                      <a:endParaRPr lang="zh-TW" sz="1800" kern="100" dirty="0">
                        <a:solidFill>
                          <a:schemeClr val="tx1"/>
                        </a:solidFill>
                        <a:latin typeface="標楷體" pitchFamily="65" charset="-120"/>
                        <a:ea typeface="標楷體" pitchFamily="65" charset="-120"/>
                      </a:endParaRPr>
                    </a:p>
                    <a:p>
                      <a:pPr algn="ctr">
                        <a:spcAft>
                          <a:spcPts val="0"/>
                        </a:spcAft>
                      </a:pPr>
                      <a:r>
                        <a:rPr lang="en-US" sz="1400" kern="100" dirty="0">
                          <a:solidFill>
                            <a:schemeClr val="tx1"/>
                          </a:solidFill>
                          <a:latin typeface="標楷體" pitchFamily="65" charset="-120"/>
                          <a:ea typeface="標楷體" pitchFamily="65" charset="-120"/>
                        </a:rPr>
                        <a:t>Net Profit Ratio </a:t>
                      </a:r>
                      <a:endParaRPr lang="zh-TW" sz="14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16.06</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8.58</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dirty="0" smtClean="0">
                          <a:solidFill>
                            <a:schemeClr val="tx1"/>
                          </a:solidFill>
                          <a:latin typeface="標楷體" pitchFamily="65" charset="-120"/>
                          <a:ea typeface="標楷體" pitchFamily="65" charset="-120"/>
                        </a:rPr>
                        <a:t>5.21</a:t>
                      </a:r>
                      <a:endParaRPr lang="zh-TW" altLang="en-US"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10.45</a:t>
                      </a:r>
                      <a:endParaRPr lang="zh-TW" sz="1800" kern="100" dirty="0">
                        <a:solidFill>
                          <a:schemeClr val="tx1"/>
                        </a:solidFill>
                        <a:latin typeface="標楷體" pitchFamily="65" charset="-120"/>
                        <a:ea typeface="標楷體" pitchFamily="65" charset="-120"/>
                      </a:endParaRPr>
                    </a:p>
                  </a:txBody>
                  <a:tcPr marL="68580" marR="68580" marT="9525" marB="0"/>
                </a:tc>
              </a:tr>
              <a:tr h="679195">
                <a:tc>
                  <a:txBody>
                    <a:bodyPr/>
                    <a:lstStyle/>
                    <a:p>
                      <a:pPr algn="ctr">
                        <a:spcAft>
                          <a:spcPts val="0"/>
                        </a:spcAft>
                      </a:pPr>
                      <a:r>
                        <a:rPr lang="zh-TW" sz="1800" kern="100" dirty="0">
                          <a:solidFill>
                            <a:schemeClr val="tx1"/>
                          </a:solidFill>
                          <a:latin typeface="標楷體" pitchFamily="65" charset="-120"/>
                          <a:ea typeface="標楷體" pitchFamily="65" charset="-120"/>
                        </a:rPr>
                        <a:t>每股盈餘</a:t>
                      </a:r>
                      <a:r>
                        <a:rPr lang="en-US" sz="1800" kern="100" dirty="0">
                          <a:solidFill>
                            <a:schemeClr val="tx1"/>
                          </a:solidFill>
                          <a:latin typeface="標楷體" pitchFamily="65" charset="-120"/>
                          <a:ea typeface="標楷體" pitchFamily="65" charset="-120"/>
                        </a:rPr>
                        <a:t>(</a:t>
                      </a:r>
                      <a:r>
                        <a:rPr lang="zh-TW" sz="1800" kern="100" dirty="0">
                          <a:solidFill>
                            <a:schemeClr val="tx1"/>
                          </a:solidFill>
                          <a:latin typeface="標楷體" pitchFamily="65" charset="-120"/>
                          <a:ea typeface="標楷體" pitchFamily="65" charset="-120"/>
                        </a:rPr>
                        <a:t>元</a:t>
                      </a:r>
                      <a:r>
                        <a:rPr lang="en-US" sz="1800" kern="100" dirty="0">
                          <a:solidFill>
                            <a:schemeClr val="tx1"/>
                          </a:solidFill>
                          <a:latin typeface="標楷體" pitchFamily="65" charset="-120"/>
                          <a:ea typeface="標楷體" pitchFamily="65" charset="-120"/>
                        </a:rPr>
                        <a:t>) </a:t>
                      </a:r>
                      <a:endParaRPr lang="zh-TW" sz="1800" kern="100" dirty="0">
                        <a:solidFill>
                          <a:schemeClr val="tx1"/>
                        </a:solidFill>
                        <a:latin typeface="標楷體" pitchFamily="65" charset="-120"/>
                        <a:ea typeface="標楷體" pitchFamily="65" charset="-120"/>
                      </a:endParaRPr>
                    </a:p>
                    <a:p>
                      <a:pPr algn="ctr">
                        <a:spcAft>
                          <a:spcPts val="0"/>
                        </a:spcAft>
                      </a:pPr>
                      <a:r>
                        <a:rPr lang="en-US" sz="1800" kern="100" dirty="0">
                          <a:solidFill>
                            <a:schemeClr val="tx1"/>
                          </a:solidFill>
                          <a:latin typeface="標楷體" pitchFamily="65" charset="-120"/>
                          <a:ea typeface="標楷體" pitchFamily="65" charset="-120"/>
                        </a:rPr>
                        <a:t>EPS </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rPr>
                        <a:t>1.96</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1.46</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dirty="0" smtClean="0">
                          <a:solidFill>
                            <a:schemeClr val="tx1"/>
                          </a:solidFill>
                          <a:latin typeface="標楷體" pitchFamily="65" charset="-120"/>
                          <a:ea typeface="標楷體" pitchFamily="65" charset="-120"/>
                        </a:rPr>
                        <a:t>0.82</a:t>
                      </a:r>
                      <a:endParaRPr lang="zh-TW" altLang="en-US" dirty="0">
                        <a:solidFill>
                          <a:schemeClr val="tx1"/>
                        </a:solidFill>
                        <a:latin typeface="標楷體" pitchFamily="65" charset="-120"/>
                        <a:ea typeface="標楷體" pitchFamily="65" charset="-120"/>
                      </a:endParaRPr>
                    </a:p>
                  </a:txBody>
                  <a:tcPr marL="68580" marR="68580" marT="9525" marB="0"/>
                </a:tc>
                <a:tc>
                  <a:txBody>
                    <a:bodyPr/>
                    <a:lstStyle/>
                    <a:p>
                      <a:pPr algn="ctr">
                        <a:spcAft>
                          <a:spcPts val="0"/>
                        </a:spcAft>
                      </a:pPr>
                      <a:r>
                        <a:rPr lang="en-US" altLang="zh-TW" sz="1800" kern="100" dirty="0" smtClean="0">
                          <a:solidFill>
                            <a:schemeClr val="tx1"/>
                          </a:solidFill>
                          <a:latin typeface="標楷體" pitchFamily="65" charset="-120"/>
                          <a:ea typeface="標楷體" pitchFamily="65" charset="-120"/>
                        </a:rPr>
                        <a:t>1.77</a:t>
                      </a:r>
                      <a:endParaRPr lang="zh-TW" sz="1800" kern="100" dirty="0">
                        <a:solidFill>
                          <a:schemeClr val="tx1"/>
                        </a:solidFill>
                        <a:latin typeface="標楷體" pitchFamily="65" charset="-120"/>
                        <a:ea typeface="標楷體" pitchFamily="65" charset="-120"/>
                      </a:endParaRPr>
                    </a:p>
                  </a:txBody>
                  <a:tcPr marL="68580" marR="68580" marT="9525" marB="0"/>
                </a:tc>
              </a:tr>
              <a:tr h="671432">
                <a:tc>
                  <a:txBody>
                    <a:bodyPr/>
                    <a:lstStyle/>
                    <a:p>
                      <a:pPr algn="ctr">
                        <a:spcAft>
                          <a:spcPts val="0"/>
                        </a:spcAft>
                      </a:pPr>
                      <a:r>
                        <a:rPr lang="zh-TW" sz="1800" kern="100" dirty="0">
                          <a:solidFill>
                            <a:schemeClr val="tx1"/>
                          </a:solidFill>
                          <a:latin typeface="標楷體" pitchFamily="65" charset="-120"/>
                          <a:ea typeface="標楷體" pitchFamily="65" charset="-120"/>
                        </a:rPr>
                        <a:t>股東權益報酬率 </a:t>
                      </a:r>
                    </a:p>
                    <a:p>
                      <a:pPr algn="ctr">
                        <a:spcAft>
                          <a:spcPts val="0"/>
                        </a:spcAft>
                      </a:pPr>
                      <a:r>
                        <a:rPr lang="en-US" sz="1800" kern="100" dirty="0">
                          <a:solidFill>
                            <a:schemeClr val="tx1"/>
                          </a:solidFill>
                          <a:latin typeface="標楷體" pitchFamily="65" charset="-120"/>
                          <a:ea typeface="標楷體" pitchFamily="65" charset="-120"/>
                        </a:rPr>
                        <a:t>ROE </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6.86</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4.64</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dirty="0" smtClean="0">
                          <a:solidFill>
                            <a:schemeClr val="tx1"/>
                          </a:solidFill>
                          <a:latin typeface="標楷體" pitchFamily="65" charset="-120"/>
                          <a:ea typeface="標楷體" pitchFamily="65" charset="-120"/>
                        </a:rPr>
                        <a:t>2.61</a:t>
                      </a:r>
                      <a:endParaRPr lang="zh-TW" altLang="en-US"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5.71</a:t>
                      </a:r>
                      <a:endParaRPr lang="zh-TW" sz="1800" kern="100" dirty="0">
                        <a:solidFill>
                          <a:schemeClr val="tx1"/>
                        </a:solidFill>
                        <a:latin typeface="標楷體" pitchFamily="65" charset="-120"/>
                        <a:ea typeface="標楷體" pitchFamily="65" charset="-120"/>
                      </a:endParaRPr>
                    </a:p>
                  </a:txBody>
                  <a:tcPr marL="68580" marR="68580" marT="9525" marB="0"/>
                </a:tc>
              </a:tr>
              <a:tr h="679195">
                <a:tc>
                  <a:txBody>
                    <a:bodyPr/>
                    <a:lstStyle/>
                    <a:p>
                      <a:pPr algn="ctr">
                        <a:spcAft>
                          <a:spcPts val="0"/>
                        </a:spcAft>
                      </a:pPr>
                      <a:r>
                        <a:rPr lang="zh-TW" sz="1800" kern="100" dirty="0" smtClean="0">
                          <a:solidFill>
                            <a:schemeClr val="tx1"/>
                          </a:solidFill>
                          <a:latin typeface="標楷體" pitchFamily="65" charset="-120"/>
                          <a:ea typeface="標楷體" pitchFamily="65" charset="-120"/>
                        </a:rPr>
                        <a:t>現金股利</a:t>
                      </a:r>
                      <a:r>
                        <a:rPr lang="en-US" altLang="zh-TW" sz="1800" kern="100" dirty="0" smtClean="0">
                          <a:solidFill>
                            <a:schemeClr val="tx1"/>
                          </a:solidFill>
                          <a:latin typeface="標楷體" pitchFamily="65" charset="-120"/>
                          <a:ea typeface="標楷體" pitchFamily="65" charset="-120"/>
                        </a:rPr>
                        <a:t>(</a:t>
                      </a:r>
                      <a:r>
                        <a:rPr lang="zh-TW" altLang="en-US" sz="1800" kern="100" dirty="0" smtClean="0">
                          <a:solidFill>
                            <a:schemeClr val="tx1"/>
                          </a:solidFill>
                          <a:latin typeface="標楷體" pitchFamily="65" charset="-120"/>
                          <a:ea typeface="標楷體" pitchFamily="65" charset="-120"/>
                        </a:rPr>
                        <a:t>元</a:t>
                      </a:r>
                      <a:r>
                        <a:rPr lang="en-US" altLang="zh-TW" sz="1800" kern="100" dirty="0" smtClean="0">
                          <a:solidFill>
                            <a:schemeClr val="tx1"/>
                          </a:solidFill>
                          <a:latin typeface="標楷體" pitchFamily="65" charset="-120"/>
                          <a:ea typeface="標楷體" pitchFamily="65" charset="-120"/>
                        </a:rPr>
                        <a:t>/</a:t>
                      </a:r>
                      <a:r>
                        <a:rPr lang="zh-TW" altLang="en-US" sz="1800" kern="100" dirty="0" smtClean="0">
                          <a:solidFill>
                            <a:schemeClr val="tx1"/>
                          </a:solidFill>
                          <a:latin typeface="標楷體" pitchFamily="65" charset="-120"/>
                          <a:ea typeface="標楷體" pitchFamily="65" charset="-120"/>
                        </a:rPr>
                        <a:t>股</a:t>
                      </a:r>
                      <a:r>
                        <a:rPr lang="en-US" altLang="zh-TW" sz="1800" kern="100" dirty="0" smtClean="0">
                          <a:solidFill>
                            <a:schemeClr val="tx1"/>
                          </a:solidFill>
                          <a:latin typeface="標楷體" pitchFamily="65" charset="-120"/>
                          <a:ea typeface="標楷體" pitchFamily="65" charset="-120"/>
                        </a:rPr>
                        <a:t>)</a:t>
                      </a:r>
                      <a:endParaRPr lang="zh-TW" sz="1800" kern="100" dirty="0">
                        <a:solidFill>
                          <a:schemeClr val="tx1"/>
                        </a:solidFill>
                        <a:latin typeface="標楷體" pitchFamily="65" charset="-120"/>
                        <a:ea typeface="標楷體" pitchFamily="65" charset="-120"/>
                      </a:endParaRPr>
                    </a:p>
                    <a:p>
                      <a:pPr algn="ctr">
                        <a:spcAft>
                          <a:spcPts val="0"/>
                        </a:spcAft>
                      </a:pPr>
                      <a:r>
                        <a:rPr lang="en-US" sz="1400" kern="100" dirty="0">
                          <a:solidFill>
                            <a:schemeClr val="tx1"/>
                          </a:solidFill>
                          <a:latin typeface="標楷體" pitchFamily="65" charset="-120"/>
                          <a:ea typeface="標楷體" pitchFamily="65" charset="-120"/>
                        </a:rPr>
                        <a:t>Cash dividends </a:t>
                      </a:r>
                      <a:endParaRPr lang="zh-TW" sz="14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0.5</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sz="1800" kern="100" dirty="0" smtClean="0">
                          <a:solidFill>
                            <a:schemeClr val="tx1"/>
                          </a:solidFill>
                          <a:latin typeface="標楷體" pitchFamily="65" charset="-120"/>
                          <a:ea typeface="標楷體" pitchFamily="65" charset="-120"/>
                        </a:rPr>
                        <a:t>0.5</a:t>
                      </a:r>
                      <a:endParaRPr lang="zh-TW" sz="1800" kern="100"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dirty="0" smtClean="0">
                          <a:solidFill>
                            <a:schemeClr val="tx1"/>
                          </a:solidFill>
                          <a:latin typeface="標楷體" pitchFamily="65" charset="-120"/>
                          <a:ea typeface="標楷體" pitchFamily="65" charset="-120"/>
                        </a:rPr>
                        <a:t>1.0</a:t>
                      </a:r>
                      <a:endParaRPr lang="zh-TW" altLang="en-US" dirty="0">
                        <a:solidFill>
                          <a:schemeClr val="tx1"/>
                        </a:solidFill>
                        <a:latin typeface="標楷體" pitchFamily="65" charset="-120"/>
                        <a:ea typeface="標楷體" pitchFamily="65" charset="-120"/>
                      </a:endParaRPr>
                    </a:p>
                  </a:txBody>
                  <a:tcPr marL="68580" marR="68580" marT="9525" marB="0"/>
                </a:tc>
                <a:tc>
                  <a:txBody>
                    <a:bodyPr/>
                    <a:lstStyle/>
                    <a:p>
                      <a:pPr algn="ctr"/>
                      <a:r>
                        <a:rPr lang="en-US" altLang="zh-TW" dirty="0" smtClean="0">
                          <a:solidFill>
                            <a:schemeClr val="tx1"/>
                          </a:solidFill>
                          <a:latin typeface="標楷體" pitchFamily="65" charset="-120"/>
                          <a:ea typeface="標楷體" pitchFamily="65" charset="-120"/>
                        </a:rPr>
                        <a:t>0.5</a:t>
                      </a:r>
                      <a:endParaRPr lang="zh-TW" altLang="en-US" dirty="0">
                        <a:solidFill>
                          <a:schemeClr val="tx1"/>
                        </a:solidFill>
                        <a:latin typeface="標楷體" pitchFamily="65" charset="-120"/>
                        <a:ea typeface="標楷體" pitchFamily="65" charset="-120"/>
                      </a:endParaRPr>
                    </a:p>
                  </a:txBody>
                  <a:tcPr marL="68580" marR="68580" marT="9525" marB="0"/>
                </a:tc>
              </a:tr>
            </a:tbl>
          </a:graphicData>
        </a:graphic>
      </p:graphicFrame>
      <p:sp>
        <p:nvSpPr>
          <p:cNvPr id="11" name="頁尾版面配置區 6"/>
          <p:cNvSpPr>
            <a:spLocks noGrp="1"/>
          </p:cNvSpPr>
          <p:nvPr>
            <p:ph type="ftr" sz="quarter" idx="11"/>
          </p:nvPr>
        </p:nvSpPr>
        <p:spPr>
          <a:xfrm>
            <a:off x="3707904" y="6381329"/>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4" name="投影片編號版面配置區 3"/>
          <p:cNvSpPr>
            <a:spLocks noGrp="1"/>
          </p:cNvSpPr>
          <p:nvPr>
            <p:ph type="sldNum" sz="quarter" idx="12"/>
          </p:nvPr>
        </p:nvSpPr>
        <p:spPr/>
        <p:txBody>
          <a:bodyPr/>
          <a:lstStyle/>
          <a:p>
            <a:fld id="{4D7FAEE6-2A4A-46A2-BC14-94A91FA8264E}" type="slidenum">
              <a:rPr lang="zh-TW" altLang="en-US" smtClean="0"/>
              <a:pPr/>
              <a:t>16</a:t>
            </a:fld>
            <a:endParaRPr lang="zh-TW" altLang="en-US"/>
          </a:p>
        </p:txBody>
      </p:sp>
      <p:pic>
        <p:nvPicPr>
          <p:cNvPr id="9" name="Picture 2" descr="C:\Users\cwco\Pictures\image003.gif"/>
          <p:cNvPicPr>
            <a:picLocks noChangeAspect="1" noChangeArrowheads="1"/>
          </p:cNvPicPr>
          <p:nvPr/>
        </p:nvPicPr>
        <p:blipFill>
          <a:blip r:embed="rId2" cstate="print"/>
          <a:srcRect/>
          <a:stretch>
            <a:fillRect/>
          </a:stretch>
        </p:blipFill>
        <p:spPr bwMode="auto">
          <a:xfrm>
            <a:off x="6732240" y="188640"/>
            <a:ext cx="1080120" cy="717962"/>
          </a:xfrm>
          <a:prstGeom prst="rect">
            <a:avLst/>
          </a:prstGeom>
          <a:noFill/>
        </p:spPr>
      </p:pic>
      <p:sp>
        <p:nvSpPr>
          <p:cNvPr id="8" name="文字方塊 7"/>
          <p:cNvSpPr txBox="1"/>
          <p:nvPr/>
        </p:nvSpPr>
        <p:spPr>
          <a:xfrm>
            <a:off x="6588224" y="1052736"/>
            <a:ext cx="2304256" cy="523220"/>
          </a:xfrm>
          <a:prstGeom prst="rect">
            <a:avLst/>
          </a:prstGeom>
          <a:noFill/>
        </p:spPr>
        <p:txBody>
          <a:bodyPr wrap="square" rtlCol="0">
            <a:spAutoFit/>
          </a:bodyPr>
          <a:lstStyle/>
          <a:p>
            <a:r>
              <a:rPr lang="zh-TW" altLang="en-US" sz="1400" dirty="0" smtClean="0">
                <a:solidFill>
                  <a:schemeClr val="tx2"/>
                </a:solidFill>
                <a:latin typeface="標楷體" pitchFamily="65" charset="-120"/>
                <a:ea typeface="標楷體" pitchFamily="65" charset="-120"/>
              </a:rPr>
              <a:t>營業收入單位</a:t>
            </a:r>
            <a:r>
              <a:rPr lang="en-US" altLang="zh-TW" sz="1400" dirty="0" smtClean="0">
                <a:solidFill>
                  <a:schemeClr val="tx2"/>
                </a:solidFill>
                <a:latin typeface="標楷體" pitchFamily="65" charset="-120"/>
                <a:ea typeface="標楷體" pitchFamily="65" charset="-120"/>
              </a:rPr>
              <a:t>:</a:t>
            </a:r>
            <a:r>
              <a:rPr lang="zh-TW" altLang="en-US" sz="1400" dirty="0" smtClean="0">
                <a:solidFill>
                  <a:schemeClr val="tx2"/>
                </a:solidFill>
                <a:latin typeface="標楷體" pitchFamily="65" charset="-120"/>
                <a:ea typeface="標楷體" pitchFamily="65" charset="-120"/>
              </a:rPr>
              <a:t>新臺幣仟元</a:t>
            </a:r>
            <a:endParaRPr lang="en-US" altLang="zh-TW" sz="1400" dirty="0" smtClean="0">
              <a:solidFill>
                <a:schemeClr val="tx2"/>
              </a:solidFill>
              <a:latin typeface="標楷體" pitchFamily="65" charset="-120"/>
              <a:ea typeface="標楷體" pitchFamily="65" charset="-120"/>
            </a:endParaRPr>
          </a:p>
          <a:p>
            <a:r>
              <a:rPr lang="zh-TW" altLang="en-US" sz="1400" dirty="0" smtClean="0">
                <a:solidFill>
                  <a:schemeClr val="tx2"/>
                </a:solidFill>
                <a:latin typeface="標楷體" pitchFamily="65" charset="-120"/>
                <a:ea typeface="標楷體" pitchFamily="65" charset="-120"/>
              </a:rPr>
              <a:t>每股盈餘單位</a:t>
            </a:r>
            <a:r>
              <a:rPr lang="en-US" altLang="zh-TW" sz="1400" dirty="0" smtClean="0">
                <a:solidFill>
                  <a:schemeClr val="tx2"/>
                </a:solidFill>
                <a:latin typeface="標楷體" pitchFamily="65" charset="-120"/>
                <a:ea typeface="標楷體" pitchFamily="65" charset="-120"/>
              </a:rPr>
              <a:t>:</a:t>
            </a:r>
            <a:r>
              <a:rPr lang="zh-TW" altLang="en-US" sz="1400" dirty="0" smtClean="0">
                <a:solidFill>
                  <a:schemeClr val="tx2"/>
                </a:solidFill>
                <a:latin typeface="標楷體" pitchFamily="65" charset="-120"/>
                <a:ea typeface="標楷體" pitchFamily="65" charset="-120"/>
              </a:rPr>
              <a:t>新臺幣元</a:t>
            </a:r>
            <a:endParaRPr lang="zh-TW" altLang="en-US" sz="1400" dirty="0">
              <a:solidFill>
                <a:schemeClr val="tx2"/>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pPr>
              <a:buNone/>
            </a:pPr>
            <a:endParaRPr lang="en-US" altLang="zh-TW" sz="5400" dirty="0" smtClean="0">
              <a:latin typeface="標楷體" pitchFamily="65" charset="-120"/>
              <a:ea typeface="標楷體" pitchFamily="65" charset="-120"/>
            </a:endParaRPr>
          </a:p>
          <a:p>
            <a:pPr>
              <a:buNone/>
            </a:pPr>
            <a:r>
              <a:rPr lang="zh-TW" altLang="en-US" sz="5400" dirty="0" smtClean="0">
                <a:latin typeface="標楷體" pitchFamily="65" charset="-120"/>
                <a:ea typeface="標楷體" pitchFamily="65" charset="-120"/>
              </a:rPr>
              <a:t> </a:t>
            </a:r>
            <a:r>
              <a:rPr lang="en-US" altLang="zh-TW" sz="5400" dirty="0" smtClean="0">
                <a:latin typeface="標楷體" pitchFamily="65" charset="-120"/>
                <a:ea typeface="標楷體" pitchFamily="65" charset="-120"/>
              </a:rPr>
              <a:t>Business philosophy and outlook</a:t>
            </a:r>
          </a:p>
          <a:p>
            <a:endParaRPr lang="zh-TW" altLang="en-US" dirty="0"/>
          </a:p>
        </p:txBody>
      </p:sp>
      <p:sp>
        <p:nvSpPr>
          <p:cNvPr id="8" name="頁尾版面配置區 6"/>
          <p:cNvSpPr>
            <a:spLocks noGrp="1"/>
          </p:cNvSpPr>
          <p:nvPr>
            <p:ph type="ftr" sz="quarter" idx="11"/>
          </p:nvPr>
        </p:nvSpPr>
        <p:spPr>
          <a:xfrm>
            <a:off x="3707904" y="6381329"/>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2019</a:t>
            </a:r>
            <a:r>
              <a:rPr lang="zh-TW" altLang="en-US" sz="1000" dirty="0" smtClean="0"/>
              <a:t>年法人說明會</a:t>
            </a:r>
            <a:endParaRPr lang="zh-TW" altLang="en-US" sz="1000"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17</a:t>
            </a:fld>
            <a:endParaRPr lang="zh-TW" altLang="en-US"/>
          </a:p>
        </p:txBody>
      </p:sp>
      <p:pic>
        <p:nvPicPr>
          <p:cNvPr id="6" name="Picture 2" descr="C:\Users\cwco\Pictures\image003.gif"/>
          <p:cNvPicPr>
            <a:picLocks noChangeAspect="1" noChangeArrowheads="1"/>
          </p:cNvPicPr>
          <p:nvPr/>
        </p:nvPicPr>
        <p:blipFill>
          <a:blip r:embed="rId2" cstate="print"/>
          <a:srcRect/>
          <a:stretch>
            <a:fillRect/>
          </a:stretch>
        </p:blipFill>
        <p:spPr bwMode="auto">
          <a:xfrm>
            <a:off x="6732240" y="188640"/>
            <a:ext cx="1080120" cy="71796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457200"/>
            <a:ext cx="8686800" cy="667544"/>
          </a:xfrm>
        </p:spPr>
        <p:txBody>
          <a:bodyPr>
            <a:normAutofit/>
          </a:bodyPr>
          <a:lstStyle/>
          <a:p>
            <a:r>
              <a:rPr lang="zh-TW" altLang="en-US" dirty="0" smtClean="0">
                <a:latin typeface="標楷體" pitchFamily="65" charset="-120"/>
                <a:ea typeface="標楷體" pitchFamily="65" charset="-120"/>
              </a:rPr>
              <a:t> </a:t>
            </a:r>
            <a:r>
              <a:rPr lang="en-US" altLang="zh-TW" dirty="0" smtClean="0">
                <a:solidFill>
                  <a:schemeClr val="tx1"/>
                </a:solidFill>
                <a:latin typeface="標楷體" pitchFamily="65" charset="-120"/>
                <a:ea typeface="標楷體" pitchFamily="65" charset="-120"/>
              </a:rPr>
              <a:t>Business philosophy and outlook</a:t>
            </a:r>
            <a:endParaRPr lang="zh-TW" altLang="en-US" dirty="0">
              <a:solidFill>
                <a:schemeClr val="tx1"/>
              </a:solidFill>
            </a:endParaRPr>
          </a:p>
        </p:txBody>
      </p:sp>
      <p:sp>
        <p:nvSpPr>
          <p:cNvPr id="3" name="內容版面配置區 2"/>
          <p:cNvSpPr>
            <a:spLocks noGrp="1"/>
          </p:cNvSpPr>
          <p:nvPr>
            <p:ph idx="1"/>
          </p:nvPr>
        </p:nvSpPr>
        <p:spPr>
          <a:xfrm>
            <a:off x="179512" y="1554162"/>
            <a:ext cx="8812088" cy="4525963"/>
          </a:xfrm>
        </p:spPr>
        <p:txBody>
          <a:bodyPr>
            <a:normAutofit fontScale="77500" lnSpcReduction="20000"/>
          </a:bodyPr>
          <a:lstStyle/>
          <a:p>
            <a:pPr>
              <a:buNone/>
            </a:pPr>
            <a:r>
              <a:rPr lang="zh-TW" altLang="en-US" sz="3600" dirty="0" smtClean="0">
                <a:solidFill>
                  <a:schemeClr val="tx1"/>
                </a:solidFill>
                <a:latin typeface="標楷體" pitchFamily="65" charset="-120"/>
                <a:ea typeface="標楷體" pitchFamily="65" charset="-120"/>
              </a:rPr>
              <a:t> </a:t>
            </a:r>
            <a:r>
              <a:rPr lang="en-US" altLang="zh-TW" sz="3600" dirty="0" smtClean="0">
                <a:solidFill>
                  <a:schemeClr val="tx1"/>
                </a:solidFill>
                <a:latin typeface="標楷體" pitchFamily="65" charset="-120"/>
                <a:ea typeface="標楷體" pitchFamily="65" charset="-120"/>
              </a:rPr>
              <a:t>In the third quarter of 2020, </a:t>
            </a:r>
            <a:r>
              <a:rPr lang="en-US" altLang="zh-TW" sz="3600" dirty="0" err="1" smtClean="0">
                <a:solidFill>
                  <a:schemeClr val="tx1"/>
                </a:solidFill>
                <a:latin typeface="標楷體" pitchFamily="65" charset="-120"/>
                <a:ea typeface="標楷體" pitchFamily="65" charset="-120"/>
              </a:rPr>
              <a:t>Coronavirus</a:t>
            </a:r>
            <a:r>
              <a:rPr lang="en-US" altLang="zh-TW" sz="3600" dirty="0" smtClean="0">
                <a:solidFill>
                  <a:schemeClr val="tx1"/>
                </a:solidFill>
                <a:latin typeface="標楷體" pitchFamily="65" charset="-120"/>
                <a:ea typeface="標楷體" pitchFamily="65" charset="-120"/>
              </a:rPr>
              <a:t> (Covid-19) spread throughout the world, resulting in the implementation of quarantine and travel restrictions on subsidiaries, customers and suppliers in some parts of the country. The combined company evaluated the overall business and financial aspects and It has not been significantly affected, and there is no doubt about the ability to continue operations, asset impairment and financing risks.</a:t>
            </a:r>
            <a:endParaRPr lang="zh-TW" altLang="en-US" sz="3600" dirty="0">
              <a:solidFill>
                <a:schemeClr val="tx1"/>
              </a:solidFill>
            </a:endParaRPr>
          </a:p>
        </p:txBody>
      </p:sp>
      <p:sp>
        <p:nvSpPr>
          <p:cNvPr id="8" name="頁尾版面配置區 6"/>
          <p:cNvSpPr>
            <a:spLocks noGrp="1"/>
          </p:cNvSpPr>
          <p:nvPr>
            <p:ph type="ftr" sz="quarter" idx="11"/>
          </p:nvPr>
        </p:nvSpPr>
        <p:spPr>
          <a:xfrm>
            <a:off x="3707904" y="6381329"/>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18</a:t>
            </a:fld>
            <a:endParaRPr lang="zh-TW" altLang="en-US"/>
          </a:p>
        </p:txBody>
      </p:sp>
      <p:pic>
        <p:nvPicPr>
          <p:cNvPr id="6" name="Picture 2" descr="C:\Users\cwco\Pictures\image003.gif"/>
          <p:cNvPicPr>
            <a:picLocks noChangeAspect="1" noChangeArrowheads="1"/>
          </p:cNvPicPr>
          <p:nvPr/>
        </p:nvPicPr>
        <p:blipFill>
          <a:blip r:embed="rId2" cstate="print"/>
          <a:srcRect/>
          <a:stretch>
            <a:fillRect/>
          </a:stretch>
        </p:blipFill>
        <p:spPr bwMode="auto">
          <a:xfrm>
            <a:off x="6732240" y="188640"/>
            <a:ext cx="1080120" cy="717962"/>
          </a:xfrm>
          <a:prstGeom prst="rect">
            <a:avLst/>
          </a:prstGeom>
          <a:noFill/>
        </p:spPr>
      </p:pic>
      <p:sp>
        <p:nvSpPr>
          <p:cNvPr id="7" name="文字方塊 6"/>
          <p:cNvSpPr txBox="1"/>
          <p:nvPr/>
        </p:nvSpPr>
        <p:spPr>
          <a:xfrm>
            <a:off x="1043608" y="1412776"/>
            <a:ext cx="184731" cy="369332"/>
          </a:xfrm>
          <a:prstGeom prst="rect">
            <a:avLst/>
          </a:prstGeom>
          <a:noFill/>
        </p:spPr>
        <p:txBody>
          <a:bodyPr wrap="none" rtlCol="0">
            <a:spAutoFit/>
          </a:bodyPr>
          <a:lstStyle/>
          <a:p>
            <a:endParaRPr lang="zh-TW"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en-US" altLang="zh-TW" dirty="0" smtClean="0"/>
          </a:p>
          <a:p>
            <a:pPr>
              <a:buNone/>
            </a:pPr>
            <a:r>
              <a:rPr lang="zh-TW" altLang="en-US" sz="4800" dirty="0" smtClean="0">
                <a:latin typeface="標楷體" pitchFamily="65" charset="-120"/>
                <a:ea typeface="標楷體" pitchFamily="65" charset="-120"/>
              </a:rPr>
              <a:t>    </a:t>
            </a:r>
            <a:r>
              <a:rPr lang="en-US" altLang="zh-TW" sz="4800" dirty="0" smtClean="0">
                <a:latin typeface="標楷體" pitchFamily="65" charset="-120"/>
                <a:ea typeface="標楷體" pitchFamily="65" charset="-120"/>
              </a:rPr>
              <a:t>Presentation finished</a:t>
            </a:r>
            <a:endParaRPr lang="en-US" altLang="zh-TW" sz="4800" dirty="0" smtClean="0"/>
          </a:p>
          <a:p>
            <a:pPr>
              <a:buNone/>
            </a:pPr>
            <a:r>
              <a:rPr lang="zh-TW" altLang="en-US" sz="4800" dirty="0" smtClean="0"/>
              <a:t>             </a:t>
            </a:r>
            <a:r>
              <a:rPr lang="en-US" altLang="zh-TW" sz="4800" dirty="0" smtClean="0"/>
              <a:t>    </a:t>
            </a:r>
            <a:endParaRPr lang="en-US" altLang="zh-TW" sz="4800" dirty="0" smtClean="0">
              <a:latin typeface="標楷體" pitchFamily="65" charset="-120"/>
              <a:ea typeface="標楷體" pitchFamily="65" charset="-120"/>
            </a:endParaRPr>
          </a:p>
          <a:p>
            <a:pPr>
              <a:buNone/>
            </a:pPr>
            <a:r>
              <a:rPr lang="en-US" altLang="zh-TW" sz="4800" dirty="0" smtClean="0"/>
              <a:t>                          </a:t>
            </a:r>
          </a:p>
          <a:p>
            <a:pPr>
              <a:buNone/>
            </a:pPr>
            <a:r>
              <a:rPr lang="en-US" altLang="zh-TW" sz="4800" dirty="0" smtClean="0"/>
              <a:t>                              </a:t>
            </a:r>
            <a:endParaRPr lang="zh-TW" altLang="en-US" sz="4800" dirty="0"/>
          </a:p>
        </p:txBody>
      </p:sp>
      <p:sp>
        <p:nvSpPr>
          <p:cNvPr id="9" name="頁尾版面配置區 6"/>
          <p:cNvSpPr>
            <a:spLocks noGrp="1"/>
          </p:cNvSpPr>
          <p:nvPr>
            <p:ph type="ftr" sz="quarter" idx="11"/>
          </p:nvPr>
        </p:nvSpPr>
        <p:spPr>
          <a:xfrm>
            <a:off x="3707904" y="6381329"/>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4" name="投影片編號版面配置區 3"/>
          <p:cNvSpPr>
            <a:spLocks noGrp="1"/>
          </p:cNvSpPr>
          <p:nvPr>
            <p:ph type="sldNum" sz="quarter" idx="12"/>
          </p:nvPr>
        </p:nvSpPr>
        <p:spPr/>
        <p:txBody>
          <a:bodyPr/>
          <a:lstStyle/>
          <a:p>
            <a:fld id="{4D7FAEE6-2A4A-46A2-BC14-94A91FA8264E}" type="slidenum">
              <a:rPr lang="zh-TW" altLang="en-US" smtClean="0"/>
              <a:pPr/>
              <a:t>19</a:t>
            </a:fld>
            <a:endParaRPr lang="zh-TW" altLang="en-US"/>
          </a:p>
        </p:txBody>
      </p:sp>
      <p:pic>
        <p:nvPicPr>
          <p:cNvPr id="5" name="Picture 2" descr="C:\Users\cwco\Pictures\image003.gif"/>
          <p:cNvPicPr>
            <a:picLocks noChangeAspect="1" noChangeArrowheads="1"/>
          </p:cNvPicPr>
          <p:nvPr/>
        </p:nvPicPr>
        <p:blipFill>
          <a:blip r:embed="rId2" cstate="print"/>
          <a:srcRect/>
          <a:stretch>
            <a:fillRect/>
          </a:stretch>
        </p:blipFill>
        <p:spPr bwMode="auto">
          <a:xfrm>
            <a:off x="3419872" y="3356992"/>
            <a:ext cx="2160240" cy="1435924"/>
          </a:xfrm>
          <a:prstGeom prst="rect">
            <a:avLst/>
          </a:prstGeom>
          <a:noFill/>
        </p:spPr>
      </p:pic>
      <p:pic>
        <p:nvPicPr>
          <p:cNvPr id="7" name="Picture 2" descr="C:\Users\cwco\Pictures\image003.gif"/>
          <p:cNvPicPr>
            <a:picLocks noChangeAspect="1" noChangeArrowheads="1"/>
          </p:cNvPicPr>
          <p:nvPr/>
        </p:nvPicPr>
        <p:blipFill>
          <a:blip r:embed="rId2" cstate="print"/>
          <a:srcRect/>
          <a:stretch>
            <a:fillRect/>
          </a:stretch>
        </p:blipFill>
        <p:spPr bwMode="auto">
          <a:xfrm>
            <a:off x="6732240" y="188640"/>
            <a:ext cx="1080120" cy="71796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0648"/>
            <a:ext cx="8686800" cy="936104"/>
          </a:xfrm>
        </p:spPr>
        <p:txBody>
          <a:bodyPr>
            <a:normAutofit/>
          </a:bodyPr>
          <a:lstStyle/>
          <a:p>
            <a:r>
              <a:rPr lang="zh-TW" altLang="en-US" b="1" dirty="0" smtClean="0">
                <a:latin typeface="標楷體" pitchFamily="65" charset="-120"/>
                <a:ea typeface="標楷體" pitchFamily="65" charset="-120"/>
              </a:rPr>
              <a:t> </a:t>
            </a:r>
            <a:r>
              <a:rPr lang="en-US" altLang="zh-TW" b="1" dirty="0" smtClean="0">
                <a:latin typeface="標楷體" pitchFamily="65" charset="-120"/>
                <a:ea typeface="標楷體" pitchFamily="65" charset="-120"/>
              </a:rPr>
              <a:t>Disclaimer</a:t>
            </a:r>
            <a:endParaRPr lang="zh-TW" altLang="en-US" b="1" dirty="0">
              <a:latin typeface="標楷體" pitchFamily="65" charset="-120"/>
              <a:ea typeface="標楷體" pitchFamily="65" charset="-120"/>
            </a:endParaRPr>
          </a:p>
        </p:txBody>
      </p:sp>
      <p:sp>
        <p:nvSpPr>
          <p:cNvPr id="3" name="內容版面配置區 2"/>
          <p:cNvSpPr>
            <a:spLocks noGrp="1"/>
          </p:cNvSpPr>
          <p:nvPr>
            <p:ph idx="1"/>
          </p:nvPr>
        </p:nvSpPr>
        <p:spPr>
          <a:xfrm>
            <a:off x="179512" y="1196752"/>
            <a:ext cx="8784976" cy="5112568"/>
          </a:xfrm>
        </p:spPr>
        <p:txBody>
          <a:bodyPr>
            <a:noAutofit/>
          </a:bodyPr>
          <a:lstStyle/>
          <a:p>
            <a:pPr>
              <a:buFont typeface="Wingdings" pitchFamily="2" charset="2"/>
              <a:buChar char="Ø"/>
            </a:pPr>
            <a:r>
              <a:rPr lang="en-US" altLang="zh-TW" sz="1600" dirty="0" smtClean="0">
                <a:solidFill>
                  <a:schemeClr val="tx1"/>
                </a:solidFill>
                <a:latin typeface="標楷體" pitchFamily="65" charset="-120"/>
                <a:ea typeface="標楷體" pitchFamily="65" charset="-120"/>
              </a:rPr>
              <a:t>The content of this briefing report is prepared in accordance with the financial report of the accountant's visa. The financial report is prepared in accordance with IFRS. The complete content and data shall be based on the financial report.</a:t>
            </a:r>
          </a:p>
          <a:p>
            <a:pPr>
              <a:buFont typeface="Wingdings" pitchFamily="2" charset="2"/>
              <a:buChar char="Ø"/>
            </a:pPr>
            <a:endParaRPr lang="en-US" altLang="zh-TW" sz="1600" dirty="0" smtClean="0">
              <a:solidFill>
                <a:schemeClr val="tx1"/>
              </a:solidFill>
              <a:latin typeface="標楷體" pitchFamily="65" charset="-120"/>
              <a:ea typeface="標楷體" pitchFamily="65" charset="-120"/>
            </a:endParaRPr>
          </a:p>
          <a:p>
            <a:pPr>
              <a:buFont typeface="Wingdings" pitchFamily="2" charset="2"/>
              <a:buChar char="Ø"/>
            </a:pPr>
            <a:r>
              <a:rPr lang="en-US" altLang="zh-TW" sz="1600" dirty="0" smtClean="0">
                <a:solidFill>
                  <a:schemeClr val="tx1"/>
                </a:solidFill>
                <a:latin typeface="標楷體" pitchFamily="65" charset="-120"/>
                <a:ea typeface="標楷體" pitchFamily="65" charset="-120"/>
              </a:rPr>
              <a:t>This information may contain statements about future prospects. Such statements are based on expectations of current conditions, but are also subject to known or unknown risks or uncertainties. Therefore, actual results may be significantly different from those expressed.</a:t>
            </a:r>
          </a:p>
          <a:p>
            <a:pPr>
              <a:buFont typeface="Wingdings" pitchFamily="2" charset="2"/>
              <a:buChar char="Ø"/>
            </a:pPr>
            <a:endParaRPr lang="en-US" altLang="zh-TW" sz="1600" dirty="0" smtClean="0">
              <a:solidFill>
                <a:schemeClr val="tx1"/>
              </a:solidFill>
              <a:latin typeface="標楷體" pitchFamily="65" charset="-120"/>
              <a:ea typeface="標楷體" pitchFamily="65" charset="-120"/>
            </a:endParaRPr>
          </a:p>
          <a:p>
            <a:pPr>
              <a:buFont typeface="Wingdings" pitchFamily="2" charset="2"/>
              <a:buChar char="Ø"/>
            </a:pPr>
            <a:r>
              <a:rPr lang="en-US" altLang="zh-TW" sz="1600" dirty="0" smtClean="0">
                <a:solidFill>
                  <a:schemeClr val="tx1"/>
                </a:solidFill>
                <a:latin typeface="標楷體" pitchFamily="65" charset="-120"/>
                <a:ea typeface="標楷體" pitchFamily="65" charset="-120"/>
              </a:rPr>
              <a:t>Except as required by law, the company is not obligated to actively update its expression of future prospects in response to the generation of new information or the occurrence of future events</a:t>
            </a:r>
            <a:r>
              <a:rPr lang="en-US" altLang="zh-TW" sz="2400" dirty="0" smtClean="0">
                <a:solidFill>
                  <a:schemeClr val="tx1"/>
                </a:solidFill>
                <a:latin typeface="標楷體" pitchFamily="65" charset="-120"/>
                <a:ea typeface="標楷體" pitchFamily="65" charset="-120"/>
              </a:rPr>
              <a:t>.</a:t>
            </a:r>
          </a:p>
          <a:p>
            <a:pPr>
              <a:buFont typeface="Wingdings" pitchFamily="2" charset="2"/>
              <a:buChar char="Ø"/>
            </a:pPr>
            <a:endParaRPr lang="en-US" altLang="zh-TW" sz="2400" dirty="0" smtClean="0">
              <a:solidFill>
                <a:schemeClr val="tx1"/>
              </a:solidFill>
              <a:latin typeface="標楷體" pitchFamily="65" charset="-120"/>
              <a:ea typeface="標楷體" pitchFamily="65" charset="-120"/>
            </a:endParaRPr>
          </a:p>
          <a:p>
            <a:pPr>
              <a:buFont typeface="Wingdings" pitchFamily="2" charset="2"/>
              <a:buChar char="Ø"/>
            </a:pPr>
            <a:r>
              <a:rPr lang="en-US" altLang="zh-TW" sz="1600" dirty="0" smtClean="0">
                <a:solidFill>
                  <a:schemeClr val="tx1"/>
                </a:solidFill>
                <a:latin typeface="標楷體" pitchFamily="65" charset="-120"/>
                <a:ea typeface="標楷體" pitchFamily="65" charset="-120"/>
              </a:rPr>
              <a:t>The copyright of this newsletter belongs to the company. Without the company's formal written consent, it may not be used for unauthorized purposes.</a:t>
            </a:r>
            <a:endParaRPr lang="zh-TW" altLang="en-US" sz="1600" dirty="0">
              <a:solidFill>
                <a:schemeClr val="tx1"/>
              </a:solidFill>
            </a:endParaRPr>
          </a:p>
        </p:txBody>
      </p:sp>
      <p:sp>
        <p:nvSpPr>
          <p:cNvPr id="8" name="頁尾版面配置區 6"/>
          <p:cNvSpPr>
            <a:spLocks noGrp="1"/>
          </p:cNvSpPr>
          <p:nvPr>
            <p:ph type="ftr" sz="quarter" idx="11"/>
          </p:nvPr>
        </p:nvSpPr>
        <p:spPr>
          <a:xfrm>
            <a:off x="3419872" y="6237312"/>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4" name="投影片編號版面配置區 3"/>
          <p:cNvSpPr>
            <a:spLocks noGrp="1"/>
          </p:cNvSpPr>
          <p:nvPr>
            <p:ph type="sldNum" sz="quarter" idx="12"/>
          </p:nvPr>
        </p:nvSpPr>
        <p:spPr/>
        <p:txBody>
          <a:bodyPr/>
          <a:lstStyle/>
          <a:p>
            <a:fld id="{4D7FAEE6-2A4A-46A2-BC14-94A91FA8264E}" type="slidenum">
              <a:rPr lang="zh-TW" altLang="en-US" smtClean="0"/>
              <a:pPr/>
              <a:t>2</a:t>
            </a:fld>
            <a:endParaRPr lang="zh-TW" altLang="en-US"/>
          </a:p>
        </p:txBody>
      </p:sp>
      <p:pic>
        <p:nvPicPr>
          <p:cNvPr id="6" name="Picture 2" descr="C:\Users\cwco\Pictures\image003.gif"/>
          <p:cNvPicPr>
            <a:picLocks noChangeAspect="1" noChangeArrowheads="1"/>
          </p:cNvPicPr>
          <p:nvPr/>
        </p:nvPicPr>
        <p:blipFill>
          <a:blip r:embed="rId2" cstate="print"/>
          <a:srcRect/>
          <a:stretch>
            <a:fillRect/>
          </a:stretch>
        </p:blipFill>
        <p:spPr bwMode="auto">
          <a:xfrm>
            <a:off x="6732240" y="260648"/>
            <a:ext cx="1080120" cy="71796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a:xfrm>
            <a:off x="3419872" y="6165304"/>
            <a:ext cx="2895600" cy="288925"/>
          </a:xfrm>
        </p:spPr>
        <p:txBody>
          <a:bodyPr/>
          <a:lstStyle/>
          <a:p>
            <a:pPr algn="ctr"/>
            <a:r>
              <a:rPr lang="zh-TW" altLang="en-US" dirty="0" smtClean="0"/>
              <a:t>中華電線電纜股份有限公司                 </a:t>
            </a:r>
            <a:r>
              <a:rPr lang="en-US" altLang="zh-TW" dirty="0" smtClean="0"/>
              <a:t>2020</a:t>
            </a:r>
            <a:r>
              <a:rPr lang="zh-TW" altLang="en-US" dirty="0" smtClean="0"/>
              <a:t>年法人說明會</a:t>
            </a:r>
            <a:endParaRPr lang="zh-TW" altLang="en-US"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20</a:t>
            </a:fld>
            <a:endParaRPr lang="zh-TW"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zh-TW" altLang="en-US" dirty="0" smtClean="0"/>
              <a:t>中華電線電纜股份有限公司                 </a:t>
            </a:r>
            <a:r>
              <a:rPr lang="en-US" altLang="zh-TW" dirty="0" smtClean="0"/>
              <a:t>2019</a:t>
            </a:r>
            <a:r>
              <a:rPr lang="zh-TW" altLang="en-US" dirty="0" smtClean="0"/>
              <a:t>年法人說明會</a:t>
            </a:r>
            <a:endParaRPr lang="zh-TW" altLang="en-US"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21</a:t>
            </a:fld>
            <a:endParaRPr lang="zh-TW" altLang="en-US"/>
          </a:p>
        </p:txBody>
      </p:sp>
      <p:pic>
        <p:nvPicPr>
          <p:cNvPr id="6" name="圖片 5" descr="https://img.technews.tw/wp-content/uploads/2018/04/30173037/offshore-wind-power-taiwan-development-e1525080710905.jpg"/>
          <p:cNvPicPr/>
          <p:nvPr/>
        </p:nvPicPr>
        <p:blipFill>
          <a:blip r:embed="rId2" cstate="print"/>
          <a:srcRect/>
          <a:stretch>
            <a:fillRect/>
          </a:stretch>
        </p:blipFill>
        <p:spPr bwMode="auto">
          <a:xfrm>
            <a:off x="251520" y="260648"/>
            <a:ext cx="8640960" cy="5904656"/>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 name="內容版面配置區 5" descr="C:\Users\cwco\Desktop\1576040194341.jpg"/>
          <p:cNvPicPr>
            <a:picLocks noGrp="1"/>
          </p:cNvPicPr>
          <p:nvPr>
            <p:ph idx="1"/>
          </p:nvPr>
        </p:nvPicPr>
        <p:blipFill>
          <a:blip r:embed="rId2" cstate="print"/>
          <a:srcRect/>
          <a:stretch>
            <a:fillRect/>
          </a:stretch>
        </p:blipFill>
        <p:spPr bwMode="auto">
          <a:xfrm>
            <a:off x="251520" y="188640"/>
            <a:ext cx="8640960" cy="6120680"/>
          </a:xfrm>
          <a:prstGeom prst="rect">
            <a:avLst/>
          </a:prstGeom>
          <a:noFill/>
          <a:ln w="9525">
            <a:noFill/>
            <a:miter lim="800000"/>
            <a:headEnd/>
            <a:tailEnd/>
          </a:ln>
        </p:spPr>
      </p:pic>
      <p:sp>
        <p:nvSpPr>
          <p:cNvPr id="4" name="頁尾版面配置區 3"/>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22</a:t>
            </a:fld>
            <a:endParaRPr lang="zh-TW"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 name="內容版面配置區 5" descr="C:\Users\cwco\Desktop\1576041644864.jpg"/>
          <p:cNvPicPr>
            <a:picLocks noGrp="1"/>
          </p:cNvPicPr>
          <p:nvPr>
            <p:ph idx="1"/>
          </p:nvPr>
        </p:nvPicPr>
        <p:blipFill>
          <a:blip r:embed="rId2" cstate="print"/>
          <a:srcRect/>
          <a:stretch>
            <a:fillRect/>
          </a:stretch>
        </p:blipFill>
        <p:spPr bwMode="auto">
          <a:xfrm>
            <a:off x="251520" y="260648"/>
            <a:ext cx="8712967" cy="6048672"/>
          </a:xfrm>
          <a:prstGeom prst="rect">
            <a:avLst/>
          </a:prstGeom>
          <a:noFill/>
          <a:ln w="9525">
            <a:noFill/>
            <a:miter lim="800000"/>
            <a:headEnd/>
            <a:tailEnd/>
          </a:ln>
        </p:spPr>
      </p:pic>
      <p:sp>
        <p:nvSpPr>
          <p:cNvPr id="4" name="頁尾版面配置區 3"/>
          <p:cNvSpPr>
            <a:spLocks noGrp="1"/>
          </p:cNvSpPr>
          <p:nvPr>
            <p:ph type="ftr" sz="quarter" idx="11"/>
          </p:nvPr>
        </p:nvSpPr>
        <p:spPr/>
        <p:txBody>
          <a:bodyPr/>
          <a:lstStyle/>
          <a:p>
            <a:r>
              <a:rPr lang="zh-TW" altLang="en-US" dirty="0" smtClean="0"/>
              <a:t>中華電線電纜股份有限公司                 </a:t>
            </a:r>
            <a:r>
              <a:rPr lang="en-US" altLang="zh-TW" dirty="0" smtClean="0"/>
              <a:t>2019</a:t>
            </a:r>
            <a:r>
              <a:rPr lang="zh-TW" altLang="en-US" dirty="0" smtClean="0"/>
              <a:t>年法人說明會</a:t>
            </a:r>
            <a:endParaRPr lang="zh-TW" altLang="en-US"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23</a:t>
            </a:fld>
            <a:endParaRPr lang="zh-TW"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026" name="Picture 2" descr="C:\Users\cwco\Desktop\圖示.jpg"/>
          <p:cNvPicPr>
            <a:picLocks noGrp="1" noChangeAspect="1" noChangeArrowheads="1"/>
          </p:cNvPicPr>
          <p:nvPr>
            <p:ph idx="1"/>
          </p:nvPr>
        </p:nvPicPr>
        <p:blipFill>
          <a:blip r:embed="rId2" cstate="print"/>
          <a:srcRect/>
          <a:stretch>
            <a:fillRect/>
          </a:stretch>
        </p:blipFill>
        <p:spPr bwMode="auto">
          <a:xfrm>
            <a:off x="457200" y="1844825"/>
            <a:ext cx="8229600" cy="2376263"/>
          </a:xfrm>
          <a:prstGeom prst="rect">
            <a:avLst/>
          </a:prstGeom>
          <a:noFill/>
        </p:spPr>
      </p:pic>
      <p:sp>
        <p:nvSpPr>
          <p:cNvPr id="4" name="頁尾版面配置區 3"/>
          <p:cNvSpPr>
            <a:spLocks noGrp="1"/>
          </p:cNvSpPr>
          <p:nvPr>
            <p:ph type="ftr" sz="quarter" idx="11"/>
          </p:nvPr>
        </p:nvSpPr>
        <p:spPr>
          <a:xfrm>
            <a:off x="3563888" y="6093296"/>
            <a:ext cx="2895600" cy="288925"/>
          </a:xfrm>
        </p:spPr>
        <p:txBody>
          <a:bodyPr/>
          <a:lstStyle/>
          <a:p>
            <a:pPr algn="ctr"/>
            <a:r>
              <a:rPr lang="zh-TW" altLang="en-US" dirty="0" smtClean="0"/>
              <a:t>中華電線電纜股份有限公司                 </a:t>
            </a:r>
            <a:r>
              <a:rPr lang="en-US" altLang="zh-TW" dirty="0" smtClean="0"/>
              <a:t>2020</a:t>
            </a:r>
            <a:r>
              <a:rPr lang="zh-TW" altLang="en-US" dirty="0" smtClean="0"/>
              <a:t>年法人說明會</a:t>
            </a:r>
            <a:endParaRPr lang="zh-TW" altLang="en-US"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24</a:t>
            </a:fld>
            <a:endParaRPr lang="zh-TW"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頁尾版面配置區 3"/>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25</a:t>
            </a:fld>
            <a:endParaRPr lang="zh-TW" altLang="en-US"/>
          </a:p>
        </p:txBody>
      </p:sp>
      <p:pic>
        <p:nvPicPr>
          <p:cNvPr id="6" name="Picture 2"/>
          <p:cNvPicPr>
            <a:picLocks noGrp="1" noChangeAspect="1" noChangeArrowheads="1"/>
          </p:cNvPicPr>
          <p:nvPr>
            <p:ph idx="1"/>
          </p:nvPr>
        </p:nvPicPr>
        <p:blipFill>
          <a:blip r:embed="rId2" cstate="print"/>
          <a:srcRect/>
          <a:stretch>
            <a:fillRect/>
          </a:stretch>
        </p:blipFill>
        <p:spPr bwMode="auto">
          <a:xfrm>
            <a:off x="516199" y="813418"/>
            <a:ext cx="7872225" cy="5266708"/>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頁尾版面配置區 3"/>
          <p:cNvSpPr>
            <a:spLocks noGrp="1"/>
          </p:cNvSpPr>
          <p:nvPr>
            <p:ph type="ftr" sz="quarter" idx="11"/>
          </p:nvPr>
        </p:nvSpPr>
        <p:spPr/>
        <p:txBody>
          <a:bodyPr/>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26</a:t>
            </a:fld>
            <a:endParaRPr lang="zh-TW" altLang="en-US"/>
          </a:p>
        </p:txBody>
      </p:sp>
      <p:pic>
        <p:nvPicPr>
          <p:cNvPr id="3074" name="Picture 2" descr="G:\1606202772001.jpg"/>
          <p:cNvPicPr>
            <a:picLocks noGrp="1" noChangeAspect="1" noChangeArrowheads="1"/>
          </p:cNvPicPr>
          <p:nvPr>
            <p:ph idx="1"/>
          </p:nvPr>
        </p:nvPicPr>
        <p:blipFill>
          <a:blip r:embed="rId2" cstate="print"/>
          <a:srcRect/>
          <a:stretch>
            <a:fillRect/>
          </a:stretch>
        </p:blipFill>
        <p:spPr bwMode="auto">
          <a:xfrm>
            <a:off x="1259632" y="1031786"/>
            <a:ext cx="6696744" cy="533247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76672"/>
            <a:ext cx="8229600" cy="504056"/>
          </a:xfrm>
        </p:spPr>
        <p:txBody>
          <a:bodyPr>
            <a:noAutofit/>
          </a:bodyPr>
          <a:lstStyle/>
          <a:p>
            <a:r>
              <a:rPr lang="en-US" altLang="zh-TW" b="1" dirty="0" smtClean="0">
                <a:solidFill>
                  <a:schemeClr val="tx1"/>
                </a:solidFill>
                <a:latin typeface="標楷體" pitchFamily="65" charset="-120"/>
                <a:ea typeface="標楷體" pitchFamily="65" charset="-120"/>
              </a:rPr>
              <a:t>Investment safety reminder</a:t>
            </a:r>
            <a:endParaRPr lang="zh-TW" altLang="en-US" b="1" dirty="0">
              <a:solidFill>
                <a:schemeClr val="tx1"/>
              </a:solidFill>
              <a:latin typeface="標楷體" pitchFamily="65" charset="-120"/>
              <a:ea typeface="標楷體" pitchFamily="65" charset="-120"/>
            </a:endParaRPr>
          </a:p>
        </p:txBody>
      </p:sp>
      <p:sp>
        <p:nvSpPr>
          <p:cNvPr id="3" name="內容版面配置區 2"/>
          <p:cNvSpPr>
            <a:spLocks noGrp="1"/>
          </p:cNvSpPr>
          <p:nvPr>
            <p:ph idx="1"/>
          </p:nvPr>
        </p:nvSpPr>
        <p:spPr>
          <a:xfrm>
            <a:off x="467544" y="1484784"/>
            <a:ext cx="8229600" cy="3921299"/>
          </a:xfrm>
        </p:spPr>
        <p:txBody>
          <a:bodyPr>
            <a:normAutofit fontScale="92500" lnSpcReduction="20000"/>
          </a:bodyPr>
          <a:lstStyle/>
          <a:p>
            <a:pPr>
              <a:buFont typeface="Wingdings" pitchFamily="2" charset="2"/>
              <a:buChar char="Ø"/>
            </a:pPr>
            <a:r>
              <a:rPr lang="en-US" altLang="zh-TW" dirty="0" smtClean="0">
                <a:solidFill>
                  <a:schemeClr val="tx1"/>
                </a:solidFill>
                <a:latin typeface="標楷體" pitchFamily="65" charset="-120"/>
                <a:ea typeface="標楷體" pitchFamily="65" charset="-120"/>
              </a:rPr>
              <a:t>In addition to the historical information provided in this document, if part of the content involves the expression of future prospects, etc., due to the influence of risks and uncertain factors, the actual results and the content of the expression may be significantly different. Investors should judge and control risks by themselves.</a:t>
            </a:r>
            <a:endParaRPr lang="zh-TW" altLang="en-US" dirty="0">
              <a:solidFill>
                <a:schemeClr val="tx1"/>
              </a:solidFill>
            </a:endParaRPr>
          </a:p>
        </p:txBody>
      </p:sp>
      <p:sp>
        <p:nvSpPr>
          <p:cNvPr id="8" name="頁尾版面配置區 6"/>
          <p:cNvSpPr>
            <a:spLocks noGrp="1"/>
          </p:cNvSpPr>
          <p:nvPr>
            <p:ph type="ftr" sz="quarter" idx="11"/>
          </p:nvPr>
        </p:nvSpPr>
        <p:spPr>
          <a:xfrm>
            <a:off x="3275856" y="6165304"/>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4" name="投影片編號版面配置區 3"/>
          <p:cNvSpPr>
            <a:spLocks noGrp="1"/>
          </p:cNvSpPr>
          <p:nvPr>
            <p:ph type="sldNum" sz="quarter" idx="12"/>
          </p:nvPr>
        </p:nvSpPr>
        <p:spPr/>
        <p:txBody>
          <a:bodyPr/>
          <a:lstStyle/>
          <a:p>
            <a:fld id="{4D7FAEE6-2A4A-46A2-BC14-94A91FA8264E}" type="slidenum">
              <a:rPr lang="zh-TW" altLang="en-US" smtClean="0"/>
              <a:pPr/>
              <a:t>3</a:t>
            </a:fld>
            <a:endParaRPr lang="zh-TW" altLang="en-US"/>
          </a:p>
        </p:txBody>
      </p:sp>
      <p:pic>
        <p:nvPicPr>
          <p:cNvPr id="6" name="Picture 2" descr="C:\Users\cwco\Pictures\image003.gif"/>
          <p:cNvPicPr>
            <a:picLocks noChangeAspect="1" noChangeArrowheads="1"/>
          </p:cNvPicPr>
          <p:nvPr/>
        </p:nvPicPr>
        <p:blipFill>
          <a:blip r:embed="rId2" cstate="print"/>
          <a:srcRect/>
          <a:stretch>
            <a:fillRect/>
          </a:stretch>
        </p:blipFill>
        <p:spPr bwMode="auto">
          <a:xfrm>
            <a:off x="6732240" y="188640"/>
            <a:ext cx="1080120" cy="71796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04664"/>
            <a:ext cx="8229600" cy="720080"/>
          </a:xfrm>
        </p:spPr>
        <p:txBody>
          <a:bodyPr>
            <a:normAutofit/>
          </a:bodyPr>
          <a:lstStyle/>
          <a:p>
            <a:r>
              <a:rPr lang="en-US" altLang="zh-TW" b="1" dirty="0" smtClean="0">
                <a:solidFill>
                  <a:schemeClr val="tx1"/>
                </a:solidFill>
                <a:latin typeface="標楷體" pitchFamily="65" charset="-120"/>
                <a:ea typeface="標楷體" pitchFamily="65" charset="-120"/>
              </a:rPr>
              <a:t>Briefing points</a:t>
            </a:r>
            <a:endParaRPr lang="zh-TW" altLang="en-US" b="1" dirty="0">
              <a:solidFill>
                <a:schemeClr val="tx1"/>
              </a:solidFill>
            </a:endParaRPr>
          </a:p>
        </p:txBody>
      </p:sp>
      <p:sp>
        <p:nvSpPr>
          <p:cNvPr id="3" name="內容版面配置區 2"/>
          <p:cNvSpPr>
            <a:spLocks noGrp="1"/>
          </p:cNvSpPr>
          <p:nvPr>
            <p:ph idx="1"/>
          </p:nvPr>
        </p:nvSpPr>
        <p:spPr>
          <a:xfrm>
            <a:off x="457200" y="1556792"/>
            <a:ext cx="8229600" cy="4569371"/>
          </a:xfrm>
        </p:spPr>
        <p:txBody>
          <a:bodyPr>
            <a:normAutofit/>
          </a:bodyPr>
          <a:lstStyle/>
          <a:p>
            <a:pPr algn="just">
              <a:buFont typeface="Wingdings" pitchFamily="2" charset="2"/>
              <a:buChar char="Ø"/>
            </a:pPr>
            <a:r>
              <a:rPr lang="en-US" altLang="zh-TW" dirty="0" smtClean="0">
                <a:solidFill>
                  <a:schemeClr val="tx1"/>
                </a:solidFill>
                <a:latin typeface="標楷體" pitchFamily="65" charset="-120"/>
                <a:ea typeface="標楷體" pitchFamily="65" charset="-120"/>
              </a:rPr>
              <a:t>Business Overview</a:t>
            </a:r>
          </a:p>
          <a:p>
            <a:pPr algn="just">
              <a:buFont typeface="Wingdings" pitchFamily="2" charset="2"/>
              <a:buChar char="Ø"/>
            </a:pPr>
            <a:r>
              <a:rPr lang="en-US" altLang="zh-TW" dirty="0" smtClean="0">
                <a:solidFill>
                  <a:schemeClr val="tx1"/>
                </a:solidFill>
                <a:latin typeface="標楷體" pitchFamily="65" charset="-120"/>
                <a:ea typeface="標楷體" pitchFamily="65" charset="-120"/>
              </a:rPr>
              <a:t>Financial Information</a:t>
            </a:r>
          </a:p>
          <a:p>
            <a:pPr algn="just">
              <a:buFont typeface="Wingdings" pitchFamily="2" charset="2"/>
              <a:buChar char="Ø"/>
            </a:pPr>
            <a:r>
              <a:rPr lang="en-US" altLang="zh-TW" dirty="0" smtClean="0">
                <a:solidFill>
                  <a:schemeClr val="tx1"/>
                </a:solidFill>
                <a:latin typeface="標楷體" pitchFamily="65" charset="-120"/>
                <a:ea typeface="標楷體" pitchFamily="65" charset="-120"/>
              </a:rPr>
              <a:t>Business philosophy and outlook</a:t>
            </a:r>
            <a:endParaRPr lang="en-US" altLang="zh-TW" dirty="0" smtClean="0">
              <a:latin typeface="標楷體" pitchFamily="65" charset="-120"/>
              <a:ea typeface="標楷體" pitchFamily="65" charset="-120"/>
            </a:endParaRPr>
          </a:p>
          <a:p>
            <a:endParaRPr lang="zh-TW" altLang="en-US" dirty="0"/>
          </a:p>
        </p:txBody>
      </p:sp>
      <p:sp>
        <p:nvSpPr>
          <p:cNvPr id="8" name="頁尾版面配置區 6"/>
          <p:cNvSpPr>
            <a:spLocks noGrp="1"/>
          </p:cNvSpPr>
          <p:nvPr>
            <p:ph type="ftr" sz="quarter" idx="11"/>
          </p:nvPr>
        </p:nvSpPr>
        <p:spPr>
          <a:xfrm>
            <a:off x="3491880" y="6237312"/>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4" name="投影片編號版面配置區 3"/>
          <p:cNvSpPr>
            <a:spLocks noGrp="1"/>
          </p:cNvSpPr>
          <p:nvPr>
            <p:ph type="sldNum" sz="quarter" idx="12"/>
          </p:nvPr>
        </p:nvSpPr>
        <p:spPr/>
        <p:txBody>
          <a:bodyPr/>
          <a:lstStyle/>
          <a:p>
            <a:fld id="{4D7FAEE6-2A4A-46A2-BC14-94A91FA8264E}" type="slidenum">
              <a:rPr lang="zh-TW" altLang="en-US" smtClean="0"/>
              <a:pPr/>
              <a:t>4</a:t>
            </a:fld>
            <a:endParaRPr lang="zh-TW" altLang="en-US"/>
          </a:p>
        </p:txBody>
      </p:sp>
      <p:pic>
        <p:nvPicPr>
          <p:cNvPr id="6" name="Picture 2" descr="C:\Users\cwco\Pictures\image003.gif"/>
          <p:cNvPicPr>
            <a:picLocks noChangeAspect="1" noChangeArrowheads="1"/>
          </p:cNvPicPr>
          <p:nvPr/>
        </p:nvPicPr>
        <p:blipFill>
          <a:blip r:embed="rId2" cstate="print"/>
          <a:srcRect/>
          <a:stretch>
            <a:fillRect/>
          </a:stretch>
        </p:blipFill>
        <p:spPr bwMode="auto">
          <a:xfrm>
            <a:off x="6732240" y="188640"/>
            <a:ext cx="1080120" cy="71796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332656"/>
            <a:ext cx="8686800" cy="864096"/>
          </a:xfrm>
        </p:spPr>
        <p:txBody>
          <a:bodyPr>
            <a:normAutofit/>
          </a:bodyPr>
          <a:lstStyle/>
          <a:p>
            <a:endParaRPr lang="zh-TW" altLang="en-US" b="1" dirty="0">
              <a:latin typeface="標楷體" pitchFamily="65" charset="-120"/>
              <a:ea typeface="標楷體" pitchFamily="65" charset="-120"/>
            </a:endParaRPr>
          </a:p>
        </p:txBody>
      </p:sp>
      <p:sp>
        <p:nvSpPr>
          <p:cNvPr id="3" name="內容版面配置區 2"/>
          <p:cNvSpPr>
            <a:spLocks noGrp="1"/>
          </p:cNvSpPr>
          <p:nvPr>
            <p:ph idx="1"/>
          </p:nvPr>
        </p:nvSpPr>
        <p:spPr/>
        <p:txBody>
          <a:bodyPr/>
          <a:lstStyle/>
          <a:p>
            <a:pPr>
              <a:buNone/>
            </a:pPr>
            <a:r>
              <a:rPr lang="zh-TW" altLang="en-US" b="1" dirty="0" smtClean="0">
                <a:latin typeface="標楷體" pitchFamily="65" charset="-120"/>
                <a:ea typeface="標楷體" pitchFamily="65" charset="-120"/>
              </a:rPr>
              <a:t>     </a:t>
            </a:r>
            <a:r>
              <a:rPr lang="en-US" altLang="zh-TW" sz="6000" dirty="0" smtClean="0">
                <a:solidFill>
                  <a:schemeClr val="tx1"/>
                </a:solidFill>
                <a:latin typeface="標楷體" pitchFamily="65" charset="-120"/>
                <a:ea typeface="標楷體" pitchFamily="65" charset="-120"/>
              </a:rPr>
              <a:t>Business Overview</a:t>
            </a:r>
            <a:endParaRPr lang="zh-TW" altLang="en-US" sz="6000" dirty="0">
              <a:solidFill>
                <a:schemeClr val="tx1"/>
              </a:solidFill>
              <a:latin typeface="標楷體" pitchFamily="65" charset="-120"/>
              <a:ea typeface="標楷體" pitchFamily="65" charset="-120"/>
            </a:endParaRPr>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5</a:t>
            </a:fld>
            <a:endParaRPr lang="zh-TW" altLang="en-US"/>
          </a:p>
        </p:txBody>
      </p:sp>
      <p:pic>
        <p:nvPicPr>
          <p:cNvPr id="6" name="Picture 2" descr="C:\Users\cwco\Pictures\image003.gif"/>
          <p:cNvPicPr>
            <a:picLocks noChangeAspect="1" noChangeArrowheads="1"/>
          </p:cNvPicPr>
          <p:nvPr/>
        </p:nvPicPr>
        <p:blipFill>
          <a:blip r:embed="rId2" cstate="print"/>
          <a:srcRect/>
          <a:stretch>
            <a:fillRect/>
          </a:stretch>
        </p:blipFill>
        <p:spPr bwMode="auto">
          <a:xfrm>
            <a:off x="6732240" y="260648"/>
            <a:ext cx="1080120" cy="717962"/>
          </a:xfrm>
          <a:prstGeom prst="rect">
            <a:avLst/>
          </a:prstGeom>
          <a:noFill/>
        </p:spPr>
      </p:pic>
      <p:sp>
        <p:nvSpPr>
          <p:cNvPr id="7" name="頁尾版面配置區 6"/>
          <p:cNvSpPr txBox="1">
            <a:spLocks/>
          </p:cNvSpPr>
          <p:nvPr/>
        </p:nvSpPr>
        <p:spPr>
          <a:xfrm>
            <a:off x="3491880" y="6381328"/>
            <a:ext cx="2376264" cy="476672"/>
          </a:xfrm>
          <a:prstGeom prst="rect">
            <a:avLst/>
          </a:prstGeom>
        </p:spPr>
        <p:txBody>
          <a:bodyPr vert="horz"/>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000" b="0" i="0" u="none" strike="noStrike" kern="1200" cap="none" spc="0" normalizeH="0" baseline="0" noProof="0" dirty="0" smtClean="0">
                <a:ln>
                  <a:noFill/>
                </a:ln>
                <a:effectLst/>
                <a:uLnTx/>
                <a:uFillTx/>
                <a:latin typeface="+mn-lt"/>
                <a:ea typeface="+mn-ea"/>
                <a:cs typeface="+mn-cs"/>
              </a:rPr>
              <a:t>中華電線電纜股份有限公司  </a:t>
            </a:r>
            <a:endParaRPr kumimoji="0" lang="en-US" altLang="zh-TW" sz="1000" b="0" i="0" u="none" strike="noStrike" kern="1200" cap="none" spc="0" normalizeH="0" baseline="0" noProof="0" dirty="0" smtClean="0">
              <a:ln>
                <a:noFill/>
              </a:ln>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000" b="0" i="0" u="none" strike="noStrike" kern="1200" cap="none" spc="0" normalizeH="0" baseline="0" noProof="0" dirty="0" smtClean="0">
                <a:ln>
                  <a:noFill/>
                </a:ln>
                <a:effectLst/>
                <a:uLnTx/>
                <a:uFillTx/>
                <a:latin typeface="+mn-lt"/>
                <a:ea typeface="+mn-ea"/>
                <a:cs typeface="+mn-cs"/>
              </a:rPr>
              <a:t> </a:t>
            </a:r>
            <a:r>
              <a:rPr kumimoji="0" lang="en-US" altLang="zh-TW" sz="1000" b="0" i="0" u="none" strike="noStrike" kern="1200" cap="none" spc="0" normalizeH="0" baseline="0" noProof="0" dirty="0" smtClean="0">
                <a:ln>
                  <a:noFill/>
                </a:ln>
                <a:effectLst/>
                <a:uLnTx/>
                <a:uFillTx/>
                <a:latin typeface="+mn-lt"/>
                <a:ea typeface="+mn-ea"/>
                <a:cs typeface="+mn-cs"/>
              </a:rPr>
              <a:t>2018</a:t>
            </a:r>
            <a:r>
              <a:rPr kumimoji="0" lang="zh-TW" altLang="en-US" sz="1000" b="0" i="0" u="none" strike="noStrike" kern="1200" cap="none" spc="0" normalizeH="0" baseline="0" noProof="0" dirty="0" smtClean="0">
                <a:ln>
                  <a:noFill/>
                </a:ln>
                <a:effectLst/>
                <a:uLnTx/>
                <a:uFillTx/>
                <a:latin typeface="+mn-lt"/>
                <a:ea typeface="+mn-ea"/>
                <a:cs typeface="+mn-cs"/>
              </a:rPr>
              <a:t>年法人說明會</a:t>
            </a:r>
            <a:endParaRPr kumimoji="0" lang="zh-TW" altLang="en-US" sz="1000" b="0" i="0" u="none" strike="noStrike" kern="1200" cap="none" spc="0" normalizeH="0" baseline="0" noProof="0" dirty="0">
              <a:ln>
                <a:noFill/>
              </a:ln>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332656"/>
            <a:ext cx="8686800" cy="864096"/>
          </a:xfrm>
        </p:spPr>
        <p:txBody>
          <a:bodyPr/>
          <a:lstStyle/>
          <a:p>
            <a:r>
              <a:rPr lang="en-US" altLang="zh-TW" b="1" dirty="0" smtClean="0">
                <a:latin typeface="標楷體" pitchFamily="65" charset="-120"/>
                <a:ea typeface="標楷體" pitchFamily="65" charset="-120"/>
              </a:rPr>
              <a:t>1</a:t>
            </a:r>
            <a:r>
              <a:rPr lang="zh-TW" altLang="en-US" b="1" dirty="0" smtClean="0">
                <a:latin typeface="標楷體" pitchFamily="65" charset="-120"/>
                <a:ea typeface="標楷體" pitchFamily="65" charset="-120"/>
              </a:rPr>
              <a:t>、</a:t>
            </a:r>
            <a:r>
              <a:rPr lang="en-US" altLang="zh-TW" b="1" dirty="0" smtClean="0">
                <a:latin typeface="標楷體" pitchFamily="65" charset="-120"/>
                <a:ea typeface="標楷體" pitchFamily="65" charset="-120"/>
              </a:rPr>
              <a:t>Cable department</a:t>
            </a:r>
            <a:endParaRPr lang="zh-TW" altLang="en-US" b="1" dirty="0"/>
          </a:p>
        </p:txBody>
      </p:sp>
      <p:sp>
        <p:nvSpPr>
          <p:cNvPr id="9" name="頁尾版面配置區 6"/>
          <p:cNvSpPr>
            <a:spLocks noGrp="1"/>
          </p:cNvSpPr>
          <p:nvPr>
            <p:ph type="ftr" sz="quarter" idx="11"/>
          </p:nvPr>
        </p:nvSpPr>
        <p:spPr>
          <a:xfrm>
            <a:off x="3707904" y="6381329"/>
            <a:ext cx="2592288" cy="476672"/>
          </a:xfrm>
        </p:spPr>
        <p:txBody>
          <a:bodyPr/>
          <a:lstStyle/>
          <a:p>
            <a:pPr algn="ctr"/>
            <a:r>
              <a:rPr lang="zh-TW" altLang="en-US" sz="1000" dirty="0" smtClean="0"/>
              <a:t>中華電線電纜股份有限公司  </a:t>
            </a:r>
            <a:endParaRPr lang="en-US" altLang="zh-TW" sz="1000" dirty="0" smtClean="0"/>
          </a:p>
          <a:p>
            <a:pPr algn="ctr"/>
            <a:r>
              <a:rPr lang="zh-TW" altLang="en-US" sz="1000" dirty="0" smtClean="0"/>
              <a:t> </a:t>
            </a:r>
            <a:r>
              <a:rPr lang="en-US" altLang="zh-TW" sz="1000" dirty="0" smtClean="0"/>
              <a:t>2020</a:t>
            </a:r>
            <a:r>
              <a:rPr lang="zh-TW" altLang="en-US" sz="1000" dirty="0" smtClean="0"/>
              <a:t>年法人說明會</a:t>
            </a:r>
            <a:endParaRPr lang="zh-TW" altLang="en-US" sz="1000" dirty="0"/>
          </a:p>
        </p:txBody>
      </p:sp>
      <p:sp>
        <p:nvSpPr>
          <p:cNvPr id="4" name="投影片編號版面配置區 3"/>
          <p:cNvSpPr>
            <a:spLocks noGrp="1"/>
          </p:cNvSpPr>
          <p:nvPr>
            <p:ph type="sldNum" sz="quarter" idx="12"/>
          </p:nvPr>
        </p:nvSpPr>
        <p:spPr/>
        <p:txBody>
          <a:bodyPr/>
          <a:lstStyle/>
          <a:p>
            <a:fld id="{4D7FAEE6-2A4A-46A2-BC14-94A91FA8264E}" type="slidenum">
              <a:rPr lang="zh-TW" altLang="en-US" smtClean="0"/>
              <a:pPr/>
              <a:t>6</a:t>
            </a:fld>
            <a:endParaRPr lang="zh-TW" altLang="en-US"/>
          </a:p>
        </p:txBody>
      </p:sp>
      <p:pic>
        <p:nvPicPr>
          <p:cNvPr id="10" name="Picture 2" descr="C:\Users\cwco\Pictures\image003.gif"/>
          <p:cNvPicPr>
            <a:picLocks noChangeAspect="1" noChangeArrowheads="1"/>
          </p:cNvPicPr>
          <p:nvPr/>
        </p:nvPicPr>
        <p:blipFill>
          <a:blip r:embed="rId2" cstate="print"/>
          <a:srcRect/>
          <a:stretch>
            <a:fillRect/>
          </a:stretch>
        </p:blipFill>
        <p:spPr bwMode="auto">
          <a:xfrm>
            <a:off x="6732240" y="188640"/>
            <a:ext cx="1080120" cy="717962"/>
          </a:xfrm>
          <a:prstGeom prst="rect">
            <a:avLst/>
          </a:prstGeom>
          <a:noFill/>
        </p:spPr>
      </p:pic>
      <p:pic>
        <p:nvPicPr>
          <p:cNvPr id="1027" name="Picture 3" descr="G:\1606120902461.jpg"/>
          <p:cNvPicPr>
            <a:picLocks noGrp="1" noChangeAspect="1" noChangeArrowheads="1"/>
          </p:cNvPicPr>
          <p:nvPr>
            <p:ph idx="1"/>
          </p:nvPr>
        </p:nvPicPr>
        <p:blipFill>
          <a:blip r:embed="rId3" cstate="print"/>
          <a:srcRect/>
          <a:stretch>
            <a:fillRect/>
          </a:stretch>
        </p:blipFill>
        <p:spPr bwMode="auto">
          <a:xfrm>
            <a:off x="661830" y="1142293"/>
            <a:ext cx="3622138" cy="4951003"/>
          </a:xfrm>
          <a:prstGeom prst="rect">
            <a:avLst/>
          </a:prstGeom>
          <a:noFill/>
        </p:spPr>
      </p:pic>
      <p:pic>
        <p:nvPicPr>
          <p:cNvPr id="1028" name="Picture 4" descr="G:\1606120924384.jpg"/>
          <p:cNvPicPr>
            <a:picLocks noChangeAspect="1" noChangeArrowheads="1"/>
          </p:cNvPicPr>
          <p:nvPr/>
        </p:nvPicPr>
        <p:blipFill>
          <a:blip r:embed="rId4" cstate="print"/>
          <a:srcRect/>
          <a:stretch>
            <a:fillRect/>
          </a:stretch>
        </p:blipFill>
        <p:spPr bwMode="auto">
          <a:xfrm>
            <a:off x="4788024" y="1268760"/>
            <a:ext cx="3522226" cy="479957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kern="100" dirty="0" smtClean="0">
                <a:solidFill>
                  <a:schemeClr val="tx1"/>
                </a:solidFill>
                <a:latin typeface="Times New Roman" pitchFamily="18" charset="0"/>
                <a:ea typeface="標楷體"/>
                <a:cs typeface="Times New Roman" pitchFamily="18" charset="0"/>
              </a:rPr>
              <a:t>Wire and Cable</a:t>
            </a:r>
            <a:r>
              <a:rPr lang="zh-TW" altLang="zh-TW" kern="100" dirty="0" smtClean="0">
                <a:solidFill>
                  <a:schemeClr val="tx1"/>
                </a:solidFill>
                <a:latin typeface="Times New Roman" pitchFamily="18" charset="0"/>
                <a:ea typeface="華康中楷體"/>
                <a:cs typeface="Times New Roman" pitchFamily="18" charset="0"/>
              </a:rPr>
              <a:t/>
            </a:r>
            <a:br>
              <a:rPr lang="zh-TW" altLang="zh-TW" kern="100" dirty="0" smtClean="0">
                <a:solidFill>
                  <a:schemeClr val="tx1"/>
                </a:solidFill>
                <a:latin typeface="Times New Roman" pitchFamily="18" charset="0"/>
                <a:ea typeface="華康中楷體"/>
                <a:cs typeface="Times New Roman" pitchFamily="18" charset="0"/>
              </a:rPr>
            </a:br>
            <a:endParaRPr lang="zh-TW" altLang="en-US" dirty="0"/>
          </a:p>
        </p:txBody>
      </p:sp>
      <p:sp>
        <p:nvSpPr>
          <p:cNvPr id="3" name="內容版面配置區 2"/>
          <p:cNvSpPr>
            <a:spLocks noGrp="1"/>
          </p:cNvSpPr>
          <p:nvPr>
            <p:ph idx="1"/>
          </p:nvPr>
        </p:nvSpPr>
        <p:spPr/>
        <p:txBody>
          <a:bodyPr/>
          <a:lstStyle/>
          <a:p>
            <a:pPr marL="342900" lvl="2" indent="-342900">
              <a:buFont typeface="Wingdings" pitchFamily="2" charset="2"/>
              <a:buChar char="n"/>
            </a:pPr>
            <a:r>
              <a:rPr lang="zh-TW" altLang="en-US" sz="3000" b="1" dirty="0" smtClean="0">
                <a:solidFill>
                  <a:srgbClr val="FF0000"/>
                </a:solidFill>
                <a:latin typeface="標楷體" pitchFamily="65" charset="-120"/>
                <a:ea typeface="標楷體" pitchFamily="65" charset="-120"/>
                <a:cs typeface="Times New Roman" pitchFamily="18" charset="0"/>
              </a:rPr>
              <a:t>超耐熱鋼心鋁線 </a:t>
            </a:r>
            <a:r>
              <a:rPr lang="en-US" altLang="zh-TW" sz="3000" b="1" dirty="0" smtClean="0">
                <a:solidFill>
                  <a:srgbClr val="FF0000"/>
                </a:solidFill>
                <a:latin typeface="標楷體" pitchFamily="65" charset="-120"/>
                <a:ea typeface="標楷體" pitchFamily="65" charset="-120"/>
                <a:cs typeface="Times New Roman" pitchFamily="18" charset="0"/>
              </a:rPr>
              <a:t>ZTACIR (</a:t>
            </a:r>
            <a:r>
              <a:rPr lang="zh-TW" altLang="en-US" sz="3000" b="1" dirty="0" smtClean="0">
                <a:solidFill>
                  <a:srgbClr val="FF0000"/>
                </a:solidFill>
                <a:latin typeface="標楷體" pitchFamily="65" charset="-120"/>
                <a:ea typeface="標楷體" pitchFamily="65" charset="-120"/>
                <a:cs typeface="Times New Roman" pitchFamily="18" charset="0"/>
              </a:rPr>
              <a:t>與日本</a:t>
            </a:r>
            <a:r>
              <a:rPr lang="en-US" altLang="zh-TW" sz="3000" b="1" dirty="0" smtClean="0">
                <a:solidFill>
                  <a:srgbClr val="FF0000"/>
                </a:solidFill>
                <a:latin typeface="標楷體" pitchFamily="65" charset="-120"/>
                <a:ea typeface="標楷體" pitchFamily="65" charset="-120"/>
                <a:cs typeface="Times New Roman" pitchFamily="18" charset="0"/>
              </a:rPr>
              <a:t>SEI</a:t>
            </a:r>
            <a:r>
              <a:rPr lang="zh-TW" altLang="en-US" sz="3000" b="1" dirty="0" smtClean="0">
                <a:solidFill>
                  <a:srgbClr val="FF0000"/>
                </a:solidFill>
                <a:latin typeface="標楷體" pitchFamily="65" charset="-120"/>
                <a:ea typeface="標楷體" pitchFamily="65" charset="-120"/>
                <a:cs typeface="Times New Roman" pitchFamily="18" charset="0"/>
              </a:rPr>
              <a:t>技術合作</a:t>
            </a:r>
            <a:r>
              <a:rPr lang="en-US" altLang="zh-TW" sz="3000" b="1" dirty="0" smtClean="0">
                <a:solidFill>
                  <a:srgbClr val="FF0000"/>
                </a:solidFill>
                <a:latin typeface="標楷體" pitchFamily="65" charset="-120"/>
                <a:ea typeface="標楷體" pitchFamily="65" charset="-120"/>
                <a:cs typeface="Times New Roman" pitchFamily="18" charset="0"/>
              </a:rPr>
              <a:t>)</a:t>
            </a:r>
          </a:p>
          <a:p>
            <a:pPr>
              <a:buFont typeface="Wingdings" pitchFamily="2" charset="2"/>
              <a:buChar char="n"/>
            </a:pPr>
            <a:r>
              <a:rPr lang="zh-TW" altLang="en-US" dirty="0" smtClean="0">
                <a:solidFill>
                  <a:schemeClr val="tx1"/>
                </a:solidFill>
                <a:latin typeface="標楷體" pitchFamily="65" charset="-120"/>
                <a:ea typeface="標楷體" pitchFamily="65" charset="-120"/>
              </a:rPr>
              <a:t>高容量低弛度導線</a:t>
            </a:r>
            <a:endParaRPr lang="en-US" altLang="zh-TW" dirty="0" smtClean="0">
              <a:solidFill>
                <a:schemeClr val="tx1"/>
              </a:solidFill>
              <a:latin typeface="標楷體" pitchFamily="65" charset="-120"/>
              <a:ea typeface="標楷體" pitchFamily="65" charset="-120"/>
            </a:endParaRPr>
          </a:p>
          <a:p>
            <a:pPr>
              <a:buFont typeface="Wingdings" pitchFamily="2" charset="2"/>
              <a:buChar char="n"/>
            </a:pPr>
            <a:r>
              <a:rPr lang="zh-TW" altLang="en-US" dirty="0" smtClean="0">
                <a:solidFill>
                  <a:schemeClr val="tx1"/>
                </a:solidFill>
                <a:latin typeface="標楷體" pitchFamily="65" charset="-120"/>
                <a:ea typeface="標楷體" pitchFamily="65" charset="-120"/>
              </a:rPr>
              <a:t>弛度：指導線至連接該導線兩支撐點間直線之鉛垂距離。</a:t>
            </a:r>
            <a:endParaRPr lang="en-US" altLang="zh-TW" dirty="0" smtClean="0">
              <a:solidFill>
                <a:schemeClr val="tx1"/>
              </a:solidFill>
              <a:latin typeface="標楷體" pitchFamily="65" charset="-120"/>
              <a:ea typeface="標楷體" pitchFamily="65" charset="-120"/>
            </a:endParaRPr>
          </a:p>
          <a:p>
            <a:pPr>
              <a:buFont typeface="Wingdings" pitchFamily="2" charset="2"/>
              <a:buChar char="n"/>
            </a:pPr>
            <a:r>
              <a:rPr lang="zh-TW" altLang="en-US" dirty="0" smtClean="0">
                <a:solidFill>
                  <a:schemeClr val="tx1"/>
                </a:solidFill>
                <a:latin typeface="標楷體" pitchFamily="65" charset="-120"/>
                <a:ea typeface="標楷體" pitchFamily="65" charset="-120"/>
              </a:rPr>
              <a:t>全國第一家取得認證及投標資格</a:t>
            </a:r>
            <a:endParaRPr lang="zh-TW" altLang="en-US" dirty="0">
              <a:solidFill>
                <a:schemeClr val="tx1"/>
              </a:solidFill>
              <a:latin typeface="標楷體" pitchFamily="65" charset="-120"/>
              <a:ea typeface="標楷體" pitchFamily="65" charset="-120"/>
            </a:endParaRPr>
          </a:p>
        </p:txBody>
      </p:sp>
      <p:sp>
        <p:nvSpPr>
          <p:cNvPr id="4" name="頁尾版面配置區 3"/>
          <p:cNvSpPr>
            <a:spLocks noGrp="1"/>
          </p:cNvSpPr>
          <p:nvPr>
            <p:ph type="ftr" sz="quarter" idx="11"/>
          </p:nvPr>
        </p:nvSpPr>
        <p:spPr>
          <a:xfrm>
            <a:off x="3419872" y="6236419"/>
            <a:ext cx="2895600" cy="288925"/>
          </a:xfrm>
        </p:spPr>
        <p:txBody>
          <a:bodyPr/>
          <a:lstStyle/>
          <a:p>
            <a:pPr algn="ctr"/>
            <a:r>
              <a:rPr lang="zh-TW" altLang="en-US" dirty="0" smtClean="0"/>
              <a:t>中華電線電纜股份有限公司                 </a:t>
            </a:r>
            <a:r>
              <a:rPr lang="en-US" altLang="zh-TW" dirty="0" smtClean="0"/>
              <a:t>2020</a:t>
            </a:r>
            <a:r>
              <a:rPr lang="zh-TW" altLang="en-US" dirty="0" smtClean="0"/>
              <a:t>年法人說明會</a:t>
            </a:r>
            <a:endParaRPr lang="zh-TW" altLang="en-US"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7</a:t>
            </a:fld>
            <a:endParaRPr lang="zh-TW"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頁尾版面配置區 3"/>
          <p:cNvSpPr>
            <a:spLocks noGrp="1"/>
          </p:cNvSpPr>
          <p:nvPr>
            <p:ph type="ftr" sz="quarter" idx="11"/>
          </p:nvPr>
        </p:nvSpPr>
        <p:spPr>
          <a:xfrm>
            <a:off x="3563888" y="6165304"/>
            <a:ext cx="2895600" cy="288925"/>
          </a:xfrm>
        </p:spPr>
        <p:txBody>
          <a:bodyPr/>
          <a:lstStyle/>
          <a:p>
            <a:pPr algn="ctr"/>
            <a:r>
              <a:rPr lang="zh-TW" altLang="en-US" dirty="0" smtClean="0"/>
              <a:t>中華電線電纜股份有限公司                 </a:t>
            </a:r>
            <a:r>
              <a:rPr lang="en-US" altLang="zh-TW" dirty="0" smtClean="0"/>
              <a:t>2020</a:t>
            </a:r>
            <a:r>
              <a:rPr lang="zh-TW" altLang="en-US" dirty="0" smtClean="0"/>
              <a:t>年法人說明會</a:t>
            </a:r>
            <a:endParaRPr lang="zh-TW" altLang="en-US"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8</a:t>
            </a:fld>
            <a:endParaRPr lang="zh-TW" altLang="en-US"/>
          </a:p>
        </p:txBody>
      </p:sp>
      <p:pic>
        <p:nvPicPr>
          <p:cNvPr id="1026" name="Picture 2" descr="G:\1606200834828.jpg"/>
          <p:cNvPicPr>
            <a:picLocks noGrp="1" noChangeAspect="1" noChangeArrowheads="1"/>
          </p:cNvPicPr>
          <p:nvPr>
            <p:ph idx="1"/>
          </p:nvPr>
        </p:nvPicPr>
        <p:blipFill>
          <a:blip r:embed="rId2" cstate="print"/>
          <a:srcRect/>
          <a:stretch>
            <a:fillRect/>
          </a:stretch>
        </p:blipFill>
        <p:spPr bwMode="auto">
          <a:xfrm>
            <a:off x="251520" y="476672"/>
            <a:ext cx="8640960" cy="565128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頁尾版面配置區 3"/>
          <p:cNvSpPr>
            <a:spLocks noGrp="1"/>
          </p:cNvSpPr>
          <p:nvPr>
            <p:ph type="ftr" sz="quarter" idx="11"/>
          </p:nvPr>
        </p:nvSpPr>
        <p:spPr>
          <a:xfrm>
            <a:off x="3491880" y="6093296"/>
            <a:ext cx="2895600" cy="288925"/>
          </a:xfrm>
        </p:spPr>
        <p:txBody>
          <a:bodyPr/>
          <a:lstStyle/>
          <a:p>
            <a:pPr algn="ctr"/>
            <a:r>
              <a:rPr lang="zh-TW" altLang="en-US" dirty="0" smtClean="0"/>
              <a:t>中華電線電纜股份有限公司                 </a:t>
            </a:r>
            <a:r>
              <a:rPr lang="en-US" altLang="zh-TW" dirty="0" smtClean="0"/>
              <a:t>2020</a:t>
            </a:r>
            <a:r>
              <a:rPr lang="zh-TW" altLang="en-US" dirty="0" smtClean="0"/>
              <a:t>年法人說明會</a:t>
            </a:r>
            <a:endParaRPr lang="zh-TW" altLang="en-US" dirty="0"/>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9</a:t>
            </a:fld>
            <a:endParaRPr lang="zh-TW" altLang="en-US"/>
          </a:p>
        </p:txBody>
      </p:sp>
      <p:pic>
        <p:nvPicPr>
          <p:cNvPr id="2050" name="Picture 2" descr="G:\1606201761467.jpg"/>
          <p:cNvPicPr>
            <a:picLocks noGrp="1" noChangeAspect="1" noChangeArrowheads="1"/>
          </p:cNvPicPr>
          <p:nvPr>
            <p:ph idx="1"/>
          </p:nvPr>
        </p:nvPicPr>
        <p:blipFill>
          <a:blip r:embed="rId2" cstate="print"/>
          <a:srcRect/>
          <a:stretch>
            <a:fillRect/>
          </a:stretch>
        </p:blipFill>
        <p:spPr bwMode="auto">
          <a:xfrm>
            <a:off x="323528" y="476673"/>
            <a:ext cx="8568952" cy="561662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4927</TotalTime>
  <Words>1108</Words>
  <Application>Microsoft Office PowerPoint</Application>
  <PresentationFormat>如螢幕大小 (4:3)</PresentationFormat>
  <Paragraphs>309</Paragraphs>
  <Slides>26</Slides>
  <Notes>1</Notes>
  <HiddenSlides>0</HiddenSlides>
  <MMClips>0</MMClips>
  <ScaleCrop>false</ScaleCrop>
  <HeadingPairs>
    <vt:vector size="4" baseType="variant">
      <vt:variant>
        <vt:lpstr>佈景主題</vt:lpstr>
      </vt:variant>
      <vt:variant>
        <vt:i4>1</vt:i4>
      </vt:variant>
      <vt:variant>
        <vt:lpstr>投影片標題</vt:lpstr>
      </vt:variant>
      <vt:variant>
        <vt:i4>26</vt:i4>
      </vt:variant>
    </vt:vector>
  </HeadingPairs>
  <TitlesOfParts>
    <vt:vector size="27" baseType="lpstr">
      <vt:lpstr>旅程</vt:lpstr>
      <vt:lpstr>中華電線電纜股份有限公司 CHINA WIRE &amp; CABLE CO., LTD.</vt:lpstr>
      <vt:lpstr> Disclaimer</vt:lpstr>
      <vt:lpstr>Investment safety reminder</vt:lpstr>
      <vt:lpstr>Briefing points</vt:lpstr>
      <vt:lpstr>投影片 5</vt:lpstr>
      <vt:lpstr>1、Cable department</vt:lpstr>
      <vt:lpstr>Wire and Cable </vt:lpstr>
      <vt:lpstr>投影片 8</vt:lpstr>
      <vt:lpstr>投影片 9</vt:lpstr>
      <vt:lpstr> 2、Window/door department </vt:lpstr>
      <vt:lpstr>投影片 11</vt:lpstr>
      <vt:lpstr>PRODUCTI0N VALUE TABLE</vt:lpstr>
      <vt:lpstr>Last two years sales volume value table</vt:lpstr>
      <vt:lpstr>Business proportion</vt:lpstr>
      <vt:lpstr>投影片 15</vt:lpstr>
      <vt:lpstr>Financial analysis(ifrs merge)  </vt:lpstr>
      <vt:lpstr>投影片 17</vt:lpstr>
      <vt:lpstr> Business philosophy and outlook</vt:lpstr>
      <vt:lpstr>投影片 19</vt:lpstr>
      <vt:lpstr>投影片 20</vt:lpstr>
      <vt:lpstr>投影片 21</vt:lpstr>
      <vt:lpstr>投影片 22</vt:lpstr>
      <vt:lpstr>投影片 23</vt:lpstr>
      <vt:lpstr>投影片 24</vt:lpstr>
      <vt:lpstr>投影片 25</vt:lpstr>
      <vt:lpstr>投影片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中華電線電纜股份有限公司</dc:title>
  <dc:creator>A1</dc:creator>
  <cp:lastModifiedBy>cwco</cp:lastModifiedBy>
  <cp:revision>602</cp:revision>
  <dcterms:created xsi:type="dcterms:W3CDTF">2017-11-15T03:30:46Z</dcterms:created>
  <dcterms:modified xsi:type="dcterms:W3CDTF">2020-11-26T03:56:09Z</dcterms:modified>
</cp:coreProperties>
</file>