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91" r:id="rId3"/>
    <p:sldId id="259" r:id="rId4"/>
    <p:sldId id="257" r:id="rId5"/>
    <p:sldId id="287" r:id="rId6"/>
    <p:sldId id="353" r:id="rId7"/>
    <p:sldId id="354" r:id="rId8"/>
    <p:sldId id="355" r:id="rId9"/>
    <p:sldId id="356" r:id="rId10"/>
    <p:sldId id="357" r:id="rId11"/>
    <p:sldId id="337" r:id="rId12"/>
    <p:sldId id="323" r:id="rId13"/>
    <p:sldId id="345" r:id="rId14"/>
    <p:sldId id="358" r:id="rId15"/>
    <p:sldId id="347" r:id="rId16"/>
    <p:sldId id="346" r:id="rId17"/>
    <p:sldId id="350" r:id="rId18"/>
    <p:sldId id="333" r:id="rId19"/>
    <p:sldId id="282" r:id="rId20"/>
    <p:sldId id="352" r:id="rId21"/>
    <p:sldId id="335" r:id="rId22"/>
    <p:sldId id="268" r:id="rId23"/>
    <p:sldId id="319" r:id="rId24"/>
    <p:sldId id="318" r:id="rId25"/>
    <p:sldId id="267" r:id="rId26"/>
  </p:sldIdLst>
  <p:sldSz cx="9144000" cy="6858000" type="screen4x3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1" initials="work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中等深淺樣式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F1AB2-1976-4502-BF36-3FF5EA218861}" styleName="中等深淺樣式 4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中等深淺樣式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中等深淺樣式 4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C4B1156A-380E-4F78-BDF5-A606A8083BF9}" styleName="中等深淺樣式 4 - 輔色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中等深淺樣式 4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8" autoAdjust="0"/>
    <p:restoredTop sz="94660"/>
  </p:normalViewPr>
  <p:slideViewPr>
    <p:cSldViewPr>
      <p:cViewPr>
        <p:scale>
          <a:sx n="70" d="100"/>
          <a:sy n="70" d="100"/>
        </p:scale>
        <p:origin x="-1158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Office_Excel____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zh-TW"/>
  <c:chart>
    <c:title>
      <c:tx>
        <c:rich>
          <a:bodyPr/>
          <a:lstStyle/>
          <a:p>
            <a:pPr>
              <a:defRPr/>
            </a:pPr>
            <a:r>
              <a:rPr lang="zh-TW" altLang="en-US" sz="4000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產品銷售分析</a:t>
            </a:r>
            <a:endParaRPr lang="zh-TW" altLang="en-US" sz="4000" dirty="0">
              <a:solidFill>
                <a:schemeClr val="tx2"/>
              </a:solidFill>
              <a:latin typeface="標楷體" pitchFamily="65" charset="-120"/>
              <a:ea typeface="標楷體" pitchFamily="65" charset="-120"/>
            </a:endParaRPr>
          </a:p>
        </c:rich>
      </c:tx>
      <c:layout>
        <c:manualLayout>
          <c:xMode val="edge"/>
          <c:yMode val="edge"/>
          <c:x val="7.8127565055475495E-2"/>
          <c:y val="3.8998557010940724E-2"/>
        </c:manualLayout>
      </c:layout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4.0986576157425215E-2"/>
          <c:y val="0.23675357247010789"/>
          <c:w val="0.70947267433248162"/>
          <c:h val="0.76181438641649668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銷售分析</c:v>
                </c:pt>
              </c:strCache>
            </c:strRef>
          </c:tx>
          <c:dPt>
            <c:idx val="1"/>
            <c:explosion val="16"/>
          </c:dPt>
          <c:dLbls>
            <c:dLbl>
              <c:idx val="0"/>
              <c:layout>
                <c:manualLayout>
                  <c:x val="-6.7173238756260703E-2"/>
                  <c:y val="0.11029760863225432"/>
                </c:manualLayout>
              </c:layout>
              <c:tx>
                <c:rich>
                  <a:bodyPr/>
                  <a:lstStyle/>
                  <a:p>
                    <a:r>
                      <a:rPr lang="en-US" altLang="zh-TW" dirty="0" smtClean="0">
                        <a:solidFill>
                          <a:schemeClr val="tx1"/>
                        </a:solidFill>
                      </a:rPr>
                      <a:t>68.3</a:t>
                    </a:r>
                    <a:r>
                      <a:rPr lang="en-US" altLang="en-US" dirty="0" smtClean="0">
                        <a:solidFill>
                          <a:schemeClr val="tx1"/>
                        </a:solidFill>
                      </a:rPr>
                      <a:t>%</a:t>
                    </a:r>
                    <a:endParaRPr lang="en-US" altLang="en-US" dirty="0">
                      <a:solidFill>
                        <a:schemeClr val="tx1"/>
                      </a:solidFill>
                    </a:endParaRPr>
                  </a:p>
                </c:rich>
              </c:tx>
              <c:showVal val="1"/>
            </c:dLbl>
            <c:dLbl>
              <c:idx val="1"/>
              <c:layout>
                <c:manualLayout>
                  <c:x val="5.956453491602131E-2"/>
                  <c:y val="-8.719962088072325E-2"/>
                </c:manualLayout>
              </c:layout>
              <c:tx>
                <c:rich>
                  <a:bodyPr/>
                  <a:lstStyle/>
                  <a:p>
                    <a:r>
                      <a:rPr lang="en-US" altLang="zh-TW" dirty="0" smtClean="0">
                        <a:solidFill>
                          <a:schemeClr val="tx1"/>
                        </a:solidFill>
                      </a:rPr>
                      <a:t>31.7</a:t>
                    </a:r>
                    <a:r>
                      <a:rPr lang="en-US" altLang="en-US" dirty="0" smtClean="0">
                        <a:solidFill>
                          <a:schemeClr val="tx1"/>
                        </a:solidFill>
                      </a:rPr>
                      <a:t>%</a:t>
                    </a:r>
                    <a:endParaRPr lang="en-US" altLang="en-US" dirty="0">
                      <a:solidFill>
                        <a:schemeClr val="tx1"/>
                      </a:solidFill>
                    </a:endParaRPr>
                  </a:p>
                </c:rich>
              </c:tx>
              <c:showVal val="1"/>
            </c:dLbl>
            <c:dLbl>
              <c:idx val="2"/>
              <c:layout>
                <c:manualLayout>
                  <c:x val="-2.6628718285214584E-2"/>
                  <c:y val="3.1778944298629574E-3"/>
                </c:manualLayout>
              </c:layout>
              <c:showVal val="1"/>
            </c:dLbl>
            <c:txPr>
              <a:bodyPr/>
              <a:lstStyle/>
              <a:p>
                <a:pPr>
                  <a:defRPr sz="3200" b="1">
                    <a:solidFill>
                      <a:schemeClr val="bg1"/>
                    </a:solidFill>
                    <a:latin typeface="標楷體" pitchFamily="65" charset="-120"/>
                    <a:ea typeface="標楷體" pitchFamily="65" charset="-120"/>
                  </a:defRPr>
                </a:pPr>
                <a:endParaRPr lang="zh-TW"/>
              </a:p>
            </c:txPr>
            <c:showVal val="1"/>
            <c:showLeaderLines val="1"/>
          </c:dLbls>
          <c:cat>
            <c:strRef>
              <c:f>Sheet1!$A$2:$A$3</c:f>
              <c:strCache>
                <c:ptCount val="2"/>
                <c:pt idx="0">
                  <c:v>電線電纜</c:v>
                </c:pt>
                <c:pt idx="1">
                  <c:v>鋁窗帷幕牆
</c:v>
                </c:pt>
              </c:strCache>
            </c:strRef>
          </c:cat>
          <c:val>
            <c:numRef>
              <c:f>Sheet1!$B$2:$B$3</c:f>
              <c:numCache>
                <c:formatCode>0.00%</c:formatCode>
                <c:ptCount val="2"/>
                <c:pt idx="0">
                  <c:v>0.68300000000000005</c:v>
                </c:pt>
                <c:pt idx="1">
                  <c:v>0.31700000000000089</c:v>
                </c:pt>
              </c:numCache>
            </c:numRef>
          </c:val>
        </c:ser>
      </c:pie3DChart>
    </c:plotArea>
    <c:legend>
      <c:legendPos val="r"/>
      <c:legendEntry>
        <c:idx val="0"/>
        <c:txPr>
          <a:bodyPr/>
          <a:lstStyle/>
          <a:p>
            <a:pPr>
              <a:defRPr sz="200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defRPr>
            </a:pPr>
            <a:endParaRPr lang="zh-TW"/>
          </a:p>
        </c:txPr>
      </c:legendEntry>
      <c:legendEntry>
        <c:idx val="1"/>
        <c:txPr>
          <a:bodyPr/>
          <a:lstStyle/>
          <a:p>
            <a:pPr>
              <a:defRPr sz="200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defRPr>
            </a:pPr>
            <a:endParaRPr lang="zh-TW"/>
          </a:p>
        </c:txPr>
      </c:legendEntry>
      <c:layout>
        <c:manualLayout>
          <c:xMode val="edge"/>
          <c:yMode val="edge"/>
          <c:x val="0.75401826568918973"/>
          <c:y val="0.39485657767621629"/>
          <c:w val="0.20030772388843221"/>
          <c:h val="0.17366583900104371"/>
        </c:manualLayout>
      </c:layout>
      <c:txPr>
        <a:bodyPr/>
        <a:lstStyle/>
        <a:p>
          <a:pPr>
            <a:defRPr sz="2000">
              <a:latin typeface="標楷體" pitchFamily="65" charset="-120"/>
              <a:ea typeface="標楷體" pitchFamily="65" charset="-120"/>
            </a:defRPr>
          </a:pPr>
          <a:endParaRPr lang="zh-TW"/>
        </a:p>
      </c:txPr>
    </c:legend>
    <c:plotVisOnly val="1"/>
  </c:chart>
  <c:txPr>
    <a:bodyPr/>
    <a:lstStyle/>
    <a:p>
      <a:pPr>
        <a:defRPr sz="1800"/>
      </a:pPr>
      <a:endParaRPr lang="zh-TW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0.7975</cdr:x>
      <cdr:y>0.18311</cdr:y>
    </cdr:from>
    <cdr:to>
      <cdr:x>0.98999</cdr:x>
      <cdr:y>0.22235</cdr:y>
    </cdr:to>
    <cdr:sp macro="" textlink="">
      <cdr:nvSpPr>
        <cdr:cNvPr id="2" name="文字方塊 1"/>
        <cdr:cNvSpPr txBox="1"/>
      </cdr:nvSpPr>
      <cdr:spPr>
        <a:xfrm xmlns:a="http://schemas.openxmlformats.org/drawingml/2006/main">
          <a:off x="6563072" y="1008112"/>
          <a:ext cx="1584176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zh-TW" altLang="en-US" sz="1100" dirty="0"/>
        </a:p>
      </cdr:txBody>
    </cdr:sp>
  </cdr:relSizeAnchor>
  <cdr:relSizeAnchor xmlns:cdr="http://schemas.openxmlformats.org/drawingml/2006/chartDrawing">
    <cdr:from>
      <cdr:x>0.535</cdr:x>
      <cdr:y>0.82927</cdr:y>
    </cdr:from>
    <cdr:to>
      <cdr:x>0.98124</cdr:x>
      <cdr:y>0.96341</cdr:y>
    </cdr:to>
    <cdr:sp macro="" textlink="">
      <cdr:nvSpPr>
        <cdr:cNvPr id="3" name="文字方塊 2"/>
        <cdr:cNvSpPr txBox="1"/>
      </cdr:nvSpPr>
      <cdr:spPr>
        <a:xfrm xmlns:a="http://schemas.openxmlformats.org/drawingml/2006/main">
          <a:off x="4402832" y="4896544"/>
          <a:ext cx="3672408" cy="7920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zh-TW" altLang="en-US" sz="1100" dirty="0"/>
        </a:p>
      </cdr:txBody>
    </cdr:sp>
  </cdr:relSizeAnchor>
  <cdr:relSizeAnchor xmlns:cdr="http://schemas.openxmlformats.org/drawingml/2006/chartDrawing">
    <cdr:from>
      <cdr:x>0.64875</cdr:x>
      <cdr:y>0.78049</cdr:y>
    </cdr:from>
    <cdr:to>
      <cdr:x>0.98999</cdr:x>
      <cdr:y>0.9878</cdr:y>
    </cdr:to>
    <cdr:sp macro="" textlink="">
      <cdr:nvSpPr>
        <cdr:cNvPr id="4" name="文字方塊 3"/>
        <cdr:cNvSpPr txBox="1"/>
      </cdr:nvSpPr>
      <cdr:spPr>
        <a:xfrm xmlns:a="http://schemas.openxmlformats.org/drawingml/2006/main">
          <a:off x="5338936" y="4608512"/>
          <a:ext cx="2808312" cy="12241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zh-TW" altLang="en-US" sz="1100" dirty="0"/>
        </a:p>
      </cdr:txBody>
    </cdr:sp>
  </cdr:relSizeAnchor>
  <cdr:relSizeAnchor xmlns:cdr="http://schemas.openxmlformats.org/drawingml/2006/chartDrawing">
    <cdr:from>
      <cdr:x>0.60833</cdr:x>
      <cdr:y>0.79775</cdr:y>
    </cdr:from>
    <cdr:to>
      <cdr:x>0.99167</cdr:x>
      <cdr:y>0.97753</cdr:y>
    </cdr:to>
    <cdr:sp macro="" textlink="">
      <cdr:nvSpPr>
        <cdr:cNvPr id="5" name="文字方塊 4"/>
        <cdr:cNvSpPr txBox="1"/>
      </cdr:nvSpPr>
      <cdr:spPr>
        <a:xfrm xmlns:a="http://schemas.openxmlformats.org/drawingml/2006/main">
          <a:off x="5256584" y="5112568"/>
          <a:ext cx="3312368" cy="11521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zh-TW" alt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6A8B8E-721B-4B79-87F9-C7B5ADC9F9AC}" type="datetimeFigureOut">
              <a:rPr lang="zh-TW" altLang="en-US" smtClean="0"/>
              <a:pPr/>
              <a:t>2021/12/1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F09AEF-F52E-4E8F-9541-023F8CEDBBC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D2067E-CBBD-4D10-B08D-B1909223E197}" type="datetimeFigureOut">
              <a:rPr lang="zh-TW" altLang="en-US" smtClean="0"/>
              <a:pPr/>
              <a:t>2021/12/1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4CCBE0-7E6E-4B17-B1EE-B2C7FB5376A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4CCBE0-7E6E-4B17-B1EE-B2C7FB5376A1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4CCBE0-7E6E-4B17-B1EE-B2C7FB5376A1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4CCBE0-7E6E-4B17-B1EE-B2C7FB5376A1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4CCBE0-7E6E-4B17-B1EE-B2C7FB5376A1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4CCBE0-7E6E-4B17-B1EE-B2C7FB5376A1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4CCBE0-7E6E-4B17-B1EE-B2C7FB5376A1}" type="slidenum">
              <a:rPr lang="zh-TW" altLang="en-US" smtClean="0"/>
              <a:pPr/>
              <a:t>12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93A797-301C-4330-AC4C-F5BF24B9F573}" type="datetime1">
              <a:rPr lang="zh-TW" altLang="en-US" smtClean="0"/>
              <a:pPr/>
              <a:t>2021/12/1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zh-TW" altLang="en-US" smtClean="0"/>
              <a:t>中華電線電纜股份有限公司                 </a:t>
            </a:r>
            <a:r>
              <a:rPr lang="en-US" altLang="zh-TW" smtClean="0"/>
              <a:t>2017</a:t>
            </a:r>
            <a:r>
              <a:rPr lang="zh-TW" altLang="en-US" smtClean="0"/>
              <a:t>年法人說明會</a:t>
            </a:r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7FAEE6-2A4A-46A2-BC14-94A91FA8264E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32" name="矩形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矩形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矩形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矩形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矩形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56" name="矩形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矩形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矩形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矩形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6285BF-9774-4162-B135-5FCA835AAD8F}" type="datetime1">
              <a:rPr lang="zh-TW" altLang="en-US" smtClean="0"/>
              <a:pPr/>
              <a:t>2021/12/1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zh-TW" altLang="en-US" smtClean="0"/>
              <a:t>中華電線電纜股份有限公司                 </a:t>
            </a:r>
            <a:r>
              <a:rPr lang="en-US" altLang="zh-TW" smtClean="0"/>
              <a:t>2017</a:t>
            </a:r>
            <a:r>
              <a:rPr lang="zh-TW" altLang="en-US" smtClean="0"/>
              <a:t>年法人說明會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7FAEE6-2A4A-46A2-BC14-94A91FA8264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6803B9-B74E-4EFB-8696-EE81DE1550DC}" type="datetime1">
              <a:rPr lang="zh-TW" altLang="en-US" smtClean="0"/>
              <a:pPr/>
              <a:t>2021/12/1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zh-TW" altLang="en-US" smtClean="0"/>
              <a:t>中華電線電纜股份有限公司                 </a:t>
            </a:r>
            <a:r>
              <a:rPr lang="en-US" altLang="zh-TW" smtClean="0"/>
              <a:t>2017</a:t>
            </a:r>
            <a:r>
              <a:rPr lang="zh-TW" altLang="en-US" smtClean="0"/>
              <a:t>年法人說明會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7FAEE6-2A4A-46A2-BC14-94A91FA8264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65EA5D-85CF-4C47-B43B-93A9E9D46B0E}" type="datetime1">
              <a:rPr lang="zh-TW" altLang="en-US" smtClean="0"/>
              <a:pPr/>
              <a:t>2021/12/1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zh-TW" altLang="en-US" smtClean="0"/>
              <a:t>中華電線電纜股份有限公司                 </a:t>
            </a:r>
            <a:r>
              <a:rPr lang="en-US" altLang="zh-TW" smtClean="0"/>
              <a:t>2017</a:t>
            </a:r>
            <a:r>
              <a:rPr lang="zh-TW" altLang="en-US" smtClean="0"/>
              <a:t>年法人說明會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7FAEE6-2A4A-46A2-BC14-94A91FA8264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手繪多邊形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手繪多邊形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手繪多邊形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手繪多邊形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手繪多邊形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手繪多邊形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手繪多邊形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手繪多邊形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手繪多邊形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手繪多邊形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手繪多邊形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手繪多邊形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手繪多邊形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手繪多邊形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AB10E6-379E-409F-BB3B-3053CEF6BE04}" type="datetime1">
              <a:rPr lang="zh-TW" altLang="en-US" smtClean="0"/>
              <a:pPr/>
              <a:t>2021/12/1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zh-TW" altLang="en-US" smtClean="0"/>
              <a:t>中華電線電纜股份有限公司                 </a:t>
            </a:r>
            <a:r>
              <a:rPr lang="en-US" altLang="zh-TW" smtClean="0"/>
              <a:t>2017</a:t>
            </a:r>
            <a:r>
              <a:rPr lang="zh-TW" altLang="en-US" smtClean="0"/>
              <a:t>年法人說明會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7FAEE6-2A4A-46A2-BC14-94A91FA8264E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矩形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矩形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矩形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0615E2-4A6D-4C29-A2AE-548424031C9A}" type="datetime1">
              <a:rPr lang="zh-TW" altLang="en-US" smtClean="0"/>
              <a:pPr/>
              <a:t>2021/12/1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zh-TW" altLang="en-US" smtClean="0"/>
              <a:t>中華電線電纜股份有限公司                 </a:t>
            </a:r>
            <a:r>
              <a:rPr lang="en-US" altLang="zh-TW" smtClean="0"/>
              <a:t>2017</a:t>
            </a:r>
            <a:r>
              <a:rPr lang="zh-TW" altLang="en-US" smtClean="0"/>
              <a:t>年法人說明會</a:t>
            </a: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7FAEE6-2A4A-46A2-BC14-94A91FA8264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矩形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9315E8-7067-40BB-87E2-564460B7662D}" type="datetime1">
              <a:rPr lang="zh-TW" altLang="en-US" smtClean="0"/>
              <a:pPr/>
              <a:t>2021/12/1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zh-TW" altLang="en-US" smtClean="0"/>
              <a:t>中華電線電纜股份有限公司                 </a:t>
            </a:r>
            <a:r>
              <a:rPr lang="en-US" altLang="zh-TW" smtClean="0"/>
              <a:t>2017</a:t>
            </a:r>
            <a:r>
              <a:rPr lang="zh-TW" altLang="en-US" smtClean="0"/>
              <a:t>年法人說明會</a:t>
            </a:r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7FAEE6-2A4A-46A2-BC14-94A91FA8264E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6" name="矩形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矩形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矩形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矩形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矩形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矩形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矩形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矩形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E8EC59-257B-456E-ABA2-BA835AEF902D}" type="datetime1">
              <a:rPr lang="zh-TW" altLang="en-US" smtClean="0"/>
              <a:pPr/>
              <a:t>2021/12/1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zh-TW" altLang="en-US" smtClean="0"/>
              <a:t>中華電線電纜股份有限公司                 </a:t>
            </a:r>
            <a:r>
              <a:rPr lang="en-US" altLang="zh-TW" smtClean="0"/>
              <a:t>2017</a:t>
            </a:r>
            <a:r>
              <a:rPr lang="zh-TW" altLang="en-US" smtClean="0"/>
              <a:t>年法人說明會</a:t>
            </a: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7FAEE6-2A4A-46A2-BC14-94A91FA8264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CC1949-BB4F-406C-837A-E7B6B401370D}" type="datetime1">
              <a:rPr lang="zh-TW" altLang="en-US" smtClean="0"/>
              <a:pPr/>
              <a:t>2021/12/1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zh-TW" altLang="en-US" smtClean="0"/>
              <a:t>中華電線電纜股份有限公司                 </a:t>
            </a:r>
            <a:r>
              <a:rPr lang="en-US" altLang="zh-TW" smtClean="0"/>
              <a:t>2017</a:t>
            </a:r>
            <a:r>
              <a:rPr lang="zh-TW" altLang="en-US" smtClean="0"/>
              <a:t>年法人說明會</a:t>
            </a: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7FAEE6-2A4A-46A2-BC14-94A91FA8264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AB7D0B-B7E2-47AF-8460-BF00DF4F9FBE}" type="datetime1">
              <a:rPr lang="zh-TW" altLang="en-US" smtClean="0"/>
              <a:pPr/>
              <a:t>2021/12/1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zh-TW" altLang="en-US" smtClean="0"/>
              <a:t>中華電線電纜股份有限公司                 </a:t>
            </a:r>
            <a:r>
              <a:rPr lang="en-US" altLang="zh-TW" smtClean="0"/>
              <a:t>2017</a:t>
            </a:r>
            <a:r>
              <a:rPr lang="zh-TW" altLang="en-US" smtClean="0"/>
              <a:t>年法人說明會</a:t>
            </a: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D7FAEE6-2A4A-46A2-BC14-94A91FA8264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直線接點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群組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直線接點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接點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接點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TW" altLang="en-US" smtClean="0"/>
              <a:t>按一下圖示以新增圖片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grpSp>
        <p:nvGrpSpPr>
          <p:cNvPr id="14" name="群組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直線接點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接點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接點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群組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直線接點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接點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接點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6EF02774-9882-462A-8D2B-CB99363042D1}" type="datetime1">
              <a:rPr lang="zh-TW" altLang="en-US" smtClean="0"/>
              <a:pPr/>
              <a:t>2021/12/1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r>
              <a:rPr lang="zh-TW" altLang="en-US" smtClean="0"/>
              <a:t>中華電線電纜股份有限公司                 </a:t>
            </a:r>
            <a:r>
              <a:rPr lang="en-US" altLang="zh-TW" smtClean="0"/>
              <a:t>2017</a:t>
            </a:r>
            <a:r>
              <a:rPr lang="zh-TW" altLang="en-US" smtClean="0"/>
              <a:t>年法人說明會</a:t>
            </a: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4D7FAEE6-2A4A-46A2-BC14-94A91FA8264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矩形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矩形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矩形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矩形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81E99BB8-E562-4F22-8FC0-DE8B001E5447}" type="datetime1">
              <a:rPr lang="zh-TW" altLang="en-US" smtClean="0"/>
              <a:pPr/>
              <a:t>2021/12/1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r>
              <a:rPr lang="zh-TW" altLang="en-US" smtClean="0"/>
              <a:t>中華電線電纜股份有限公司                 </a:t>
            </a:r>
            <a:r>
              <a:rPr lang="en-US" altLang="zh-TW" smtClean="0"/>
              <a:t>2017</a:t>
            </a:r>
            <a:r>
              <a:rPr lang="zh-TW" altLang="en-US" smtClean="0"/>
              <a:t>年法人說明會</a:t>
            </a:r>
            <a:endParaRPr lang="zh-TW" alt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4D7FAEE6-2A4A-46A2-BC14-94A91FA8264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FAEE6-2A4A-46A2-BC14-94A91FA8264E}" type="slidenum">
              <a:rPr lang="zh-TW" altLang="en-US" smtClean="0"/>
              <a:pPr/>
              <a:t>1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424936" cy="1080119"/>
          </a:xfrm>
        </p:spPr>
        <p:txBody>
          <a:bodyPr>
            <a:noAutofit/>
          </a:bodyPr>
          <a:lstStyle/>
          <a:p>
            <a:pPr algn="ctr"/>
            <a:r>
              <a:rPr lang="zh-TW" altLang="en-US" sz="5400" dirty="0">
                <a:latin typeface="標楷體" pitchFamily="65" charset="-120"/>
                <a:ea typeface="標楷體" pitchFamily="65" charset="-120"/>
              </a:rPr>
              <a:t>中華電線電纜股份有限公司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35696" y="5301208"/>
            <a:ext cx="6400800" cy="1224136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              </a:t>
            </a:r>
            <a:r>
              <a:rPr lang="zh-TW" altLang="en-US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標楷體" pitchFamily="65" charset="-120"/>
                <a:ea typeface="標楷體" pitchFamily="65" charset="-120"/>
              </a:rPr>
              <a:t>股票代號 </a:t>
            </a:r>
            <a:r>
              <a:rPr lang="en-US" altLang="zh-TW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標楷體" pitchFamily="65" charset="-120"/>
                <a:ea typeface="標楷體" pitchFamily="65" charset="-120"/>
              </a:rPr>
              <a:t>1603</a:t>
            </a:r>
          </a:p>
          <a:p>
            <a:r>
              <a:rPr lang="zh-TW" altLang="en-US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標楷體" pitchFamily="65" charset="-120"/>
                <a:ea typeface="標楷體" pitchFamily="65" charset="-120"/>
              </a:rPr>
              <a:t>               法 人 說 明 會</a:t>
            </a:r>
            <a:endParaRPr lang="en-US" altLang="zh-TW" b="1" dirty="0" smtClean="0">
              <a:solidFill>
                <a:schemeClr val="accent6">
                  <a:lumMod val="20000"/>
                  <a:lumOff val="8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endParaRPr lang="en-US" altLang="zh-TW" b="1" dirty="0" smtClean="0">
              <a:solidFill>
                <a:schemeClr val="accent6">
                  <a:lumMod val="20000"/>
                  <a:lumOff val="8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標楷體" pitchFamily="65" charset="-120"/>
                <a:ea typeface="標楷體" pitchFamily="65" charset="-120"/>
              </a:rPr>
              <a:t>   </a:t>
            </a:r>
            <a:r>
              <a:rPr lang="en-US" altLang="zh-TW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標楷體" pitchFamily="65" charset="-120"/>
                <a:ea typeface="標楷體" pitchFamily="65" charset="-120"/>
              </a:rPr>
              <a:t>                2021</a:t>
            </a:r>
            <a:r>
              <a:rPr lang="zh-TW" altLang="en-US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標楷體" pitchFamily="65" charset="-120"/>
                <a:ea typeface="標楷體" pitchFamily="65" charset="-120"/>
              </a:rPr>
              <a:t>年</a:t>
            </a:r>
            <a:endParaRPr lang="en-US" altLang="zh-TW" b="1" dirty="0" smtClean="0">
              <a:solidFill>
                <a:schemeClr val="accent6">
                  <a:lumMod val="20000"/>
                  <a:lumOff val="80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1026" name="Picture 2" descr="C:\Users\cwco\Pictures\image003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1880" y="3429000"/>
            <a:ext cx="2195314" cy="14592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2" indent="-342900">
              <a:buFont typeface="Wingdings" pitchFamily="2" charset="2"/>
              <a:buChar char="ü"/>
            </a:pPr>
            <a:r>
              <a:rPr lang="zh-TW" altLang="en-US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超耐熱鋼心鋁線 </a:t>
            </a:r>
            <a:r>
              <a:rPr lang="en-US" altLang="zh-TW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ZTACIR </a:t>
            </a:r>
          </a:p>
          <a:p>
            <a:pPr marL="342900" lvl="2" indent="-342900">
              <a:lnSpc>
                <a:spcPct val="150000"/>
              </a:lnSpc>
              <a:buNone/>
            </a:pPr>
            <a:r>
              <a:rPr lang="en-US" altLang="zh-TW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            (</a:t>
            </a:r>
            <a:r>
              <a:rPr lang="zh-TW" altLang="en-US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與</a:t>
            </a:r>
            <a:r>
              <a:rPr lang="zh-TW" altLang="en-US" sz="2800" b="1" u="sng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日本住友電工</a:t>
            </a:r>
            <a:r>
              <a:rPr lang="en-US" altLang="zh-TW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SEI</a:t>
            </a:r>
            <a:r>
              <a:rPr lang="zh-TW" altLang="en-US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技術合作</a:t>
            </a:r>
            <a:r>
              <a:rPr lang="en-US" altLang="zh-TW" sz="28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)</a:t>
            </a:r>
          </a:p>
          <a:p>
            <a:pPr>
              <a:lnSpc>
                <a:spcPct val="150000"/>
              </a:lnSpc>
              <a:buClr>
                <a:schemeClr val="accent2"/>
              </a:buClr>
              <a:buFont typeface="Wingdings" pitchFamily="2" charset="2"/>
              <a:buChar char="ü"/>
            </a:pPr>
            <a:r>
              <a:rPr lang="zh-TW" altLang="en-US" sz="28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高容量</a:t>
            </a:r>
            <a:r>
              <a:rPr lang="en-US" altLang="zh-TW" sz="28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(1.6~1.8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倍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8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低弛度導線</a:t>
            </a:r>
            <a:endParaRPr lang="en-US" altLang="zh-TW" sz="28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150000"/>
              </a:lnSpc>
              <a:buClr>
                <a:schemeClr val="accent2"/>
              </a:buClr>
              <a:buFont typeface="Wingdings" pitchFamily="2" charset="2"/>
              <a:buChar char="ü"/>
            </a:pPr>
            <a:r>
              <a:rPr lang="zh-TW" altLang="en-US" sz="28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弛度：指導線至連接該導線兩支撐點間直線之鉛垂距離。</a:t>
            </a:r>
            <a:endParaRPr lang="en-US" altLang="zh-TW" sz="28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150000"/>
              </a:lnSpc>
              <a:buClr>
                <a:schemeClr val="accent2"/>
              </a:buClr>
              <a:buFont typeface="Wingdings" pitchFamily="2" charset="2"/>
              <a:buChar char="ü"/>
            </a:pPr>
            <a:r>
              <a:rPr lang="zh-TW" altLang="en-US" sz="28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全國首家取得認證及投標資格</a:t>
            </a:r>
            <a:endParaRPr lang="zh-TW" altLang="en-US" sz="28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FAEE6-2A4A-46A2-BC14-94A91FA8264E}" type="slidenum">
              <a:rPr lang="zh-TW" altLang="en-US" smtClean="0"/>
              <a:pPr/>
              <a:t>10</a:t>
            </a:fld>
            <a:endParaRPr lang="zh-TW" altLang="en-US"/>
          </a:p>
        </p:txBody>
      </p:sp>
      <p:pic>
        <p:nvPicPr>
          <p:cNvPr id="6" name="Picture 2" descr="C:\Users\cwco\Pictures\image003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692696"/>
            <a:ext cx="1080120" cy="717962"/>
          </a:xfrm>
          <a:prstGeom prst="rect">
            <a:avLst/>
          </a:prstGeom>
          <a:noFill/>
        </p:spPr>
      </p:pic>
      <p:sp>
        <p:nvSpPr>
          <p:cNvPr id="7" name="標題 1"/>
          <p:cNvSpPr>
            <a:spLocks noGrp="1"/>
          </p:cNvSpPr>
          <p:nvPr>
            <p:ph type="title"/>
          </p:nvPr>
        </p:nvSpPr>
        <p:spPr>
          <a:xfrm>
            <a:off x="304800" y="161908"/>
            <a:ext cx="8686800" cy="838200"/>
          </a:xfrm>
        </p:spPr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  <a:cs typeface="Arial Unicode MS" pitchFamily="34" charset="-120"/>
              </a:rPr>
              <a:t>  發展策略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772400" cy="914400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標楷體" pitchFamily="65" charset="-120"/>
                <a:ea typeface="標楷體" pitchFamily="65" charset="-120"/>
              </a:rPr>
              <a:t>門窗部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FAEE6-2A4A-46A2-BC14-94A91FA8264E}" type="slidenum">
              <a:rPr lang="zh-TW" altLang="en-US" smtClean="0"/>
              <a:pPr/>
              <a:t>11</a:t>
            </a:fld>
            <a:endParaRPr lang="zh-TW" altLang="en-US"/>
          </a:p>
        </p:txBody>
      </p:sp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611560" y="1124744"/>
          <a:ext cx="8352927" cy="555454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84309"/>
                <a:gridCol w="2784309"/>
                <a:gridCol w="2784309"/>
              </a:tblGrid>
              <a:tr h="648072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客戶</a:t>
                      </a:r>
                      <a:endParaRPr kumimoji="1" lang="zh-TW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工程名稱</a:t>
                      </a:r>
                      <a:endParaRPr kumimoji="1" lang="zh-TW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地點</a:t>
                      </a:r>
                      <a:endParaRPr kumimoji="1" lang="zh-TW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58406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新加坡營造有限公司</a:t>
                      </a:r>
                      <a:endParaRPr kumimoji="1" lang="zh-TW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桃大然</a:t>
                      </a:r>
                      <a:r>
                        <a:rPr kumimoji="1" lang="en-US" altLang="zh-TW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(25</a:t>
                      </a:r>
                      <a:r>
                        <a:rPr kumimoji="1" lang="zh-TW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期</a:t>
                      </a:r>
                      <a:r>
                        <a:rPr kumimoji="1" lang="en-US" altLang="zh-TW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)</a:t>
                      </a:r>
                      <a:endParaRPr kumimoji="1" lang="en-US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大園區永園二路</a:t>
                      </a:r>
                      <a:endParaRPr kumimoji="1" lang="zh-TW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58406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麗明營造</a:t>
                      </a:r>
                      <a:endParaRPr kumimoji="1" lang="zh-TW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u="none" strike="noStrike" cap="none" normalizeH="0" baseline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大立光</a:t>
                      </a:r>
                      <a:r>
                        <a:rPr kumimoji="1" lang="en-US" altLang="zh-TW" sz="2000" u="none" strike="noStrike" cap="none" normalizeH="0" baseline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LP9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台中</a:t>
                      </a:r>
                      <a:endParaRPr kumimoji="1" lang="zh-TW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58406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u="none" strike="noStrike" cap="none" normalizeH="0" baseline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城揚建設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u="none" strike="noStrike" cap="none" normalizeH="0" baseline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陽明案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高雄陽明路</a:t>
                      </a:r>
                      <a:endParaRPr kumimoji="1" lang="zh-TW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58406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u="none" strike="noStrike" cap="none" normalizeH="0" baseline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鋐固建設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u="none" strike="noStrike" cap="none" normalizeH="0" baseline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土城學府之森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土城</a:t>
                      </a:r>
                      <a:endParaRPr kumimoji="1" lang="zh-TW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58406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u="none" strike="noStrike" cap="none" normalizeH="0" baseline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永大興營造工程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u="none" strike="noStrike" cap="none" normalizeH="0" baseline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馥華沐白</a:t>
                      </a:r>
                      <a:r>
                        <a:rPr kumimoji="1" lang="en-US" altLang="zh-TW" sz="2000" u="none" strike="noStrike" cap="none" normalizeH="0" baseline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-TOSTEM-O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板橋永翠路 </a:t>
                      </a:r>
                      <a:endParaRPr kumimoji="1" lang="zh-TW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58406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u="none" strike="noStrike" cap="none" normalizeH="0" baseline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山鉅建設</a:t>
                      </a:r>
                      <a:r>
                        <a:rPr kumimoji="1" lang="en-US" altLang="zh-TW" sz="2000" u="none" strike="noStrike" cap="none" normalizeH="0" baseline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(</a:t>
                      </a:r>
                      <a:r>
                        <a:rPr kumimoji="1" lang="zh-TW" altLang="en-US" sz="2000" u="none" strike="noStrike" cap="none" normalizeH="0" baseline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榮欣建設</a:t>
                      </a:r>
                      <a:r>
                        <a:rPr kumimoji="1" lang="en-US" altLang="zh-TW" sz="2000" u="none" strike="noStrike" cap="none" normalizeH="0" baseline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)</a:t>
                      </a:r>
                      <a:endParaRPr kumimoji="1" lang="en-US" altLang="zh-TW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山鉅林聖段</a:t>
                      </a:r>
                      <a:endParaRPr kumimoji="1" lang="en-US" altLang="zh-TW" sz="2000" u="none" strike="noStrike" cap="none" normalizeH="0" baseline="0" dirty="0" smtClean="0">
                        <a:ln>
                          <a:noFill/>
                        </a:ln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(</a:t>
                      </a:r>
                      <a:r>
                        <a:rPr kumimoji="1" lang="zh-TW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凱旋路大樓</a:t>
                      </a:r>
                      <a:r>
                        <a:rPr kumimoji="1" lang="en-US" altLang="zh-TW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)</a:t>
                      </a:r>
                      <a:endParaRPr kumimoji="1" lang="en-US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高雄前鎮區</a:t>
                      </a:r>
                      <a:endParaRPr kumimoji="1" lang="zh-TW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58406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u="none" strike="noStrike" cap="none" normalizeH="0" baseline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三井工程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u="none" strike="noStrike" cap="none" normalizeH="0" baseline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國泰豐和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斯馨段</a:t>
                      </a:r>
                      <a:r>
                        <a:rPr kumimoji="1" lang="en-US" altLang="zh-TW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51</a:t>
                      </a:r>
                      <a:r>
                        <a:rPr kumimoji="1" lang="zh-TW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地號</a:t>
                      </a:r>
                      <a:endParaRPr kumimoji="1" lang="zh-TW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58406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信泰國際企業</a:t>
                      </a:r>
                      <a:endParaRPr kumimoji="1" lang="en-US" altLang="zh-TW" sz="2000" u="none" strike="noStrike" cap="none" normalizeH="0" baseline="0" dirty="0" smtClean="0">
                        <a:ln>
                          <a:noFill/>
                        </a:ln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股份有限公司</a:t>
                      </a:r>
                      <a:endParaRPr kumimoji="1" lang="zh-TW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中國醫藥生醫產學</a:t>
                      </a:r>
                      <a:endParaRPr kumimoji="1" lang="en-US" altLang="zh-TW" sz="2000" u="none" strike="noStrike" cap="none" normalizeH="0" baseline="0" dirty="0" smtClean="0">
                        <a:ln>
                          <a:noFill/>
                        </a:ln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研發大樓</a:t>
                      </a:r>
                      <a:endParaRPr kumimoji="1" lang="en-US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台中市</a:t>
                      </a:r>
                      <a:endParaRPr kumimoji="1" lang="zh-TW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pic>
        <p:nvPicPr>
          <p:cNvPr id="10" name="Picture 2" descr="C:\Users\cwco\Pictures\image003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188640"/>
            <a:ext cx="1080120" cy="7179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569218"/>
          </a:xfrm>
        </p:spPr>
        <p:txBody>
          <a:bodyPr>
            <a:noAutofit/>
          </a:bodyPr>
          <a:lstStyle/>
          <a:p>
            <a:r>
              <a:rPr lang="zh-TW" altLang="en-US" sz="3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360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標楷體" pitchFamily="65" charset="-120"/>
                <a:ea typeface="標楷體" pitchFamily="65" charset="-120"/>
              </a:rPr>
              <a:t>門窗部 </a:t>
            </a:r>
            <a:endParaRPr lang="zh-TW" altLang="en-US" sz="36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FAEE6-2A4A-46A2-BC14-94A91FA8264E}" type="slidenum">
              <a:rPr lang="zh-TW" altLang="en-US" smtClean="0"/>
              <a:pPr/>
              <a:t>12</a:t>
            </a:fld>
            <a:endParaRPr lang="zh-TW" altLang="en-US"/>
          </a:p>
        </p:txBody>
      </p:sp>
      <p:pic>
        <p:nvPicPr>
          <p:cNvPr id="6" name="Picture 2" descr="C:\Users\cwco\Pictures\image003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188640"/>
            <a:ext cx="1080120" cy="717962"/>
          </a:xfrm>
          <a:prstGeom prst="rect">
            <a:avLst/>
          </a:prstGeom>
          <a:noFill/>
        </p:spPr>
      </p:pic>
      <p:graphicFrame>
        <p:nvGraphicFramePr>
          <p:cNvPr id="12" name="表格 11"/>
          <p:cNvGraphicFramePr>
            <a:graphicFrameLocks noGrp="1"/>
          </p:cNvGraphicFramePr>
          <p:nvPr/>
        </p:nvGraphicFramePr>
        <p:xfrm>
          <a:off x="467544" y="1052736"/>
          <a:ext cx="8496945" cy="561662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832315"/>
                <a:gridCol w="2832315"/>
                <a:gridCol w="2832315"/>
              </a:tblGrid>
              <a:tr h="568757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客戶</a:t>
                      </a:r>
                      <a:endParaRPr kumimoji="1" lang="zh-TW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工程名稱</a:t>
                      </a:r>
                      <a:endParaRPr kumimoji="1" lang="zh-TW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地點</a:t>
                      </a:r>
                      <a:endParaRPr kumimoji="1" lang="zh-TW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821746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華熊營造</a:t>
                      </a:r>
                      <a:endParaRPr kumimoji="1" lang="en-US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宏國建設</a:t>
                      </a:r>
                      <a:endParaRPr kumimoji="1" lang="zh-TW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大同區圓環段</a:t>
                      </a:r>
                      <a:endParaRPr kumimoji="1" lang="en-US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TOSTEM</a:t>
                      </a:r>
                      <a:endParaRPr kumimoji="1" lang="en-US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宏國大道城</a:t>
                      </a:r>
                      <a:endParaRPr kumimoji="1" lang="zh-TW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821746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寶路營造</a:t>
                      </a:r>
                      <a:endParaRPr kumimoji="1" lang="zh-TW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海天二期</a:t>
                      </a: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/</a:t>
                      </a:r>
                      <a:r>
                        <a:rPr kumimoji="1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安祥路</a:t>
                      </a:r>
                      <a:endParaRPr kumimoji="1" lang="en-US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(</a:t>
                      </a:r>
                      <a:r>
                        <a:rPr kumimoji="1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湯泉綠中海</a:t>
                      </a: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)</a:t>
                      </a:r>
                      <a:endParaRPr kumimoji="1" lang="en-US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淡水、新店</a:t>
                      </a:r>
                      <a:endParaRPr kumimoji="1" lang="zh-TW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821746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寶信營造股份有限公司</a:t>
                      </a:r>
                      <a:endParaRPr kumimoji="1" lang="en-US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台中創研段</a:t>
                      </a: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北屯區信平路</a:t>
                      </a: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58696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高立營造</a:t>
                      </a:r>
                      <a:endParaRPr kumimoji="1" lang="zh-TW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大立光</a:t>
                      </a:r>
                      <a:endParaRPr kumimoji="1" lang="en-US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台中工業區</a:t>
                      </a:r>
                      <a:endParaRPr kumimoji="1" lang="zh-TW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821746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晟揚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大豐案、保泰案</a:t>
                      </a:r>
                      <a:endParaRPr kumimoji="1" lang="zh-TW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大豐二路、鳳山保泰路</a:t>
                      </a:r>
                      <a:endParaRPr kumimoji="1" lang="zh-TW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58696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寶信營造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達麗歸仁武東段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台南歸仁</a:t>
                      </a:r>
                      <a:endParaRPr kumimoji="1" lang="zh-TW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58696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城揚建設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水源案</a:t>
                      </a:r>
                      <a:endParaRPr kumimoji="1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高雄三民區</a:t>
                      </a:r>
                      <a:endParaRPr kumimoji="1" lang="zh-TW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今年引進日本</a:t>
            </a:r>
            <a:r>
              <a:rPr lang="en-US" altLang="zh-TW" sz="3600" b="1" dirty="0" smtClean="0">
                <a:latin typeface="標楷體" pitchFamily="65" charset="-120"/>
                <a:ea typeface="標楷體" pitchFamily="65" charset="-120"/>
              </a:rPr>
              <a:t>TOSTEM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門窗</a:t>
            </a:r>
            <a:r>
              <a:rPr lang="en-US" altLang="zh-TW" sz="3600" b="1" dirty="0" smtClean="0">
                <a:latin typeface="標楷體" pitchFamily="65" charset="-120"/>
                <a:ea typeface="標楷體" pitchFamily="65" charset="-120"/>
              </a:rPr>
              <a:t>OEM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生產</a:t>
            </a:r>
            <a:r>
              <a:rPr lang="zh-TW" altLang="en-US" b="1" dirty="0" smtClean="0"/>
              <a:t/>
            </a:r>
            <a:br>
              <a:rPr lang="zh-TW" altLang="en-US" b="1" dirty="0" smtClean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5576" y="1196752"/>
            <a:ext cx="7931224" cy="5472608"/>
          </a:xfrm>
        </p:spPr>
        <p:txBody>
          <a:bodyPr>
            <a:normAutofit/>
          </a:bodyPr>
          <a:lstStyle/>
          <a:p>
            <a:pPr algn="ctr"/>
            <a:endParaRPr lang="zh-TW" altLang="en-US" dirty="0" smtClean="0"/>
          </a:p>
          <a:p>
            <a:pPr>
              <a:buClr>
                <a:schemeClr val="accent2"/>
              </a:buClr>
              <a:buFont typeface="Wingdings" pitchFamily="2" charset="2"/>
              <a:buChar char="ü"/>
            </a:pPr>
            <a:r>
              <a:rPr lang="zh-TW" altLang="en-US" sz="3300" dirty="0" smtClean="0">
                <a:latin typeface="標楷體" pitchFamily="65" charset="-120"/>
                <a:ea typeface="標楷體" pitchFamily="65" charset="-120"/>
              </a:rPr>
              <a:t>鋁門窗</a:t>
            </a:r>
            <a:r>
              <a:rPr lang="en-US" altLang="zh-TW" sz="3300" dirty="0" smtClean="0">
                <a:latin typeface="標楷體" pitchFamily="65" charset="-120"/>
                <a:ea typeface="標楷體" pitchFamily="65" charset="-120"/>
              </a:rPr>
              <a:t>TOSTEM</a:t>
            </a:r>
            <a:r>
              <a:rPr lang="zh-TW" altLang="en-US" sz="3300" dirty="0" smtClean="0">
                <a:latin typeface="標楷體" pitchFamily="65" charset="-120"/>
                <a:ea typeface="標楷體" pitchFamily="65" charset="-120"/>
              </a:rPr>
              <a:t>品牌，創立於</a:t>
            </a:r>
            <a:r>
              <a:rPr lang="en-US" altLang="zh-TW" sz="3300" dirty="0" smtClean="0">
                <a:latin typeface="標楷體" pitchFamily="65" charset="-120"/>
                <a:ea typeface="標楷體" pitchFamily="65" charset="-120"/>
              </a:rPr>
              <a:t>1923</a:t>
            </a:r>
            <a:r>
              <a:rPr lang="zh-TW" altLang="en-US" sz="3300" dirty="0" smtClean="0">
                <a:latin typeface="標楷體" pitchFamily="65" charset="-120"/>
                <a:ea typeface="標楷體" pitchFamily="65" charset="-120"/>
              </a:rPr>
              <a:t>年，至今已有</a:t>
            </a:r>
            <a:r>
              <a:rPr lang="en-US" altLang="zh-TW" sz="3300" dirty="0" smtClean="0">
                <a:latin typeface="標楷體" pitchFamily="65" charset="-120"/>
                <a:ea typeface="標楷體" pitchFamily="65" charset="-120"/>
              </a:rPr>
              <a:t>98</a:t>
            </a:r>
            <a:r>
              <a:rPr lang="zh-TW" altLang="en-US" sz="3300" dirty="0" smtClean="0">
                <a:latin typeface="標楷體" pitchFamily="65" charset="-120"/>
                <a:ea typeface="標楷體" pitchFamily="65" charset="-120"/>
              </a:rPr>
              <a:t>年的歷史。</a:t>
            </a:r>
            <a:endParaRPr lang="en-US" altLang="zh-TW" sz="33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Clr>
                <a:schemeClr val="accent2"/>
              </a:buClr>
              <a:buFont typeface="Wingdings" pitchFamily="2" charset="2"/>
              <a:buChar char="ü"/>
            </a:pPr>
            <a:endParaRPr lang="en-US" altLang="zh-TW" sz="33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Clr>
                <a:schemeClr val="accent2"/>
              </a:buClr>
              <a:buFont typeface="Wingdings" pitchFamily="2" charset="2"/>
              <a:buChar char="ü"/>
            </a:pPr>
            <a:endParaRPr lang="en-US" altLang="zh-TW" sz="33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Clr>
                <a:schemeClr val="accent2"/>
              </a:buClr>
              <a:buFont typeface="Wingdings" pitchFamily="2" charset="2"/>
              <a:buChar char="ü"/>
            </a:pPr>
            <a:r>
              <a:rPr lang="en-US" altLang="zh-TW" sz="3300" dirty="0" smtClean="0">
                <a:latin typeface="標楷體" pitchFamily="65" charset="-120"/>
                <a:ea typeface="標楷體" pitchFamily="65" charset="-120"/>
              </a:rPr>
              <a:t>TOSTEM</a:t>
            </a:r>
            <a:r>
              <a:rPr lang="zh-TW" altLang="en-US" sz="3300" dirty="0" smtClean="0">
                <a:latin typeface="標楷體" pitchFamily="65" charset="-120"/>
                <a:ea typeface="標楷體" pitchFamily="65" charset="-120"/>
              </a:rPr>
              <a:t>以木製建材及販售起家，自</a:t>
            </a:r>
            <a:r>
              <a:rPr lang="en-US" altLang="zh-TW" sz="3300" dirty="0" smtClean="0">
                <a:latin typeface="標楷體" pitchFamily="65" charset="-120"/>
                <a:ea typeface="標楷體" pitchFamily="65" charset="-120"/>
              </a:rPr>
              <a:t>1960</a:t>
            </a:r>
            <a:r>
              <a:rPr lang="zh-TW" altLang="en-US" sz="3300" dirty="0" smtClean="0">
                <a:latin typeface="標楷體" pitchFamily="65" charset="-120"/>
                <a:ea typeface="標楷體" pitchFamily="65" charset="-120"/>
              </a:rPr>
              <a:t>年代加入鋁門窗產業，目前在日本鋁門窗及帷幕市場佔有率高居第一。</a:t>
            </a:r>
            <a:endParaRPr lang="en-US" altLang="zh-TW" sz="3300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FAEE6-2A4A-46A2-BC14-94A91FA8264E}" type="slidenum">
              <a:rPr lang="zh-TW" altLang="en-US" smtClean="0"/>
              <a:pPr/>
              <a:t>13</a:t>
            </a:fld>
            <a:endParaRPr lang="zh-TW" altLang="en-US"/>
          </a:p>
        </p:txBody>
      </p:sp>
      <p:pic>
        <p:nvPicPr>
          <p:cNvPr id="6" name="Picture 2" descr="C:\Users\cwco\Pictures\image003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332656"/>
            <a:ext cx="1080120" cy="7179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14400" y="1340768"/>
            <a:ext cx="7772400" cy="5184576"/>
          </a:xfrm>
        </p:spPr>
        <p:txBody>
          <a:bodyPr>
            <a:normAutofit fontScale="92500" lnSpcReduction="10000"/>
          </a:bodyPr>
          <a:lstStyle/>
          <a:p>
            <a:pPr>
              <a:buClr>
                <a:schemeClr val="accent2"/>
              </a:buClr>
              <a:buFont typeface="Wingdings" pitchFamily="2" charset="2"/>
              <a:buChar char="ü"/>
            </a:pP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TOSTEM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以住宅用鋁門窗為主軸開發新產品，產品種類從窗戶到陽台建材均涵括於內。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Clr>
                <a:schemeClr val="accent2"/>
              </a:buClr>
              <a:buFont typeface="Wingdings" pitchFamily="2" charset="2"/>
              <a:buChar char="ü"/>
            </a:pP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Clr>
                <a:schemeClr val="accent2"/>
              </a:buClr>
              <a:buFont typeface="Wingdings" pitchFamily="2" charset="2"/>
              <a:buChar char="ü"/>
            </a:pP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1970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年代，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TOSTEM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開始經營大樓用鋁門窗事業，從低樓層的集合住宅到超高樓層的商辦大樓，憑藉技術與經驗的累積，獲得日本廣大消費者好評。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Clr>
                <a:schemeClr val="accent2"/>
              </a:buClr>
              <a:buFont typeface="Wingdings" pitchFamily="2" charset="2"/>
              <a:buChar char="ü"/>
            </a:pP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Clr>
                <a:schemeClr val="accent2"/>
              </a:buClr>
              <a:buFont typeface="Wingdings" pitchFamily="2" charset="2"/>
              <a:buChar char="ü"/>
            </a:pP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至今日本國內超高大樓約有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70%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都是採用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TOSTEM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產品，在日本人心中，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TOSTEM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就是優質鋁門窗的代名詞。</a:t>
            </a:r>
            <a:endParaRPr lang="zh-TW" altLang="en-US" dirty="0" smtClean="0"/>
          </a:p>
          <a:p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FAEE6-2A4A-46A2-BC14-94A91FA8264E}" type="slidenum">
              <a:rPr lang="zh-TW" altLang="en-US" smtClean="0"/>
              <a:pPr/>
              <a:t>14</a:t>
            </a:fld>
            <a:endParaRPr lang="zh-TW" altLang="en-US"/>
          </a:p>
        </p:txBody>
      </p:sp>
      <p:pic>
        <p:nvPicPr>
          <p:cNvPr id="6" name="Picture 2" descr="C:\Users\cwco\Pictures\image003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332656"/>
            <a:ext cx="1080120" cy="7179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14400" y="1340768"/>
            <a:ext cx="7772400" cy="501479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Clr>
                <a:schemeClr val="accent2"/>
              </a:buClr>
              <a:buFont typeface="Wingdings" pitchFamily="2" charset="2"/>
              <a:buChar char="ü"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為了提供建設公司更多的選擇，本公司特與全球最大綜合性建材集團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LIXIL(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驪住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爭取日本市佔率第一品牌的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TOSTEM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鋁窗在本公司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OEM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生產。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150000"/>
              </a:lnSpc>
              <a:buClr>
                <a:schemeClr val="accent2"/>
              </a:buClr>
              <a:buFont typeface="Wingdings" pitchFamily="2" charset="2"/>
              <a:buChar char="ü"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從日本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LIXIL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公司進口表面處理完成之鋁擠型及五金，提供精選更高品質的產品及日本企業最注重的頂尖技術及貼心服務。</a:t>
            </a:r>
          </a:p>
          <a:p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FAEE6-2A4A-46A2-BC14-94A91FA8264E}" type="slidenum">
              <a:rPr lang="zh-TW" altLang="en-US" smtClean="0"/>
              <a:pPr/>
              <a:t>15</a:t>
            </a:fld>
            <a:endParaRPr lang="zh-TW" altLang="en-US"/>
          </a:p>
        </p:txBody>
      </p:sp>
      <p:pic>
        <p:nvPicPr>
          <p:cNvPr id="6" name="Picture 2" descr="C:\Users\cwco\Pictures\image003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188640"/>
            <a:ext cx="1080120" cy="7179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556792"/>
            <a:ext cx="8219256" cy="4798768"/>
          </a:xfrm>
        </p:spPr>
        <p:txBody>
          <a:bodyPr/>
          <a:lstStyle/>
          <a:p>
            <a:pPr>
              <a:lnSpc>
                <a:spcPct val="150000"/>
              </a:lnSpc>
              <a:buClr>
                <a:schemeClr val="accent2"/>
              </a:buClr>
              <a:buFont typeface="Wingdings" pitchFamily="2" charset="2"/>
              <a:buChar char="ü"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TOSTEM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品牌鋁窗在市場上的評價是細緻，希望利用這次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OEM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的合作機會，降低成本讓建設公司採用，服務更多的消費者，打造更優質的生活空間。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150000"/>
              </a:lnSpc>
              <a:buClr>
                <a:schemeClr val="accent2"/>
              </a:buClr>
              <a:buFont typeface="Wingdings" pitchFamily="2" charset="2"/>
              <a:buChar char="ü"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產品差異化讓更多消費者接受，行銷鋁門窗市場。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FAEE6-2A4A-46A2-BC14-94A91FA8264E}" type="slidenum">
              <a:rPr lang="zh-TW" altLang="en-US" smtClean="0"/>
              <a:pPr/>
              <a:t>16</a:t>
            </a:fld>
            <a:endParaRPr lang="zh-TW" altLang="en-US"/>
          </a:p>
        </p:txBody>
      </p:sp>
      <p:pic>
        <p:nvPicPr>
          <p:cNvPr id="6" name="Picture 2" descr="C:\Users\cwco\Pictures\image003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188640"/>
            <a:ext cx="1080120" cy="7179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dirty="0" smtClean="0"/>
              <a:t>         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FAEE6-2A4A-46A2-BC14-94A91FA8264E}" type="slidenum">
              <a:rPr lang="zh-TW" altLang="en-US" smtClean="0"/>
              <a:pPr/>
              <a:t>17</a:t>
            </a:fld>
            <a:endParaRPr lang="zh-TW" altLang="en-US"/>
          </a:p>
        </p:txBody>
      </p:sp>
      <p:sp>
        <p:nvSpPr>
          <p:cNvPr id="6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TW" altLang="en-US" sz="6000" dirty="0" smtClean="0">
                <a:latin typeface="標楷體" pitchFamily="65" charset="-120"/>
                <a:ea typeface="標楷體" pitchFamily="65" charset="-120"/>
              </a:rPr>
              <a:t>      </a:t>
            </a:r>
            <a:r>
              <a:rPr lang="zh-TW" altLang="en-US" sz="6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財務資訊</a:t>
            </a:r>
            <a:endParaRPr lang="en-US" altLang="zh-TW" sz="60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</p:txBody>
      </p:sp>
      <p:pic>
        <p:nvPicPr>
          <p:cNvPr id="7" name="Picture 2" descr="C:\Users\cwco\Pictures\image003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188640"/>
            <a:ext cx="1080120" cy="7179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667544"/>
          </a:xfrm>
        </p:spPr>
        <p:txBody>
          <a:bodyPr>
            <a:normAutofit fontScale="90000"/>
          </a:bodyPr>
          <a:lstStyle/>
          <a:p>
            <a:r>
              <a:rPr lang="zh-TW" altLang="en-US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標楷體" pitchFamily="65" charset="-120"/>
                <a:ea typeface="標楷體" pitchFamily="65" charset="-120"/>
              </a:rPr>
              <a:t>綜合損益表</a:t>
            </a:r>
            <a:endParaRPr lang="zh-TW" altLang="en-US" b="1" dirty="0">
              <a:solidFill>
                <a:schemeClr val="accent6">
                  <a:lumMod val="40000"/>
                  <a:lumOff val="60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10" name="內容版面配置區 9"/>
          <p:cNvGraphicFramePr>
            <a:graphicFrameLocks noGrp="1"/>
          </p:cNvGraphicFramePr>
          <p:nvPr>
            <p:ph idx="1"/>
          </p:nvPr>
        </p:nvGraphicFramePr>
        <p:xfrm>
          <a:off x="467544" y="1556792"/>
          <a:ext cx="8676456" cy="48965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911"/>
                <a:gridCol w="2011933"/>
                <a:gridCol w="2011933"/>
                <a:gridCol w="2137679"/>
              </a:tblGrid>
              <a:tr h="679360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1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項     目</a:t>
                      </a:r>
                      <a:endParaRPr lang="zh-TW" altLang="en-US" sz="2000" b="1" i="0" u="none" strike="noStrike" dirty="0">
                        <a:solidFill>
                          <a:schemeClr val="bg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110</a:t>
                      </a:r>
                      <a:r>
                        <a:rPr lang="zh-TW" altLang="en-US" sz="2000" b="1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年前</a:t>
                      </a:r>
                      <a:r>
                        <a:rPr lang="en-US" altLang="zh-TW" sz="2000" b="1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3</a:t>
                      </a:r>
                      <a:r>
                        <a:rPr lang="zh-TW" altLang="en-US" sz="2000" b="1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季</a:t>
                      </a:r>
                      <a:endParaRPr lang="zh-TW" altLang="en-US" sz="2000" b="1" i="0" u="none" strike="noStrike" dirty="0">
                        <a:solidFill>
                          <a:schemeClr val="bg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109</a:t>
                      </a:r>
                      <a:r>
                        <a:rPr lang="zh-TW" altLang="en-US" sz="2000" b="1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年前</a:t>
                      </a:r>
                      <a:r>
                        <a:rPr lang="en-US" altLang="zh-TW" sz="2000" b="1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3</a:t>
                      </a:r>
                      <a:r>
                        <a:rPr lang="zh-TW" altLang="en-US" sz="2000" b="1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季</a:t>
                      </a:r>
                      <a:endParaRPr lang="zh-TW" altLang="en-US" sz="2000" b="1" i="0" u="none" strike="noStrike" dirty="0">
                        <a:solidFill>
                          <a:schemeClr val="bg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1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成長率</a:t>
                      </a:r>
                      <a:endParaRPr lang="en-US" altLang="zh-TW" sz="2000" b="1" i="0" u="none" strike="noStrike" dirty="0" smtClean="0">
                        <a:solidFill>
                          <a:schemeClr val="bg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0" marR="0" marT="0" marB="0" anchor="ctr"/>
                </a:tc>
              </a:tr>
              <a:tr h="421718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1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營業收入</a:t>
                      </a:r>
                      <a:endParaRPr lang="zh-TW" altLang="en-US" sz="1800" b="1" i="0" u="none" strike="noStrike" dirty="0">
                        <a:solidFill>
                          <a:schemeClr val="bg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1,878,628</a:t>
                      </a:r>
                      <a:endParaRPr lang="en-US" altLang="zh-TW" sz="1800" b="0" i="0" u="none" strike="noStrike" dirty="0">
                        <a:solidFill>
                          <a:schemeClr val="bg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1,679,024</a:t>
                      </a:r>
                      <a:endParaRPr lang="en-US" altLang="zh-TW" sz="1800" b="0" i="0" u="none" strike="noStrike" dirty="0">
                        <a:solidFill>
                          <a:schemeClr val="bg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11.89%</a:t>
                      </a:r>
                      <a:endParaRPr lang="en-US" altLang="zh-TW" sz="1800" b="0" i="0" u="none" strike="noStrike" dirty="0">
                        <a:solidFill>
                          <a:schemeClr val="bg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0" marR="0" marT="0" marB="0" anchor="ctr"/>
                </a:tc>
              </a:tr>
              <a:tr h="421718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1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營業成本</a:t>
                      </a:r>
                      <a:endParaRPr lang="zh-TW" altLang="en-US" sz="1800" b="1" i="0" u="none" strike="noStrike" dirty="0">
                        <a:solidFill>
                          <a:schemeClr val="bg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1,552,163</a:t>
                      </a:r>
                      <a:endParaRPr lang="en-US" altLang="zh-TW" sz="1800" b="0" i="0" u="none" strike="noStrike" dirty="0">
                        <a:solidFill>
                          <a:schemeClr val="bg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1,440,176</a:t>
                      </a:r>
                      <a:endParaRPr lang="en-US" altLang="zh-TW" sz="1800" b="0" i="0" u="none" strike="noStrike" dirty="0">
                        <a:solidFill>
                          <a:schemeClr val="bg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 7.78%</a:t>
                      </a:r>
                      <a:endParaRPr lang="en-US" altLang="zh-TW" sz="1800" b="0" i="0" u="none" strike="noStrike" dirty="0">
                        <a:solidFill>
                          <a:schemeClr val="bg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0" marR="0" marT="0" marB="0" anchor="ctr"/>
                </a:tc>
              </a:tr>
              <a:tr h="421718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1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營業毛利</a:t>
                      </a:r>
                      <a:endParaRPr lang="zh-TW" altLang="en-US" sz="1800" b="1" i="0" u="none" strike="noStrike" dirty="0">
                        <a:solidFill>
                          <a:schemeClr val="bg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  326,465</a:t>
                      </a:r>
                      <a:endParaRPr lang="en-US" altLang="zh-TW" sz="1800" b="0" i="0" u="none" strike="noStrike" dirty="0">
                        <a:solidFill>
                          <a:schemeClr val="bg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  238,848</a:t>
                      </a:r>
                      <a:endParaRPr lang="en-US" altLang="zh-TW" sz="1800" b="0" i="0" u="none" strike="noStrike" dirty="0">
                        <a:solidFill>
                          <a:schemeClr val="bg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36.68%</a:t>
                      </a:r>
                      <a:endParaRPr lang="en-US" altLang="zh-TW" sz="1800" b="0" i="0" u="none" strike="noStrike" dirty="0">
                        <a:solidFill>
                          <a:schemeClr val="bg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0" marR="0" marT="0" marB="0" anchor="ctr"/>
                </a:tc>
              </a:tr>
              <a:tr h="421718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1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營業費用</a:t>
                      </a:r>
                      <a:endParaRPr lang="zh-TW" altLang="en-US" sz="1800" b="1" i="0" u="none" strike="noStrike" dirty="0">
                        <a:solidFill>
                          <a:schemeClr val="bg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  115,570</a:t>
                      </a:r>
                      <a:endParaRPr lang="en-US" altLang="zh-TW" sz="1800" b="0" i="0" u="none" strike="noStrike" dirty="0">
                        <a:solidFill>
                          <a:schemeClr val="bg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  113,566</a:t>
                      </a:r>
                      <a:endParaRPr lang="en-US" altLang="zh-TW" sz="1800" b="0" i="0" u="none" strike="noStrike" dirty="0">
                        <a:solidFill>
                          <a:schemeClr val="bg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 1.76%</a:t>
                      </a:r>
                      <a:endParaRPr lang="en-US" altLang="zh-TW" sz="1800" b="0" i="0" u="none" strike="noStrike" dirty="0">
                        <a:solidFill>
                          <a:schemeClr val="bg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0" marR="0" marT="0" marB="0" anchor="ctr"/>
                </a:tc>
              </a:tr>
              <a:tr h="421718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1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其他收益及費損淨額</a:t>
                      </a:r>
                      <a:endParaRPr lang="zh-TW" altLang="en-US" sz="1800" b="1" i="0" u="none" strike="noStrike" dirty="0">
                        <a:solidFill>
                          <a:schemeClr val="bg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    6,179</a:t>
                      </a:r>
                      <a:endParaRPr lang="en-US" altLang="zh-TW" sz="1800" b="0" i="0" u="none" strike="noStrike" dirty="0">
                        <a:solidFill>
                          <a:schemeClr val="bg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    5,294</a:t>
                      </a:r>
                      <a:endParaRPr lang="en-US" altLang="zh-TW" sz="1800" b="0" i="0" u="none" strike="noStrike" dirty="0">
                        <a:solidFill>
                          <a:schemeClr val="bg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16.72%</a:t>
                      </a:r>
                      <a:endParaRPr lang="en-US" altLang="zh-TW" sz="1800" b="0" i="0" u="none" strike="noStrike" dirty="0">
                        <a:solidFill>
                          <a:schemeClr val="bg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0" marR="0" marT="0" marB="0" anchor="ctr"/>
                </a:tc>
              </a:tr>
              <a:tr h="421718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1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營業淨利</a:t>
                      </a:r>
                      <a:endParaRPr lang="zh-TW" altLang="en-US" sz="1800" b="1" i="0" u="none" strike="noStrike" dirty="0">
                        <a:solidFill>
                          <a:schemeClr val="bg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  217,074</a:t>
                      </a:r>
                      <a:endParaRPr lang="en-US" altLang="zh-TW" sz="1800" b="0" i="0" u="none" strike="noStrike" dirty="0">
                        <a:solidFill>
                          <a:schemeClr val="bg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  130,576</a:t>
                      </a:r>
                      <a:endParaRPr lang="en-US" altLang="zh-TW" sz="1800" b="0" i="0" u="none" strike="noStrike" dirty="0">
                        <a:solidFill>
                          <a:schemeClr val="bg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66.24%</a:t>
                      </a:r>
                      <a:endParaRPr lang="en-US" altLang="zh-TW" sz="1800" b="0" i="0" u="none" strike="noStrike" dirty="0">
                        <a:solidFill>
                          <a:schemeClr val="bg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0" marR="0" marT="0" marB="0" anchor="ctr"/>
                </a:tc>
              </a:tr>
              <a:tr h="421718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1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營業外收支</a:t>
                      </a:r>
                      <a:endParaRPr lang="zh-TW" altLang="en-US" sz="1800" b="1" i="0" u="none" strike="noStrike" dirty="0">
                        <a:solidFill>
                          <a:schemeClr val="bg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   66,566</a:t>
                      </a:r>
                      <a:endParaRPr lang="en-US" altLang="zh-TW" sz="1800" b="0" i="0" u="none" strike="noStrike" dirty="0">
                        <a:solidFill>
                          <a:schemeClr val="bg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  216,246</a:t>
                      </a:r>
                      <a:endParaRPr lang="en-US" altLang="zh-TW" sz="1800" b="0" i="0" u="none" strike="noStrike" dirty="0">
                        <a:solidFill>
                          <a:schemeClr val="bg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-69.22% </a:t>
                      </a:r>
                      <a:endParaRPr lang="en-US" altLang="zh-TW" sz="1800" b="0" i="0" u="none" strike="noStrike" dirty="0">
                        <a:solidFill>
                          <a:schemeClr val="bg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0" marR="0" marT="0" marB="0" anchor="ctr"/>
                </a:tc>
              </a:tr>
              <a:tr h="421718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1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稅前淨利</a:t>
                      </a:r>
                      <a:endParaRPr lang="zh-TW" altLang="en-US" sz="1800" b="1" i="0" u="none" strike="noStrike" dirty="0">
                        <a:solidFill>
                          <a:schemeClr val="bg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  283,640</a:t>
                      </a:r>
                      <a:endParaRPr lang="en-US" altLang="zh-TW" sz="1800" b="0" i="0" u="none" strike="noStrike" dirty="0">
                        <a:solidFill>
                          <a:schemeClr val="bg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  346,822</a:t>
                      </a:r>
                      <a:endParaRPr lang="en-US" altLang="zh-TW" sz="1800" b="0" i="0" u="none" strike="noStrike" dirty="0">
                        <a:solidFill>
                          <a:schemeClr val="bg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-18.22%</a:t>
                      </a:r>
                      <a:endParaRPr lang="en-US" altLang="zh-TW" sz="1800" b="0" i="0" u="none" strike="noStrike" dirty="0">
                        <a:solidFill>
                          <a:schemeClr val="bg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0" marR="0" marT="0" marB="0" anchor="ctr"/>
                </a:tc>
              </a:tr>
              <a:tr h="421718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1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稅後淨利</a:t>
                      </a:r>
                      <a:endParaRPr lang="zh-TW" altLang="en-US" sz="1800" b="1" i="0" u="none" strike="noStrike" dirty="0">
                        <a:solidFill>
                          <a:schemeClr val="bg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  229,330</a:t>
                      </a:r>
                      <a:endParaRPr lang="en-US" altLang="zh-TW" sz="1800" b="0" i="0" u="none" strike="noStrike" dirty="0">
                        <a:solidFill>
                          <a:schemeClr val="bg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  311,678</a:t>
                      </a:r>
                      <a:endParaRPr lang="en-US" altLang="zh-TW" sz="1800" b="0" i="0" u="none" strike="noStrike" dirty="0">
                        <a:solidFill>
                          <a:schemeClr val="bg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-26.42%</a:t>
                      </a:r>
                      <a:endParaRPr lang="en-US" altLang="zh-TW" sz="1800" b="0" i="0" u="none" strike="noStrike" dirty="0">
                        <a:solidFill>
                          <a:schemeClr val="bg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0" marR="0" marT="0" marB="0" anchor="ctr"/>
                </a:tc>
              </a:tr>
              <a:tr h="421718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800" b="1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每股盈餘</a:t>
                      </a:r>
                      <a:r>
                        <a:rPr lang="en-US" altLang="zh-TW" sz="1800" b="1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</a:t>
                      </a:r>
                      <a:r>
                        <a:rPr lang="zh-TW" altLang="en-US" sz="1800" b="1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元</a:t>
                      </a:r>
                      <a:r>
                        <a:rPr lang="en-US" altLang="zh-TW" sz="1800" b="1" i="0" u="none" strike="noStrike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)</a:t>
                      </a:r>
                      <a:endParaRPr lang="zh-TW" altLang="en-US" sz="1800" b="1" i="0" u="none" strike="noStrike" dirty="0">
                        <a:solidFill>
                          <a:schemeClr val="bg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1.44</a:t>
                      </a:r>
                      <a:endParaRPr lang="en-US" altLang="zh-TW" sz="1800" b="0" i="0" u="none" strike="noStrike" dirty="0">
                        <a:solidFill>
                          <a:schemeClr val="bg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1.96</a:t>
                      </a:r>
                      <a:endParaRPr lang="en-US" altLang="zh-TW" sz="1800" b="0" i="0" u="none" strike="noStrike" dirty="0">
                        <a:solidFill>
                          <a:schemeClr val="bg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-26.53%</a:t>
                      </a:r>
                      <a:endParaRPr lang="en-US" altLang="zh-TW" sz="1800" b="0" i="0" u="none" strike="noStrike" dirty="0">
                        <a:solidFill>
                          <a:schemeClr val="bg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FAEE6-2A4A-46A2-BC14-94A91FA8264E}" type="slidenum">
              <a:rPr lang="zh-TW" altLang="en-US" smtClean="0"/>
              <a:pPr/>
              <a:t>18</a:t>
            </a:fld>
            <a:endParaRPr lang="zh-TW" altLang="en-US"/>
          </a:p>
        </p:txBody>
      </p:sp>
      <p:sp>
        <p:nvSpPr>
          <p:cNvPr id="11" name="文字方塊 10"/>
          <p:cNvSpPr txBox="1"/>
          <p:nvPr/>
        </p:nvSpPr>
        <p:spPr>
          <a:xfrm>
            <a:off x="6012160" y="1052736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單位：新台幣仟元</a:t>
            </a:r>
            <a:endParaRPr lang="zh-TW" altLang="en-US" dirty="0">
              <a:solidFill>
                <a:schemeClr val="tx2"/>
              </a:solidFill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22" name="Picture 2" descr="C:\Users\cwco\Pictures\image003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188640"/>
            <a:ext cx="1080120" cy="7179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4800" y="332656"/>
            <a:ext cx="8686800" cy="792088"/>
          </a:xfrm>
        </p:spPr>
        <p:txBody>
          <a:bodyPr>
            <a:normAutofit/>
          </a:bodyPr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 最近二年度生產量值</a:t>
            </a: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18" name="內容版面配置區 17"/>
          <p:cNvGraphicFramePr>
            <a:graphicFrameLocks noGrp="1"/>
          </p:cNvGraphicFramePr>
          <p:nvPr>
            <p:ph idx="1"/>
          </p:nvPr>
        </p:nvGraphicFramePr>
        <p:xfrm>
          <a:off x="467545" y="1486179"/>
          <a:ext cx="8568952" cy="4967157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637234"/>
                <a:gridCol w="856560"/>
                <a:gridCol w="1215032"/>
                <a:gridCol w="1215032"/>
                <a:gridCol w="1103458"/>
                <a:gridCol w="1161892"/>
                <a:gridCol w="1379744"/>
              </a:tblGrid>
              <a:tr h="7695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b="1" kern="100" dirty="0">
                          <a:solidFill>
                            <a:schemeClr val="bg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年</a:t>
                      </a:r>
                      <a:r>
                        <a:rPr lang="en-US" sz="2000" b="1" kern="100" dirty="0">
                          <a:solidFill>
                            <a:schemeClr val="bg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  </a:t>
                      </a:r>
                      <a:r>
                        <a:rPr lang="zh-TW" sz="2000" b="1" kern="100" dirty="0">
                          <a:solidFill>
                            <a:schemeClr val="bg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度</a:t>
                      </a:r>
                      <a:endParaRPr lang="zh-TW" sz="2000" b="1" kern="100" dirty="0">
                        <a:solidFill>
                          <a:schemeClr val="bg1"/>
                        </a:solidFill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110</a:t>
                      </a:r>
                      <a:r>
                        <a:rPr lang="zh-TW" altLang="en-US" sz="2000" b="1" i="0" u="none" strike="noStrike" dirty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年前三季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109</a:t>
                      </a:r>
                      <a:r>
                        <a:rPr lang="zh-TW" altLang="en-US" sz="2000" b="1" i="0" u="none" strike="noStrike" dirty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年度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6738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en-US" sz="1800" kern="100" dirty="0" smtClean="0">
                          <a:solidFill>
                            <a:schemeClr val="bg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         </a:t>
                      </a:r>
                      <a:endParaRPr lang="en-US" altLang="zh-TW" sz="1800" b="1" kern="100" dirty="0" smtClean="0">
                        <a:solidFill>
                          <a:schemeClr val="bg1"/>
                        </a:solidFill>
                        <a:latin typeface="Times New Roman"/>
                        <a:ea typeface="標楷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altLang="zh-TW" sz="1800" b="1" kern="100" dirty="0" smtClean="0">
                          <a:solidFill>
                            <a:schemeClr val="bg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          </a:t>
                      </a:r>
                      <a:r>
                        <a:rPr lang="zh-TW" sz="1800" b="1" kern="100" dirty="0" smtClean="0">
                          <a:solidFill>
                            <a:schemeClr val="bg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生產</a:t>
                      </a:r>
                      <a:endParaRPr lang="en-US" altLang="zh-TW" sz="1800" b="1" kern="100" dirty="0" smtClean="0">
                        <a:solidFill>
                          <a:schemeClr val="bg1"/>
                        </a:solidFill>
                        <a:latin typeface="Times New Roman"/>
                        <a:ea typeface="標楷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altLang="zh-TW" sz="1800" b="1" kern="100" dirty="0" smtClean="0">
                          <a:solidFill>
                            <a:schemeClr val="bg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                  </a:t>
                      </a:r>
                      <a:r>
                        <a:rPr lang="zh-TW" sz="1800" b="1" kern="100" dirty="0" smtClean="0">
                          <a:solidFill>
                            <a:schemeClr val="bg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量值主要</a:t>
                      </a:r>
                      <a:r>
                        <a:rPr lang="zh-TW" sz="1800" b="1" kern="100" dirty="0">
                          <a:solidFill>
                            <a:schemeClr val="bg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商品</a:t>
                      </a:r>
                      <a:endParaRPr lang="zh-TW" sz="1800" b="1" kern="100" dirty="0">
                        <a:solidFill>
                          <a:schemeClr val="bg1"/>
                        </a:solidFill>
                        <a:latin typeface="Times New Roman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chemeClr val="bg1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(</a:t>
                      </a:r>
                      <a:r>
                        <a:rPr lang="zh-TW" sz="1400" b="1" kern="100" dirty="0">
                          <a:solidFill>
                            <a:schemeClr val="bg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或部門別</a:t>
                      </a:r>
                      <a:r>
                        <a:rPr lang="en-US" sz="1400" b="1" kern="100" dirty="0" smtClean="0">
                          <a:solidFill>
                            <a:schemeClr val="bg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zh-TW" sz="1800" kern="100" dirty="0">
                        <a:solidFill>
                          <a:schemeClr val="bg1"/>
                        </a:solidFill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solidFill>
                            <a:schemeClr val="bg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產能</a:t>
                      </a:r>
                      <a:endParaRPr lang="zh-TW" sz="1800" kern="100" dirty="0">
                        <a:solidFill>
                          <a:schemeClr val="bg1"/>
                        </a:solidFill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solidFill>
                            <a:schemeClr val="bg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產量</a:t>
                      </a:r>
                      <a:endParaRPr lang="zh-TW" sz="1800" kern="100" dirty="0">
                        <a:solidFill>
                          <a:schemeClr val="bg1"/>
                        </a:solidFill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solidFill>
                            <a:schemeClr val="bg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產值</a:t>
                      </a:r>
                      <a:endParaRPr lang="zh-TW" sz="1800" kern="100" dirty="0">
                        <a:solidFill>
                          <a:schemeClr val="bg1"/>
                        </a:solidFill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solidFill>
                            <a:schemeClr val="bg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產能</a:t>
                      </a:r>
                      <a:endParaRPr lang="zh-TW" sz="1800" kern="100" dirty="0">
                        <a:solidFill>
                          <a:schemeClr val="bg1"/>
                        </a:solidFill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solidFill>
                            <a:schemeClr val="bg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產量</a:t>
                      </a:r>
                      <a:endParaRPr lang="zh-TW" sz="1800" kern="100" dirty="0">
                        <a:solidFill>
                          <a:schemeClr val="bg1"/>
                        </a:solidFill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solidFill>
                            <a:schemeClr val="bg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產值</a:t>
                      </a:r>
                      <a:endParaRPr lang="zh-TW" sz="1800" kern="100" dirty="0">
                        <a:solidFill>
                          <a:schemeClr val="bg1"/>
                        </a:solidFill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</a:tr>
              <a:tr h="807042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zh-TW" sz="1800" b="1" kern="100" dirty="0">
                          <a:solidFill>
                            <a:schemeClr val="bg1"/>
                          </a:solidFill>
                          <a:latin typeface="Book Antiqua"/>
                          <a:ea typeface="標楷體"/>
                          <a:cs typeface="Times New Roman"/>
                        </a:rPr>
                        <a:t>電線電纜</a:t>
                      </a:r>
                      <a:endParaRPr lang="zh-TW" sz="1800" b="1" kern="100" dirty="0">
                        <a:solidFill>
                          <a:schemeClr val="bg1"/>
                        </a:solidFill>
                        <a:latin typeface="Book Antiqua"/>
                        <a:ea typeface="華康中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TW" sz="1800" b="0" i="0" u="none" strike="noStrike" dirty="0">
                          <a:latin typeface="標楷體"/>
                        </a:rPr>
                        <a:t>7,500 </a:t>
                      </a:r>
                      <a:endParaRPr lang="zh-TW" altLang="en-US" sz="1800" b="0" i="0" u="none" strike="noStrike" dirty="0">
                        <a:latin typeface="新細明體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 dirty="0">
                          <a:latin typeface="標楷體"/>
                        </a:rPr>
                        <a:t>6,465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 dirty="0">
                          <a:latin typeface="標楷體"/>
                        </a:rPr>
                        <a:t>966,349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 dirty="0">
                          <a:latin typeface="標楷體"/>
                        </a:rPr>
                        <a:t>10,000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>
                          <a:latin typeface="標楷體"/>
                        </a:rPr>
                        <a:t>7,286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>
                          <a:latin typeface="標楷體"/>
                        </a:rPr>
                        <a:t>837,135 </a:t>
                      </a:r>
                    </a:p>
                  </a:txBody>
                  <a:tcPr marL="0" marR="0" marT="0" marB="0" anchor="ctr"/>
                </a:tc>
              </a:tr>
              <a:tr h="9096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1" kern="100" dirty="0">
                          <a:solidFill>
                            <a:schemeClr val="bg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鋁窗帷幕牆</a:t>
                      </a:r>
                      <a:endParaRPr lang="zh-TW" sz="1800" b="1" kern="100" dirty="0">
                        <a:solidFill>
                          <a:schemeClr val="bg1"/>
                        </a:solidFill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>
                          <a:latin typeface="標楷體"/>
                        </a:rPr>
                        <a:t>2,250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>
                          <a:latin typeface="標楷體"/>
                        </a:rPr>
                        <a:t>1,156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 dirty="0">
                          <a:latin typeface="標楷體"/>
                        </a:rPr>
                        <a:t>555,121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 dirty="0">
                          <a:latin typeface="標楷體"/>
                        </a:rPr>
                        <a:t>3,000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 dirty="0">
                          <a:latin typeface="標楷體"/>
                        </a:rPr>
                        <a:t>1,533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 dirty="0">
                          <a:latin typeface="標楷體"/>
                        </a:rPr>
                        <a:t>1,020,475 </a:t>
                      </a:r>
                    </a:p>
                  </a:txBody>
                  <a:tcPr marL="0" marR="0" marT="0" marB="0" anchor="ctr"/>
                </a:tc>
              </a:tr>
              <a:tr h="8070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1" kern="100" dirty="0">
                          <a:solidFill>
                            <a:schemeClr val="bg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合</a:t>
                      </a:r>
                      <a:r>
                        <a:rPr lang="en-US" sz="1800" b="1" kern="100" dirty="0">
                          <a:solidFill>
                            <a:schemeClr val="bg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      </a:t>
                      </a:r>
                      <a:r>
                        <a:rPr lang="zh-TW" sz="1800" b="1" kern="100" dirty="0">
                          <a:solidFill>
                            <a:schemeClr val="bg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計</a:t>
                      </a:r>
                      <a:endParaRPr lang="zh-TW" sz="1800" b="1" kern="100" dirty="0">
                        <a:solidFill>
                          <a:schemeClr val="bg1"/>
                        </a:solidFill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>
                          <a:latin typeface="標楷體"/>
                        </a:rPr>
                        <a:t>9,750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>
                          <a:latin typeface="標楷體"/>
                        </a:rPr>
                        <a:t>7,621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>
                          <a:latin typeface="標楷體"/>
                        </a:rPr>
                        <a:t>1,521,470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>
                          <a:latin typeface="標楷體"/>
                        </a:rPr>
                        <a:t>13,000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>
                          <a:latin typeface="標楷體"/>
                        </a:rPr>
                        <a:t>8,819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 dirty="0">
                          <a:latin typeface="標楷體"/>
                        </a:rPr>
                        <a:t>1,857,610 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FAEE6-2A4A-46A2-BC14-94A91FA8264E}" type="slidenum">
              <a:rPr lang="zh-TW" altLang="en-US" smtClean="0"/>
              <a:pPr/>
              <a:t>19</a:t>
            </a:fld>
            <a:endParaRPr lang="zh-TW" altLang="en-US"/>
          </a:p>
        </p:txBody>
      </p:sp>
      <p:cxnSp>
        <p:nvCxnSpPr>
          <p:cNvPr id="11" name="直線接點 10"/>
          <p:cNvCxnSpPr/>
          <p:nvPr/>
        </p:nvCxnSpPr>
        <p:spPr>
          <a:xfrm>
            <a:off x="467544" y="2276872"/>
            <a:ext cx="1584176" cy="15841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字方塊 22"/>
          <p:cNvSpPr txBox="1"/>
          <p:nvPr/>
        </p:nvSpPr>
        <p:spPr>
          <a:xfrm>
            <a:off x="6012160" y="980728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單位：新台幣仟元；噸</a:t>
            </a:r>
            <a:endParaRPr lang="zh-TW" altLang="en-US" dirty="0">
              <a:solidFill>
                <a:schemeClr val="tx2"/>
              </a:solidFill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27" name="Picture 2" descr="C:\Users\cwco\Pictures\image003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188640"/>
            <a:ext cx="1080120" cy="7179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116632"/>
            <a:ext cx="3779912" cy="819472"/>
          </a:xfrm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    免責聲明</a:t>
            </a: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1124744"/>
            <a:ext cx="8568952" cy="518457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Clr>
                <a:schemeClr val="accent2"/>
              </a:buClr>
              <a:buFont typeface="Wingdings" pitchFamily="2" charset="2"/>
              <a:buChar char="ü"/>
            </a:pPr>
            <a:r>
              <a:rPr lang="zh-TW" altLang="en-US" sz="24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本簡報內容係依據會計師簽證之財報編製，財務報表依照</a:t>
            </a:r>
            <a:r>
              <a:rPr lang="en-US" altLang="zh-TW" sz="24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IFRS</a:t>
            </a:r>
            <a:r>
              <a:rPr lang="zh-TW" altLang="en-US" sz="24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編制，完整內容及數據需依據財報為準。</a:t>
            </a:r>
            <a:endParaRPr lang="en-US" altLang="zh-TW" sz="24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150000"/>
              </a:lnSpc>
              <a:buClr>
                <a:schemeClr val="accent2"/>
              </a:buClr>
              <a:buFont typeface="Wingdings" pitchFamily="2" charset="2"/>
              <a:buChar char="ü"/>
            </a:pPr>
            <a:r>
              <a:rPr lang="zh-TW" altLang="en-US" sz="24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本資料可能包含對於未來展望之表述，該類表述係基於對現況之預期，但同時受限於已知或未知風險或不確定性之影響，因此實際結果將可能明顯不同於表述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內容。</a:t>
            </a:r>
            <a:endParaRPr lang="en-US" altLang="zh-TW" sz="24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150000"/>
              </a:lnSpc>
              <a:buClr>
                <a:schemeClr val="accent2"/>
              </a:buClr>
              <a:buFont typeface="Wingdings" pitchFamily="2" charset="2"/>
              <a:buChar char="ü"/>
            </a:pPr>
            <a:r>
              <a:rPr lang="zh-TW" altLang="en-US" sz="24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除法令要求外，公司並無義務因應新資訊的產生或未來事件的發生，主動更新對未來展望之表述等義務。</a:t>
            </a:r>
            <a:endParaRPr lang="en-US" altLang="zh-TW" sz="24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150000"/>
              </a:lnSpc>
              <a:buClr>
                <a:schemeClr val="accent2"/>
              </a:buClr>
              <a:buFont typeface="Wingdings" pitchFamily="2" charset="2"/>
              <a:buChar char="ü"/>
            </a:pPr>
            <a:endParaRPr lang="en-US" altLang="zh-TW" sz="24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Char char="Ø"/>
            </a:pPr>
            <a:endParaRPr lang="zh-TW" altLang="en-US" sz="2400" dirty="0">
              <a:solidFill>
                <a:schemeClr val="tx1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FAEE6-2A4A-46A2-BC14-94A91FA8264E}" type="slidenum">
              <a:rPr lang="zh-TW" altLang="en-US" smtClean="0"/>
              <a:pPr/>
              <a:t>2</a:t>
            </a:fld>
            <a:endParaRPr lang="zh-TW" altLang="en-US"/>
          </a:p>
        </p:txBody>
      </p:sp>
      <p:pic>
        <p:nvPicPr>
          <p:cNvPr id="6" name="Picture 2" descr="C:\Users\cwco\Pictures\image003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260648"/>
            <a:ext cx="1080120" cy="7179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4800" y="332656"/>
            <a:ext cx="8686800" cy="792088"/>
          </a:xfrm>
        </p:spPr>
        <p:txBody>
          <a:bodyPr>
            <a:normAutofit/>
          </a:bodyPr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 最近二年度銷售量值</a:t>
            </a: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18" name="內容版面配置區 17"/>
          <p:cNvGraphicFramePr>
            <a:graphicFrameLocks noGrp="1"/>
          </p:cNvGraphicFramePr>
          <p:nvPr>
            <p:ph idx="1"/>
          </p:nvPr>
        </p:nvGraphicFramePr>
        <p:xfrm>
          <a:off x="467544" y="1486179"/>
          <a:ext cx="8676457" cy="4967157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149423"/>
                <a:gridCol w="1595140"/>
                <a:gridCol w="1595140"/>
                <a:gridCol w="1525375"/>
                <a:gridCol w="1811379"/>
              </a:tblGrid>
              <a:tr h="7695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b="1" kern="100" dirty="0">
                          <a:solidFill>
                            <a:schemeClr val="bg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年</a:t>
                      </a:r>
                      <a:r>
                        <a:rPr lang="en-US" sz="2000" b="1" kern="100" dirty="0">
                          <a:solidFill>
                            <a:schemeClr val="bg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  </a:t>
                      </a:r>
                      <a:r>
                        <a:rPr lang="zh-TW" sz="2000" b="1" kern="100" dirty="0">
                          <a:solidFill>
                            <a:schemeClr val="bg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度</a:t>
                      </a:r>
                      <a:endParaRPr lang="zh-TW" sz="2000" b="1" kern="100" dirty="0">
                        <a:solidFill>
                          <a:schemeClr val="bg1"/>
                        </a:solidFill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110</a:t>
                      </a:r>
                      <a:r>
                        <a:rPr lang="zh-TW" altLang="en-US" sz="2000" b="1" i="0" u="none" strike="noStrike" dirty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年前三季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109</a:t>
                      </a:r>
                      <a:r>
                        <a:rPr lang="zh-TW" altLang="en-US" sz="2000" b="1" i="0" u="none" strike="noStrike" dirty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年度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6738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en-US" sz="1800" kern="100" dirty="0" smtClean="0">
                          <a:solidFill>
                            <a:schemeClr val="bg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         </a:t>
                      </a:r>
                      <a:endParaRPr lang="en-US" altLang="zh-TW" sz="1800" b="1" kern="100" dirty="0" smtClean="0">
                        <a:solidFill>
                          <a:schemeClr val="bg1"/>
                        </a:solidFill>
                        <a:latin typeface="Times New Roman"/>
                        <a:ea typeface="標楷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altLang="zh-TW" sz="1800" b="1" kern="100" dirty="0" smtClean="0">
                          <a:solidFill>
                            <a:schemeClr val="bg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          </a:t>
                      </a:r>
                      <a:r>
                        <a:rPr lang="zh-TW" altLang="en-US" sz="1800" b="1" kern="100" dirty="0" smtClean="0">
                          <a:solidFill>
                            <a:schemeClr val="bg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銷售</a:t>
                      </a:r>
                      <a:endParaRPr lang="en-US" altLang="zh-TW" sz="1800" b="1" kern="100" dirty="0" smtClean="0">
                        <a:solidFill>
                          <a:schemeClr val="bg1"/>
                        </a:solidFill>
                        <a:latin typeface="Times New Roman"/>
                        <a:ea typeface="標楷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altLang="zh-TW" sz="1800" b="1" kern="100" dirty="0" smtClean="0">
                          <a:solidFill>
                            <a:schemeClr val="bg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                  </a:t>
                      </a:r>
                      <a:r>
                        <a:rPr lang="zh-TW" sz="1800" b="1" kern="100" dirty="0" smtClean="0">
                          <a:solidFill>
                            <a:schemeClr val="bg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量值主要</a:t>
                      </a:r>
                      <a:r>
                        <a:rPr lang="zh-TW" sz="1800" b="1" kern="100" dirty="0">
                          <a:solidFill>
                            <a:schemeClr val="bg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商品</a:t>
                      </a:r>
                      <a:endParaRPr lang="zh-TW" sz="1800" b="1" kern="100" dirty="0">
                        <a:solidFill>
                          <a:schemeClr val="bg1"/>
                        </a:solidFill>
                        <a:latin typeface="Times New Roman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chemeClr val="bg1"/>
                          </a:solidFill>
                          <a:latin typeface="標楷體"/>
                          <a:ea typeface="新細明體"/>
                          <a:cs typeface="Times New Roman"/>
                        </a:rPr>
                        <a:t>(</a:t>
                      </a:r>
                      <a:r>
                        <a:rPr lang="zh-TW" sz="1400" b="1" kern="100" dirty="0">
                          <a:solidFill>
                            <a:schemeClr val="bg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或部門別</a:t>
                      </a:r>
                      <a:r>
                        <a:rPr lang="en-US" sz="1400" b="1" kern="100" dirty="0" smtClean="0">
                          <a:solidFill>
                            <a:schemeClr val="bg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zh-TW" sz="1800" kern="100" dirty="0">
                        <a:solidFill>
                          <a:schemeClr val="bg1"/>
                        </a:solidFill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kern="100" dirty="0">
                          <a:solidFill>
                            <a:schemeClr val="bg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銷</a:t>
                      </a:r>
                      <a:r>
                        <a:rPr lang="zh-TW" sz="1800" kern="100" dirty="0" smtClean="0">
                          <a:solidFill>
                            <a:schemeClr val="bg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量</a:t>
                      </a:r>
                      <a:endParaRPr lang="zh-TW" sz="1800" kern="100" dirty="0">
                        <a:solidFill>
                          <a:schemeClr val="bg1"/>
                        </a:solidFill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kern="100" dirty="0" smtClean="0">
                          <a:solidFill>
                            <a:schemeClr val="bg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銷</a:t>
                      </a:r>
                      <a:r>
                        <a:rPr lang="zh-TW" sz="1800" kern="100" dirty="0" smtClean="0">
                          <a:solidFill>
                            <a:schemeClr val="bg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值</a:t>
                      </a:r>
                      <a:endParaRPr lang="zh-TW" sz="1800" kern="100" dirty="0">
                        <a:solidFill>
                          <a:schemeClr val="bg1"/>
                        </a:solidFill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kern="100" dirty="0" smtClean="0">
                          <a:solidFill>
                            <a:schemeClr val="bg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銷</a:t>
                      </a:r>
                      <a:r>
                        <a:rPr lang="zh-TW" sz="1800" kern="100" dirty="0" smtClean="0">
                          <a:solidFill>
                            <a:schemeClr val="bg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量</a:t>
                      </a:r>
                      <a:endParaRPr lang="zh-TW" sz="1800" kern="100" dirty="0">
                        <a:solidFill>
                          <a:schemeClr val="bg1"/>
                        </a:solidFill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kern="100" dirty="0" smtClean="0">
                          <a:solidFill>
                            <a:schemeClr val="bg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銷</a:t>
                      </a:r>
                      <a:r>
                        <a:rPr lang="zh-TW" sz="1800" kern="100" dirty="0" smtClean="0">
                          <a:solidFill>
                            <a:schemeClr val="bg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值</a:t>
                      </a:r>
                      <a:endParaRPr lang="zh-TW" sz="1800" kern="100" dirty="0">
                        <a:solidFill>
                          <a:schemeClr val="bg1"/>
                        </a:solidFill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</a:tr>
              <a:tr h="807042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zh-TW" sz="1800" b="1" kern="100" dirty="0">
                          <a:solidFill>
                            <a:schemeClr val="bg1"/>
                          </a:solidFill>
                          <a:latin typeface="Book Antiqua"/>
                          <a:ea typeface="標楷體"/>
                          <a:cs typeface="Times New Roman"/>
                        </a:rPr>
                        <a:t>電線電纜</a:t>
                      </a:r>
                      <a:endParaRPr lang="zh-TW" sz="1800" b="1" kern="100" dirty="0">
                        <a:solidFill>
                          <a:schemeClr val="bg1"/>
                        </a:solidFill>
                        <a:latin typeface="Book Antiqua"/>
                        <a:ea typeface="華康中楷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 dirty="0" smtClean="0">
                          <a:latin typeface="標楷體"/>
                        </a:rPr>
                        <a:t>6,432 </a:t>
                      </a:r>
                      <a:endParaRPr lang="en-US" altLang="zh-TW" sz="1800" b="0" i="0" u="none" strike="noStrike" dirty="0">
                        <a:latin typeface="標楷體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 dirty="0" smtClean="0">
                          <a:latin typeface="標楷體"/>
                        </a:rPr>
                        <a:t>1,283,097 </a:t>
                      </a:r>
                      <a:endParaRPr lang="en-US" altLang="zh-TW" sz="1800" b="0" i="0" u="none" strike="noStrike" dirty="0">
                        <a:latin typeface="標楷體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 dirty="0" smtClean="0">
                          <a:latin typeface="標楷體"/>
                        </a:rPr>
                        <a:t>7,786 </a:t>
                      </a:r>
                      <a:endParaRPr lang="en-US" altLang="zh-TW" sz="1800" b="0" i="0" u="none" strike="noStrike" dirty="0">
                        <a:latin typeface="標楷體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 dirty="0" smtClean="0">
                          <a:latin typeface="標楷體"/>
                        </a:rPr>
                        <a:t>1,187,273 </a:t>
                      </a:r>
                      <a:endParaRPr lang="en-US" altLang="zh-TW" sz="1800" b="0" i="0" u="none" strike="noStrike" dirty="0">
                        <a:latin typeface="標楷體"/>
                      </a:endParaRPr>
                    </a:p>
                  </a:txBody>
                  <a:tcPr marL="0" marR="0" marT="0" marB="0" anchor="ctr"/>
                </a:tc>
              </a:tr>
              <a:tr h="9096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1" kern="100" dirty="0">
                          <a:solidFill>
                            <a:schemeClr val="bg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鋁窗帷幕牆</a:t>
                      </a:r>
                      <a:endParaRPr lang="zh-TW" sz="1800" b="1" kern="100" dirty="0">
                        <a:solidFill>
                          <a:schemeClr val="bg1"/>
                        </a:solidFill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 dirty="0" smtClean="0">
                          <a:latin typeface="標楷體"/>
                        </a:rPr>
                        <a:t>1,003 </a:t>
                      </a:r>
                      <a:endParaRPr lang="en-US" altLang="zh-TW" sz="1800" b="0" i="0" u="none" strike="noStrike" dirty="0">
                        <a:latin typeface="標楷體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 dirty="0" smtClean="0">
                          <a:latin typeface="標楷體"/>
                        </a:rPr>
                        <a:t>595,531 </a:t>
                      </a:r>
                      <a:endParaRPr lang="en-US" altLang="zh-TW" sz="1800" b="0" i="0" u="none" strike="noStrike" dirty="0">
                        <a:latin typeface="標楷體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 dirty="0" smtClean="0">
                          <a:latin typeface="標楷體"/>
                        </a:rPr>
                        <a:t>1,528 </a:t>
                      </a:r>
                      <a:endParaRPr lang="en-US" altLang="zh-TW" sz="1800" b="0" i="0" u="none" strike="noStrike" dirty="0">
                        <a:latin typeface="標楷體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 dirty="0" smtClean="0">
                          <a:latin typeface="標楷體"/>
                        </a:rPr>
                        <a:t>1,056,994 </a:t>
                      </a:r>
                      <a:endParaRPr lang="en-US" altLang="zh-TW" sz="1800" b="0" i="0" u="none" strike="noStrike" dirty="0">
                        <a:latin typeface="標楷體"/>
                      </a:endParaRPr>
                    </a:p>
                  </a:txBody>
                  <a:tcPr marL="0" marR="0" marT="0" marB="0" anchor="ctr"/>
                </a:tc>
              </a:tr>
              <a:tr h="8070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1" kern="100" dirty="0">
                          <a:solidFill>
                            <a:schemeClr val="bg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合</a:t>
                      </a:r>
                      <a:r>
                        <a:rPr lang="en-US" sz="1800" b="1" kern="100" dirty="0">
                          <a:solidFill>
                            <a:schemeClr val="bg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      </a:t>
                      </a:r>
                      <a:r>
                        <a:rPr lang="zh-TW" sz="1800" b="1" kern="100" dirty="0">
                          <a:solidFill>
                            <a:schemeClr val="bg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計</a:t>
                      </a:r>
                      <a:endParaRPr lang="zh-TW" sz="1800" b="1" kern="100" dirty="0">
                        <a:solidFill>
                          <a:schemeClr val="bg1"/>
                        </a:solidFill>
                        <a:latin typeface="Times New Roman"/>
                        <a:ea typeface="新細明體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 dirty="0" smtClean="0">
                          <a:latin typeface="標楷體"/>
                        </a:rPr>
                        <a:t>7,435 </a:t>
                      </a:r>
                      <a:endParaRPr lang="en-US" altLang="zh-TW" sz="1800" b="0" i="0" u="none" strike="noStrike" dirty="0">
                        <a:latin typeface="標楷體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 dirty="0" smtClean="0">
                          <a:latin typeface="標楷體"/>
                        </a:rPr>
                        <a:t>1,878,628 </a:t>
                      </a:r>
                      <a:endParaRPr lang="en-US" altLang="zh-TW" sz="1800" b="0" i="0" u="none" strike="noStrike" dirty="0">
                        <a:latin typeface="標楷體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 dirty="0" smtClean="0">
                          <a:latin typeface="標楷體"/>
                        </a:rPr>
                        <a:t>9,314 </a:t>
                      </a:r>
                      <a:endParaRPr lang="en-US" altLang="zh-TW" sz="1800" b="0" i="0" u="none" strike="noStrike" dirty="0">
                        <a:latin typeface="標楷體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800" b="0" i="0" u="none" strike="noStrike" dirty="0" smtClean="0">
                          <a:latin typeface="標楷體"/>
                        </a:rPr>
                        <a:t>2,244,267 </a:t>
                      </a:r>
                      <a:endParaRPr lang="en-US" altLang="zh-TW" sz="1800" b="0" i="0" u="none" strike="noStrike" dirty="0">
                        <a:latin typeface="標楷體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FAEE6-2A4A-46A2-BC14-94A91FA8264E}" type="slidenum">
              <a:rPr lang="zh-TW" altLang="en-US" smtClean="0"/>
              <a:pPr/>
              <a:t>20</a:t>
            </a:fld>
            <a:endParaRPr lang="zh-TW" altLang="en-US"/>
          </a:p>
        </p:txBody>
      </p:sp>
      <p:cxnSp>
        <p:nvCxnSpPr>
          <p:cNvPr id="11" name="直線接點 10"/>
          <p:cNvCxnSpPr/>
          <p:nvPr/>
        </p:nvCxnSpPr>
        <p:spPr>
          <a:xfrm>
            <a:off x="467544" y="2276872"/>
            <a:ext cx="1584176" cy="15841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字方塊 22"/>
          <p:cNvSpPr txBox="1"/>
          <p:nvPr/>
        </p:nvSpPr>
        <p:spPr>
          <a:xfrm>
            <a:off x="6012160" y="980728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單位：新台幣仟元；噸</a:t>
            </a:r>
            <a:endParaRPr lang="zh-TW" altLang="en-US" dirty="0">
              <a:solidFill>
                <a:schemeClr val="tx2"/>
              </a:solidFill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27" name="Picture 2" descr="C:\Users\cwco\Pictures\image003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188640"/>
            <a:ext cx="1080120" cy="7179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</p:nvPr>
        </p:nvGraphicFramePr>
        <p:xfrm>
          <a:off x="539552" y="188640"/>
          <a:ext cx="8495928" cy="6669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FAEE6-2A4A-46A2-BC14-94A91FA8264E}" type="slidenum">
              <a:rPr lang="zh-TW" altLang="en-US" smtClean="0"/>
              <a:pPr/>
              <a:t>21</a:t>
            </a:fld>
            <a:endParaRPr lang="zh-TW" altLang="en-US"/>
          </a:p>
        </p:txBody>
      </p:sp>
      <p:pic>
        <p:nvPicPr>
          <p:cNvPr id="11" name="Picture 2" descr="C:\Users\cwco\Pictures\image003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188640"/>
            <a:ext cx="1080120" cy="7179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/>
          </a:bodyPr>
          <a:lstStyle/>
          <a:p>
            <a:r>
              <a:rPr lang="zh-TW" altLang="zh-TW" sz="3200" b="1" dirty="0" smtClean="0">
                <a:latin typeface="標楷體" pitchFamily="65" charset="-120"/>
                <a:ea typeface="標楷體" pitchFamily="65" charset="-120"/>
              </a:rPr>
              <a:t>財務分析</a:t>
            </a:r>
            <a:r>
              <a:rPr lang="en-US" altLang="zh-TW" sz="3200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en-US" altLang="zh-TW" sz="3600" b="1" dirty="0" smtClean="0">
                <a:latin typeface="標楷體" pitchFamily="65" charset="-120"/>
                <a:ea typeface="標楷體" pitchFamily="65" charset="-120"/>
              </a:rPr>
              <a:t>IFRS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合併</a:t>
            </a:r>
            <a:r>
              <a:rPr lang="en-US" altLang="zh-TW" sz="3200" b="1" dirty="0" smtClean="0">
                <a:latin typeface="標楷體" pitchFamily="65" charset="-120"/>
                <a:ea typeface="標楷體" pitchFamily="65" charset="-120"/>
              </a:rPr>
              <a:t>) 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3200" dirty="0" smtClean="0">
                <a:latin typeface="標楷體" pitchFamily="65" charset="-120"/>
                <a:ea typeface="標楷體" pitchFamily="65" charset="-120"/>
              </a:rPr>
            </a:br>
            <a:endParaRPr lang="zh-TW" altLang="en-US" sz="3200" dirty="0"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</p:nvPr>
        </p:nvGraphicFramePr>
        <p:xfrm>
          <a:off x="467544" y="1988840"/>
          <a:ext cx="8568953" cy="446449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schemeClr val="accent1">
                      <a:lumMod val="40000"/>
                      <a:lumOff val="60000"/>
                      <a:alpha val="40000"/>
                    </a:schemeClr>
                  </a:outerShdw>
                </a:effectLst>
                <a:tableStyleId>{5C22544A-7EE6-4342-B048-85BDC9FD1C3A}</a:tableStyleId>
              </a:tblPr>
              <a:tblGrid>
                <a:gridCol w="2161138"/>
                <a:gridCol w="1772495"/>
                <a:gridCol w="1495815"/>
                <a:gridCol w="1561896"/>
                <a:gridCol w="1577609"/>
              </a:tblGrid>
              <a:tr h="5669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000" b="1" kern="100" dirty="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項</a:t>
                      </a:r>
                      <a:r>
                        <a:rPr lang="en-US" altLang="zh-TW" sz="2000" b="1" kern="10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   </a:t>
                      </a:r>
                      <a:r>
                        <a:rPr lang="zh-TW" sz="2000" b="1" kern="100" smtClean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目</a:t>
                      </a:r>
                      <a:endParaRPr lang="zh-TW" sz="2000" b="1" kern="100" dirty="0">
                        <a:solidFill>
                          <a:schemeClr val="tx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110</a:t>
                      </a:r>
                      <a:r>
                        <a:rPr lang="zh-TW" altLang="en-US" sz="2000" b="1" i="0" u="none" strike="noStrike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年前三季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109</a:t>
                      </a:r>
                      <a:r>
                        <a:rPr lang="zh-TW" altLang="en-US" sz="2000" b="1" i="0" u="none" strike="noStrike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年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108</a:t>
                      </a:r>
                      <a:r>
                        <a:rPr lang="zh-TW" altLang="en-US" sz="2000" b="1" i="0" u="none" strike="noStrike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年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107</a:t>
                      </a:r>
                      <a:r>
                        <a:rPr lang="zh-TW" altLang="en-US" sz="2000" b="1" i="0" u="none" strike="noStrike" dirty="0">
                          <a:solidFill>
                            <a:schemeClr val="tx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年</a:t>
                      </a:r>
                    </a:p>
                  </a:txBody>
                  <a:tcPr marL="0" marR="0" marT="0" marB="0" anchor="ctr"/>
                </a:tc>
              </a:tr>
              <a:tr h="771703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2000" b="1" i="0" u="none" strike="noStrike" dirty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流動比率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181.67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174.14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165.91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154.69</a:t>
                      </a:r>
                    </a:p>
                  </a:txBody>
                  <a:tcPr marL="0" marR="0" marT="0" marB="0" anchor="ctr"/>
                </a:tc>
              </a:tr>
              <a:tr h="819577">
                <a:tc>
                  <a:txBody>
                    <a:bodyPr/>
                    <a:lstStyle/>
                    <a:p>
                      <a:pPr algn="r" fontAlgn="ctr"/>
                      <a:r>
                        <a:rPr lang="zh-TW" altLang="en-US" sz="2000" b="1" i="0" u="none" strike="noStrike" dirty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資產報酬率</a:t>
                      </a:r>
                      <a:r>
                        <a:rPr lang="en-US" altLang="zh-TW" sz="2000" b="1" i="0" u="none" strike="noStrike" dirty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(%)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3.61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4.12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3.08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1.82</a:t>
                      </a:r>
                    </a:p>
                  </a:txBody>
                  <a:tcPr marL="0" marR="0" marT="0" marB="0" anchor="ctr"/>
                </a:tc>
              </a:tr>
              <a:tr h="771703">
                <a:tc>
                  <a:txBody>
                    <a:bodyPr/>
                    <a:lstStyle/>
                    <a:p>
                      <a:pPr algn="r" fontAlgn="ctr"/>
                      <a:r>
                        <a:rPr lang="zh-TW" altLang="en-US" sz="2000" b="1" i="0" u="none" strike="noStrike" dirty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純益率</a:t>
                      </a:r>
                      <a:r>
                        <a:rPr lang="en-US" altLang="zh-TW" sz="2000" b="1" i="0" u="none" strike="noStrike" dirty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(%)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12.21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14.55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8.58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5.21</a:t>
                      </a:r>
                    </a:p>
                  </a:txBody>
                  <a:tcPr marL="0" marR="0" marT="0" marB="0" anchor="ctr"/>
                </a:tc>
              </a:tr>
              <a:tr h="762882">
                <a:tc>
                  <a:txBody>
                    <a:bodyPr/>
                    <a:lstStyle/>
                    <a:p>
                      <a:pPr algn="r" fontAlgn="ctr"/>
                      <a:r>
                        <a:rPr lang="zh-TW" altLang="en-US" sz="2000" b="1" i="0" u="none" strike="noStrike" dirty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每股盈餘</a:t>
                      </a:r>
                      <a:r>
                        <a:rPr lang="en-US" altLang="zh-TW" sz="2000" b="1" i="0" u="none" strike="noStrike" dirty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</a:t>
                      </a:r>
                      <a:r>
                        <a:rPr lang="zh-TW" altLang="en-US" sz="2000" b="1" i="0" u="none" strike="noStrike" dirty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元</a:t>
                      </a:r>
                      <a:r>
                        <a:rPr lang="en-US" altLang="zh-TW" sz="2000" b="1" i="0" u="none" strike="noStrike" dirty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1.44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2.05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1.46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0.82</a:t>
                      </a:r>
                    </a:p>
                  </a:txBody>
                  <a:tcPr marL="0" marR="0" marT="0" marB="0" anchor="ctr"/>
                </a:tc>
              </a:tr>
              <a:tr h="771703">
                <a:tc>
                  <a:txBody>
                    <a:bodyPr/>
                    <a:lstStyle/>
                    <a:p>
                      <a:pPr algn="r" fontAlgn="ctr"/>
                      <a:r>
                        <a:rPr lang="zh-TW" altLang="en-US" sz="2000" b="1" i="0" u="none" strike="noStrike" dirty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權益報酬率</a:t>
                      </a:r>
                      <a:r>
                        <a:rPr lang="en-US" altLang="zh-TW" sz="2000" b="1" i="0" u="none" strike="noStrike" dirty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(%)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5.54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6.18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4.64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2000" b="1" i="0" u="none" strike="noStrike" dirty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</a:rPr>
                        <a:t>2.61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FAEE6-2A4A-46A2-BC14-94A91FA8264E}" type="slidenum">
              <a:rPr lang="zh-TW" altLang="en-US" smtClean="0"/>
              <a:pPr/>
              <a:t>22</a:t>
            </a:fld>
            <a:endParaRPr lang="zh-TW" altLang="en-US"/>
          </a:p>
        </p:txBody>
      </p:sp>
      <p:pic>
        <p:nvPicPr>
          <p:cNvPr id="9" name="Picture 2" descr="C:\Users\cwco\Pictures\image003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188640"/>
            <a:ext cx="1080120" cy="717962"/>
          </a:xfrm>
          <a:prstGeom prst="rect">
            <a:avLst/>
          </a:prstGeom>
          <a:noFill/>
        </p:spPr>
      </p:pic>
      <p:sp>
        <p:nvSpPr>
          <p:cNvPr id="8" name="文字方塊 7"/>
          <p:cNvSpPr txBox="1"/>
          <p:nvPr/>
        </p:nvSpPr>
        <p:spPr>
          <a:xfrm>
            <a:off x="6588224" y="1052736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營業收入單位</a:t>
            </a:r>
            <a:r>
              <a:rPr lang="en-US" altLang="zh-TW" sz="1400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1400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新臺幣仟元</a:t>
            </a:r>
            <a:endParaRPr lang="en-US" altLang="zh-TW" sz="1400" dirty="0" smtClean="0">
              <a:solidFill>
                <a:schemeClr val="tx2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1400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每股盈餘單位</a:t>
            </a:r>
            <a:r>
              <a:rPr lang="en-US" altLang="zh-TW" sz="1400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1400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新臺幣元</a:t>
            </a:r>
            <a:endParaRPr lang="zh-TW" altLang="en-US" sz="1400" dirty="0">
              <a:solidFill>
                <a:schemeClr val="tx2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TW" sz="5400" dirty="0" smtClean="0">
                <a:latin typeface="標楷體" pitchFamily="65" charset="-120"/>
                <a:ea typeface="標楷體" pitchFamily="65" charset="-120"/>
              </a:rPr>
              <a:t>   </a:t>
            </a:r>
            <a:r>
              <a:rPr lang="zh-TW" altLang="en-US" sz="540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標楷體" pitchFamily="65" charset="-120"/>
                <a:ea typeface="標楷體" pitchFamily="65" charset="-120"/>
              </a:rPr>
              <a:t>經營理念與展望</a:t>
            </a:r>
            <a:endParaRPr lang="en-US" altLang="zh-TW" sz="5400" dirty="0" smtClean="0">
              <a:solidFill>
                <a:schemeClr val="accent6">
                  <a:lumMod val="40000"/>
                  <a:lumOff val="6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FAEE6-2A4A-46A2-BC14-94A91FA8264E}" type="slidenum">
              <a:rPr lang="zh-TW" altLang="en-US" smtClean="0"/>
              <a:pPr/>
              <a:t>23</a:t>
            </a:fld>
            <a:endParaRPr lang="zh-TW" altLang="en-US"/>
          </a:p>
        </p:txBody>
      </p:sp>
      <p:pic>
        <p:nvPicPr>
          <p:cNvPr id="6" name="Picture 2" descr="C:\Users\cwco\Pictures\image003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188640"/>
            <a:ext cx="1080120" cy="7179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667544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經營理念與展望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554162"/>
            <a:ext cx="8812088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TW" altLang="en-US" sz="3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民國</a:t>
            </a:r>
            <a:r>
              <a:rPr lang="en-US" altLang="zh-TW" sz="3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109</a:t>
            </a:r>
            <a:r>
              <a:rPr lang="zh-TW" altLang="en-US" sz="3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年第</a:t>
            </a:r>
            <a:r>
              <a:rPr lang="en-US" altLang="zh-TW" sz="3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altLang="en-US" sz="3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季新型冠狀病毒</a:t>
            </a:r>
            <a:r>
              <a:rPr lang="en-US" altLang="zh-TW" sz="3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(Covid-19)</a:t>
            </a:r>
            <a:r>
              <a:rPr lang="zh-TW" altLang="en-US" sz="36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蔓延全世界，致使本國部分地區之分子公司、客戶及供應商須實施隔離及進出口限制等政策，關此合併公司評估整體業務及財務方面並未受到重大影響，亦未存有繼續經營能力、資產減損及籌資風險之疑慮。 </a:t>
            </a:r>
            <a:endParaRPr lang="zh-TW" altLang="en-US" sz="3600" dirty="0">
              <a:solidFill>
                <a:schemeClr val="tx1"/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FAEE6-2A4A-46A2-BC14-94A91FA8264E}" type="slidenum">
              <a:rPr lang="zh-TW" altLang="en-US" smtClean="0"/>
              <a:pPr/>
              <a:t>24</a:t>
            </a:fld>
            <a:endParaRPr lang="zh-TW" altLang="en-US"/>
          </a:p>
        </p:txBody>
      </p:sp>
      <p:pic>
        <p:nvPicPr>
          <p:cNvPr id="6" name="Picture 2" descr="C:\Users\cwco\Pictures\image003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188640"/>
            <a:ext cx="1080120" cy="717962"/>
          </a:xfrm>
          <a:prstGeom prst="rect">
            <a:avLst/>
          </a:prstGeom>
          <a:noFill/>
        </p:spPr>
      </p:pic>
      <p:sp>
        <p:nvSpPr>
          <p:cNvPr id="7" name="文字方塊 6"/>
          <p:cNvSpPr txBox="1"/>
          <p:nvPr/>
        </p:nvSpPr>
        <p:spPr>
          <a:xfrm>
            <a:off x="1043608" y="141277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TW" altLang="en-US" sz="4800" dirty="0" smtClean="0">
                <a:latin typeface="標楷體" pitchFamily="65" charset="-120"/>
                <a:ea typeface="標楷體" pitchFamily="65" charset="-120"/>
              </a:rPr>
              <a:t>       簡報完畢</a:t>
            </a:r>
            <a:endParaRPr lang="en-US" altLang="zh-TW" sz="4800" dirty="0" smtClean="0"/>
          </a:p>
          <a:p>
            <a:pPr>
              <a:buNone/>
            </a:pPr>
            <a:r>
              <a:rPr lang="zh-TW" altLang="en-US" sz="4800" dirty="0" smtClean="0"/>
              <a:t>             </a:t>
            </a:r>
            <a:r>
              <a:rPr lang="en-US" altLang="zh-TW" sz="4800" dirty="0" smtClean="0"/>
              <a:t>    </a:t>
            </a:r>
            <a:endParaRPr lang="en-US" altLang="zh-TW" sz="4800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en-US" altLang="zh-TW" sz="4800" dirty="0" smtClean="0"/>
              <a:t>                          </a:t>
            </a:r>
          </a:p>
          <a:p>
            <a:pPr>
              <a:buNone/>
            </a:pPr>
            <a:r>
              <a:rPr lang="en-US" altLang="zh-TW" sz="4800" dirty="0" smtClean="0"/>
              <a:t>                              </a:t>
            </a:r>
            <a:endParaRPr lang="zh-TW" altLang="en-US" sz="48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FAEE6-2A4A-46A2-BC14-94A91FA8264E}" type="slidenum">
              <a:rPr lang="zh-TW" altLang="en-US" smtClean="0"/>
              <a:pPr/>
              <a:t>25</a:t>
            </a:fld>
            <a:endParaRPr lang="zh-TW" altLang="en-US"/>
          </a:p>
        </p:txBody>
      </p:sp>
      <p:pic>
        <p:nvPicPr>
          <p:cNvPr id="5" name="Picture 2" descr="C:\Users\cwco\Pictures\image003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3356992"/>
            <a:ext cx="2160240" cy="14359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20080"/>
          </a:xfrm>
        </p:spPr>
        <p:txBody>
          <a:bodyPr>
            <a:noAutofit/>
          </a:bodyPr>
          <a:lstStyle/>
          <a:p>
            <a:r>
              <a:rPr lang="zh-TW" altLang="en-US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標楷體" pitchFamily="65" charset="-120"/>
                <a:ea typeface="標楷體" pitchFamily="65" charset="-120"/>
              </a:rPr>
              <a:t>  投資安全提醒</a:t>
            </a:r>
            <a:endParaRPr lang="zh-TW" altLang="en-US" b="1" dirty="0">
              <a:solidFill>
                <a:schemeClr val="accent6">
                  <a:lumMod val="40000"/>
                  <a:lumOff val="60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Clr>
                <a:schemeClr val="accent2"/>
              </a:buClr>
              <a:buFont typeface="Wingdings" pitchFamily="2" charset="2"/>
              <a:buChar char="ü"/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本簡報之著作權係屬本公司所有，未經本公司書面正式同意許可者，不得任意用於未經授權之用途。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150000"/>
              </a:lnSpc>
              <a:buClr>
                <a:schemeClr val="accent2"/>
              </a:buClr>
              <a:buFont typeface="Wingdings" pitchFamily="2" charset="2"/>
              <a:buChar char="ü"/>
            </a:pPr>
            <a:r>
              <a:rPr lang="zh-TW" altLang="en-US" sz="24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本資料除提供歷史信息外，部分內容若涉及未來展望的表述等，因受到風險及不確定因素之影響，實際結果與表述內容將可能明顯不同，投資人應自行判斷與控制風險</a:t>
            </a:r>
            <a:r>
              <a:rPr lang="zh-TW" altLang="en-US" sz="2400" dirty="0" smtClean="0">
                <a:solidFill>
                  <a:schemeClr val="tx1"/>
                </a:solidFill>
              </a:rPr>
              <a:t>。</a:t>
            </a:r>
            <a:endParaRPr lang="zh-TW" altLang="en-US" sz="2400" dirty="0">
              <a:solidFill>
                <a:schemeClr val="tx1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FAEE6-2A4A-46A2-BC14-94A91FA8264E}" type="slidenum">
              <a:rPr lang="zh-TW" altLang="en-US" smtClean="0"/>
              <a:pPr/>
              <a:t>3</a:t>
            </a:fld>
            <a:endParaRPr lang="zh-TW" altLang="en-US"/>
          </a:p>
        </p:txBody>
      </p:sp>
      <p:pic>
        <p:nvPicPr>
          <p:cNvPr id="6" name="Picture 2" descr="C:\Users\cwco\Pictures\image003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188640"/>
            <a:ext cx="1080120" cy="7179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720080"/>
          </a:xfrm>
        </p:spPr>
        <p:txBody>
          <a:bodyPr>
            <a:normAutofit/>
          </a:bodyPr>
          <a:lstStyle/>
          <a:p>
            <a:r>
              <a:rPr lang="zh-TW" altLang="en-US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標楷體" pitchFamily="65" charset="-120"/>
                <a:ea typeface="標楷體" pitchFamily="65" charset="-120"/>
              </a:rPr>
              <a:t>  簡 報 要 點</a:t>
            </a:r>
            <a:endParaRPr lang="zh-TW" altLang="en-US" b="1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>
            <a:normAutofit/>
          </a:bodyPr>
          <a:lstStyle/>
          <a:p>
            <a:pPr algn="just">
              <a:buClr>
                <a:schemeClr val="accent2"/>
              </a:buClr>
              <a:buFont typeface="Wingdings" pitchFamily="2" charset="2"/>
              <a:buChar char="ü"/>
            </a:pPr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經營概況</a:t>
            </a:r>
            <a:endParaRPr lang="en-US" altLang="zh-TW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just">
              <a:buClr>
                <a:schemeClr val="accent2"/>
              </a:buClr>
              <a:buFont typeface="Wingdings" pitchFamily="2" charset="2"/>
              <a:buChar char="ü"/>
            </a:pPr>
            <a:endParaRPr lang="en-US" altLang="zh-TW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just">
              <a:buClr>
                <a:schemeClr val="accent2"/>
              </a:buClr>
              <a:buFont typeface="Wingdings" pitchFamily="2" charset="2"/>
              <a:buChar char="ü"/>
            </a:pPr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財務資訊</a:t>
            </a:r>
            <a:endParaRPr lang="en-US" altLang="zh-TW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just">
              <a:buClr>
                <a:schemeClr val="accent2"/>
              </a:buClr>
              <a:buFont typeface="Wingdings" pitchFamily="2" charset="2"/>
              <a:buChar char="ü"/>
            </a:pPr>
            <a:endParaRPr lang="en-US" altLang="zh-TW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just">
              <a:buClr>
                <a:schemeClr val="accent2"/>
              </a:buClr>
              <a:buFont typeface="Wingdings" pitchFamily="2" charset="2"/>
              <a:buChar char="ü"/>
            </a:pPr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經營理念與展望</a:t>
            </a:r>
            <a:endParaRPr lang="en-US" altLang="zh-TW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FAEE6-2A4A-46A2-BC14-94A91FA8264E}" type="slidenum">
              <a:rPr lang="zh-TW" altLang="en-US" smtClean="0"/>
              <a:pPr/>
              <a:t>4</a:t>
            </a:fld>
            <a:endParaRPr lang="zh-TW" altLang="en-US"/>
          </a:p>
        </p:txBody>
      </p:sp>
      <p:pic>
        <p:nvPicPr>
          <p:cNvPr id="6" name="Picture 2" descr="C:\Users\cwco\Pictures\image003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188640"/>
            <a:ext cx="1080120" cy="7179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4800" y="332656"/>
            <a:ext cx="8686800" cy="864096"/>
          </a:xfrm>
        </p:spPr>
        <p:txBody>
          <a:bodyPr>
            <a:normAutofit/>
          </a:bodyPr>
          <a:lstStyle/>
          <a:p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       </a:t>
            </a:r>
            <a:endParaRPr lang="en-US" altLang="zh-TW" b="1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       </a:t>
            </a:r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sz="6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經 營 概 況</a:t>
            </a:r>
            <a:endParaRPr lang="zh-TW" altLang="en-US" sz="60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FAEE6-2A4A-46A2-BC14-94A91FA8264E}" type="slidenum">
              <a:rPr lang="zh-TW" altLang="en-US" smtClean="0"/>
              <a:pPr/>
              <a:t>5</a:t>
            </a:fld>
            <a:endParaRPr lang="zh-TW" altLang="en-US"/>
          </a:p>
        </p:txBody>
      </p:sp>
      <p:pic>
        <p:nvPicPr>
          <p:cNvPr id="6" name="Picture 2" descr="C:\Users\cwco\Pictures\image003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260648"/>
            <a:ext cx="1080120" cy="7179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4800" y="332656"/>
            <a:ext cx="8686800" cy="864096"/>
          </a:xfrm>
        </p:spPr>
        <p:txBody>
          <a:bodyPr/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  <a:cs typeface="Arial Unicode MS" pitchFamily="34" charset="-120"/>
              </a:rPr>
              <a:t> 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  <a:cs typeface="Arial Unicode MS" pitchFamily="34" charset="-120"/>
              </a:rPr>
              <a:t>電纜部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  <a:cs typeface="Arial Unicode MS" pitchFamily="34" charset="-120"/>
              </a:rPr>
              <a:t>(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  <a:cs typeface="Arial Unicode MS" pitchFamily="34" charset="-120"/>
              </a:rPr>
              <a:t>近期重要標案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  <a:cs typeface="Arial Unicode MS" pitchFamily="34" charset="-120"/>
              </a:rPr>
              <a:t>)</a:t>
            </a:r>
            <a:endParaRPr lang="zh-TW" altLang="en-US" dirty="0">
              <a:latin typeface="標楷體" pitchFamily="65" charset="-120"/>
              <a:ea typeface="標楷體" pitchFamily="65" charset="-120"/>
              <a:cs typeface="Arial Unicode MS" pitchFamily="34" charset="-120"/>
            </a:endParaRPr>
          </a:p>
        </p:txBody>
      </p:sp>
      <p:pic>
        <p:nvPicPr>
          <p:cNvPr id="10" name="Picture 2" descr="C:\Users\cwco\Pictures\image003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188640"/>
            <a:ext cx="1080120" cy="717962"/>
          </a:xfrm>
          <a:prstGeom prst="rect">
            <a:avLst/>
          </a:prstGeom>
          <a:noFill/>
        </p:spPr>
      </p:pic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571472" y="1214420"/>
          <a:ext cx="8352927" cy="522924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31680"/>
                <a:gridCol w="3036938"/>
                <a:gridCol w="2784309"/>
              </a:tblGrid>
              <a:tr h="714382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客戶</a:t>
                      </a:r>
                      <a:endParaRPr kumimoji="1" lang="zh-TW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名稱</a:t>
                      </a:r>
                      <a:endParaRPr kumimoji="1" lang="zh-TW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說明</a:t>
                      </a: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128716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110</a:t>
                      </a:r>
                      <a:r>
                        <a:rPr kumimoji="1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年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10</a:t>
                      </a:r>
                      <a:r>
                        <a:rPr kumimoji="1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月</a:t>
                      </a:r>
                      <a:endParaRPr kumimoji="1" lang="en-US" altLang="zh-TW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台電輸工處 </a:t>
                      </a:r>
                      <a:endParaRPr kumimoji="1" lang="en-US" altLang="zh-TW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161kV  2000mm</a:t>
                      </a:r>
                      <a:r>
                        <a:rPr kumimoji="1" lang="en-US" altLang="zh-TW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2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 </a:t>
                      </a:r>
                      <a:r>
                        <a:rPr kumimoji="1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電纜及附屬器材購及安裝</a:t>
                      </a:r>
                      <a:endParaRPr kumimoji="1" lang="en-US" altLang="zh-TW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電纜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:81,600 </a:t>
                      </a:r>
                      <a:r>
                        <a:rPr kumimoji="1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公尺</a:t>
                      </a:r>
                      <a:endParaRPr kumimoji="1" lang="en-US" altLang="zh-TW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128716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110</a:t>
                      </a:r>
                      <a:r>
                        <a:rPr kumimoji="1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年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10</a:t>
                      </a:r>
                      <a:r>
                        <a:rPr kumimoji="1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月</a:t>
                      </a:r>
                      <a:endParaRPr kumimoji="1" lang="en-US" altLang="zh-TW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台電輸工處 </a:t>
                      </a:r>
                      <a:endParaRPr kumimoji="1" lang="en-US" altLang="zh-TW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161kV  2000mm</a:t>
                      </a:r>
                      <a:r>
                        <a:rPr kumimoji="1" lang="en-US" altLang="zh-TW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2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 </a:t>
                      </a:r>
                      <a:r>
                        <a:rPr kumimoji="1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電纜及附屬器材購及安裝</a:t>
                      </a:r>
                      <a:endParaRPr kumimoji="1" lang="en-US" altLang="zh-TW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電纜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:88,514</a:t>
                      </a:r>
                      <a:r>
                        <a:rPr kumimoji="1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公尺</a:t>
                      </a:r>
                      <a:endParaRPr kumimoji="1" lang="en-US" altLang="zh-TW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128716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110</a:t>
                      </a:r>
                      <a:r>
                        <a:rPr kumimoji="1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年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11</a:t>
                      </a:r>
                      <a:r>
                        <a:rPr kumimoji="1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月</a:t>
                      </a:r>
                      <a:endParaRPr kumimoji="1" lang="en-US" altLang="zh-TW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台電輸工處 </a:t>
                      </a:r>
                      <a:endParaRPr kumimoji="1" lang="en-US" altLang="zh-TW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超耐熱鋼心鋁線 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ZTACIR 340mm</a:t>
                      </a:r>
                      <a:r>
                        <a:rPr kumimoji="1" lang="en-US" altLang="zh-TW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2</a:t>
                      </a:r>
                      <a:r>
                        <a:rPr kumimoji="1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及附屬配件</a:t>
                      </a: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電纜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:1,260</a:t>
                      </a:r>
                      <a:r>
                        <a:rPr kumimoji="1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公里</a:t>
                      </a:r>
                      <a:endParaRPr kumimoji="1" lang="en-US" altLang="zh-TW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128716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110</a:t>
                      </a:r>
                      <a:r>
                        <a:rPr kumimoji="1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年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11</a:t>
                      </a:r>
                      <a:r>
                        <a:rPr kumimoji="1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月</a:t>
                      </a:r>
                      <a:endParaRPr kumimoji="1" lang="en-US" altLang="zh-TW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台電輸工處 </a:t>
                      </a:r>
                      <a:endParaRPr kumimoji="1" lang="en-US" altLang="zh-TW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超耐熱鋼心鋁線 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ZTACIR 340mm</a:t>
                      </a:r>
                      <a:r>
                        <a:rPr kumimoji="1" lang="en-US" altLang="zh-TW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2</a:t>
                      </a:r>
                      <a:r>
                        <a:rPr kumimoji="1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及附屬配件</a:t>
                      </a: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電纜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:990</a:t>
                      </a:r>
                      <a:r>
                        <a:rPr kumimoji="1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公里</a:t>
                      </a:r>
                      <a:endParaRPr kumimoji="1" lang="en-US" altLang="zh-TW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anchor="ctr" horzOverflow="overflow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4800" y="357166"/>
            <a:ext cx="8686800" cy="838200"/>
          </a:xfrm>
        </p:spPr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  <a:cs typeface="Arial Unicode MS" pitchFamily="34" charset="-120"/>
              </a:rPr>
              <a:t>   研發成果或計畫</a:t>
            </a:r>
            <a:endParaRPr lang="zh-TW" altLang="en-US" dirty="0">
              <a:latin typeface="Arial Unicode MS" pitchFamily="34" charset="-120"/>
              <a:ea typeface="Arial Unicode MS" pitchFamily="34" charset="-120"/>
              <a:cs typeface="Arial Unicode MS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560" y="1772816"/>
            <a:ext cx="8380040" cy="4320480"/>
          </a:xfrm>
        </p:spPr>
        <p:txBody>
          <a:bodyPr>
            <a:normAutofit lnSpcReduction="10000"/>
          </a:bodyPr>
          <a:lstStyle/>
          <a:p>
            <a:pPr marL="342900" lvl="2" indent="-342900">
              <a:lnSpc>
                <a:spcPct val="150000"/>
              </a:lnSpc>
              <a:spcBef>
                <a:spcPts val="1200"/>
              </a:spcBef>
              <a:buFont typeface="Wingdings" pitchFamily="2" charset="2"/>
              <a:buChar char="p"/>
            </a:pPr>
            <a:r>
              <a:rPr lang="zh-TW" altLang="en-US" sz="3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  <a:cs typeface="Arial Unicode MS" pitchFamily="34" charset="-120"/>
              </a:rPr>
              <a:t>超耐熱導線 </a:t>
            </a:r>
            <a:r>
              <a:rPr lang="en-US" altLang="zh-TW" sz="3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  <a:cs typeface="Arial Unicode MS" pitchFamily="34" charset="-120"/>
              </a:rPr>
              <a:t>260mm</a:t>
            </a:r>
            <a:r>
              <a:rPr lang="en-US" altLang="zh-TW" sz="3000" baseline="30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  <a:cs typeface="Arial Unicode MS" pitchFamily="34" charset="-120"/>
              </a:rPr>
              <a:t>2</a:t>
            </a:r>
            <a:r>
              <a:rPr lang="zh-TW" altLang="en-US" sz="3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  <a:cs typeface="Arial Unicode MS" pitchFamily="34" charset="-120"/>
              </a:rPr>
              <a:t> </a:t>
            </a:r>
            <a:r>
              <a:rPr lang="en-US" altLang="zh-TW" sz="3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  <a:cs typeface="Arial Unicode MS" pitchFamily="34" charset="-120"/>
              </a:rPr>
              <a:t>(</a:t>
            </a:r>
            <a:r>
              <a:rPr lang="zh-TW" altLang="en-US" sz="3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  <a:cs typeface="Arial Unicode MS" pitchFamily="34" charset="-120"/>
              </a:rPr>
              <a:t>平滑型</a:t>
            </a:r>
            <a:r>
              <a:rPr lang="en-US" altLang="zh-TW" sz="3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  <a:cs typeface="Arial Unicode MS" pitchFamily="34" charset="-120"/>
              </a:rPr>
              <a:t>)</a:t>
            </a:r>
            <a:r>
              <a:rPr lang="zh-TW" altLang="en-US" sz="3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  <a:cs typeface="Arial Unicode MS" pitchFamily="34" charset="-120"/>
              </a:rPr>
              <a:t>已開發成功，預計</a:t>
            </a:r>
            <a:r>
              <a:rPr lang="en-US" altLang="zh-TW" sz="3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  <a:cs typeface="Arial Unicode MS" pitchFamily="34" charset="-120"/>
              </a:rPr>
              <a:t>110</a:t>
            </a:r>
            <a:r>
              <a:rPr lang="zh-TW" altLang="en-US" sz="3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  <a:cs typeface="Arial Unicode MS" pitchFamily="34" charset="-120"/>
              </a:rPr>
              <a:t>年完成台電規範</a:t>
            </a:r>
            <a:r>
              <a:rPr lang="en-US" altLang="zh-TW" sz="3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  <a:cs typeface="Arial Unicode MS" pitchFamily="34" charset="-120"/>
              </a:rPr>
              <a:t>STAW-2</a:t>
            </a:r>
            <a:r>
              <a:rPr lang="zh-TW" altLang="en-US" sz="3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  <a:cs typeface="Arial Unicode MS" pitchFamily="34" charset="-120"/>
              </a:rPr>
              <a:t>定型試驗認證，</a:t>
            </a:r>
            <a:r>
              <a:rPr lang="en-US" altLang="zh-TW" sz="3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  <a:cs typeface="Arial Unicode MS" pitchFamily="34" charset="-120"/>
              </a:rPr>
              <a:t>111</a:t>
            </a:r>
            <a:r>
              <a:rPr lang="zh-TW" altLang="en-US" sz="3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  <a:cs typeface="Arial Unicode MS" pitchFamily="34" charset="-120"/>
              </a:rPr>
              <a:t>年取得台電材料處選擇性投標資格。</a:t>
            </a:r>
            <a:r>
              <a:rPr lang="en-US" altLang="zh-TW" sz="3000" dirty="0" smtClean="0">
                <a:latin typeface="標楷體" pitchFamily="65" charset="-120"/>
                <a:ea typeface="標楷體" pitchFamily="65" charset="-120"/>
                <a:cs typeface="Arial Unicode MS" pitchFamily="34" charset="-120"/>
              </a:rPr>
              <a:t>(</a:t>
            </a:r>
            <a:r>
              <a:rPr lang="zh-TW" altLang="en-US" sz="30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  <a:cs typeface="Arial Unicode MS" pitchFamily="34" charset="-120"/>
              </a:rPr>
              <a:t>國內首家</a:t>
            </a:r>
            <a:r>
              <a:rPr lang="en-US" altLang="zh-TW" sz="3000" dirty="0" smtClean="0">
                <a:latin typeface="標楷體" pitchFamily="65" charset="-120"/>
                <a:ea typeface="標楷體" pitchFamily="65" charset="-120"/>
                <a:cs typeface="Arial Unicode MS" pitchFamily="34" charset="-120"/>
              </a:rPr>
              <a:t>)</a:t>
            </a:r>
          </a:p>
          <a:p>
            <a:pPr marL="342900" lvl="2" indent="-342900">
              <a:lnSpc>
                <a:spcPct val="150000"/>
              </a:lnSpc>
              <a:spcBef>
                <a:spcPts val="1200"/>
              </a:spcBef>
              <a:buFont typeface="Wingdings" pitchFamily="2" charset="2"/>
              <a:buChar char="p"/>
            </a:pPr>
            <a:r>
              <a:rPr lang="zh-TW" altLang="en-US" sz="3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  <a:cs typeface="Arial Unicode MS" pitchFamily="34" charset="-120"/>
              </a:rPr>
              <a:t>後續第二階段研發鋁包鋼線、超耐熱鋁條製程，提高自製率及降低成本。</a:t>
            </a:r>
            <a:endParaRPr lang="en-US" altLang="zh-TW" sz="30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  <a:cs typeface="Arial Unicode MS" pitchFamily="34" charset="-120"/>
            </a:endParaRPr>
          </a:p>
          <a:p>
            <a:pPr marL="342900" lvl="2" indent="-342900">
              <a:spcBef>
                <a:spcPts val="1200"/>
              </a:spcBef>
              <a:buFont typeface="Wingdings" pitchFamily="2" charset="2"/>
              <a:buChar char="n"/>
            </a:pPr>
            <a:endParaRPr lang="zh-TW" altLang="en-US" sz="3200" dirty="0">
              <a:solidFill>
                <a:schemeClr val="tx1"/>
              </a:solidFill>
              <a:latin typeface="Arial Unicode MS" pitchFamily="34" charset="-120"/>
              <a:ea typeface="Arial Unicode MS" pitchFamily="34" charset="-120"/>
              <a:cs typeface="Arial Unicode MS" pitchFamily="34" charset="-120"/>
            </a:endParaRPr>
          </a:p>
        </p:txBody>
      </p:sp>
      <p:pic>
        <p:nvPicPr>
          <p:cNvPr id="6" name="Picture 2" descr="C:\Users\cwco\Pictures\image003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188640"/>
            <a:ext cx="1080120" cy="7179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  <a:cs typeface="Arial Unicode MS" pitchFamily="34" charset="-120"/>
              </a:rPr>
              <a:t>研發成果或計畫</a:t>
            </a:r>
            <a:endParaRPr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FAEE6-2A4A-46A2-BC14-94A91FA8264E}" type="slidenum">
              <a:rPr lang="zh-TW" altLang="en-US" smtClean="0"/>
              <a:pPr/>
              <a:t>8</a:t>
            </a:fld>
            <a:endParaRPr lang="zh-TW" altLang="en-US"/>
          </a:p>
        </p:txBody>
      </p:sp>
      <p:sp>
        <p:nvSpPr>
          <p:cNvPr id="7" name="內容版面配置區 2"/>
          <p:cNvSpPr>
            <a:spLocks noGrp="1"/>
          </p:cNvSpPr>
          <p:nvPr>
            <p:ph idx="1"/>
          </p:nvPr>
        </p:nvSpPr>
        <p:spPr>
          <a:xfrm>
            <a:off x="611560" y="1772816"/>
            <a:ext cx="8380040" cy="4320480"/>
          </a:xfrm>
        </p:spPr>
        <p:txBody>
          <a:bodyPr>
            <a:normAutofit/>
          </a:bodyPr>
          <a:lstStyle/>
          <a:p>
            <a:pPr marL="342900" lvl="2" indent="-342900">
              <a:lnSpc>
                <a:spcPct val="150000"/>
              </a:lnSpc>
              <a:spcBef>
                <a:spcPts val="1200"/>
              </a:spcBef>
              <a:buFont typeface="Wingdings" pitchFamily="2" charset="2"/>
              <a:buChar char="p"/>
            </a:pPr>
            <a:r>
              <a:rPr lang="zh-TW" altLang="en-US" sz="3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  <a:cs typeface="Arial Unicode MS" pitchFamily="34" charset="-120"/>
              </a:rPr>
              <a:t> 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  <a:cs typeface="Arial Unicode MS" pitchFamily="34" charset="-120"/>
              </a:rPr>
              <a:t>台電為加強南部科技大廠供電，將投入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  <a:cs typeface="Arial Unicode MS" pitchFamily="34" charset="-120"/>
              </a:rPr>
              <a:t>345kV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  <a:cs typeface="Arial Unicode MS" pitchFamily="34" charset="-120"/>
              </a:rPr>
              <a:t>電網擴增計畫，本公司將配合台電採購需求研發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  <a:cs typeface="Arial Unicode MS" pitchFamily="34" charset="-120"/>
              </a:rPr>
              <a:t>345kV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  <a:cs typeface="Arial Unicode MS" pitchFamily="34" charset="-120"/>
              </a:rPr>
              <a:t>電纜，並引進歐洲大廠技術合作附屬器材及施工技術。</a:t>
            </a:r>
            <a:endParaRPr lang="zh-TW" altLang="en-US" sz="3200" dirty="0">
              <a:solidFill>
                <a:schemeClr val="tx1"/>
              </a:solidFill>
              <a:latin typeface="標楷體" pitchFamily="65" charset="-120"/>
              <a:ea typeface="標楷體" pitchFamily="65" charset="-120"/>
              <a:cs typeface="Arial Unicode MS" pitchFamily="34" charset="-120"/>
            </a:endParaRPr>
          </a:p>
        </p:txBody>
      </p:sp>
      <p:pic>
        <p:nvPicPr>
          <p:cNvPr id="6" name="Picture 2" descr="C:\Users\cwco\Pictures\image003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188640"/>
            <a:ext cx="1080120" cy="7179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4800" y="161908"/>
            <a:ext cx="8686800" cy="838200"/>
          </a:xfrm>
        </p:spPr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  <a:cs typeface="Arial Unicode MS" pitchFamily="34" charset="-120"/>
              </a:rPr>
              <a:t>  發展策略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560" y="1412776"/>
            <a:ext cx="8380040" cy="5256584"/>
          </a:xfrm>
        </p:spPr>
        <p:txBody>
          <a:bodyPr>
            <a:normAutofit/>
          </a:bodyPr>
          <a:lstStyle/>
          <a:p>
            <a:pPr>
              <a:buClr>
                <a:schemeClr val="accent2"/>
              </a:buClr>
              <a:buFont typeface="Wingdings" pitchFamily="2" charset="2"/>
              <a:buChar char="ü"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  <a:cs typeface="Arial Unicode MS" pitchFamily="34" charset="-120"/>
              </a:rPr>
              <a:t>電纜部已投入太陽光電</a:t>
            </a:r>
            <a:r>
              <a:rPr lang="en-US" altLang="zh-TW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  <a:cs typeface="Arial Unicode MS" pitchFamily="34" charset="-120"/>
              </a:rPr>
              <a:t>2MW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  <a:cs typeface="Arial Unicode MS" pitchFamily="34" charset="-120"/>
              </a:rPr>
              <a:t> * </a:t>
            </a:r>
            <a:r>
              <a:rPr lang="en-US" altLang="zh-TW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  <a:cs typeface="Arial Unicode MS" pitchFamily="34" charset="-120"/>
              </a:rPr>
              <a:t>2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  <a:cs typeface="Arial Unicode MS" pitchFamily="34" charset="-120"/>
              </a:rPr>
              <a:t>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  <a:cs typeface="Arial Unicode MS" pitchFamily="34" charset="-120"/>
              </a:rPr>
              <a:t>於利澤工業區，於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  <a:cs typeface="Arial Unicode MS" pitchFamily="34" charset="-120"/>
              </a:rPr>
              <a:t>109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  <a:cs typeface="Arial Unicode MS" pitchFamily="34" charset="-120"/>
              </a:rPr>
              <a:t>年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  <a:cs typeface="Arial Unicode MS" pitchFamily="34" charset="-120"/>
              </a:rPr>
              <a:t>12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  <a:cs typeface="Arial Unicode MS" pitchFamily="34" charset="-120"/>
              </a:rPr>
              <a:t>月併網發電。</a:t>
            </a:r>
            <a:endParaRPr lang="en-US" altLang="zh-TW" dirty="0" smtClean="0">
              <a:latin typeface="標楷體" pitchFamily="65" charset="-120"/>
              <a:ea typeface="標楷體" pitchFamily="65" charset="-120"/>
              <a:cs typeface="Arial Unicode MS" pitchFamily="34" charset="-120"/>
            </a:endParaRPr>
          </a:p>
          <a:p>
            <a:pPr>
              <a:buClr>
                <a:schemeClr val="accent2"/>
              </a:buClr>
              <a:buFont typeface="Wingdings" pitchFamily="2" charset="2"/>
              <a:buChar char="ü"/>
            </a:pPr>
            <a:endParaRPr lang="en-US" altLang="zh-TW" dirty="0" smtClean="0">
              <a:latin typeface="標楷體" pitchFamily="65" charset="-120"/>
              <a:ea typeface="標楷體" pitchFamily="65" charset="-120"/>
              <a:cs typeface="Arial Unicode MS" pitchFamily="34" charset="-120"/>
            </a:endParaRPr>
          </a:p>
          <a:p>
            <a:pPr>
              <a:buClr>
                <a:schemeClr val="accent2"/>
              </a:buClr>
              <a:buFont typeface="Wingdings" pitchFamily="2" charset="2"/>
              <a:buChar char="ü"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  <a:cs typeface="Arial Unicode MS" pitchFamily="34" charset="-120"/>
              </a:rPr>
              <a:t>電業法通過後，台電會專責於電網建設與管理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  <a:cs typeface="Arial Unicode MS" pitchFamily="34" charset="-120"/>
              </a:rPr>
              <a:t>(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  <a:cs typeface="Arial Unicode MS" pitchFamily="34" charset="-120"/>
              </a:rPr>
              <a:t>輸配電業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  <a:cs typeface="Arial Unicode MS" pitchFamily="34" charset="-120"/>
              </a:rPr>
              <a:t>)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  <a:cs typeface="Arial Unicode MS" pitchFamily="34" charset="-120"/>
              </a:rPr>
              <a:t>，配合太陽光電、離岸風力發電的特性，加強電網韌性，故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  <a:cs typeface="Arial Unicode MS" pitchFamily="34" charset="-120"/>
              </a:rPr>
              <a:t>超耐熱導線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  <a:cs typeface="Arial Unicode MS" pitchFamily="34" charset="-120"/>
              </a:rPr>
              <a:t>為主要線材。</a:t>
            </a:r>
            <a:endParaRPr lang="en-US" altLang="zh-TW" dirty="0" smtClean="0">
              <a:latin typeface="標楷體" pitchFamily="65" charset="-120"/>
              <a:ea typeface="標楷體" pitchFamily="65" charset="-120"/>
              <a:cs typeface="Arial Unicode MS" pitchFamily="34" charset="-120"/>
            </a:endParaRPr>
          </a:p>
        </p:txBody>
      </p:sp>
      <p:pic>
        <p:nvPicPr>
          <p:cNvPr id="6" name="Picture 2" descr="C:\Users\cwco\Pictures\image003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188640"/>
            <a:ext cx="1080120" cy="7179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地鐵">
  <a:themeElements>
    <a:clrScheme name="地鐵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地鐵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地鐵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5461</TotalTime>
  <Words>1446</Words>
  <Application>Microsoft Office PowerPoint</Application>
  <PresentationFormat>如螢幕大小 (4:3)</PresentationFormat>
  <Paragraphs>312</Paragraphs>
  <Slides>25</Slides>
  <Notes>6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25</vt:i4>
      </vt:variant>
    </vt:vector>
  </HeadingPairs>
  <TitlesOfParts>
    <vt:vector size="26" baseType="lpstr">
      <vt:lpstr>地鐵</vt:lpstr>
      <vt:lpstr>中華電線電纜股份有限公司</vt:lpstr>
      <vt:lpstr>    免責聲明</vt:lpstr>
      <vt:lpstr>  投資安全提醒</vt:lpstr>
      <vt:lpstr>  簡 報 要 點</vt:lpstr>
      <vt:lpstr>投影片 5</vt:lpstr>
      <vt:lpstr>  電纜部 (近期重要標案)</vt:lpstr>
      <vt:lpstr>   研發成果或計畫</vt:lpstr>
      <vt:lpstr>研發成果或計畫</vt:lpstr>
      <vt:lpstr>  發展策略</vt:lpstr>
      <vt:lpstr>  發展策略</vt:lpstr>
      <vt:lpstr>門窗部</vt:lpstr>
      <vt:lpstr> 門窗部 </vt:lpstr>
      <vt:lpstr>今年引進日本TOSTEM門窗OEM生產 </vt:lpstr>
      <vt:lpstr>投影片 14</vt:lpstr>
      <vt:lpstr>投影片 15</vt:lpstr>
      <vt:lpstr>投影片 16</vt:lpstr>
      <vt:lpstr>投影片 17</vt:lpstr>
      <vt:lpstr>  綜合損益表</vt:lpstr>
      <vt:lpstr> 最近二年度生產量值</vt:lpstr>
      <vt:lpstr> 最近二年度銷售量值</vt:lpstr>
      <vt:lpstr>投影片 21</vt:lpstr>
      <vt:lpstr>財務分析(IFRS合併)  </vt:lpstr>
      <vt:lpstr>投影片 23</vt:lpstr>
      <vt:lpstr> 經營理念與展望</vt:lpstr>
      <vt:lpstr>投影片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中華電線電纜股份有限公司</dc:title>
  <dc:creator>A1</dc:creator>
  <cp:lastModifiedBy>cwco</cp:lastModifiedBy>
  <cp:revision>729</cp:revision>
  <dcterms:created xsi:type="dcterms:W3CDTF">2017-11-15T03:30:46Z</dcterms:created>
  <dcterms:modified xsi:type="dcterms:W3CDTF">2021-12-01T08:57:48Z</dcterms:modified>
</cp:coreProperties>
</file>