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rawings/drawing1.xml" ContentType="application/vnd.openxmlformats-officedocument.drawingml.chartshapes+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Default Extension="gif" ContentType="image/gif"/>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44" r:id="rId1"/>
  </p:sldMasterIdLst>
  <p:notesMasterIdLst>
    <p:notesMasterId r:id="rId18"/>
  </p:notesMasterIdLst>
  <p:handoutMasterIdLst>
    <p:handoutMasterId r:id="rId19"/>
  </p:handoutMasterIdLst>
  <p:sldIdLst>
    <p:sldId id="256" r:id="rId2"/>
    <p:sldId id="259" r:id="rId3"/>
    <p:sldId id="257" r:id="rId4"/>
    <p:sldId id="287" r:id="rId5"/>
    <p:sldId id="355" r:id="rId6"/>
    <p:sldId id="357" r:id="rId7"/>
    <p:sldId id="356" r:id="rId8"/>
    <p:sldId id="350" r:id="rId9"/>
    <p:sldId id="333" r:id="rId10"/>
    <p:sldId id="282" r:id="rId11"/>
    <p:sldId id="352" r:id="rId12"/>
    <p:sldId id="335" r:id="rId13"/>
    <p:sldId id="268" r:id="rId14"/>
    <p:sldId id="319" r:id="rId15"/>
    <p:sldId id="318" r:id="rId16"/>
    <p:sldId id="267" r:id="rId17"/>
  </p:sldIdLst>
  <p:sldSz cx="9144000" cy="6858000" type="screen4x3"/>
  <p:notesSz cx="6797675" cy="9926638"/>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1" initials="work" lastIdx="0"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CC"/>
  </p:clrMru>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EC20E35-A176-4012-BC5E-935CFFF8708E}" styleName="中等深淺樣式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CF1AB2-1976-4502-BF36-3FF5EA218861}" styleName="中等深淺樣式 4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7AC3CCA-C797-4891-BE02-D94E43425B78}" styleName="中等深淺樣式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A107856-5554-42FB-B03E-39F5DBC370BA}" styleName="中等深淺樣式 4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C4B1156A-380E-4F78-BDF5-A606A8083BF9}" styleName="中等深淺樣式 4 - 輔色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2838BEF-8BB2-4498-84A7-C5851F593DF1}" styleName="中等深淺樣式 4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78" autoAdjust="0"/>
    <p:restoredTop sz="94660"/>
  </p:normalViewPr>
  <p:slideViewPr>
    <p:cSldViewPr>
      <p:cViewPr>
        <p:scale>
          <a:sx n="70" d="100"/>
          <a:sy n="70" d="100"/>
        </p:scale>
        <p:origin x="-1158"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Office_Excel____1.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zh-TW"/>
  <c:chart>
    <c:title>
      <c:tx>
        <c:rich>
          <a:bodyPr/>
          <a:lstStyle/>
          <a:p>
            <a:pPr>
              <a:defRPr/>
            </a:pPr>
            <a:r>
              <a:rPr lang="en-US" altLang="zh-TW" sz="4000" dirty="0" smtClean="0">
                <a:solidFill>
                  <a:schemeClr val="tx2"/>
                </a:solidFill>
                <a:latin typeface="標楷體" pitchFamily="65" charset="-120"/>
                <a:ea typeface="標楷體" pitchFamily="65" charset="-120"/>
              </a:rPr>
              <a:t>Analysis of Product Sales</a:t>
            </a:r>
            <a:r>
              <a:rPr lang="en-US" altLang="zh-TW" sz="4000" baseline="0" dirty="0" smtClean="0">
                <a:solidFill>
                  <a:schemeClr val="tx2"/>
                </a:solidFill>
                <a:latin typeface="標楷體" pitchFamily="65" charset="-120"/>
                <a:ea typeface="標楷體" pitchFamily="65" charset="-120"/>
              </a:rPr>
              <a:t> </a:t>
            </a:r>
            <a:endParaRPr lang="zh-TW" altLang="en-US" sz="4000" dirty="0">
              <a:solidFill>
                <a:schemeClr val="tx2"/>
              </a:solidFill>
              <a:latin typeface="標楷體" pitchFamily="65" charset="-120"/>
              <a:ea typeface="標楷體" pitchFamily="65" charset="-120"/>
            </a:endParaRPr>
          </a:p>
        </c:rich>
      </c:tx>
      <c:layout>
        <c:manualLayout>
          <c:xMode val="edge"/>
          <c:yMode val="edge"/>
          <c:x val="7.8127565055475495E-2"/>
          <c:y val="3.8998557010940724E-2"/>
        </c:manualLayout>
      </c:layout>
    </c:title>
    <c:view3D>
      <c:rotX val="30"/>
      <c:perspective val="30"/>
    </c:view3D>
    <c:plotArea>
      <c:layout>
        <c:manualLayout>
          <c:layoutTarget val="inner"/>
          <c:xMode val="edge"/>
          <c:yMode val="edge"/>
          <c:x val="4.0986576157425361E-2"/>
          <c:y val="0.23675357247010789"/>
          <c:w val="0.70947267433248162"/>
          <c:h val="0.76181438641649779"/>
        </c:manualLayout>
      </c:layout>
      <c:pie3DChart>
        <c:varyColors val="1"/>
        <c:ser>
          <c:idx val="0"/>
          <c:order val="0"/>
          <c:tx>
            <c:strRef>
              <c:f>Sheet1!$B$1</c:f>
              <c:strCache>
                <c:ptCount val="1"/>
                <c:pt idx="0">
                  <c:v>銷售分析</c:v>
                </c:pt>
              </c:strCache>
            </c:strRef>
          </c:tx>
          <c:explosion val="25"/>
          <c:dPt>
            <c:idx val="0"/>
            <c:explosion val="1"/>
          </c:dPt>
          <c:dLbls>
            <c:dLbl>
              <c:idx val="0"/>
              <c:layout>
                <c:manualLayout>
                  <c:x val="-6.7173238756260703E-2"/>
                  <c:y val="0.11029760863225432"/>
                </c:manualLayout>
              </c:layout>
              <c:tx>
                <c:rich>
                  <a:bodyPr/>
                  <a:lstStyle/>
                  <a:p>
                    <a:r>
                      <a:rPr lang="en-US" altLang="zh-TW" dirty="0" smtClean="0">
                        <a:solidFill>
                          <a:schemeClr val="tx1"/>
                        </a:solidFill>
                      </a:rPr>
                      <a:t>65.5</a:t>
                    </a:r>
                    <a:r>
                      <a:rPr lang="en-US" altLang="en-US" dirty="0" smtClean="0">
                        <a:solidFill>
                          <a:schemeClr val="tx1"/>
                        </a:solidFill>
                      </a:rPr>
                      <a:t>%</a:t>
                    </a:r>
                    <a:endParaRPr lang="en-US" altLang="en-US" dirty="0">
                      <a:solidFill>
                        <a:schemeClr val="tx1"/>
                      </a:solidFill>
                    </a:endParaRPr>
                  </a:p>
                </c:rich>
              </c:tx>
              <c:showVal val="1"/>
            </c:dLbl>
            <c:dLbl>
              <c:idx val="1"/>
              <c:layout>
                <c:manualLayout>
                  <c:x val="5.9564534916021553E-2"/>
                  <c:y val="-8.719962088072325E-2"/>
                </c:manualLayout>
              </c:layout>
              <c:tx>
                <c:rich>
                  <a:bodyPr/>
                  <a:lstStyle/>
                  <a:p>
                    <a:r>
                      <a:rPr lang="en-US" altLang="zh-TW" dirty="0" smtClean="0">
                        <a:solidFill>
                          <a:schemeClr val="tx1"/>
                        </a:solidFill>
                      </a:rPr>
                      <a:t>34.2</a:t>
                    </a:r>
                    <a:r>
                      <a:rPr lang="en-US" altLang="en-US" dirty="0" smtClean="0">
                        <a:solidFill>
                          <a:schemeClr val="tx1"/>
                        </a:solidFill>
                      </a:rPr>
                      <a:t>%</a:t>
                    </a:r>
                    <a:endParaRPr lang="en-US" altLang="en-US" dirty="0">
                      <a:solidFill>
                        <a:schemeClr val="tx1"/>
                      </a:solidFill>
                    </a:endParaRPr>
                  </a:p>
                </c:rich>
              </c:tx>
              <c:showVal val="1"/>
            </c:dLbl>
            <c:dLbl>
              <c:idx val="2"/>
              <c:layout>
                <c:manualLayout>
                  <c:x val="-2.6628718285214636E-2"/>
                  <c:y val="3.1778944298629631E-3"/>
                </c:manualLayout>
              </c:layout>
              <c:tx>
                <c:rich>
                  <a:bodyPr/>
                  <a:lstStyle/>
                  <a:p>
                    <a:r>
                      <a:rPr lang="en-US" altLang="zh-TW" dirty="0" smtClean="0">
                        <a:solidFill>
                          <a:schemeClr val="tx1"/>
                        </a:solidFill>
                      </a:rPr>
                      <a:t>0.3%</a:t>
                    </a:r>
                    <a:endParaRPr lang="en-US" altLang="en-US" dirty="0">
                      <a:solidFill>
                        <a:schemeClr val="tx1"/>
                      </a:solidFill>
                    </a:endParaRPr>
                  </a:p>
                </c:rich>
              </c:tx>
              <c:showVal val="1"/>
            </c:dLbl>
            <c:txPr>
              <a:bodyPr/>
              <a:lstStyle/>
              <a:p>
                <a:pPr>
                  <a:defRPr sz="3200" b="1">
                    <a:solidFill>
                      <a:schemeClr val="bg1"/>
                    </a:solidFill>
                    <a:latin typeface="標楷體" pitchFamily="65" charset="-120"/>
                    <a:ea typeface="標楷體" pitchFamily="65" charset="-120"/>
                  </a:defRPr>
                </a:pPr>
                <a:endParaRPr lang="zh-TW"/>
              </a:p>
            </c:txPr>
            <c:showVal val="1"/>
            <c:showLeaderLines val="1"/>
          </c:dLbls>
          <c:cat>
            <c:strRef>
              <c:f>Sheet1!$A$2:$A$4</c:f>
              <c:strCache>
                <c:ptCount val="3"/>
                <c:pt idx="0">
                  <c:v>電線電纜</c:v>
                </c:pt>
                <c:pt idx="1">
                  <c:v>鋁窗帷幕牆
</c:v>
                </c:pt>
                <c:pt idx="2">
                  <c:v>太陽能光電</c:v>
                </c:pt>
              </c:strCache>
            </c:strRef>
          </c:cat>
          <c:val>
            <c:numRef>
              <c:f>Sheet1!$B$2:$B$4</c:f>
              <c:numCache>
                <c:formatCode>0.00%</c:formatCode>
                <c:ptCount val="3"/>
                <c:pt idx="0">
                  <c:v>0.65500000000000136</c:v>
                </c:pt>
                <c:pt idx="1">
                  <c:v>0.34200000000000008</c:v>
                </c:pt>
                <c:pt idx="2">
                  <c:v>3.0000000000000048E-3</c:v>
                </c:pt>
              </c:numCache>
            </c:numRef>
          </c:val>
        </c:ser>
      </c:pie3DChart>
    </c:plotArea>
    <c:legend>
      <c:legendPos val="r"/>
      <c:legendEntry>
        <c:idx val="0"/>
        <c:txPr>
          <a:bodyPr/>
          <a:lstStyle/>
          <a:p>
            <a:pPr>
              <a:defRPr sz="2000">
                <a:solidFill>
                  <a:schemeClr val="tx1"/>
                </a:solidFill>
                <a:latin typeface="標楷體" pitchFamily="65" charset="-120"/>
                <a:ea typeface="標楷體" pitchFamily="65" charset="-120"/>
              </a:defRPr>
            </a:pPr>
            <a:endParaRPr lang="zh-TW"/>
          </a:p>
        </c:txPr>
      </c:legendEntry>
      <c:legendEntry>
        <c:idx val="1"/>
        <c:txPr>
          <a:bodyPr/>
          <a:lstStyle/>
          <a:p>
            <a:pPr>
              <a:defRPr sz="2000">
                <a:solidFill>
                  <a:schemeClr val="tx1"/>
                </a:solidFill>
                <a:latin typeface="標楷體" pitchFamily="65" charset="-120"/>
                <a:ea typeface="標楷體" pitchFamily="65" charset="-120"/>
              </a:defRPr>
            </a:pPr>
            <a:endParaRPr lang="zh-TW"/>
          </a:p>
        </c:txPr>
      </c:legendEntry>
      <c:layout>
        <c:manualLayout>
          <c:xMode val="edge"/>
          <c:yMode val="edge"/>
          <c:x val="0.75401826568919106"/>
          <c:y val="0.39485657767621746"/>
          <c:w val="0.20030772388843221"/>
          <c:h val="0.26049875850156529"/>
        </c:manualLayout>
      </c:layout>
      <c:txPr>
        <a:bodyPr/>
        <a:lstStyle/>
        <a:p>
          <a:pPr>
            <a:defRPr sz="2000">
              <a:solidFill>
                <a:schemeClr val="tx1"/>
              </a:solidFill>
              <a:latin typeface="標楷體" pitchFamily="65" charset="-120"/>
              <a:ea typeface="標楷體" pitchFamily="65" charset="-120"/>
            </a:defRPr>
          </a:pPr>
          <a:endParaRPr lang="zh-TW"/>
        </a:p>
      </c:txPr>
    </c:legend>
    <c:plotVisOnly val="1"/>
  </c:chart>
  <c:txPr>
    <a:bodyPr/>
    <a:lstStyle/>
    <a:p>
      <a:pPr>
        <a:defRPr sz="1800"/>
      </a:pPr>
      <a:endParaRPr lang="zh-TW"/>
    </a:p>
  </c:txPr>
  <c:externalData r:id="rId1"/>
  <c:userShapes r:id="rId2"/>
</c:chartSpace>
</file>

<file path=ppt/drawings/drawing1.xml><?xml version="1.0" encoding="utf-8"?>
<c:userShapes xmlns:c="http://schemas.openxmlformats.org/drawingml/2006/chart">
  <cdr:relSizeAnchor xmlns:cdr="http://schemas.openxmlformats.org/drawingml/2006/chartDrawing">
    <cdr:from>
      <cdr:x>0.7975</cdr:x>
      <cdr:y>0.18311</cdr:y>
    </cdr:from>
    <cdr:to>
      <cdr:x>0.98999</cdr:x>
      <cdr:y>0.22235</cdr:y>
    </cdr:to>
    <cdr:sp macro="" textlink="">
      <cdr:nvSpPr>
        <cdr:cNvPr id="2" name="文字方塊 1"/>
        <cdr:cNvSpPr txBox="1"/>
      </cdr:nvSpPr>
      <cdr:spPr>
        <a:xfrm xmlns:a="http://schemas.openxmlformats.org/drawingml/2006/main">
          <a:off x="6563072" y="1008112"/>
          <a:ext cx="1584176" cy="21602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zh-TW" altLang="en-US" sz="1100" dirty="0"/>
        </a:p>
      </cdr:txBody>
    </cdr:sp>
  </cdr:relSizeAnchor>
  <cdr:relSizeAnchor xmlns:cdr="http://schemas.openxmlformats.org/drawingml/2006/chartDrawing">
    <cdr:from>
      <cdr:x>0.535</cdr:x>
      <cdr:y>0.82927</cdr:y>
    </cdr:from>
    <cdr:to>
      <cdr:x>0.98124</cdr:x>
      <cdr:y>0.96341</cdr:y>
    </cdr:to>
    <cdr:sp macro="" textlink="">
      <cdr:nvSpPr>
        <cdr:cNvPr id="3" name="文字方塊 2"/>
        <cdr:cNvSpPr txBox="1"/>
      </cdr:nvSpPr>
      <cdr:spPr>
        <a:xfrm xmlns:a="http://schemas.openxmlformats.org/drawingml/2006/main">
          <a:off x="4402832" y="4896544"/>
          <a:ext cx="3672408" cy="79208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zh-TW" altLang="en-US" sz="1100" dirty="0"/>
        </a:p>
      </cdr:txBody>
    </cdr:sp>
  </cdr:relSizeAnchor>
  <cdr:relSizeAnchor xmlns:cdr="http://schemas.openxmlformats.org/drawingml/2006/chartDrawing">
    <cdr:from>
      <cdr:x>0.64875</cdr:x>
      <cdr:y>0.78049</cdr:y>
    </cdr:from>
    <cdr:to>
      <cdr:x>0.98999</cdr:x>
      <cdr:y>0.9878</cdr:y>
    </cdr:to>
    <cdr:sp macro="" textlink="">
      <cdr:nvSpPr>
        <cdr:cNvPr id="4" name="文字方塊 3"/>
        <cdr:cNvSpPr txBox="1"/>
      </cdr:nvSpPr>
      <cdr:spPr>
        <a:xfrm xmlns:a="http://schemas.openxmlformats.org/drawingml/2006/main">
          <a:off x="5338936" y="4608512"/>
          <a:ext cx="2808312" cy="122413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zh-TW" altLang="en-US" sz="1100" dirty="0"/>
        </a:p>
      </cdr:txBody>
    </cdr:sp>
  </cdr:relSizeAnchor>
  <cdr:relSizeAnchor xmlns:cdr="http://schemas.openxmlformats.org/drawingml/2006/chartDrawing">
    <cdr:from>
      <cdr:x>0.60833</cdr:x>
      <cdr:y>0.79775</cdr:y>
    </cdr:from>
    <cdr:to>
      <cdr:x>0.99167</cdr:x>
      <cdr:y>0.97753</cdr:y>
    </cdr:to>
    <cdr:sp macro="" textlink="">
      <cdr:nvSpPr>
        <cdr:cNvPr id="5" name="文字方塊 4"/>
        <cdr:cNvSpPr txBox="1"/>
      </cdr:nvSpPr>
      <cdr:spPr>
        <a:xfrm xmlns:a="http://schemas.openxmlformats.org/drawingml/2006/main">
          <a:off x="5256584" y="5112568"/>
          <a:ext cx="3312368" cy="115212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zh-TW" altLang="en-US" sz="11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146A8B8E-721B-4B79-87F9-C7B5ADC9F9AC}" type="datetimeFigureOut">
              <a:rPr lang="zh-TW" altLang="en-US" smtClean="0"/>
              <a:pPr/>
              <a:t>2022/11/29</a:t>
            </a:fld>
            <a:endParaRPr lang="zh-TW" altLang="en-US"/>
          </a:p>
        </p:txBody>
      </p:sp>
      <p:sp>
        <p:nvSpPr>
          <p:cNvPr id="4" name="頁尾版面配置區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28F09AEF-F52E-4E8F-9541-023F8CEDBBCA}"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CCD2067E-CBBD-4D10-B08D-B1909223E197}" type="datetimeFigureOut">
              <a:rPr lang="zh-TW" altLang="en-US" smtClean="0"/>
              <a:pPr/>
              <a:t>2022/11/29</a:t>
            </a:fld>
            <a:endParaRPr lang="zh-TW" altLang="en-US"/>
          </a:p>
        </p:txBody>
      </p:sp>
      <p:sp>
        <p:nvSpPr>
          <p:cNvPr id="4" name="投影片圖像版面配置區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E74CCBE0-7E6E-4B17-B1EE-B2C7FB5376A1}"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E74CCBE0-7E6E-4B17-B1EE-B2C7FB5376A1}" type="slidenum">
              <a:rPr lang="zh-TW" altLang="en-US" smtClean="0"/>
              <a:pPr/>
              <a:t>1</a:t>
            </a:fld>
            <a:endParaRPr lang="zh-TW"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E74CCBE0-7E6E-4B17-B1EE-B2C7FB5376A1}" type="slidenum">
              <a:rPr lang="zh-TW" altLang="en-US" smtClean="0"/>
              <a:pPr/>
              <a:t>2</a:t>
            </a:fld>
            <a:endParaRPr lang="zh-TW"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E74CCBE0-7E6E-4B17-B1EE-B2C7FB5376A1}" type="slidenum">
              <a:rPr lang="zh-TW" altLang="en-US" smtClean="0"/>
              <a:pPr/>
              <a:t>3</a:t>
            </a:fld>
            <a:endParaRPr lang="zh-TW"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E74CCBE0-7E6E-4B17-B1EE-B2C7FB5376A1}" type="slidenum">
              <a:rPr lang="zh-TW" altLang="en-US" smtClean="0"/>
              <a:pPr/>
              <a:t>4</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10" name="直角三角形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標題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zh-TW" altLang="en-US" smtClean="0"/>
              <a:t>按一下以編輯母片標題樣式</a:t>
            </a:r>
            <a:endParaRPr kumimoji="0" lang="en-US"/>
          </a:p>
        </p:txBody>
      </p:sp>
      <p:sp>
        <p:nvSpPr>
          <p:cNvPr id="17" name="副標題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zh-TW" altLang="en-US" smtClean="0"/>
              <a:t>按一下以編輯母片副標題樣式</a:t>
            </a:r>
            <a:endParaRPr kumimoji="0" lang="en-US"/>
          </a:p>
        </p:txBody>
      </p:sp>
      <p:grpSp>
        <p:nvGrpSpPr>
          <p:cNvPr id="2" name="群組 1"/>
          <p:cNvGrpSpPr/>
          <p:nvPr/>
        </p:nvGrpSpPr>
        <p:grpSpPr>
          <a:xfrm>
            <a:off x="-3765" y="4953000"/>
            <a:ext cx="9147765" cy="1912088"/>
            <a:chOff x="-3765" y="4832896"/>
            <a:chExt cx="9147765" cy="2032192"/>
          </a:xfrm>
        </p:grpSpPr>
        <p:sp>
          <p:nvSpPr>
            <p:cNvPr id="7" name="手繪多邊形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手繪多邊形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手繪多邊形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直線接點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日期版面配置區 29"/>
          <p:cNvSpPr>
            <a:spLocks noGrp="1"/>
          </p:cNvSpPr>
          <p:nvPr>
            <p:ph type="dt" sz="half" idx="10"/>
          </p:nvPr>
        </p:nvSpPr>
        <p:spPr/>
        <p:txBody>
          <a:bodyPr/>
          <a:lstStyle>
            <a:lvl1pPr>
              <a:defRPr>
                <a:solidFill>
                  <a:srgbClr val="FFFFFF"/>
                </a:solidFill>
              </a:defRPr>
            </a:lvl1pPr>
            <a:extLst/>
          </a:lstStyle>
          <a:p>
            <a:fld id="{6293A797-301C-4330-AC4C-F5BF24B9F573}" type="datetime1">
              <a:rPr lang="zh-TW" altLang="en-US" smtClean="0"/>
              <a:pPr/>
              <a:t>2022/11/29</a:t>
            </a:fld>
            <a:endParaRPr lang="zh-TW" altLang="en-US"/>
          </a:p>
        </p:txBody>
      </p:sp>
      <p:sp>
        <p:nvSpPr>
          <p:cNvPr id="19" name="頁尾版面配置區 18"/>
          <p:cNvSpPr>
            <a:spLocks noGrp="1"/>
          </p:cNvSpPr>
          <p:nvPr>
            <p:ph type="ftr" sz="quarter" idx="11"/>
          </p:nvPr>
        </p:nvSpPr>
        <p:spPr/>
        <p:txBody>
          <a:bodyPr/>
          <a:lstStyle>
            <a:lvl1pPr>
              <a:defRPr>
                <a:solidFill>
                  <a:schemeClr val="accent1">
                    <a:tint val="20000"/>
                  </a:schemeClr>
                </a:solidFill>
              </a:defRPr>
            </a:lvl1pPr>
            <a:extLst/>
          </a:lstStyle>
          <a:p>
            <a:r>
              <a:rPr lang="zh-TW" altLang="en-US" smtClean="0"/>
              <a:t>中華電線電纜股份有限公司                 </a:t>
            </a:r>
            <a:r>
              <a:rPr lang="en-US" altLang="zh-TW" smtClean="0"/>
              <a:t>2017</a:t>
            </a:r>
            <a:r>
              <a:rPr lang="zh-TW" altLang="en-US" smtClean="0"/>
              <a:t>年法人說明會</a:t>
            </a:r>
            <a:endParaRPr lang="zh-TW" altLang="en-US"/>
          </a:p>
        </p:txBody>
      </p:sp>
      <p:sp>
        <p:nvSpPr>
          <p:cNvPr id="27" name="投影片編號版面配置區 26"/>
          <p:cNvSpPr>
            <a:spLocks noGrp="1"/>
          </p:cNvSpPr>
          <p:nvPr>
            <p:ph type="sldNum" sz="quarter" idx="12"/>
          </p:nvPr>
        </p:nvSpPr>
        <p:spPr/>
        <p:txBody>
          <a:bodyPr/>
          <a:lstStyle>
            <a:lvl1pPr>
              <a:defRPr>
                <a:solidFill>
                  <a:srgbClr val="FFFFFF"/>
                </a:solidFill>
              </a:defRPr>
            </a:lvl1pPr>
            <a:extLst/>
          </a:lstStyle>
          <a:p>
            <a:fld id="{4D7FAEE6-2A4A-46A2-BC14-94A91FA8264E}" type="slidenum">
              <a:rPr lang="zh-TW" altLang="en-US" smtClean="0"/>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extLs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1481329"/>
            <a:ext cx="8229600" cy="4386071"/>
          </a:xfrm>
        </p:spPr>
        <p:txBody>
          <a:bodyPr vert="eaVert"/>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866285BF-9774-4162-B135-5FCA835AAD8F}" type="datetime1">
              <a:rPr lang="zh-TW" altLang="en-US" smtClean="0"/>
              <a:pPr/>
              <a:t>2022/11/29</a:t>
            </a:fld>
            <a:endParaRPr lang="zh-TW" altLang="en-US"/>
          </a:p>
        </p:txBody>
      </p:sp>
      <p:sp>
        <p:nvSpPr>
          <p:cNvPr id="5" name="頁尾版面配置區 4"/>
          <p:cNvSpPr>
            <a:spLocks noGrp="1"/>
          </p:cNvSpPr>
          <p:nvPr>
            <p:ph type="ftr" sz="quarter" idx="11"/>
          </p:nvPr>
        </p:nvSpPr>
        <p:spPr/>
        <p:txBody>
          <a:bodyPr/>
          <a:lstStyle>
            <a:extLst/>
          </a:lstStyle>
          <a:p>
            <a:r>
              <a:rPr lang="zh-TW" altLang="en-US" smtClean="0"/>
              <a:t>中華電線電纜股份有限公司                 </a:t>
            </a:r>
            <a:r>
              <a:rPr lang="en-US" altLang="zh-TW" smtClean="0"/>
              <a:t>2017</a:t>
            </a:r>
            <a:r>
              <a:rPr lang="zh-TW" altLang="en-US" smtClean="0"/>
              <a:t>年法人說明會</a:t>
            </a:r>
            <a:endParaRPr lang="zh-TW" altLang="en-US"/>
          </a:p>
        </p:txBody>
      </p:sp>
      <p:sp>
        <p:nvSpPr>
          <p:cNvPr id="6" name="投影片編號版面配置區 5"/>
          <p:cNvSpPr>
            <a:spLocks noGrp="1"/>
          </p:cNvSpPr>
          <p:nvPr>
            <p:ph type="sldNum" sz="quarter" idx="12"/>
          </p:nvPr>
        </p:nvSpPr>
        <p:spPr/>
        <p:txBody>
          <a:bodyPr/>
          <a:lstStyle>
            <a:extLst/>
          </a:lstStyle>
          <a:p>
            <a:fld id="{4D7FAEE6-2A4A-46A2-BC14-94A91FA8264E}"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44013" y="274640"/>
            <a:ext cx="1777470" cy="5592761"/>
          </a:xfrm>
        </p:spPr>
        <p:txBody>
          <a:bodyPr vert="eaVert"/>
          <a:lstStyle>
            <a:extLs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274641"/>
            <a:ext cx="6324600" cy="5592760"/>
          </a:xfrm>
        </p:spPr>
        <p:txBody>
          <a:bodyPr vert="eaVert"/>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176803B9-B74E-4EFB-8696-EE81DE1550DC}" type="datetime1">
              <a:rPr lang="zh-TW" altLang="en-US" smtClean="0"/>
              <a:pPr/>
              <a:t>2022/11/29</a:t>
            </a:fld>
            <a:endParaRPr lang="zh-TW" altLang="en-US"/>
          </a:p>
        </p:txBody>
      </p:sp>
      <p:sp>
        <p:nvSpPr>
          <p:cNvPr id="5" name="頁尾版面配置區 4"/>
          <p:cNvSpPr>
            <a:spLocks noGrp="1"/>
          </p:cNvSpPr>
          <p:nvPr>
            <p:ph type="ftr" sz="quarter" idx="11"/>
          </p:nvPr>
        </p:nvSpPr>
        <p:spPr/>
        <p:txBody>
          <a:bodyPr/>
          <a:lstStyle>
            <a:extLst/>
          </a:lstStyle>
          <a:p>
            <a:r>
              <a:rPr lang="zh-TW" altLang="en-US" smtClean="0"/>
              <a:t>中華電線電纜股份有限公司                 </a:t>
            </a:r>
            <a:r>
              <a:rPr lang="en-US" altLang="zh-TW" smtClean="0"/>
              <a:t>2017</a:t>
            </a:r>
            <a:r>
              <a:rPr lang="zh-TW" altLang="en-US" smtClean="0"/>
              <a:t>年法人說明會</a:t>
            </a:r>
            <a:endParaRPr lang="zh-TW" altLang="en-US"/>
          </a:p>
        </p:txBody>
      </p:sp>
      <p:sp>
        <p:nvSpPr>
          <p:cNvPr id="6" name="投影片編號版面配置區 5"/>
          <p:cNvSpPr>
            <a:spLocks noGrp="1"/>
          </p:cNvSpPr>
          <p:nvPr>
            <p:ph type="sldNum" sz="quarter" idx="12"/>
          </p:nvPr>
        </p:nvSpPr>
        <p:spPr/>
        <p:txBody>
          <a:bodyPr/>
          <a:lstStyle>
            <a:extLst/>
          </a:lstStyle>
          <a:p>
            <a:fld id="{4D7FAEE6-2A4A-46A2-BC14-94A91FA8264E}"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C265EA5D-85CF-4C47-B43B-93A9E9D46B0E}" type="datetime1">
              <a:rPr lang="zh-TW" altLang="en-US" smtClean="0"/>
              <a:pPr/>
              <a:t>2022/11/29</a:t>
            </a:fld>
            <a:endParaRPr lang="zh-TW" altLang="en-US"/>
          </a:p>
        </p:txBody>
      </p:sp>
      <p:sp>
        <p:nvSpPr>
          <p:cNvPr id="5" name="頁尾版面配置區 4"/>
          <p:cNvSpPr>
            <a:spLocks noGrp="1"/>
          </p:cNvSpPr>
          <p:nvPr>
            <p:ph type="ftr" sz="quarter" idx="11"/>
          </p:nvPr>
        </p:nvSpPr>
        <p:spPr/>
        <p:txBody>
          <a:bodyPr/>
          <a:lstStyle>
            <a:extLst/>
          </a:lstStyle>
          <a:p>
            <a:r>
              <a:rPr lang="zh-TW" altLang="en-US" smtClean="0"/>
              <a:t>中華電線電纜股份有限公司                 </a:t>
            </a:r>
            <a:r>
              <a:rPr lang="en-US" altLang="zh-TW" smtClean="0"/>
              <a:t>2017</a:t>
            </a:r>
            <a:r>
              <a:rPr lang="zh-TW" altLang="en-US" smtClean="0"/>
              <a:t>年法人說明會</a:t>
            </a:r>
            <a:endParaRPr lang="zh-TW" altLang="en-US"/>
          </a:p>
        </p:txBody>
      </p:sp>
      <p:sp>
        <p:nvSpPr>
          <p:cNvPr id="6" name="投影片編號版面配置區 5"/>
          <p:cNvSpPr>
            <a:spLocks noGrp="1"/>
          </p:cNvSpPr>
          <p:nvPr>
            <p:ph type="sldNum" sz="quarter" idx="12"/>
          </p:nvPr>
        </p:nvSpPr>
        <p:spPr/>
        <p:txBody>
          <a:bodyPr/>
          <a:lstStyle>
            <a:extLst/>
          </a:lstStyle>
          <a:p>
            <a:fld id="{4D7FAEE6-2A4A-46A2-BC14-94A91FA8264E}" type="slidenum">
              <a:rPr lang="zh-TW" altLang="en-US" smtClean="0"/>
              <a:pPr/>
              <a:t>‹#›</a:t>
            </a:fld>
            <a:endParaRPr lang="zh-TW" altLang="en-US"/>
          </a:p>
        </p:txBody>
      </p:sp>
      <p:sp>
        <p:nvSpPr>
          <p:cNvPr id="7" name="標題 6"/>
          <p:cNvSpPr>
            <a:spLocks noGrp="1"/>
          </p:cNvSpPr>
          <p:nvPr>
            <p:ph type="title"/>
          </p:nvPr>
        </p:nvSpPr>
        <p:spPr/>
        <p:txBody>
          <a:bodyPr rtlCol="0"/>
          <a:lstStyle>
            <a:extLst/>
          </a:lstStyle>
          <a:p>
            <a:r>
              <a:rPr kumimoji="0" lang="zh-TW" altLang="en-US" smtClean="0"/>
              <a:t>按一下以編輯母片標題樣式</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bg>
      <p:bgRef idx="1002">
        <a:schemeClr val="bg1"/>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extLst/>
          </a:lstStyle>
          <a:p>
            <a:fld id="{C2AB10E6-379E-409F-BB3B-3053CEF6BE04}" type="datetime1">
              <a:rPr lang="zh-TW" altLang="en-US" smtClean="0"/>
              <a:pPr/>
              <a:t>2022/11/29</a:t>
            </a:fld>
            <a:endParaRPr lang="zh-TW" altLang="en-US"/>
          </a:p>
        </p:txBody>
      </p:sp>
      <p:sp>
        <p:nvSpPr>
          <p:cNvPr id="5" name="頁尾版面配置區 4"/>
          <p:cNvSpPr>
            <a:spLocks noGrp="1"/>
          </p:cNvSpPr>
          <p:nvPr>
            <p:ph type="ftr" sz="quarter" idx="11"/>
          </p:nvPr>
        </p:nvSpPr>
        <p:spPr/>
        <p:txBody>
          <a:bodyPr/>
          <a:lstStyle>
            <a:extLst/>
          </a:lstStyle>
          <a:p>
            <a:r>
              <a:rPr lang="zh-TW" altLang="en-US" smtClean="0"/>
              <a:t>中華電線電纜股份有限公司                 </a:t>
            </a:r>
            <a:r>
              <a:rPr lang="en-US" altLang="zh-TW" smtClean="0"/>
              <a:t>2017</a:t>
            </a:r>
            <a:r>
              <a:rPr lang="zh-TW" altLang="en-US" smtClean="0"/>
              <a:t>年法人說明會</a:t>
            </a:r>
            <a:endParaRPr lang="zh-TW" altLang="en-US"/>
          </a:p>
        </p:txBody>
      </p:sp>
      <p:sp>
        <p:nvSpPr>
          <p:cNvPr id="6" name="投影片編號版面配置區 5"/>
          <p:cNvSpPr>
            <a:spLocks noGrp="1"/>
          </p:cNvSpPr>
          <p:nvPr>
            <p:ph type="sldNum" sz="quarter" idx="12"/>
          </p:nvPr>
        </p:nvSpPr>
        <p:spPr/>
        <p:txBody>
          <a:bodyPr/>
          <a:lstStyle>
            <a:extLst/>
          </a:lstStyle>
          <a:p>
            <a:fld id="{4D7FAEE6-2A4A-46A2-BC14-94A91FA8264E}" type="slidenum">
              <a:rPr lang="zh-TW" altLang="en-US" smtClean="0"/>
              <a:pPr/>
              <a:t>‹#›</a:t>
            </a:fld>
            <a:endParaRPr lang="zh-TW" altLang="en-US"/>
          </a:p>
        </p:txBody>
      </p:sp>
      <p:sp>
        <p:nvSpPr>
          <p:cNvPr id="7" name="＞形箭號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形箭號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bg>
      <p:bgRef idx="1002">
        <a:schemeClr val="bg1"/>
      </p:bgRef>
    </p:bg>
    <p:spTree>
      <p:nvGrpSpPr>
        <p:cNvPr id="1" name=""/>
        <p:cNvGrpSpPr/>
        <p:nvPr/>
      </p:nvGrpSpPr>
      <p:grpSpPr>
        <a:xfrm>
          <a:off x="0" y="0"/>
          <a:ext cx="0" cy="0"/>
          <a:chOff x="0" y="0"/>
          <a:chExt cx="0" cy="0"/>
        </a:xfrm>
      </p:grpSpPr>
      <p:sp>
        <p:nvSpPr>
          <p:cNvPr id="3" name="內容版面配置區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extLst/>
          </a:lstStyle>
          <a:p>
            <a:fld id="{E00615E2-4A6D-4C29-A2AE-548424031C9A}" type="datetime1">
              <a:rPr lang="zh-TW" altLang="en-US" smtClean="0"/>
              <a:pPr/>
              <a:t>2022/11/29</a:t>
            </a:fld>
            <a:endParaRPr lang="zh-TW" altLang="en-US"/>
          </a:p>
        </p:txBody>
      </p:sp>
      <p:sp>
        <p:nvSpPr>
          <p:cNvPr id="6" name="頁尾版面配置區 5"/>
          <p:cNvSpPr>
            <a:spLocks noGrp="1"/>
          </p:cNvSpPr>
          <p:nvPr>
            <p:ph type="ftr" sz="quarter" idx="11"/>
          </p:nvPr>
        </p:nvSpPr>
        <p:spPr/>
        <p:txBody>
          <a:bodyPr/>
          <a:lstStyle>
            <a:extLst/>
          </a:lstStyle>
          <a:p>
            <a:r>
              <a:rPr lang="zh-TW" altLang="en-US" smtClean="0"/>
              <a:t>中華電線電纜股份有限公司                 </a:t>
            </a:r>
            <a:r>
              <a:rPr lang="en-US" altLang="zh-TW" smtClean="0"/>
              <a:t>2017</a:t>
            </a:r>
            <a:r>
              <a:rPr lang="zh-TW" altLang="en-US" smtClean="0"/>
              <a:t>年法人說明會</a:t>
            </a:r>
            <a:endParaRPr lang="zh-TW" altLang="en-US"/>
          </a:p>
        </p:txBody>
      </p:sp>
      <p:sp>
        <p:nvSpPr>
          <p:cNvPr id="7" name="投影片編號版面配置區 6"/>
          <p:cNvSpPr>
            <a:spLocks noGrp="1"/>
          </p:cNvSpPr>
          <p:nvPr>
            <p:ph type="sldNum" sz="quarter" idx="12"/>
          </p:nvPr>
        </p:nvSpPr>
        <p:spPr/>
        <p:txBody>
          <a:bodyPr/>
          <a:lstStyle>
            <a:extLst/>
          </a:lstStyle>
          <a:p>
            <a:fld id="{4D7FAEE6-2A4A-46A2-BC14-94A91FA8264E}" type="slidenum">
              <a:rPr lang="zh-TW" altLang="en-US" smtClean="0"/>
              <a:pPr/>
              <a:t>‹#›</a:t>
            </a:fld>
            <a:endParaRPr lang="zh-TW" altLang="en-US"/>
          </a:p>
        </p:txBody>
      </p:sp>
      <p:sp>
        <p:nvSpPr>
          <p:cNvPr id="8" name="標題 7"/>
          <p:cNvSpPr>
            <a:spLocks noGrp="1"/>
          </p:cNvSpPr>
          <p:nvPr>
            <p:ph type="title"/>
          </p:nvPr>
        </p:nvSpPr>
        <p:spPr/>
        <p:txBody>
          <a:bodyPr rtlCol="0"/>
          <a:lstStyle>
            <a:extLst/>
          </a:lstStyle>
          <a:p>
            <a:r>
              <a:rPr kumimoji="0" lang="zh-TW" altLang="en-US" smtClean="0"/>
              <a:t>按一下以編輯母片標題樣式</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bg>
      <p:bgRef idx="1003">
        <a:schemeClr val="bg1"/>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8229600" cy="1143000"/>
          </a:xfrm>
        </p:spPr>
        <p:txBody>
          <a:bodyPr anchor="ctr"/>
          <a:lstStyle>
            <a:lvl1pPr>
              <a:defRPr/>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5" name="內容版面配置區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6" name="內容版面配置區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0"/>
          </p:nvPr>
        </p:nvSpPr>
        <p:spPr/>
        <p:txBody>
          <a:bodyPr/>
          <a:lstStyle>
            <a:extLst/>
          </a:lstStyle>
          <a:p>
            <a:fld id="{939315E8-7067-40BB-87E2-564460B7662D}" type="datetime1">
              <a:rPr lang="zh-TW" altLang="en-US" smtClean="0"/>
              <a:pPr/>
              <a:t>2022/11/29</a:t>
            </a:fld>
            <a:endParaRPr lang="zh-TW" altLang="en-US"/>
          </a:p>
        </p:txBody>
      </p:sp>
      <p:sp>
        <p:nvSpPr>
          <p:cNvPr id="8" name="頁尾版面配置區 7"/>
          <p:cNvSpPr>
            <a:spLocks noGrp="1"/>
          </p:cNvSpPr>
          <p:nvPr>
            <p:ph type="ftr" sz="quarter" idx="11"/>
          </p:nvPr>
        </p:nvSpPr>
        <p:spPr/>
        <p:txBody>
          <a:bodyPr/>
          <a:lstStyle>
            <a:extLst/>
          </a:lstStyle>
          <a:p>
            <a:r>
              <a:rPr lang="zh-TW" altLang="en-US" smtClean="0"/>
              <a:t>中華電線電纜股份有限公司                 </a:t>
            </a:r>
            <a:r>
              <a:rPr lang="en-US" altLang="zh-TW" smtClean="0"/>
              <a:t>2017</a:t>
            </a:r>
            <a:r>
              <a:rPr lang="zh-TW" altLang="en-US" smtClean="0"/>
              <a:t>年法人說明會</a:t>
            </a:r>
            <a:endParaRPr lang="zh-TW" altLang="en-US"/>
          </a:p>
        </p:txBody>
      </p:sp>
      <p:sp>
        <p:nvSpPr>
          <p:cNvPr id="9" name="投影片編號版面配置區 8"/>
          <p:cNvSpPr>
            <a:spLocks noGrp="1"/>
          </p:cNvSpPr>
          <p:nvPr>
            <p:ph type="sldNum" sz="quarter" idx="12"/>
          </p:nvPr>
        </p:nvSpPr>
        <p:spPr/>
        <p:txBody>
          <a:bodyPr/>
          <a:lstStyle>
            <a:extLst/>
          </a:lstStyle>
          <a:p>
            <a:fld id="{4D7FAEE6-2A4A-46A2-BC14-94A91FA8264E}" type="slidenum">
              <a:rPr lang="zh-TW" altLang="en-US" smtClean="0"/>
              <a:pPr/>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bg>
      <p:bgRef idx="1002">
        <a:schemeClr val="bg1"/>
      </p:bgRef>
    </p:bg>
    <p:spTree>
      <p:nvGrpSpPr>
        <p:cNvPr id="1" name=""/>
        <p:cNvGrpSpPr/>
        <p:nvPr/>
      </p:nvGrpSpPr>
      <p:grpSpPr>
        <a:xfrm>
          <a:off x="0" y="0"/>
          <a:ext cx="0" cy="0"/>
          <a:chOff x="0" y="0"/>
          <a:chExt cx="0" cy="0"/>
        </a:xfrm>
      </p:grpSpPr>
      <p:sp>
        <p:nvSpPr>
          <p:cNvPr id="3" name="日期版面配置區 2"/>
          <p:cNvSpPr>
            <a:spLocks noGrp="1"/>
          </p:cNvSpPr>
          <p:nvPr>
            <p:ph type="dt" sz="half" idx="10"/>
          </p:nvPr>
        </p:nvSpPr>
        <p:spPr/>
        <p:txBody>
          <a:bodyPr/>
          <a:lstStyle>
            <a:extLst/>
          </a:lstStyle>
          <a:p>
            <a:fld id="{50E8EC59-257B-456E-ABA2-BA835AEF902D}" type="datetime1">
              <a:rPr lang="zh-TW" altLang="en-US" smtClean="0"/>
              <a:pPr/>
              <a:t>2022/11/29</a:t>
            </a:fld>
            <a:endParaRPr lang="zh-TW" altLang="en-US"/>
          </a:p>
        </p:txBody>
      </p:sp>
      <p:sp>
        <p:nvSpPr>
          <p:cNvPr id="4" name="頁尾版面配置區 3"/>
          <p:cNvSpPr>
            <a:spLocks noGrp="1"/>
          </p:cNvSpPr>
          <p:nvPr>
            <p:ph type="ftr" sz="quarter" idx="11"/>
          </p:nvPr>
        </p:nvSpPr>
        <p:spPr/>
        <p:txBody>
          <a:bodyPr/>
          <a:lstStyle>
            <a:extLst/>
          </a:lstStyle>
          <a:p>
            <a:r>
              <a:rPr lang="zh-TW" altLang="en-US" smtClean="0"/>
              <a:t>中華電線電纜股份有限公司                 </a:t>
            </a:r>
            <a:r>
              <a:rPr lang="en-US" altLang="zh-TW" smtClean="0"/>
              <a:t>2017</a:t>
            </a:r>
            <a:r>
              <a:rPr lang="zh-TW" altLang="en-US" smtClean="0"/>
              <a:t>年法人說明會</a:t>
            </a:r>
            <a:endParaRPr lang="zh-TW" altLang="en-US"/>
          </a:p>
        </p:txBody>
      </p:sp>
      <p:sp>
        <p:nvSpPr>
          <p:cNvPr id="5" name="投影片編號版面配置區 4"/>
          <p:cNvSpPr>
            <a:spLocks noGrp="1"/>
          </p:cNvSpPr>
          <p:nvPr>
            <p:ph type="sldNum" sz="quarter" idx="12"/>
          </p:nvPr>
        </p:nvSpPr>
        <p:spPr/>
        <p:txBody>
          <a:bodyPr/>
          <a:lstStyle>
            <a:extLst/>
          </a:lstStyle>
          <a:p>
            <a:fld id="{4D7FAEE6-2A4A-46A2-BC14-94A91FA8264E}" type="slidenum">
              <a:rPr lang="zh-TW" altLang="en-US" smtClean="0"/>
              <a:pPr/>
              <a:t>‹#›</a:t>
            </a:fld>
            <a:endParaRPr lang="zh-TW" altLang="en-US"/>
          </a:p>
        </p:txBody>
      </p:sp>
      <p:sp>
        <p:nvSpPr>
          <p:cNvPr id="6" name="標題 5"/>
          <p:cNvSpPr>
            <a:spLocks noGrp="1"/>
          </p:cNvSpPr>
          <p:nvPr>
            <p:ph type="title"/>
          </p:nvPr>
        </p:nvSpPr>
        <p:spPr/>
        <p:txBody>
          <a:bodyPr rtlCol="0"/>
          <a:lstStyle>
            <a:extLst/>
          </a:lstStyle>
          <a:p>
            <a:r>
              <a:rPr kumimoji="0" lang="zh-TW" altLang="en-US" smtClean="0"/>
              <a:t>按一下以編輯母片標題樣式</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extLst/>
          </a:lstStyle>
          <a:p>
            <a:fld id="{BECC1949-BB4F-406C-837A-E7B6B401370D}" type="datetime1">
              <a:rPr lang="zh-TW" altLang="en-US" smtClean="0"/>
              <a:pPr/>
              <a:t>2022/11/29</a:t>
            </a:fld>
            <a:endParaRPr lang="zh-TW" altLang="en-US"/>
          </a:p>
        </p:txBody>
      </p:sp>
      <p:sp>
        <p:nvSpPr>
          <p:cNvPr id="3" name="頁尾版面配置區 2"/>
          <p:cNvSpPr>
            <a:spLocks noGrp="1"/>
          </p:cNvSpPr>
          <p:nvPr>
            <p:ph type="ftr" sz="quarter" idx="11"/>
          </p:nvPr>
        </p:nvSpPr>
        <p:spPr/>
        <p:txBody>
          <a:bodyPr/>
          <a:lstStyle>
            <a:extLst/>
          </a:lstStyle>
          <a:p>
            <a:r>
              <a:rPr lang="zh-TW" altLang="en-US" smtClean="0"/>
              <a:t>中華電線電纜股份有限公司                 </a:t>
            </a:r>
            <a:r>
              <a:rPr lang="en-US" altLang="zh-TW" smtClean="0"/>
              <a:t>2017</a:t>
            </a:r>
            <a:r>
              <a:rPr lang="zh-TW" altLang="en-US" smtClean="0"/>
              <a:t>年法人說明會</a:t>
            </a:r>
            <a:endParaRPr lang="zh-TW" altLang="en-US"/>
          </a:p>
        </p:txBody>
      </p:sp>
      <p:sp>
        <p:nvSpPr>
          <p:cNvPr id="4" name="投影片編號版面配置區 3"/>
          <p:cNvSpPr>
            <a:spLocks noGrp="1"/>
          </p:cNvSpPr>
          <p:nvPr>
            <p:ph type="sldNum" sz="quarter" idx="12"/>
          </p:nvPr>
        </p:nvSpPr>
        <p:spPr/>
        <p:txBody>
          <a:bodyPr/>
          <a:lstStyle>
            <a:extLst/>
          </a:lstStyle>
          <a:p>
            <a:fld id="{4D7FAEE6-2A4A-46A2-BC14-94A91FA8264E}"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bg>
      <p:bgRef idx="1003">
        <a:schemeClr val="bg1"/>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zh-TW" altLang="en-US" smtClean="0"/>
              <a:t>按一下以編輯母片文字樣式</a:t>
            </a:r>
          </a:p>
        </p:txBody>
      </p:sp>
      <p:sp>
        <p:nvSpPr>
          <p:cNvPr id="4" name="內容版面配置區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a:xfrm>
            <a:off x="6727032" y="6407944"/>
            <a:ext cx="1920240" cy="365760"/>
          </a:xfrm>
        </p:spPr>
        <p:txBody>
          <a:bodyPr/>
          <a:lstStyle>
            <a:extLst/>
          </a:lstStyle>
          <a:p>
            <a:fld id="{78AB7D0B-B7E2-47AF-8460-BF00DF4F9FBE}" type="datetime1">
              <a:rPr lang="zh-TW" altLang="en-US" smtClean="0"/>
              <a:pPr/>
              <a:t>2022/11/29</a:t>
            </a:fld>
            <a:endParaRPr lang="zh-TW" altLang="en-US"/>
          </a:p>
        </p:txBody>
      </p:sp>
      <p:sp>
        <p:nvSpPr>
          <p:cNvPr id="6" name="頁尾版面配置區 5"/>
          <p:cNvSpPr>
            <a:spLocks noGrp="1"/>
          </p:cNvSpPr>
          <p:nvPr>
            <p:ph type="ftr" sz="quarter" idx="11"/>
          </p:nvPr>
        </p:nvSpPr>
        <p:spPr/>
        <p:txBody>
          <a:bodyPr/>
          <a:lstStyle>
            <a:extLst/>
          </a:lstStyle>
          <a:p>
            <a:r>
              <a:rPr lang="zh-TW" altLang="en-US" smtClean="0"/>
              <a:t>中華電線電纜股份有限公司                 </a:t>
            </a:r>
            <a:r>
              <a:rPr lang="en-US" altLang="zh-TW" smtClean="0"/>
              <a:t>2017</a:t>
            </a:r>
            <a:r>
              <a:rPr lang="zh-TW" altLang="en-US" smtClean="0"/>
              <a:t>年法人說明會</a:t>
            </a:r>
            <a:endParaRPr lang="zh-TW" altLang="en-US"/>
          </a:p>
        </p:txBody>
      </p:sp>
      <p:sp>
        <p:nvSpPr>
          <p:cNvPr id="7" name="投影片編號版面配置區 6"/>
          <p:cNvSpPr>
            <a:spLocks noGrp="1"/>
          </p:cNvSpPr>
          <p:nvPr>
            <p:ph type="sldNum" sz="quarter" idx="12"/>
          </p:nvPr>
        </p:nvSpPr>
        <p:spPr/>
        <p:txBody>
          <a:bodyPr/>
          <a:lstStyle>
            <a:extLst/>
          </a:lstStyle>
          <a:p>
            <a:fld id="{4D7FAEE6-2A4A-46A2-BC14-94A91FA8264E}" type="slidenum">
              <a:rPr lang="zh-TW" altLang="en-US" smtClean="0"/>
              <a:pPr/>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bg>
      <p:bgRef idx="1002">
        <a:schemeClr val="bg1"/>
      </p:bgRef>
    </p:bg>
    <p:spTree>
      <p:nvGrpSpPr>
        <p:cNvPr id="1" name=""/>
        <p:cNvGrpSpPr/>
        <p:nvPr/>
      </p:nvGrpSpPr>
      <p:grpSpPr>
        <a:xfrm>
          <a:off x="0" y="0"/>
          <a:ext cx="0" cy="0"/>
          <a:chOff x="0" y="0"/>
          <a:chExt cx="0" cy="0"/>
        </a:xfrm>
      </p:grpSpPr>
      <p:sp>
        <p:nvSpPr>
          <p:cNvPr id="4" name="文字版面配置區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zh-TW" altLang="en-US" smtClean="0"/>
              <a:t>按一下以編輯母片文字樣式</a:t>
            </a:r>
          </a:p>
        </p:txBody>
      </p:sp>
      <p:sp>
        <p:nvSpPr>
          <p:cNvPr id="3" name="圖片版面配置區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zh-TW" altLang="en-US" smtClean="0"/>
              <a:t>按一下圖示以新增圖片</a:t>
            </a:r>
            <a:endParaRPr kumimoji="0" lang="en-US" dirty="0"/>
          </a:p>
        </p:txBody>
      </p:sp>
      <p:sp>
        <p:nvSpPr>
          <p:cNvPr id="5" name="日期版面配置區 4"/>
          <p:cNvSpPr>
            <a:spLocks noGrp="1"/>
          </p:cNvSpPr>
          <p:nvPr>
            <p:ph type="dt" sz="half" idx="10"/>
          </p:nvPr>
        </p:nvSpPr>
        <p:spPr/>
        <p:txBody>
          <a:bodyPr/>
          <a:lstStyle>
            <a:lvl1pPr>
              <a:defRPr>
                <a:solidFill>
                  <a:schemeClr val="tx1"/>
                </a:solidFill>
              </a:defRPr>
            </a:lvl1pPr>
            <a:extLst/>
          </a:lstStyle>
          <a:p>
            <a:fld id="{6EF02774-9882-462A-8D2B-CB99363042D1}" type="datetime1">
              <a:rPr lang="zh-TW" altLang="en-US" smtClean="0"/>
              <a:pPr/>
              <a:t>2022/11/29</a:t>
            </a:fld>
            <a:endParaRPr lang="zh-TW" altLang="en-US"/>
          </a:p>
        </p:txBody>
      </p:sp>
      <p:sp>
        <p:nvSpPr>
          <p:cNvPr id="6" name="頁尾版面配置區 5"/>
          <p:cNvSpPr>
            <a:spLocks noGrp="1"/>
          </p:cNvSpPr>
          <p:nvPr>
            <p:ph type="ftr" sz="quarter" idx="11"/>
          </p:nvPr>
        </p:nvSpPr>
        <p:spPr>
          <a:xfrm>
            <a:off x="4380072" y="6407944"/>
            <a:ext cx="2350681" cy="365125"/>
          </a:xfrm>
        </p:spPr>
        <p:txBody>
          <a:bodyPr/>
          <a:lstStyle>
            <a:lvl1pPr>
              <a:defRPr>
                <a:solidFill>
                  <a:schemeClr val="tx1"/>
                </a:solidFill>
              </a:defRPr>
            </a:lvl1pPr>
            <a:extLst/>
          </a:lstStyle>
          <a:p>
            <a:r>
              <a:rPr lang="zh-TW" altLang="en-US" smtClean="0"/>
              <a:t>中華電線電纜股份有限公司                 </a:t>
            </a:r>
            <a:r>
              <a:rPr lang="en-US" altLang="zh-TW" smtClean="0"/>
              <a:t>2017</a:t>
            </a:r>
            <a:r>
              <a:rPr lang="zh-TW" altLang="en-US" smtClean="0"/>
              <a:t>年法人說明會</a:t>
            </a:r>
            <a:endParaRPr lang="zh-TW" altLang="en-US"/>
          </a:p>
        </p:txBody>
      </p:sp>
      <p:sp>
        <p:nvSpPr>
          <p:cNvPr id="7" name="投影片編號版面配置區 6"/>
          <p:cNvSpPr>
            <a:spLocks noGrp="1"/>
          </p:cNvSpPr>
          <p:nvPr>
            <p:ph type="sldNum" sz="quarter" idx="12"/>
          </p:nvPr>
        </p:nvSpPr>
        <p:spPr/>
        <p:txBody>
          <a:bodyPr/>
          <a:lstStyle>
            <a:lvl1pPr>
              <a:defRPr>
                <a:solidFill>
                  <a:schemeClr val="tx1"/>
                </a:solidFill>
              </a:defRPr>
            </a:lvl1pPr>
            <a:extLst/>
          </a:lstStyle>
          <a:p>
            <a:fld id="{4D7FAEE6-2A4A-46A2-BC14-94A91FA8264E}" type="slidenum">
              <a:rPr lang="zh-TW" altLang="en-US" smtClean="0"/>
              <a:pPr/>
              <a:t>‹#›</a:t>
            </a:fld>
            <a:endParaRPr lang="zh-TW" altLang="en-US"/>
          </a:p>
        </p:txBody>
      </p:sp>
      <p:sp>
        <p:nvSpPr>
          <p:cNvPr id="2" name="標題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zh-TW" altLang="en-US" smtClean="0"/>
              <a:t>按一下以編輯母片標題樣式</a:t>
            </a:r>
            <a:endParaRPr kumimoji="0" lang="en-US"/>
          </a:p>
        </p:txBody>
      </p:sp>
      <p:sp>
        <p:nvSpPr>
          <p:cNvPr id="8" name="手繪多邊形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手繪多邊形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直角三角形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直線接點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形箭號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形箭號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手繪多邊形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手繪多邊形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直角三角形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直線接點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標題版面配置區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zh-TW" altLang="en-US" smtClean="0"/>
              <a:t>按一下以編輯母片標題樣式</a:t>
            </a:r>
            <a:endParaRPr kumimoji="0" lang="en-US"/>
          </a:p>
        </p:txBody>
      </p:sp>
      <p:sp>
        <p:nvSpPr>
          <p:cNvPr id="30" name="文字版面配置區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0" name="日期版面配置區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81E99BB8-E562-4F22-8FC0-DE8B001E5447}" type="datetime1">
              <a:rPr lang="zh-TW" altLang="en-US" smtClean="0"/>
              <a:pPr/>
              <a:t>2022/11/29</a:t>
            </a:fld>
            <a:endParaRPr lang="zh-TW" altLang="en-US"/>
          </a:p>
        </p:txBody>
      </p:sp>
      <p:sp>
        <p:nvSpPr>
          <p:cNvPr id="22" name="頁尾版面配置區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r>
              <a:rPr lang="zh-TW" altLang="en-US" smtClean="0"/>
              <a:t>中華電線電纜股份有限公司                 </a:t>
            </a:r>
            <a:r>
              <a:rPr lang="en-US" altLang="zh-TW" smtClean="0"/>
              <a:t>2017</a:t>
            </a:r>
            <a:r>
              <a:rPr lang="zh-TW" altLang="en-US" smtClean="0"/>
              <a:t>年法人說明會</a:t>
            </a:r>
            <a:endParaRPr lang="zh-TW" altLang="en-US"/>
          </a:p>
        </p:txBody>
      </p:sp>
      <p:sp>
        <p:nvSpPr>
          <p:cNvPr id="18" name="投影片編號版面配置區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4D7FAEE6-2A4A-46A2-BC14-94A91FA8264E}"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4345" r:id="rId1"/>
    <p:sldLayoutId id="2147484346" r:id="rId2"/>
    <p:sldLayoutId id="2147484347" r:id="rId3"/>
    <p:sldLayoutId id="2147484348" r:id="rId4"/>
    <p:sldLayoutId id="2147484349" r:id="rId5"/>
    <p:sldLayoutId id="2147484350" r:id="rId6"/>
    <p:sldLayoutId id="2147484351" r:id="rId7"/>
    <p:sldLayoutId id="2147484352" r:id="rId8"/>
    <p:sldLayoutId id="2147484353" r:id="rId9"/>
    <p:sldLayoutId id="2147484354" r:id="rId10"/>
    <p:sldLayoutId id="2147484355" r:id="rId11"/>
  </p:sldLayoutIdLst>
  <p:hf hd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395536" y="1700808"/>
            <a:ext cx="8424936" cy="1944216"/>
          </a:xfrm>
        </p:spPr>
        <p:txBody>
          <a:bodyPr>
            <a:noAutofit/>
          </a:bodyPr>
          <a:lstStyle/>
          <a:p>
            <a:pPr algn="ctr"/>
            <a:r>
              <a:rPr lang="en-US" altLang="zh-TW" sz="5400" dirty="0" smtClean="0">
                <a:solidFill>
                  <a:schemeClr val="tx1"/>
                </a:solidFill>
                <a:latin typeface="標楷體" pitchFamily="65" charset="-120"/>
                <a:ea typeface="標楷體" pitchFamily="65" charset="-120"/>
              </a:rPr>
              <a:t/>
            </a:r>
            <a:br>
              <a:rPr lang="en-US" altLang="zh-TW" sz="5400" dirty="0" smtClean="0">
                <a:solidFill>
                  <a:schemeClr val="tx1"/>
                </a:solidFill>
                <a:latin typeface="標楷體" pitchFamily="65" charset="-120"/>
                <a:ea typeface="標楷體" pitchFamily="65" charset="-120"/>
              </a:rPr>
            </a:br>
            <a:r>
              <a:rPr lang="en-US" altLang="zh-TW" sz="5400" dirty="0" smtClean="0">
                <a:solidFill>
                  <a:schemeClr val="tx1"/>
                </a:solidFill>
                <a:latin typeface="標楷體" pitchFamily="65" charset="-120"/>
                <a:ea typeface="標楷體" pitchFamily="65" charset="-120"/>
              </a:rPr>
              <a:t/>
            </a:r>
            <a:br>
              <a:rPr lang="en-US" altLang="zh-TW" sz="5400" dirty="0" smtClean="0">
                <a:solidFill>
                  <a:schemeClr val="tx1"/>
                </a:solidFill>
                <a:latin typeface="標楷體" pitchFamily="65" charset="-120"/>
                <a:ea typeface="標楷體" pitchFamily="65" charset="-120"/>
              </a:rPr>
            </a:br>
            <a:r>
              <a:rPr lang="zh-TW" altLang="en-US" sz="5400" dirty="0" smtClean="0">
                <a:solidFill>
                  <a:schemeClr val="tx1"/>
                </a:solidFill>
                <a:latin typeface="標楷體" pitchFamily="65" charset="-120"/>
                <a:ea typeface="標楷體" pitchFamily="65" charset="-120"/>
              </a:rPr>
              <a:t>中華</a:t>
            </a:r>
            <a:r>
              <a:rPr lang="zh-TW" altLang="en-US" sz="5400" dirty="0">
                <a:solidFill>
                  <a:schemeClr val="tx1"/>
                </a:solidFill>
                <a:latin typeface="標楷體" pitchFamily="65" charset="-120"/>
                <a:ea typeface="標楷體" pitchFamily="65" charset="-120"/>
              </a:rPr>
              <a:t>電線電纜</a:t>
            </a:r>
            <a:r>
              <a:rPr lang="zh-TW" altLang="en-US" sz="5400" dirty="0" smtClean="0">
                <a:solidFill>
                  <a:schemeClr val="tx1"/>
                </a:solidFill>
                <a:latin typeface="標楷體" pitchFamily="65" charset="-120"/>
                <a:ea typeface="標楷體" pitchFamily="65" charset="-120"/>
              </a:rPr>
              <a:t>股份有限公司</a:t>
            </a:r>
            <a:r>
              <a:rPr lang="en-US" altLang="zh-TW" sz="5400" dirty="0" smtClean="0">
                <a:solidFill>
                  <a:schemeClr val="tx1"/>
                </a:solidFill>
                <a:latin typeface="標楷體" pitchFamily="65" charset="-120"/>
                <a:ea typeface="標楷體" pitchFamily="65" charset="-120"/>
              </a:rPr>
              <a:t/>
            </a:r>
            <a:br>
              <a:rPr lang="en-US" altLang="zh-TW" sz="5400" dirty="0" smtClean="0">
                <a:solidFill>
                  <a:schemeClr val="tx1"/>
                </a:solidFill>
                <a:latin typeface="標楷體" pitchFamily="65" charset="-120"/>
                <a:ea typeface="標楷體" pitchFamily="65" charset="-120"/>
              </a:rPr>
            </a:br>
            <a:r>
              <a:rPr lang="en-US" altLang="zh-TW" sz="4000" dirty="0" smtClean="0"/>
              <a:t> CHINA WIRE &amp; CABLE CO., LTD.</a:t>
            </a:r>
            <a:endParaRPr lang="zh-TW" altLang="en-US" sz="4000" dirty="0">
              <a:solidFill>
                <a:schemeClr val="tx1"/>
              </a:solidFill>
              <a:latin typeface="標楷體" pitchFamily="65" charset="-120"/>
              <a:ea typeface="標楷體" pitchFamily="65" charset="-120"/>
            </a:endParaRPr>
          </a:p>
        </p:txBody>
      </p:sp>
      <p:sp>
        <p:nvSpPr>
          <p:cNvPr id="3" name="副標題 2"/>
          <p:cNvSpPr>
            <a:spLocks noGrp="1"/>
          </p:cNvSpPr>
          <p:nvPr>
            <p:ph type="subTitle" idx="1"/>
          </p:nvPr>
        </p:nvSpPr>
        <p:spPr>
          <a:xfrm>
            <a:off x="1835696" y="5301208"/>
            <a:ext cx="6400800" cy="1368152"/>
          </a:xfrm>
        </p:spPr>
        <p:txBody>
          <a:bodyPr>
            <a:normAutofit lnSpcReduction="10000"/>
          </a:bodyPr>
          <a:lstStyle/>
          <a:p>
            <a:pPr algn="ctr"/>
            <a:r>
              <a:rPr lang="en-US" altLang="zh-TW" b="1" dirty="0" smtClean="0">
                <a:solidFill>
                  <a:srgbClr val="FFFF00"/>
                </a:solidFill>
                <a:latin typeface="標楷體" pitchFamily="65" charset="-120"/>
                <a:ea typeface="標楷體" pitchFamily="65" charset="-120"/>
              </a:rPr>
              <a:t>Stock code</a:t>
            </a:r>
            <a:r>
              <a:rPr lang="zh-TW" altLang="en-US" b="1" dirty="0" smtClean="0">
                <a:solidFill>
                  <a:srgbClr val="FFFF00"/>
                </a:solidFill>
                <a:latin typeface="標楷體" pitchFamily="65" charset="-120"/>
                <a:ea typeface="標楷體" pitchFamily="65" charset="-120"/>
              </a:rPr>
              <a:t>：</a:t>
            </a:r>
            <a:r>
              <a:rPr lang="en-US" altLang="zh-TW" b="1" dirty="0" smtClean="0">
                <a:solidFill>
                  <a:srgbClr val="FFFF00"/>
                </a:solidFill>
                <a:latin typeface="標楷體" pitchFamily="65" charset="-120"/>
                <a:ea typeface="標楷體" pitchFamily="65" charset="-120"/>
              </a:rPr>
              <a:t>1603</a:t>
            </a:r>
          </a:p>
          <a:p>
            <a:pPr algn="ctr"/>
            <a:r>
              <a:rPr lang="en-US" altLang="zh-TW" b="1" dirty="0" smtClean="0">
                <a:solidFill>
                  <a:srgbClr val="FFFF00"/>
                </a:solidFill>
                <a:latin typeface="標楷體" pitchFamily="65" charset="-120"/>
                <a:ea typeface="標楷體" pitchFamily="65" charset="-120"/>
              </a:rPr>
              <a:t>Corporate briefing</a:t>
            </a:r>
          </a:p>
          <a:p>
            <a:pPr algn="l"/>
            <a:r>
              <a:rPr lang="zh-TW" altLang="en-US" b="1" dirty="0" smtClean="0">
                <a:solidFill>
                  <a:srgbClr val="FFFF00"/>
                </a:solidFill>
                <a:latin typeface="標楷體" pitchFamily="65" charset="-120"/>
                <a:ea typeface="標楷體" pitchFamily="65" charset="-120"/>
              </a:rPr>
              <a:t>   </a:t>
            </a:r>
            <a:r>
              <a:rPr lang="en-US" altLang="zh-TW" b="1" dirty="0" smtClean="0">
                <a:solidFill>
                  <a:srgbClr val="FFFF00"/>
                </a:solidFill>
                <a:latin typeface="標楷體" pitchFamily="65" charset="-120"/>
                <a:ea typeface="標楷體" pitchFamily="65" charset="-120"/>
              </a:rPr>
              <a:t>           2022</a:t>
            </a:r>
          </a:p>
        </p:txBody>
      </p:sp>
      <p:sp>
        <p:nvSpPr>
          <p:cNvPr id="5" name="投影片編號版面配置區 4"/>
          <p:cNvSpPr>
            <a:spLocks noGrp="1"/>
          </p:cNvSpPr>
          <p:nvPr>
            <p:ph type="sldNum" sz="quarter" idx="12"/>
          </p:nvPr>
        </p:nvSpPr>
        <p:spPr/>
        <p:txBody>
          <a:bodyPr/>
          <a:lstStyle/>
          <a:p>
            <a:fld id="{4D7FAEE6-2A4A-46A2-BC14-94A91FA8264E}" type="slidenum">
              <a:rPr lang="zh-TW" altLang="en-US" smtClean="0"/>
              <a:pPr/>
              <a:t>1</a:t>
            </a:fld>
            <a:endParaRPr lang="zh-TW" altLang="en-US"/>
          </a:p>
        </p:txBody>
      </p:sp>
      <p:pic>
        <p:nvPicPr>
          <p:cNvPr id="1026" name="Picture 2" descr="C:\Users\cwco\Pictures\image003.gif"/>
          <p:cNvPicPr>
            <a:picLocks noChangeAspect="1" noChangeArrowheads="1"/>
          </p:cNvPicPr>
          <p:nvPr/>
        </p:nvPicPr>
        <p:blipFill>
          <a:blip r:embed="rId3" cstate="print"/>
          <a:srcRect/>
          <a:stretch>
            <a:fillRect/>
          </a:stretch>
        </p:blipFill>
        <p:spPr bwMode="auto">
          <a:xfrm>
            <a:off x="3275856" y="692696"/>
            <a:ext cx="2195314" cy="1459238"/>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內容版面配置區 17"/>
          <p:cNvGraphicFramePr>
            <a:graphicFrameLocks noGrp="1"/>
          </p:cNvGraphicFramePr>
          <p:nvPr>
            <p:ph idx="1"/>
          </p:nvPr>
        </p:nvGraphicFramePr>
        <p:xfrm>
          <a:off x="251519" y="1486179"/>
          <a:ext cx="8784978" cy="4967157"/>
        </p:xfrm>
        <a:graphic>
          <a:graphicData uri="http://schemas.openxmlformats.org/drawingml/2006/table">
            <a:tbl>
              <a:tblPr firstRow="1" bandRow="1">
                <a:effectLst/>
                <a:tableStyleId>{5C22544A-7EE6-4342-B048-85BDC9FD1C3A}</a:tableStyleId>
              </a:tblPr>
              <a:tblGrid>
                <a:gridCol w="1678509"/>
                <a:gridCol w="878154"/>
                <a:gridCol w="1245664"/>
                <a:gridCol w="1245664"/>
                <a:gridCol w="1131276"/>
                <a:gridCol w="1191183"/>
                <a:gridCol w="1414528"/>
              </a:tblGrid>
              <a:tr h="76954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sz="2000" b="1" kern="100" dirty="0">
                          <a:solidFill>
                            <a:schemeClr val="tx1"/>
                          </a:solidFill>
                          <a:latin typeface="Times New Roman"/>
                          <a:ea typeface="標楷體"/>
                          <a:cs typeface="Times New Roman"/>
                        </a:rPr>
                        <a:t>年</a:t>
                      </a:r>
                      <a:r>
                        <a:rPr lang="en-US" sz="2000" b="1" kern="100" dirty="0">
                          <a:solidFill>
                            <a:schemeClr val="tx1"/>
                          </a:solidFill>
                          <a:latin typeface="Times New Roman"/>
                          <a:ea typeface="標楷體"/>
                          <a:cs typeface="Times New Roman"/>
                        </a:rPr>
                        <a:t>  </a:t>
                      </a:r>
                      <a:r>
                        <a:rPr lang="zh-TW" sz="2000" b="1" kern="100" dirty="0" smtClean="0">
                          <a:solidFill>
                            <a:schemeClr val="tx1"/>
                          </a:solidFill>
                          <a:latin typeface="Times New Roman"/>
                          <a:ea typeface="標楷體"/>
                          <a:cs typeface="Times New Roman"/>
                        </a:rPr>
                        <a:t>度</a:t>
                      </a:r>
                      <a:endParaRPr lang="en-US" altLang="zh-TW" sz="2000" b="1" kern="100" dirty="0" smtClean="0">
                        <a:solidFill>
                          <a:schemeClr val="tx1"/>
                        </a:solidFill>
                        <a:latin typeface="Times New Roman"/>
                        <a:ea typeface="標楷體"/>
                        <a:cs typeface="Times New Roman"/>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kern="100" dirty="0" smtClean="0">
                          <a:solidFill>
                            <a:schemeClr val="tx1"/>
                          </a:solidFill>
                          <a:latin typeface="Times New Roman"/>
                          <a:ea typeface="標楷體"/>
                          <a:cs typeface="Times New Roman"/>
                        </a:rPr>
                        <a:t>Year</a:t>
                      </a:r>
                      <a:endParaRPr lang="zh-TW" altLang="zh-TW" sz="2000" kern="100" dirty="0" smtClean="0">
                        <a:solidFill>
                          <a:schemeClr val="tx1"/>
                        </a:solidFill>
                        <a:latin typeface="Times New Roman"/>
                        <a:ea typeface="+mn-ea"/>
                        <a:cs typeface="Times New Roman"/>
                      </a:endParaRPr>
                    </a:p>
                  </a:txBody>
                  <a:tcPr marL="17780" marR="17780" marT="0" marB="0" anchor="ctr"/>
                </a:tc>
                <a:tc gridSpan="3">
                  <a:txBody>
                    <a:bodyPr/>
                    <a:lstStyle/>
                    <a:p>
                      <a:pPr algn="ctr" fontAlgn="ctr"/>
                      <a:r>
                        <a:rPr lang="en-US" altLang="zh-TW" sz="2000" b="1" i="0" u="none" strike="noStrike" dirty="0">
                          <a:solidFill>
                            <a:schemeClr val="tx1"/>
                          </a:solidFill>
                          <a:latin typeface="標楷體" pitchFamily="65" charset="-120"/>
                          <a:ea typeface="標楷體" pitchFamily="65" charset="-120"/>
                        </a:rPr>
                        <a:t>111</a:t>
                      </a:r>
                      <a:r>
                        <a:rPr lang="zh-TW" altLang="en-US" sz="2000" b="1" i="0" u="none" strike="noStrike" dirty="0">
                          <a:solidFill>
                            <a:schemeClr val="tx1"/>
                          </a:solidFill>
                          <a:latin typeface="標楷體" pitchFamily="65" charset="-120"/>
                          <a:ea typeface="標楷體" pitchFamily="65" charset="-120"/>
                        </a:rPr>
                        <a:t>年前三</a:t>
                      </a:r>
                      <a:r>
                        <a:rPr lang="zh-TW" altLang="en-US" sz="2000" b="1" i="0" u="none" strike="noStrike" dirty="0" smtClean="0">
                          <a:solidFill>
                            <a:schemeClr val="tx1"/>
                          </a:solidFill>
                          <a:latin typeface="標楷體" pitchFamily="65" charset="-120"/>
                          <a:ea typeface="標楷體" pitchFamily="65" charset="-120"/>
                        </a:rPr>
                        <a:t>季</a:t>
                      </a:r>
                      <a:endParaRPr lang="en-US" altLang="zh-TW" sz="2000" b="1" i="0" u="none" strike="noStrike" dirty="0" smtClean="0">
                        <a:solidFill>
                          <a:schemeClr val="tx1"/>
                        </a:solidFill>
                        <a:latin typeface="標楷體" pitchFamily="65" charset="-120"/>
                        <a:ea typeface="標楷體" pitchFamily="65" charset="-120"/>
                      </a:endParaRPr>
                    </a:p>
                    <a:p>
                      <a:pPr marL="0" marR="0" indent="0" algn="ctr" defTabSz="914400" rtl="0" eaLnBrk="1" fontAlgn="ctr" latinLnBrk="0" hangingPunct="1">
                        <a:lnSpc>
                          <a:spcPct val="100000"/>
                        </a:lnSpc>
                        <a:spcBef>
                          <a:spcPts val="0"/>
                        </a:spcBef>
                        <a:spcAft>
                          <a:spcPts val="0"/>
                        </a:spcAft>
                        <a:buClrTx/>
                        <a:buSzTx/>
                        <a:buFontTx/>
                        <a:buNone/>
                        <a:tabLst/>
                        <a:defRPr/>
                      </a:pPr>
                      <a:r>
                        <a:rPr kumimoji="0" lang="en-US" altLang="zh-TW" sz="1800" b="1" kern="1200" dirty="0" smtClean="0">
                          <a:solidFill>
                            <a:schemeClr val="tx1"/>
                          </a:solidFill>
                          <a:latin typeface="標楷體" pitchFamily="65" charset="-120"/>
                          <a:ea typeface="標楷體" pitchFamily="65" charset="-120"/>
                          <a:cs typeface="+mn-cs"/>
                        </a:rPr>
                        <a:t>(2022</a:t>
                      </a:r>
                      <a:r>
                        <a:rPr kumimoji="0" lang="en-US" altLang="zh-TW" sz="1800" b="1" kern="1200" baseline="0" dirty="0" smtClean="0">
                          <a:solidFill>
                            <a:schemeClr val="tx1"/>
                          </a:solidFill>
                          <a:latin typeface="標楷體" pitchFamily="65" charset="-120"/>
                          <a:ea typeface="標楷體" pitchFamily="65" charset="-120"/>
                          <a:cs typeface="+mn-cs"/>
                        </a:rPr>
                        <a:t> First three quarters)</a:t>
                      </a:r>
                      <a:endParaRPr lang="zh-TW" altLang="en-US" sz="1800" dirty="0" smtClean="0">
                        <a:solidFill>
                          <a:schemeClr val="tx1"/>
                        </a:solidFill>
                        <a:latin typeface="標楷體" pitchFamily="65" charset="-120"/>
                        <a:ea typeface="標楷體" pitchFamily="65" charset="-120"/>
                      </a:endParaRPr>
                    </a:p>
                  </a:txBody>
                  <a:tcPr marL="0" marR="0" marT="0" marB="0" anchor="ctr"/>
                </a:tc>
                <a:tc hMerge="1">
                  <a:txBody>
                    <a:bodyPr/>
                    <a:lstStyle/>
                    <a:p>
                      <a:endParaRPr lang="zh-TW" altLang="en-US"/>
                    </a:p>
                  </a:txBody>
                  <a:tcPr/>
                </a:tc>
                <a:tc hMerge="1">
                  <a:txBody>
                    <a:bodyPr/>
                    <a:lstStyle/>
                    <a:p>
                      <a:endParaRPr lang="zh-TW" altLang="en-US"/>
                    </a:p>
                  </a:txBody>
                  <a:tcPr/>
                </a:tc>
                <a:tc gridSpan="3">
                  <a:txBody>
                    <a:bodyPr/>
                    <a:lstStyle/>
                    <a:p>
                      <a:pPr algn="ctr" fontAlgn="ctr"/>
                      <a:r>
                        <a:rPr lang="en-US" altLang="zh-TW" sz="2000" b="1" i="0" u="none" strike="noStrike" dirty="0" smtClean="0">
                          <a:solidFill>
                            <a:schemeClr val="tx1"/>
                          </a:solidFill>
                          <a:latin typeface="標楷體" pitchFamily="65" charset="-120"/>
                          <a:ea typeface="標楷體" pitchFamily="65" charset="-120"/>
                        </a:rPr>
                        <a:t>110</a:t>
                      </a:r>
                      <a:r>
                        <a:rPr lang="zh-TW" altLang="en-US" sz="2000" b="1" i="0" u="none" strike="noStrike" dirty="0" smtClean="0">
                          <a:solidFill>
                            <a:schemeClr val="tx1"/>
                          </a:solidFill>
                          <a:latin typeface="標楷體" pitchFamily="65" charset="-120"/>
                          <a:ea typeface="標楷體" pitchFamily="65" charset="-120"/>
                        </a:rPr>
                        <a:t>年度</a:t>
                      </a:r>
                      <a:endParaRPr lang="en-US" altLang="zh-TW" sz="2000" b="1" i="0" u="none" strike="noStrike" dirty="0" smtClean="0">
                        <a:solidFill>
                          <a:schemeClr val="tx1"/>
                        </a:solidFill>
                        <a:latin typeface="標楷體" pitchFamily="65" charset="-120"/>
                        <a:ea typeface="標楷體" pitchFamily="65" charset="-120"/>
                      </a:endParaRPr>
                    </a:p>
                    <a:p>
                      <a:pPr algn="ctr" fontAlgn="ctr"/>
                      <a:r>
                        <a:rPr lang="en-US" altLang="zh-TW" sz="2000" b="1" i="0" u="none" strike="noStrike" dirty="0" smtClean="0">
                          <a:solidFill>
                            <a:schemeClr val="tx1"/>
                          </a:solidFill>
                          <a:latin typeface="標楷體" pitchFamily="65" charset="-120"/>
                          <a:ea typeface="標楷體" pitchFamily="65" charset="-120"/>
                        </a:rPr>
                        <a:t>(2021)</a:t>
                      </a:r>
                      <a:endParaRPr lang="zh-TW" altLang="en-US" sz="2000" b="1" i="0" u="none" strike="noStrike" dirty="0">
                        <a:solidFill>
                          <a:schemeClr val="tx1"/>
                        </a:solidFill>
                        <a:latin typeface="標楷體" pitchFamily="65" charset="-120"/>
                        <a:ea typeface="標楷體" pitchFamily="65" charset="-120"/>
                      </a:endParaRPr>
                    </a:p>
                  </a:txBody>
                  <a:tcPr marL="0" marR="0" marT="0" marB="0" anchor="ctr"/>
                </a:tc>
                <a:tc hMerge="1">
                  <a:txBody>
                    <a:bodyPr/>
                    <a:lstStyle/>
                    <a:p>
                      <a:endParaRPr lang="zh-TW" altLang="en-US"/>
                    </a:p>
                  </a:txBody>
                  <a:tcPr/>
                </a:tc>
                <a:tc hMerge="1">
                  <a:txBody>
                    <a:bodyPr/>
                    <a:lstStyle/>
                    <a:p>
                      <a:endParaRPr lang="zh-TW" altLang="en-US"/>
                    </a:p>
                  </a:txBody>
                  <a:tcPr/>
                </a:tc>
              </a:tr>
              <a:tr h="1673863">
                <a:tc>
                  <a:txBody>
                    <a:bodyPr/>
                    <a:lstStyle/>
                    <a:p>
                      <a:pPr>
                        <a:spcAft>
                          <a:spcPts val="0"/>
                        </a:spcAft>
                      </a:pPr>
                      <a:r>
                        <a:rPr lang="zh-TW" altLang="en-US" sz="1800" kern="100" dirty="0" smtClean="0">
                          <a:solidFill>
                            <a:schemeClr val="tx1"/>
                          </a:solidFill>
                          <a:latin typeface="Times New Roman"/>
                          <a:ea typeface="標楷體"/>
                          <a:cs typeface="Times New Roman"/>
                        </a:rPr>
                        <a:t>         </a:t>
                      </a:r>
                      <a:r>
                        <a:rPr lang="en-US" altLang="zh-TW" sz="1200" kern="100" dirty="0" smtClean="0">
                          <a:solidFill>
                            <a:schemeClr val="tx1"/>
                          </a:solidFill>
                          <a:latin typeface="Times New Roman"/>
                          <a:ea typeface="標楷體"/>
                          <a:cs typeface="Times New Roman"/>
                        </a:rPr>
                        <a:t>Production Value</a:t>
                      </a:r>
                    </a:p>
                    <a:p>
                      <a:pPr>
                        <a:spcAft>
                          <a:spcPts val="0"/>
                        </a:spcAft>
                      </a:pPr>
                      <a:endParaRPr lang="en-US" altLang="zh-TW" sz="1400" kern="100" dirty="0" smtClean="0">
                        <a:solidFill>
                          <a:schemeClr val="tx1"/>
                        </a:solidFill>
                        <a:latin typeface="Times New Roman"/>
                        <a:ea typeface="標楷體"/>
                        <a:cs typeface="Times New Roman"/>
                      </a:endParaRPr>
                    </a:p>
                    <a:p>
                      <a:pPr>
                        <a:spcAft>
                          <a:spcPts val="0"/>
                        </a:spcAft>
                      </a:pPr>
                      <a:endParaRPr lang="en-US" altLang="zh-TW" sz="1400" kern="100" dirty="0" smtClean="0">
                        <a:solidFill>
                          <a:schemeClr val="tx1"/>
                        </a:solidFill>
                        <a:latin typeface="Times New Roman"/>
                        <a:ea typeface="標楷體"/>
                        <a:cs typeface="Times New Roman"/>
                      </a:endParaRPr>
                    </a:p>
                    <a:p>
                      <a:pPr>
                        <a:spcAft>
                          <a:spcPts val="0"/>
                        </a:spcAft>
                      </a:pPr>
                      <a:endParaRPr lang="en-US" altLang="zh-TW" sz="1400" kern="100" dirty="0" smtClean="0">
                        <a:solidFill>
                          <a:schemeClr val="tx1"/>
                        </a:solidFill>
                        <a:latin typeface="Times New Roman"/>
                        <a:ea typeface="標楷體"/>
                        <a:cs typeface="Times New Roman"/>
                      </a:endParaRPr>
                    </a:p>
                    <a:p>
                      <a:pPr>
                        <a:spcAft>
                          <a:spcPts val="0"/>
                        </a:spcAft>
                      </a:pPr>
                      <a:r>
                        <a:rPr lang="en-US" altLang="zh-TW" sz="1400" kern="100" dirty="0" smtClean="0">
                          <a:solidFill>
                            <a:schemeClr val="tx1"/>
                          </a:solidFill>
                          <a:latin typeface="Times New Roman"/>
                          <a:ea typeface="標楷體"/>
                          <a:cs typeface="Times New Roman"/>
                        </a:rPr>
                        <a:t>Major</a:t>
                      </a:r>
                      <a:r>
                        <a:rPr lang="en-US" altLang="zh-TW" sz="1400" kern="100" baseline="0" dirty="0" smtClean="0">
                          <a:solidFill>
                            <a:schemeClr val="tx1"/>
                          </a:solidFill>
                          <a:latin typeface="Times New Roman"/>
                          <a:ea typeface="標楷體"/>
                          <a:cs typeface="Times New Roman"/>
                        </a:rPr>
                        <a:t> Products</a:t>
                      </a:r>
                      <a:endParaRPr lang="zh-TW" altLang="zh-TW" sz="1400" kern="100" dirty="0" smtClean="0">
                        <a:solidFill>
                          <a:schemeClr val="tx1"/>
                        </a:solidFill>
                        <a:latin typeface="Times New Roman"/>
                        <a:ea typeface="+mn-ea"/>
                        <a:cs typeface="Times New Roman"/>
                      </a:endParaRPr>
                    </a:p>
                    <a:p>
                      <a:pPr>
                        <a:spcAft>
                          <a:spcPts val="0"/>
                        </a:spcAft>
                      </a:pPr>
                      <a:r>
                        <a:rPr lang="en-US" altLang="zh-TW" sz="1400" kern="100" dirty="0" smtClean="0">
                          <a:solidFill>
                            <a:schemeClr val="tx1"/>
                          </a:solidFill>
                          <a:latin typeface="標楷體"/>
                          <a:ea typeface="+mn-ea"/>
                          <a:cs typeface="Times New Roman"/>
                        </a:rPr>
                        <a:t>(or</a:t>
                      </a:r>
                      <a:r>
                        <a:rPr lang="en-US" altLang="zh-TW" sz="1400" kern="100" baseline="0" dirty="0" smtClean="0">
                          <a:solidFill>
                            <a:schemeClr val="tx1"/>
                          </a:solidFill>
                          <a:latin typeface="標楷體"/>
                          <a:ea typeface="+mn-ea"/>
                          <a:cs typeface="Times New Roman"/>
                        </a:rPr>
                        <a:t> Department)</a:t>
                      </a:r>
                      <a:endParaRPr lang="zh-TW" altLang="zh-TW" sz="1400" kern="100" dirty="0" smtClean="0">
                        <a:solidFill>
                          <a:schemeClr val="tx1"/>
                        </a:solidFill>
                        <a:latin typeface="Times New Roman"/>
                        <a:ea typeface="+mn-ea"/>
                        <a:cs typeface="Times New Roman"/>
                      </a:endParaRPr>
                    </a:p>
                  </a:txBody>
                  <a:tcPr marL="17780" marR="17780" marT="0" marB="0"/>
                </a:tc>
                <a:tc>
                  <a:txBody>
                    <a:bodyPr/>
                    <a:lstStyle/>
                    <a:p>
                      <a:pPr algn="ctr">
                        <a:spcAft>
                          <a:spcPts val="0"/>
                        </a:spcAft>
                      </a:pPr>
                      <a:r>
                        <a:rPr lang="en-US" altLang="zh-TW" sz="1600" kern="100" dirty="0" smtClean="0">
                          <a:solidFill>
                            <a:schemeClr val="tx1"/>
                          </a:solidFill>
                          <a:latin typeface="Times New Roman"/>
                          <a:ea typeface="標楷體"/>
                          <a:cs typeface="Times New Roman"/>
                        </a:rPr>
                        <a:t>Capacity</a:t>
                      </a:r>
                      <a:endParaRPr lang="zh-TW" sz="1600" kern="100" dirty="0">
                        <a:solidFill>
                          <a:schemeClr val="tx1"/>
                        </a:solidFill>
                        <a:latin typeface="Times New Roman"/>
                        <a:ea typeface="新細明體"/>
                        <a:cs typeface="Times New Roman"/>
                      </a:endParaRPr>
                    </a:p>
                  </a:txBody>
                  <a:tcPr marL="17780" marR="17780" marT="0" marB="0" anchor="ctr"/>
                </a:tc>
                <a:tc>
                  <a:txBody>
                    <a:bodyPr/>
                    <a:lstStyle/>
                    <a:p>
                      <a:pPr algn="ctr">
                        <a:spcAft>
                          <a:spcPts val="0"/>
                        </a:spcAft>
                      </a:pPr>
                      <a:r>
                        <a:rPr lang="en-US" altLang="zh-TW" sz="1600" kern="100" dirty="0" smtClean="0">
                          <a:solidFill>
                            <a:schemeClr val="tx1"/>
                          </a:solidFill>
                          <a:latin typeface="Times New Roman"/>
                          <a:ea typeface="新細明體"/>
                          <a:cs typeface="Times New Roman"/>
                        </a:rPr>
                        <a:t>Productivity</a:t>
                      </a:r>
                      <a:endParaRPr lang="zh-TW" sz="1600" kern="100" dirty="0">
                        <a:solidFill>
                          <a:schemeClr val="tx1"/>
                        </a:solidFill>
                        <a:latin typeface="Times New Roman"/>
                        <a:ea typeface="新細明體"/>
                        <a:cs typeface="Times New Roman"/>
                      </a:endParaRPr>
                    </a:p>
                  </a:txBody>
                  <a:tcPr marL="17780" marR="17780" marT="0" marB="0" anchor="ctr"/>
                </a:tc>
                <a:tc>
                  <a:txBody>
                    <a:bodyPr/>
                    <a:lstStyle/>
                    <a:p>
                      <a:pPr algn="ctr">
                        <a:spcAft>
                          <a:spcPts val="0"/>
                        </a:spcAft>
                      </a:pPr>
                      <a:r>
                        <a:rPr lang="en-US" altLang="zh-TW" sz="1600" kern="100" dirty="0" smtClean="0">
                          <a:solidFill>
                            <a:schemeClr val="tx1"/>
                          </a:solidFill>
                          <a:latin typeface="Times New Roman"/>
                          <a:ea typeface="標楷體"/>
                          <a:cs typeface="Times New Roman"/>
                        </a:rPr>
                        <a:t>Output</a:t>
                      </a:r>
                      <a:r>
                        <a:rPr lang="en-US" altLang="zh-TW" sz="1600" kern="100" baseline="0" dirty="0" smtClean="0">
                          <a:solidFill>
                            <a:schemeClr val="tx1"/>
                          </a:solidFill>
                          <a:latin typeface="Times New Roman"/>
                          <a:ea typeface="標楷體"/>
                          <a:cs typeface="Times New Roman"/>
                        </a:rPr>
                        <a:t> value</a:t>
                      </a:r>
                      <a:endParaRPr lang="zh-TW" sz="1600" kern="100" dirty="0">
                        <a:solidFill>
                          <a:schemeClr val="tx1"/>
                        </a:solidFill>
                        <a:latin typeface="Times New Roman"/>
                        <a:ea typeface="新細明體"/>
                        <a:cs typeface="Times New Roman"/>
                      </a:endParaRPr>
                    </a:p>
                  </a:txBody>
                  <a:tcPr marL="17780" marR="17780" marT="0" marB="0" anchor="ctr"/>
                </a:tc>
                <a:tc>
                  <a:txBody>
                    <a:bodyPr/>
                    <a:lstStyle/>
                    <a:p>
                      <a:pPr algn="ctr">
                        <a:spcAft>
                          <a:spcPts val="0"/>
                        </a:spcAft>
                      </a:pPr>
                      <a:r>
                        <a:rPr lang="en-US" altLang="zh-TW" sz="1600" kern="100" dirty="0" smtClean="0">
                          <a:solidFill>
                            <a:schemeClr val="tx1"/>
                          </a:solidFill>
                          <a:latin typeface="Times New Roman"/>
                          <a:ea typeface="標楷體"/>
                          <a:cs typeface="Times New Roman"/>
                        </a:rPr>
                        <a:t>Capacity</a:t>
                      </a:r>
                      <a:endParaRPr lang="zh-TW" sz="1600" kern="100" dirty="0">
                        <a:solidFill>
                          <a:schemeClr val="tx1"/>
                        </a:solidFill>
                        <a:latin typeface="Times New Roman"/>
                        <a:ea typeface="新細明體"/>
                        <a:cs typeface="Times New Roman"/>
                      </a:endParaRPr>
                    </a:p>
                  </a:txBody>
                  <a:tcPr marL="17780" marR="17780" marT="0" marB="0" anchor="ctr"/>
                </a:tc>
                <a:tc>
                  <a:txBody>
                    <a:bodyPr/>
                    <a:lstStyle/>
                    <a:p>
                      <a:pPr algn="ctr">
                        <a:spcAft>
                          <a:spcPts val="0"/>
                        </a:spcAft>
                      </a:pPr>
                      <a:r>
                        <a:rPr lang="en-US" altLang="zh-TW" sz="1600" kern="100" dirty="0" smtClean="0">
                          <a:solidFill>
                            <a:schemeClr val="tx1"/>
                          </a:solidFill>
                          <a:latin typeface="Times New Roman"/>
                          <a:ea typeface="新細明體"/>
                          <a:cs typeface="Times New Roman"/>
                        </a:rPr>
                        <a:t>Productivity</a:t>
                      </a:r>
                      <a:endParaRPr lang="zh-TW" sz="1600" kern="100" dirty="0">
                        <a:solidFill>
                          <a:schemeClr val="tx1"/>
                        </a:solidFill>
                        <a:latin typeface="Times New Roman"/>
                        <a:ea typeface="新細明體"/>
                        <a:cs typeface="Times New Roman"/>
                      </a:endParaRPr>
                    </a:p>
                  </a:txBody>
                  <a:tcPr marL="17780" marR="17780" marT="0" marB="0" anchor="ctr"/>
                </a:tc>
                <a:tc>
                  <a:txBody>
                    <a:bodyPr/>
                    <a:lstStyle/>
                    <a:p>
                      <a:pPr algn="ctr">
                        <a:spcAft>
                          <a:spcPts val="0"/>
                        </a:spcAft>
                      </a:pPr>
                      <a:r>
                        <a:rPr lang="en-US" altLang="zh-TW" sz="1600" kern="100" dirty="0" smtClean="0">
                          <a:solidFill>
                            <a:schemeClr val="tx1"/>
                          </a:solidFill>
                          <a:latin typeface="Times New Roman"/>
                          <a:ea typeface="標楷體"/>
                          <a:cs typeface="Times New Roman"/>
                        </a:rPr>
                        <a:t>Output</a:t>
                      </a:r>
                      <a:r>
                        <a:rPr lang="en-US" altLang="zh-TW" sz="1600" kern="100" baseline="0" dirty="0" smtClean="0">
                          <a:solidFill>
                            <a:schemeClr val="tx1"/>
                          </a:solidFill>
                          <a:latin typeface="Times New Roman"/>
                          <a:ea typeface="標楷體"/>
                          <a:cs typeface="Times New Roman"/>
                        </a:rPr>
                        <a:t> value</a:t>
                      </a:r>
                      <a:endParaRPr lang="zh-TW" sz="1600" kern="100" dirty="0">
                        <a:solidFill>
                          <a:schemeClr val="tx1"/>
                        </a:solidFill>
                        <a:latin typeface="Times New Roman"/>
                        <a:ea typeface="新細明體"/>
                        <a:cs typeface="Times New Roman"/>
                      </a:endParaRPr>
                    </a:p>
                  </a:txBody>
                  <a:tcPr marL="17780" marR="17780" marT="0" marB="0" anchor="ctr"/>
                </a:tc>
              </a:tr>
              <a:tr h="807042">
                <a:tc>
                  <a:txBody>
                    <a:bodyPr/>
                    <a:lstStyle/>
                    <a:p>
                      <a:pPr algn="just" fontAlgn="auto">
                        <a:spcAft>
                          <a:spcPts val="0"/>
                        </a:spcAft>
                      </a:pPr>
                      <a:r>
                        <a:rPr lang="en-US" altLang="zh-TW" sz="1800" kern="100" dirty="0" smtClean="0">
                          <a:solidFill>
                            <a:schemeClr val="tx1"/>
                          </a:solidFill>
                          <a:latin typeface="Times New Roman" pitchFamily="18" charset="0"/>
                          <a:ea typeface="標楷體"/>
                          <a:cs typeface="Times New Roman" pitchFamily="18" charset="0"/>
                        </a:rPr>
                        <a:t>Wire and Cable</a:t>
                      </a:r>
                      <a:endParaRPr lang="zh-TW" altLang="zh-TW" sz="1800" kern="100" dirty="0">
                        <a:solidFill>
                          <a:schemeClr val="tx1"/>
                        </a:solidFill>
                        <a:latin typeface="Times New Roman" pitchFamily="18" charset="0"/>
                        <a:ea typeface="華康中楷體"/>
                        <a:cs typeface="Times New Roman" pitchFamily="18" charset="0"/>
                      </a:endParaRPr>
                    </a:p>
                  </a:txBody>
                  <a:tcPr marL="17780" marR="17780" marT="0" marB="0" anchor="ctr"/>
                </a:tc>
                <a:tc>
                  <a:txBody>
                    <a:bodyPr/>
                    <a:lstStyle/>
                    <a:p>
                      <a:pPr algn="r" fontAlgn="b"/>
                      <a:r>
                        <a:rPr lang="en-US" altLang="zh-TW" sz="2000" b="0" i="0" u="none" strike="noStrike" dirty="0">
                          <a:latin typeface="標楷體"/>
                        </a:rPr>
                        <a:t>7,600 </a:t>
                      </a:r>
                      <a:endParaRPr lang="zh-TW" altLang="en-US" sz="2000" b="0" i="0" u="none" strike="noStrike" dirty="0">
                        <a:latin typeface="新細明體"/>
                      </a:endParaRPr>
                    </a:p>
                  </a:txBody>
                  <a:tcPr marL="0" marR="0" marT="0" marB="0" anchor="ctr"/>
                </a:tc>
                <a:tc>
                  <a:txBody>
                    <a:bodyPr/>
                    <a:lstStyle/>
                    <a:p>
                      <a:pPr algn="r" fontAlgn="ctr"/>
                      <a:r>
                        <a:rPr lang="en-US" altLang="zh-TW" sz="2000" b="0" i="0" u="none" strike="noStrike" dirty="0">
                          <a:latin typeface="標楷體"/>
                        </a:rPr>
                        <a:t>7,531 </a:t>
                      </a:r>
                    </a:p>
                  </a:txBody>
                  <a:tcPr marL="0" marR="0" marT="0" marB="0" anchor="ctr"/>
                </a:tc>
                <a:tc>
                  <a:txBody>
                    <a:bodyPr/>
                    <a:lstStyle/>
                    <a:p>
                      <a:pPr algn="r" fontAlgn="ctr"/>
                      <a:r>
                        <a:rPr lang="en-US" altLang="zh-TW" sz="2000" b="0" i="0" u="none" strike="noStrike" dirty="0">
                          <a:latin typeface="標楷體"/>
                        </a:rPr>
                        <a:t>1,291,336 </a:t>
                      </a:r>
                    </a:p>
                  </a:txBody>
                  <a:tcPr marL="0" marR="0" marT="0" marB="0" anchor="ctr"/>
                </a:tc>
                <a:tc>
                  <a:txBody>
                    <a:bodyPr/>
                    <a:lstStyle/>
                    <a:p>
                      <a:pPr algn="r" fontAlgn="ctr"/>
                      <a:r>
                        <a:rPr lang="en-US" altLang="zh-TW" sz="2000" b="0" i="0" u="none" strike="noStrike" dirty="0">
                          <a:latin typeface="標楷體"/>
                        </a:rPr>
                        <a:t>10,000 </a:t>
                      </a:r>
                    </a:p>
                  </a:txBody>
                  <a:tcPr marL="0" marR="0" marT="0" marB="0" anchor="ctr"/>
                </a:tc>
                <a:tc>
                  <a:txBody>
                    <a:bodyPr/>
                    <a:lstStyle/>
                    <a:p>
                      <a:pPr algn="r" fontAlgn="ctr"/>
                      <a:r>
                        <a:rPr lang="en-US" altLang="zh-TW" sz="2000" b="0" i="0" u="none" strike="noStrike" dirty="0">
                          <a:latin typeface="標楷體"/>
                        </a:rPr>
                        <a:t>8,549 </a:t>
                      </a:r>
                    </a:p>
                  </a:txBody>
                  <a:tcPr marL="0" marR="0" marT="0" marB="0" anchor="ctr"/>
                </a:tc>
                <a:tc>
                  <a:txBody>
                    <a:bodyPr/>
                    <a:lstStyle/>
                    <a:p>
                      <a:pPr algn="r" fontAlgn="ctr"/>
                      <a:r>
                        <a:rPr lang="en-US" altLang="zh-TW" sz="2000" b="0" i="0" u="none" strike="noStrike">
                          <a:latin typeface="標楷體"/>
                        </a:rPr>
                        <a:t>1,232,669 </a:t>
                      </a:r>
                    </a:p>
                  </a:txBody>
                  <a:tcPr marL="0" marR="0" marT="0" marB="0" anchor="ctr"/>
                </a:tc>
              </a:tr>
              <a:tr h="909667">
                <a:tc>
                  <a:txBody>
                    <a:bodyPr/>
                    <a:lstStyle/>
                    <a:p>
                      <a:pPr algn="l">
                        <a:spcAft>
                          <a:spcPts val="0"/>
                        </a:spcAft>
                      </a:pPr>
                      <a:r>
                        <a:rPr lang="en-US" altLang="zh-TW" sz="1600" kern="100" dirty="0" smtClean="0">
                          <a:solidFill>
                            <a:schemeClr val="tx1"/>
                          </a:solidFill>
                          <a:latin typeface="Times New Roman"/>
                          <a:ea typeface="標楷體"/>
                          <a:cs typeface="Times New Roman"/>
                        </a:rPr>
                        <a:t>Aluminum</a:t>
                      </a:r>
                      <a:r>
                        <a:rPr lang="en-US" altLang="zh-TW" sz="1600" kern="100" baseline="0" dirty="0" smtClean="0">
                          <a:solidFill>
                            <a:schemeClr val="tx1"/>
                          </a:solidFill>
                          <a:latin typeface="Times New Roman"/>
                          <a:ea typeface="標楷體"/>
                          <a:cs typeface="Times New Roman"/>
                        </a:rPr>
                        <a:t> Window Curtain Wall</a:t>
                      </a:r>
                      <a:endParaRPr lang="zh-TW" altLang="zh-TW" sz="1600" kern="100" dirty="0">
                        <a:solidFill>
                          <a:schemeClr val="tx1"/>
                        </a:solidFill>
                        <a:latin typeface="Times New Roman"/>
                        <a:ea typeface="+mn-ea"/>
                        <a:cs typeface="Times New Roman"/>
                      </a:endParaRPr>
                    </a:p>
                  </a:txBody>
                  <a:tcPr marL="17780" marR="17780" marT="0" marB="0" anchor="ctr"/>
                </a:tc>
                <a:tc>
                  <a:txBody>
                    <a:bodyPr/>
                    <a:lstStyle/>
                    <a:p>
                      <a:pPr algn="r" fontAlgn="ctr"/>
                      <a:r>
                        <a:rPr lang="en-US" altLang="zh-TW" sz="2000" b="0" i="0" u="none" strike="noStrike">
                          <a:latin typeface="標楷體"/>
                        </a:rPr>
                        <a:t>2,250 </a:t>
                      </a:r>
                    </a:p>
                  </a:txBody>
                  <a:tcPr marL="0" marR="0" marT="0" marB="0" anchor="ctr"/>
                </a:tc>
                <a:tc>
                  <a:txBody>
                    <a:bodyPr/>
                    <a:lstStyle/>
                    <a:p>
                      <a:pPr algn="r" fontAlgn="ctr"/>
                      <a:r>
                        <a:rPr lang="en-US" altLang="zh-TW" sz="2000" b="0" i="0" u="none" strike="noStrike">
                          <a:latin typeface="標楷體"/>
                        </a:rPr>
                        <a:t>1,435 </a:t>
                      </a:r>
                    </a:p>
                  </a:txBody>
                  <a:tcPr marL="0" marR="0" marT="0" marB="0" anchor="ctr"/>
                </a:tc>
                <a:tc>
                  <a:txBody>
                    <a:bodyPr/>
                    <a:lstStyle/>
                    <a:p>
                      <a:pPr algn="r" fontAlgn="ctr"/>
                      <a:r>
                        <a:rPr lang="en-US" altLang="zh-TW" sz="2000" b="0" i="0" u="none" strike="noStrike">
                          <a:latin typeface="標楷體"/>
                        </a:rPr>
                        <a:t>725,851 </a:t>
                      </a:r>
                    </a:p>
                  </a:txBody>
                  <a:tcPr marL="0" marR="0" marT="0" marB="0" anchor="ctr"/>
                </a:tc>
                <a:tc>
                  <a:txBody>
                    <a:bodyPr/>
                    <a:lstStyle/>
                    <a:p>
                      <a:pPr algn="r" fontAlgn="ctr"/>
                      <a:r>
                        <a:rPr lang="en-US" altLang="zh-TW" sz="2000" b="0" i="0" u="none" strike="noStrike">
                          <a:latin typeface="標楷體"/>
                        </a:rPr>
                        <a:t>3,000 </a:t>
                      </a:r>
                    </a:p>
                  </a:txBody>
                  <a:tcPr marL="0" marR="0" marT="0" marB="0" anchor="ctr"/>
                </a:tc>
                <a:tc>
                  <a:txBody>
                    <a:bodyPr/>
                    <a:lstStyle/>
                    <a:p>
                      <a:pPr algn="r" fontAlgn="ctr"/>
                      <a:r>
                        <a:rPr lang="en-US" altLang="zh-TW" sz="2000" b="0" i="0" u="none" strike="noStrike" dirty="0">
                          <a:latin typeface="標楷體"/>
                        </a:rPr>
                        <a:t>1,613 </a:t>
                      </a:r>
                    </a:p>
                  </a:txBody>
                  <a:tcPr marL="0" marR="0" marT="0" marB="0" anchor="ctr"/>
                </a:tc>
                <a:tc>
                  <a:txBody>
                    <a:bodyPr/>
                    <a:lstStyle/>
                    <a:p>
                      <a:pPr algn="r" fontAlgn="ctr"/>
                      <a:r>
                        <a:rPr lang="en-US" altLang="zh-TW" sz="2000" b="0" i="0" u="none" strike="noStrike" dirty="0">
                          <a:latin typeface="標楷體"/>
                        </a:rPr>
                        <a:t>771,967 </a:t>
                      </a:r>
                    </a:p>
                  </a:txBody>
                  <a:tcPr marL="0" marR="0" marT="0" marB="0" anchor="ctr"/>
                </a:tc>
              </a:tr>
              <a:tr h="807042">
                <a:tc>
                  <a:txBody>
                    <a:bodyPr/>
                    <a:lstStyle/>
                    <a:p>
                      <a:pPr>
                        <a:spcAft>
                          <a:spcPts val="0"/>
                        </a:spcAft>
                      </a:pPr>
                      <a:r>
                        <a:rPr lang="en-US" altLang="zh-TW" sz="1800" kern="100" dirty="0" smtClean="0">
                          <a:solidFill>
                            <a:schemeClr val="tx1"/>
                          </a:solidFill>
                          <a:latin typeface="Times New Roman"/>
                          <a:ea typeface="標楷體"/>
                          <a:cs typeface="Times New Roman"/>
                        </a:rPr>
                        <a:t>Total</a:t>
                      </a:r>
                      <a:endParaRPr lang="zh-TW" altLang="zh-TW" sz="1800" kern="100" dirty="0">
                        <a:solidFill>
                          <a:schemeClr val="tx1"/>
                        </a:solidFill>
                        <a:latin typeface="Times New Roman"/>
                        <a:ea typeface="+mn-ea"/>
                        <a:cs typeface="Times New Roman"/>
                      </a:endParaRPr>
                    </a:p>
                  </a:txBody>
                  <a:tcPr marL="17780" marR="17780" marT="0" marB="0" anchor="ctr"/>
                </a:tc>
                <a:tc>
                  <a:txBody>
                    <a:bodyPr/>
                    <a:lstStyle/>
                    <a:p>
                      <a:pPr algn="r" fontAlgn="ctr"/>
                      <a:r>
                        <a:rPr lang="en-US" altLang="zh-TW" sz="2000" b="0" i="0" u="none" strike="noStrike">
                          <a:latin typeface="標楷體"/>
                        </a:rPr>
                        <a:t>9,850 </a:t>
                      </a:r>
                    </a:p>
                  </a:txBody>
                  <a:tcPr marL="0" marR="0" marT="0" marB="0" anchor="ctr"/>
                </a:tc>
                <a:tc>
                  <a:txBody>
                    <a:bodyPr/>
                    <a:lstStyle/>
                    <a:p>
                      <a:pPr algn="r" fontAlgn="ctr"/>
                      <a:r>
                        <a:rPr lang="en-US" altLang="zh-TW" sz="2000" b="0" i="0" u="none" strike="noStrike">
                          <a:latin typeface="標楷體"/>
                        </a:rPr>
                        <a:t>8,966 </a:t>
                      </a:r>
                    </a:p>
                  </a:txBody>
                  <a:tcPr marL="0" marR="0" marT="0" marB="0" anchor="ctr"/>
                </a:tc>
                <a:tc>
                  <a:txBody>
                    <a:bodyPr/>
                    <a:lstStyle/>
                    <a:p>
                      <a:pPr algn="r" fontAlgn="ctr"/>
                      <a:r>
                        <a:rPr lang="en-US" altLang="zh-TW" sz="2000" b="0" i="0" u="none" strike="noStrike">
                          <a:latin typeface="標楷體"/>
                        </a:rPr>
                        <a:t>2,017,187 </a:t>
                      </a:r>
                    </a:p>
                  </a:txBody>
                  <a:tcPr marL="0" marR="0" marT="0" marB="0" anchor="ctr"/>
                </a:tc>
                <a:tc>
                  <a:txBody>
                    <a:bodyPr/>
                    <a:lstStyle/>
                    <a:p>
                      <a:pPr algn="r" fontAlgn="ctr"/>
                      <a:r>
                        <a:rPr lang="en-US" altLang="zh-TW" sz="2000" b="0" i="0" u="none" strike="noStrike">
                          <a:latin typeface="標楷體"/>
                        </a:rPr>
                        <a:t>13,000 </a:t>
                      </a:r>
                    </a:p>
                  </a:txBody>
                  <a:tcPr marL="0" marR="0" marT="0" marB="0" anchor="ctr"/>
                </a:tc>
                <a:tc>
                  <a:txBody>
                    <a:bodyPr/>
                    <a:lstStyle/>
                    <a:p>
                      <a:pPr algn="r" fontAlgn="ctr"/>
                      <a:r>
                        <a:rPr lang="en-US" altLang="zh-TW" sz="2000" b="0" i="0" u="none" strike="noStrike">
                          <a:latin typeface="標楷體"/>
                        </a:rPr>
                        <a:t>10,162 </a:t>
                      </a:r>
                    </a:p>
                  </a:txBody>
                  <a:tcPr marL="0" marR="0" marT="0" marB="0" anchor="ctr"/>
                </a:tc>
                <a:tc>
                  <a:txBody>
                    <a:bodyPr/>
                    <a:lstStyle/>
                    <a:p>
                      <a:pPr algn="r" fontAlgn="ctr"/>
                      <a:r>
                        <a:rPr lang="en-US" altLang="zh-TW" sz="2000" b="0" i="0" u="none" strike="noStrike" dirty="0">
                          <a:latin typeface="標楷體"/>
                        </a:rPr>
                        <a:t>2,004,636 </a:t>
                      </a:r>
                    </a:p>
                  </a:txBody>
                  <a:tcPr marL="0" marR="0" marT="0" marB="0" anchor="ctr"/>
                </a:tc>
              </a:tr>
            </a:tbl>
          </a:graphicData>
        </a:graphic>
      </p:graphicFrame>
      <p:sp>
        <p:nvSpPr>
          <p:cNvPr id="4" name="投影片編號版面配置區 3"/>
          <p:cNvSpPr>
            <a:spLocks noGrp="1"/>
          </p:cNvSpPr>
          <p:nvPr>
            <p:ph type="sldNum" sz="quarter" idx="12"/>
          </p:nvPr>
        </p:nvSpPr>
        <p:spPr/>
        <p:txBody>
          <a:bodyPr>
            <a:normAutofit/>
          </a:bodyPr>
          <a:lstStyle/>
          <a:p>
            <a:fld id="{4D7FAEE6-2A4A-46A2-BC14-94A91FA8264E}" type="slidenum">
              <a:rPr lang="zh-TW" altLang="en-US" smtClean="0"/>
              <a:pPr/>
              <a:t>10</a:t>
            </a:fld>
            <a:endParaRPr lang="zh-TW" altLang="en-US"/>
          </a:p>
        </p:txBody>
      </p:sp>
      <p:sp>
        <p:nvSpPr>
          <p:cNvPr id="2" name="標題 1"/>
          <p:cNvSpPr>
            <a:spLocks noGrp="1"/>
          </p:cNvSpPr>
          <p:nvPr>
            <p:ph type="title"/>
          </p:nvPr>
        </p:nvSpPr>
        <p:spPr>
          <a:xfrm>
            <a:off x="304800" y="332656"/>
            <a:ext cx="8686800" cy="792088"/>
          </a:xfrm>
        </p:spPr>
        <p:txBody>
          <a:bodyPr>
            <a:normAutofit/>
          </a:bodyPr>
          <a:lstStyle/>
          <a:p>
            <a:r>
              <a:rPr lang="zh-TW" altLang="en-US" b="1" dirty="0" smtClean="0">
                <a:solidFill>
                  <a:schemeClr val="tx1"/>
                </a:solidFill>
                <a:latin typeface="標楷體" pitchFamily="65" charset="-120"/>
                <a:ea typeface="標楷體" pitchFamily="65" charset="-120"/>
              </a:rPr>
              <a:t> </a:t>
            </a:r>
            <a:r>
              <a:rPr lang="en-US" altLang="zh-TW" sz="2800" cap="all" dirty="0" smtClean="0">
                <a:latin typeface="標楷體" pitchFamily="65" charset="-120"/>
                <a:ea typeface="標楷體" pitchFamily="65" charset="-120"/>
              </a:rPr>
              <a:t>Last two years PRODUCTI0N VALUE TABLE</a:t>
            </a:r>
            <a:endParaRPr lang="zh-TW" altLang="en-US" sz="2800" b="1" dirty="0">
              <a:solidFill>
                <a:schemeClr val="tx1"/>
              </a:solidFill>
              <a:latin typeface="標楷體" pitchFamily="65" charset="-120"/>
              <a:ea typeface="標楷體" pitchFamily="65" charset="-120"/>
            </a:endParaRPr>
          </a:p>
        </p:txBody>
      </p:sp>
      <p:cxnSp>
        <p:nvCxnSpPr>
          <p:cNvPr id="11" name="直線接點 10"/>
          <p:cNvCxnSpPr/>
          <p:nvPr/>
        </p:nvCxnSpPr>
        <p:spPr>
          <a:xfrm>
            <a:off x="467544" y="2276872"/>
            <a:ext cx="1584176" cy="1584176"/>
          </a:xfrm>
          <a:prstGeom prst="line">
            <a:avLst/>
          </a:prstGeom>
        </p:spPr>
        <p:style>
          <a:lnRef idx="1">
            <a:schemeClr val="accent1"/>
          </a:lnRef>
          <a:fillRef idx="0">
            <a:schemeClr val="accent1"/>
          </a:fillRef>
          <a:effectRef idx="0">
            <a:schemeClr val="accent1"/>
          </a:effectRef>
          <a:fontRef idx="minor">
            <a:schemeClr val="tx1"/>
          </a:fontRef>
        </p:style>
      </p:cxnSp>
      <p:sp>
        <p:nvSpPr>
          <p:cNvPr id="23" name="文字方塊 22"/>
          <p:cNvSpPr txBox="1"/>
          <p:nvPr/>
        </p:nvSpPr>
        <p:spPr>
          <a:xfrm>
            <a:off x="6012160" y="980728"/>
            <a:ext cx="2808312" cy="369332"/>
          </a:xfrm>
          <a:prstGeom prst="rect">
            <a:avLst/>
          </a:prstGeom>
          <a:noFill/>
        </p:spPr>
        <p:txBody>
          <a:bodyPr wrap="square" rtlCol="0">
            <a:spAutoFit/>
          </a:bodyPr>
          <a:lstStyle/>
          <a:p>
            <a:r>
              <a:rPr lang="en-US" altLang="zh-TW" dirty="0" smtClean="0">
                <a:solidFill>
                  <a:schemeClr val="tx2"/>
                </a:solidFill>
                <a:latin typeface="標楷體" pitchFamily="65" charset="-120"/>
                <a:ea typeface="標楷體" pitchFamily="65" charset="-120"/>
              </a:rPr>
              <a:t>Unit</a:t>
            </a:r>
            <a:r>
              <a:rPr lang="zh-TW" altLang="zh-TW" dirty="0" smtClean="0">
                <a:solidFill>
                  <a:schemeClr val="tx2"/>
                </a:solidFill>
                <a:latin typeface="標楷體" pitchFamily="65" charset="-120"/>
                <a:ea typeface="標楷體" pitchFamily="65" charset="-120"/>
              </a:rPr>
              <a:t>：</a:t>
            </a:r>
            <a:r>
              <a:rPr lang="en-US" altLang="zh-TW" dirty="0" smtClean="0">
                <a:solidFill>
                  <a:schemeClr val="tx2"/>
                </a:solidFill>
                <a:latin typeface="標楷體" pitchFamily="65" charset="-120"/>
                <a:ea typeface="標楷體" pitchFamily="65" charset="-120"/>
              </a:rPr>
              <a:t>NTD1000</a:t>
            </a:r>
            <a:r>
              <a:rPr lang="zh-TW" altLang="zh-TW" dirty="0" smtClean="0">
                <a:solidFill>
                  <a:schemeClr val="tx2"/>
                </a:solidFill>
                <a:latin typeface="標楷體" pitchFamily="65" charset="-120"/>
                <a:ea typeface="標楷體" pitchFamily="65" charset="-120"/>
              </a:rPr>
              <a:t>；</a:t>
            </a:r>
            <a:r>
              <a:rPr lang="en-US" altLang="zh-TW" dirty="0" smtClean="0">
                <a:solidFill>
                  <a:schemeClr val="tx2"/>
                </a:solidFill>
                <a:latin typeface="標楷體" pitchFamily="65" charset="-120"/>
                <a:ea typeface="標楷體" pitchFamily="65" charset="-120"/>
              </a:rPr>
              <a:t>MT</a:t>
            </a:r>
            <a:endParaRPr lang="zh-TW" altLang="en-US" dirty="0">
              <a:solidFill>
                <a:schemeClr val="tx2"/>
              </a:solidFill>
              <a:latin typeface="標楷體" pitchFamily="65" charset="-120"/>
              <a:ea typeface="標楷體" pitchFamily="65" charset="-120"/>
            </a:endParaRPr>
          </a:p>
        </p:txBody>
      </p:sp>
      <p:pic>
        <p:nvPicPr>
          <p:cNvPr id="27" name="Picture 2" descr="C:\Users\cwco\Pictures\image003.gif"/>
          <p:cNvPicPr>
            <a:picLocks noChangeAspect="1" noChangeArrowheads="1"/>
          </p:cNvPicPr>
          <p:nvPr/>
        </p:nvPicPr>
        <p:blipFill>
          <a:blip r:embed="rId2" cstate="print"/>
          <a:srcRect/>
          <a:stretch>
            <a:fillRect/>
          </a:stretch>
        </p:blipFill>
        <p:spPr bwMode="auto">
          <a:xfrm>
            <a:off x="7524328" y="188640"/>
            <a:ext cx="1080120" cy="717962"/>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內容版面配置區 17"/>
          <p:cNvGraphicFramePr>
            <a:graphicFrameLocks noGrp="1"/>
          </p:cNvGraphicFramePr>
          <p:nvPr>
            <p:ph idx="1"/>
          </p:nvPr>
        </p:nvGraphicFramePr>
        <p:xfrm>
          <a:off x="251520" y="1484784"/>
          <a:ext cx="8676457" cy="4983506"/>
        </p:xfrm>
        <a:graphic>
          <a:graphicData uri="http://schemas.openxmlformats.org/drawingml/2006/table">
            <a:tbl>
              <a:tblPr firstRow="1" bandRow="1">
                <a:effectLst/>
                <a:tableStyleId>{5C22544A-7EE6-4342-B048-85BDC9FD1C3A}</a:tableStyleId>
              </a:tblPr>
              <a:tblGrid>
                <a:gridCol w="2149423"/>
                <a:gridCol w="1595140"/>
                <a:gridCol w="1595140"/>
                <a:gridCol w="1525375"/>
                <a:gridCol w="1811379"/>
              </a:tblGrid>
              <a:tr h="792443">
                <a:tc>
                  <a:txBody>
                    <a:bodyPr/>
                    <a:lstStyle/>
                    <a:p>
                      <a:pPr algn="ctr">
                        <a:spcAft>
                          <a:spcPts val="0"/>
                        </a:spcAft>
                      </a:pPr>
                      <a:r>
                        <a:rPr lang="zh-TW" altLang="zh-TW" sz="2000" b="1" kern="100" dirty="0" smtClean="0">
                          <a:solidFill>
                            <a:schemeClr val="tx1"/>
                          </a:solidFill>
                          <a:latin typeface="Times New Roman"/>
                          <a:ea typeface="標楷體"/>
                          <a:cs typeface="Times New Roman"/>
                        </a:rPr>
                        <a:t>年</a:t>
                      </a:r>
                      <a:r>
                        <a:rPr lang="en-US" altLang="zh-TW" sz="2000" b="1" kern="100" dirty="0" smtClean="0">
                          <a:solidFill>
                            <a:schemeClr val="tx1"/>
                          </a:solidFill>
                          <a:latin typeface="Times New Roman"/>
                          <a:ea typeface="標楷體"/>
                          <a:cs typeface="Times New Roman"/>
                        </a:rPr>
                        <a:t>  </a:t>
                      </a:r>
                      <a:r>
                        <a:rPr lang="zh-TW" altLang="zh-TW" sz="2000" b="1" kern="100" dirty="0" smtClean="0">
                          <a:solidFill>
                            <a:schemeClr val="tx1"/>
                          </a:solidFill>
                          <a:latin typeface="Times New Roman"/>
                          <a:ea typeface="標楷體"/>
                          <a:cs typeface="Times New Roman"/>
                        </a:rPr>
                        <a:t>度</a:t>
                      </a:r>
                      <a:endParaRPr lang="en-US" altLang="zh-TW" sz="2000" b="1" kern="100" dirty="0" smtClean="0">
                        <a:solidFill>
                          <a:schemeClr val="tx1"/>
                        </a:solidFill>
                        <a:latin typeface="Times New Roman"/>
                        <a:ea typeface="標楷體"/>
                        <a:cs typeface="Times New Roman"/>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kern="100" dirty="0" smtClean="0">
                          <a:solidFill>
                            <a:schemeClr val="tx1"/>
                          </a:solidFill>
                          <a:latin typeface="Times New Roman"/>
                          <a:ea typeface="標楷體"/>
                          <a:cs typeface="Times New Roman"/>
                        </a:rPr>
                        <a:t>Year</a:t>
                      </a:r>
                      <a:endParaRPr lang="zh-TW" altLang="zh-TW" sz="2000" kern="100" dirty="0" smtClean="0">
                        <a:solidFill>
                          <a:schemeClr val="tx1"/>
                        </a:solidFill>
                        <a:latin typeface="Times New Roman"/>
                        <a:ea typeface="+mn-ea"/>
                        <a:cs typeface="Times New Roman"/>
                      </a:endParaRPr>
                    </a:p>
                  </a:txBody>
                  <a:tcPr marL="17780" marR="17780" marT="0" marB="0" anchor="ctr"/>
                </a:tc>
                <a:tc gridSpan="2">
                  <a:txBody>
                    <a:bodyPr/>
                    <a:lstStyle/>
                    <a:p>
                      <a:pPr algn="ctr" fontAlgn="ctr"/>
                      <a:r>
                        <a:rPr lang="en-US" altLang="zh-TW" sz="2800" b="1" i="0" u="none" strike="noStrike" dirty="0" smtClean="0">
                          <a:solidFill>
                            <a:schemeClr val="tx1"/>
                          </a:solidFill>
                          <a:latin typeface="標楷體" pitchFamily="65" charset="-120"/>
                          <a:ea typeface="標楷體" pitchFamily="65" charset="-120"/>
                        </a:rPr>
                        <a:t>111</a:t>
                      </a:r>
                      <a:r>
                        <a:rPr lang="zh-TW" altLang="en-US" sz="2800" b="1" i="0" u="none" strike="noStrike" dirty="0" smtClean="0">
                          <a:solidFill>
                            <a:schemeClr val="tx1"/>
                          </a:solidFill>
                          <a:latin typeface="標楷體" pitchFamily="65" charset="-120"/>
                          <a:ea typeface="標楷體" pitchFamily="65" charset="-120"/>
                        </a:rPr>
                        <a:t>年前三季</a:t>
                      </a:r>
                      <a:endParaRPr lang="en-US" altLang="zh-TW" sz="2800" b="1" i="0" u="none" strike="noStrike" dirty="0" smtClean="0">
                        <a:solidFill>
                          <a:schemeClr val="tx1"/>
                        </a:solidFill>
                        <a:latin typeface="標楷體" pitchFamily="65" charset="-120"/>
                        <a:ea typeface="標楷體" pitchFamily="65" charset="-120"/>
                      </a:endParaRPr>
                    </a:p>
                    <a:p>
                      <a:pPr marL="0" marR="0" indent="0" algn="ctr" defTabSz="914400" rtl="0" eaLnBrk="1" fontAlgn="ctr" latinLnBrk="0" hangingPunct="1">
                        <a:lnSpc>
                          <a:spcPct val="100000"/>
                        </a:lnSpc>
                        <a:spcBef>
                          <a:spcPts val="0"/>
                        </a:spcBef>
                        <a:spcAft>
                          <a:spcPts val="0"/>
                        </a:spcAft>
                        <a:buClrTx/>
                        <a:buSzTx/>
                        <a:buFontTx/>
                        <a:buNone/>
                        <a:tabLst/>
                        <a:defRPr/>
                      </a:pPr>
                      <a:r>
                        <a:rPr kumimoji="0" lang="en-US" altLang="zh-TW" sz="1600" b="1" kern="1200" dirty="0" smtClean="0">
                          <a:solidFill>
                            <a:schemeClr val="tx1"/>
                          </a:solidFill>
                          <a:latin typeface="標楷體" pitchFamily="65" charset="-120"/>
                          <a:ea typeface="標楷體" pitchFamily="65" charset="-120"/>
                          <a:cs typeface="+mn-cs"/>
                        </a:rPr>
                        <a:t>(2022</a:t>
                      </a:r>
                      <a:r>
                        <a:rPr kumimoji="0" lang="en-US" altLang="zh-TW" sz="1600" b="1" kern="1200" baseline="0" dirty="0" smtClean="0">
                          <a:solidFill>
                            <a:schemeClr val="tx1"/>
                          </a:solidFill>
                          <a:latin typeface="標楷體" pitchFamily="65" charset="-120"/>
                          <a:ea typeface="標楷體" pitchFamily="65" charset="-120"/>
                          <a:cs typeface="+mn-cs"/>
                        </a:rPr>
                        <a:t> First three quarters)</a:t>
                      </a:r>
                      <a:endParaRPr lang="zh-TW" altLang="en-US" sz="1600" dirty="0" smtClean="0">
                        <a:solidFill>
                          <a:schemeClr val="tx1"/>
                        </a:solidFill>
                        <a:latin typeface="標楷體" pitchFamily="65" charset="-120"/>
                        <a:ea typeface="標楷體" pitchFamily="65" charset="-120"/>
                      </a:endParaRPr>
                    </a:p>
                  </a:txBody>
                  <a:tcPr marL="0" marR="0" marT="0" marB="0" anchor="ctr"/>
                </a:tc>
                <a:tc hMerge="1">
                  <a:txBody>
                    <a:bodyPr/>
                    <a:lstStyle/>
                    <a:p>
                      <a:endParaRPr lang="zh-TW" altLang="en-US"/>
                    </a:p>
                  </a:txBody>
                  <a:tcPr/>
                </a:tc>
                <a:tc gridSpan="2">
                  <a:txBody>
                    <a:bodyPr/>
                    <a:lstStyle/>
                    <a:p>
                      <a:pPr algn="ctr" fontAlgn="ctr"/>
                      <a:r>
                        <a:rPr lang="en-US" altLang="zh-TW" sz="2000" b="1" i="0" u="none" strike="noStrike" dirty="0" smtClean="0">
                          <a:solidFill>
                            <a:schemeClr val="tx1"/>
                          </a:solidFill>
                          <a:latin typeface="標楷體" pitchFamily="65" charset="-120"/>
                          <a:ea typeface="標楷體" pitchFamily="65" charset="-120"/>
                        </a:rPr>
                        <a:t>110</a:t>
                      </a:r>
                      <a:r>
                        <a:rPr lang="zh-TW" altLang="en-US" sz="2000" b="1" i="0" u="none" strike="noStrike" dirty="0" smtClean="0">
                          <a:solidFill>
                            <a:schemeClr val="tx1"/>
                          </a:solidFill>
                          <a:latin typeface="標楷體" pitchFamily="65" charset="-120"/>
                          <a:ea typeface="標楷體" pitchFamily="65" charset="-120"/>
                        </a:rPr>
                        <a:t>年度</a:t>
                      </a:r>
                      <a:endParaRPr lang="en-US" altLang="zh-TW" sz="2000" b="1" i="0" u="none" strike="noStrike" dirty="0" smtClean="0">
                        <a:solidFill>
                          <a:schemeClr val="tx1"/>
                        </a:solidFill>
                        <a:latin typeface="標楷體" pitchFamily="65" charset="-120"/>
                        <a:ea typeface="標楷體" pitchFamily="65" charset="-120"/>
                      </a:endParaRPr>
                    </a:p>
                    <a:p>
                      <a:pPr algn="ctr" fontAlgn="ctr"/>
                      <a:r>
                        <a:rPr lang="en-US" altLang="zh-TW" sz="2000" b="1" i="0" u="none" strike="noStrike" dirty="0" smtClean="0">
                          <a:solidFill>
                            <a:schemeClr val="tx1"/>
                          </a:solidFill>
                          <a:latin typeface="標楷體" pitchFamily="65" charset="-120"/>
                          <a:ea typeface="標楷體" pitchFamily="65" charset="-120"/>
                        </a:rPr>
                        <a:t>(2021)</a:t>
                      </a:r>
                      <a:endParaRPr lang="zh-TW" altLang="en-US" sz="2000" b="1" i="0" u="none" strike="noStrike" dirty="0">
                        <a:solidFill>
                          <a:schemeClr val="tx1"/>
                        </a:solidFill>
                        <a:latin typeface="標楷體" pitchFamily="65" charset="-120"/>
                        <a:ea typeface="標楷體" pitchFamily="65" charset="-120"/>
                      </a:endParaRPr>
                    </a:p>
                  </a:txBody>
                  <a:tcPr marL="0" marR="0" marT="0" marB="0" anchor="ctr"/>
                </a:tc>
                <a:tc hMerge="1">
                  <a:txBody>
                    <a:bodyPr/>
                    <a:lstStyle/>
                    <a:p>
                      <a:endParaRPr lang="zh-TW" altLang="en-US"/>
                    </a:p>
                  </a:txBody>
                  <a:tcPr/>
                </a:tc>
              </a:tr>
              <a:tr h="1349643">
                <a:tc>
                  <a:txBody>
                    <a:bodyPr/>
                    <a:lstStyle/>
                    <a:p>
                      <a:pPr>
                        <a:spcAft>
                          <a:spcPts val="0"/>
                        </a:spcAft>
                      </a:pPr>
                      <a:r>
                        <a:rPr lang="zh-TW" altLang="en-US" sz="1800" kern="100" dirty="0" smtClean="0">
                          <a:solidFill>
                            <a:schemeClr val="tx1"/>
                          </a:solidFill>
                          <a:latin typeface="Times New Roman"/>
                          <a:ea typeface="標楷體"/>
                          <a:cs typeface="Times New Roman"/>
                        </a:rPr>
                        <a:t>         </a:t>
                      </a:r>
                      <a:endParaRPr lang="en-US" altLang="zh-TW" sz="1800" b="1" kern="100" dirty="0" smtClean="0">
                        <a:solidFill>
                          <a:schemeClr val="tx1"/>
                        </a:solidFill>
                        <a:latin typeface="Times New Roman"/>
                        <a:ea typeface="標楷體"/>
                        <a:cs typeface="Times New Roman"/>
                      </a:endParaRPr>
                    </a:p>
                    <a:p>
                      <a:pPr algn="ctr">
                        <a:spcAft>
                          <a:spcPts val="0"/>
                        </a:spcAft>
                      </a:pPr>
                      <a:r>
                        <a:rPr lang="en-US" altLang="zh-TW" sz="1400" kern="100" dirty="0" smtClean="0">
                          <a:solidFill>
                            <a:schemeClr val="tx1"/>
                          </a:solidFill>
                          <a:latin typeface="標楷體"/>
                          <a:ea typeface="+mn-ea"/>
                          <a:cs typeface="Times New Roman"/>
                        </a:rPr>
                        <a:t>       Sales</a:t>
                      </a:r>
                      <a:r>
                        <a:rPr lang="en-US" altLang="zh-TW" sz="1400" kern="100" baseline="0" dirty="0" smtClean="0">
                          <a:solidFill>
                            <a:schemeClr val="tx1"/>
                          </a:solidFill>
                          <a:latin typeface="標楷體"/>
                          <a:ea typeface="+mn-ea"/>
                          <a:cs typeface="Times New Roman"/>
                        </a:rPr>
                        <a:t>  </a:t>
                      </a:r>
                      <a:r>
                        <a:rPr lang="en-US" altLang="zh-TW" sz="1400" kern="100" dirty="0" smtClean="0">
                          <a:solidFill>
                            <a:schemeClr val="tx1"/>
                          </a:solidFill>
                          <a:latin typeface="標楷體"/>
                          <a:ea typeface="+mn-ea"/>
                          <a:cs typeface="Times New Roman"/>
                        </a:rPr>
                        <a:t>Value</a:t>
                      </a:r>
                      <a:r>
                        <a:rPr lang="en-US" altLang="zh-TW" sz="1400" b="1" kern="100" dirty="0" smtClean="0">
                          <a:solidFill>
                            <a:schemeClr val="tx1"/>
                          </a:solidFill>
                          <a:latin typeface="Times New Roman"/>
                          <a:ea typeface="標楷體"/>
                          <a:cs typeface="Times New Roman"/>
                        </a:rPr>
                        <a:t> </a:t>
                      </a:r>
                    </a:p>
                    <a:p>
                      <a:pPr algn="l">
                        <a:spcAft>
                          <a:spcPts val="0"/>
                        </a:spcAft>
                      </a:pPr>
                      <a:endParaRPr lang="en-US" altLang="zh-TW" sz="1400" kern="100" dirty="0" smtClean="0">
                        <a:solidFill>
                          <a:schemeClr val="tx1"/>
                        </a:solidFill>
                        <a:latin typeface="Times New Roman"/>
                        <a:ea typeface="標楷體"/>
                        <a:cs typeface="Times New Roman"/>
                      </a:endParaRPr>
                    </a:p>
                    <a:p>
                      <a:pPr algn="l">
                        <a:spcAft>
                          <a:spcPts val="0"/>
                        </a:spcAft>
                      </a:pPr>
                      <a:endParaRPr lang="en-US" altLang="zh-TW" sz="1400" kern="100" dirty="0" smtClean="0">
                        <a:solidFill>
                          <a:schemeClr val="tx1"/>
                        </a:solidFill>
                        <a:latin typeface="Times New Roman"/>
                        <a:ea typeface="標楷體"/>
                        <a:cs typeface="Times New Roman"/>
                      </a:endParaRPr>
                    </a:p>
                    <a:p>
                      <a:pPr algn="l">
                        <a:spcAft>
                          <a:spcPts val="0"/>
                        </a:spcAft>
                      </a:pPr>
                      <a:r>
                        <a:rPr lang="en-US" altLang="zh-TW" sz="1400" kern="100" dirty="0" smtClean="0">
                          <a:solidFill>
                            <a:schemeClr val="tx1"/>
                          </a:solidFill>
                          <a:latin typeface="Times New Roman"/>
                          <a:ea typeface="標楷體"/>
                          <a:cs typeface="Times New Roman"/>
                        </a:rPr>
                        <a:t>Major</a:t>
                      </a:r>
                      <a:r>
                        <a:rPr lang="en-US" altLang="zh-TW" sz="1400" kern="100" baseline="0" dirty="0" smtClean="0">
                          <a:solidFill>
                            <a:schemeClr val="tx1"/>
                          </a:solidFill>
                          <a:latin typeface="Times New Roman"/>
                          <a:ea typeface="標楷體"/>
                          <a:cs typeface="Times New Roman"/>
                        </a:rPr>
                        <a:t> Products </a:t>
                      </a:r>
                    </a:p>
                    <a:p>
                      <a:pPr algn="just">
                        <a:spcAft>
                          <a:spcPts val="0"/>
                        </a:spcAft>
                      </a:pPr>
                      <a:r>
                        <a:rPr lang="en-US" altLang="zh-TW" sz="1400" kern="100" baseline="0" dirty="0" smtClean="0">
                          <a:solidFill>
                            <a:schemeClr val="tx1"/>
                          </a:solidFill>
                          <a:latin typeface="Times New Roman"/>
                          <a:ea typeface="標楷體"/>
                          <a:cs typeface="Times New Roman"/>
                        </a:rPr>
                        <a:t>(or Department)</a:t>
                      </a:r>
                      <a:endParaRPr lang="zh-TW" altLang="zh-TW" sz="1400" kern="100" dirty="0" smtClean="0">
                        <a:solidFill>
                          <a:schemeClr val="tx1"/>
                        </a:solidFill>
                        <a:latin typeface="Times New Roman"/>
                        <a:ea typeface="+mn-ea"/>
                        <a:cs typeface="Times New Roman"/>
                      </a:endParaRPr>
                    </a:p>
                  </a:txBody>
                  <a:tcPr marL="17780" marR="17780" marT="0" marB="0"/>
                </a:tc>
                <a:tc>
                  <a:txBody>
                    <a:bodyPr/>
                    <a:lstStyle/>
                    <a:p>
                      <a:pPr algn="ctr">
                        <a:spcAft>
                          <a:spcPts val="0"/>
                        </a:spcAft>
                      </a:pPr>
                      <a:r>
                        <a:rPr lang="zh-TW" altLang="en-US" sz="2000" kern="100" dirty="0">
                          <a:solidFill>
                            <a:schemeClr val="tx1"/>
                          </a:solidFill>
                          <a:latin typeface="Times New Roman"/>
                          <a:ea typeface="標楷體"/>
                          <a:cs typeface="Times New Roman"/>
                        </a:rPr>
                        <a:t>銷</a:t>
                      </a:r>
                      <a:r>
                        <a:rPr lang="zh-TW" sz="2000" kern="100" dirty="0" smtClean="0">
                          <a:solidFill>
                            <a:schemeClr val="tx1"/>
                          </a:solidFill>
                          <a:latin typeface="Times New Roman"/>
                          <a:ea typeface="標楷體"/>
                          <a:cs typeface="Times New Roman"/>
                        </a:rPr>
                        <a:t>量</a:t>
                      </a:r>
                      <a:endParaRPr lang="zh-TW" sz="2000" kern="100" dirty="0">
                        <a:solidFill>
                          <a:schemeClr val="tx1"/>
                        </a:solidFill>
                        <a:latin typeface="Times New Roman"/>
                        <a:ea typeface="新細明體"/>
                        <a:cs typeface="Times New Roman"/>
                      </a:endParaRPr>
                    </a:p>
                  </a:txBody>
                  <a:tcPr marL="17780" marR="17780" marT="0" marB="0" anchor="ctr"/>
                </a:tc>
                <a:tc>
                  <a:txBody>
                    <a:bodyPr/>
                    <a:lstStyle/>
                    <a:p>
                      <a:pPr algn="ctr">
                        <a:spcAft>
                          <a:spcPts val="0"/>
                        </a:spcAft>
                      </a:pPr>
                      <a:r>
                        <a:rPr lang="zh-TW" altLang="en-US" sz="2000" kern="100" dirty="0" smtClean="0">
                          <a:solidFill>
                            <a:schemeClr val="tx1"/>
                          </a:solidFill>
                          <a:latin typeface="Times New Roman"/>
                          <a:ea typeface="標楷體"/>
                          <a:cs typeface="Times New Roman"/>
                        </a:rPr>
                        <a:t>銷</a:t>
                      </a:r>
                      <a:r>
                        <a:rPr lang="zh-TW" sz="2000" kern="100" dirty="0" smtClean="0">
                          <a:solidFill>
                            <a:schemeClr val="tx1"/>
                          </a:solidFill>
                          <a:latin typeface="Times New Roman"/>
                          <a:ea typeface="標楷體"/>
                          <a:cs typeface="Times New Roman"/>
                        </a:rPr>
                        <a:t>值</a:t>
                      </a:r>
                      <a:endParaRPr lang="zh-TW" sz="2000" kern="100" dirty="0">
                        <a:solidFill>
                          <a:schemeClr val="tx1"/>
                        </a:solidFill>
                        <a:latin typeface="Times New Roman"/>
                        <a:ea typeface="新細明體"/>
                        <a:cs typeface="Times New Roman"/>
                      </a:endParaRPr>
                    </a:p>
                  </a:txBody>
                  <a:tcPr marL="17780" marR="17780" marT="0" marB="0" anchor="ctr"/>
                </a:tc>
                <a:tc>
                  <a:txBody>
                    <a:bodyPr/>
                    <a:lstStyle/>
                    <a:p>
                      <a:pPr algn="ctr">
                        <a:spcAft>
                          <a:spcPts val="0"/>
                        </a:spcAft>
                      </a:pPr>
                      <a:r>
                        <a:rPr lang="zh-TW" altLang="en-US" sz="2000" kern="100" dirty="0" smtClean="0">
                          <a:solidFill>
                            <a:schemeClr val="tx1"/>
                          </a:solidFill>
                          <a:latin typeface="Times New Roman"/>
                          <a:ea typeface="標楷體"/>
                          <a:cs typeface="Times New Roman"/>
                        </a:rPr>
                        <a:t>銷</a:t>
                      </a:r>
                      <a:r>
                        <a:rPr lang="zh-TW" sz="2000" kern="100" dirty="0" smtClean="0">
                          <a:solidFill>
                            <a:schemeClr val="tx1"/>
                          </a:solidFill>
                          <a:latin typeface="Times New Roman"/>
                          <a:ea typeface="標楷體"/>
                          <a:cs typeface="Times New Roman"/>
                        </a:rPr>
                        <a:t>量</a:t>
                      </a:r>
                      <a:endParaRPr lang="zh-TW" sz="2000" kern="100" dirty="0">
                        <a:solidFill>
                          <a:schemeClr val="tx1"/>
                        </a:solidFill>
                        <a:latin typeface="Times New Roman"/>
                        <a:ea typeface="新細明體"/>
                        <a:cs typeface="Times New Roman"/>
                      </a:endParaRPr>
                    </a:p>
                  </a:txBody>
                  <a:tcPr marL="17780" marR="17780" marT="0" marB="0" anchor="ctr"/>
                </a:tc>
                <a:tc>
                  <a:txBody>
                    <a:bodyPr/>
                    <a:lstStyle/>
                    <a:p>
                      <a:pPr algn="ctr">
                        <a:spcAft>
                          <a:spcPts val="0"/>
                        </a:spcAft>
                      </a:pPr>
                      <a:r>
                        <a:rPr lang="zh-TW" altLang="en-US" sz="2000" kern="100" dirty="0" smtClean="0">
                          <a:solidFill>
                            <a:schemeClr val="tx1"/>
                          </a:solidFill>
                          <a:latin typeface="Times New Roman"/>
                          <a:ea typeface="標楷體"/>
                          <a:cs typeface="Times New Roman"/>
                        </a:rPr>
                        <a:t>銷</a:t>
                      </a:r>
                      <a:r>
                        <a:rPr lang="zh-TW" sz="2000" kern="100" dirty="0" smtClean="0">
                          <a:solidFill>
                            <a:schemeClr val="tx1"/>
                          </a:solidFill>
                          <a:latin typeface="Times New Roman"/>
                          <a:ea typeface="標楷體"/>
                          <a:cs typeface="Times New Roman"/>
                        </a:rPr>
                        <a:t>值</a:t>
                      </a:r>
                      <a:endParaRPr lang="zh-TW" sz="2000" kern="100" dirty="0">
                        <a:solidFill>
                          <a:schemeClr val="tx1"/>
                        </a:solidFill>
                        <a:latin typeface="Times New Roman"/>
                        <a:ea typeface="新細明體"/>
                        <a:cs typeface="Times New Roman"/>
                      </a:endParaRPr>
                    </a:p>
                  </a:txBody>
                  <a:tcPr marL="17780" marR="17780" marT="0" marB="0" anchor="ctr"/>
                </a:tc>
              </a:tr>
              <a:tr h="601495">
                <a:tc>
                  <a:txBody>
                    <a:bodyPr/>
                    <a:lstStyle/>
                    <a:p>
                      <a:pPr algn="just" fontAlgn="auto">
                        <a:spcAft>
                          <a:spcPts val="0"/>
                        </a:spcAft>
                      </a:pPr>
                      <a:r>
                        <a:rPr lang="en-US" altLang="zh-TW" sz="1800" kern="100" dirty="0" smtClean="0">
                          <a:solidFill>
                            <a:schemeClr val="tx1"/>
                          </a:solidFill>
                          <a:latin typeface="Times New Roman" pitchFamily="18" charset="0"/>
                          <a:ea typeface="標楷體"/>
                          <a:cs typeface="Times New Roman" pitchFamily="18" charset="0"/>
                        </a:rPr>
                        <a:t>Wire and Cable</a:t>
                      </a:r>
                      <a:endParaRPr lang="zh-TW" altLang="zh-TW" sz="1800" kern="100" dirty="0">
                        <a:solidFill>
                          <a:schemeClr val="tx1"/>
                        </a:solidFill>
                        <a:latin typeface="Times New Roman" pitchFamily="18" charset="0"/>
                        <a:ea typeface="華康中楷體"/>
                        <a:cs typeface="Times New Roman" pitchFamily="18" charset="0"/>
                      </a:endParaRPr>
                    </a:p>
                  </a:txBody>
                  <a:tcPr marL="17780" marR="17780" marT="0" marB="0" anchor="ctr"/>
                </a:tc>
                <a:tc>
                  <a:txBody>
                    <a:bodyPr/>
                    <a:lstStyle/>
                    <a:p>
                      <a:pPr algn="ctr" fontAlgn="b"/>
                      <a:r>
                        <a:rPr lang="en-US" altLang="zh-TW" sz="2000" b="0" i="0" u="none" strike="noStrike" dirty="0">
                          <a:latin typeface="標楷體"/>
                        </a:rPr>
                        <a:t>6,885 </a:t>
                      </a:r>
                      <a:endParaRPr lang="zh-TW" altLang="en-US" sz="2000" b="0" i="0" u="none" strike="noStrike" dirty="0">
                        <a:latin typeface="新細明體"/>
                      </a:endParaRPr>
                    </a:p>
                  </a:txBody>
                  <a:tcPr marL="0" marR="0" marT="0" marB="0" anchor="ctr"/>
                </a:tc>
                <a:tc>
                  <a:txBody>
                    <a:bodyPr/>
                    <a:lstStyle/>
                    <a:p>
                      <a:pPr algn="ctr" fontAlgn="ctr"/>
                      <a:r>
                        <a:rPr lang="en-US" altLang="zh-TW" sz="2000" b="0" i="0" u="none" strike="noStrike" dirty="0">
                          <a:latin typeface="標楷體"/>
                        </a:rPr>
                        <a:t>1,608,247 </a:t>
                      </a:r>
                    </a:p>
                  </a:txBody>
                  <a:tcPr marL="0" marR="0" marT="0" marB="0" anchor="ctr"/>
                </a:tc>
                <a:tc>
                  <a:txBody>
                    <a:bodyPr/>
                    <a:lstStyle/>
                    <a:p>
                      <a:pPr algn="ctr" fontAlgn="ctr"/>
                      <a:r>
                        <a:rPr lang="en-US" altLang="zh-TW" sz="2000" b="0" i="0" u="none" strike="noStrike">
                          <a:latin typeface="標楷體"/>
                        </a:rPr>
                        <a:t>9,502 </a:t>
                      </a:r>
                    </a:p>
                  </a:txBody>
                  <a:tcPr marL="0" marR="0" marT="0" marB="0" anchor="ctr"/>
                </a:tc>
                <a:tc>
                  <a:txBody>
                    <a:bodyPr/>
                    <a:lstStyle/>
                    <a:p>
                      <a:pPr algn="ctr" fontAlgn="ctr"/>
                      <a:r>
                        <a:rPr lang="en-US" altLang="zh-TW" sz="2000" b="0" i="0" u="none" strike="noStrike">
                          <a:latin typeface="標楷體"/>
                        </a:rPr>
                        <a:t>1,691,388 </a:t>
                      </a:r>
                    </a:p>
                  </a:txBody>
                  <a:tcPr marL="0" marR="0" marT="0" marB="0" anchor="ctr"/>
                </a:tc>
              </a:tr>
              <a:tr h="741509">
                <a:tc>
                  <a:txBody>
                    <a:bodyPr/>
                    <a:lstStyle/>
                    <a:p>
                      <a:pPr algn="l">
                        <a:spcAft>
                          <a:spcPts val="0"/>
                        </a:spcAft>
                      </a:pPr>
                      <a:r>
                        <a:rPr lang="en-US" altLang="zh-TW" sz="1600" kern="100" dirty="0" smtClean="0">
                          <a:solidFill>
                            <a:schemeClr val="tx1"/>
                          </a:solidFill>
                          <a:latin typeface="Times New Roman"/>
                          <a:ea typeface="標楷體"/>
                          <a:cs typeface="Times New Roman"/>
                        </a:rPr>
                        <a:t>Aluminum</a:t>
                      </a:r>
                      <a:r>
                        <a:rPr lang="en-US" altLang="zh-TW" sz="1600" kern="100" baseline="0" dirty="0" smtClean="0">
                          <a:solidFill>
                            <a:schemeClr val="tx1"/>
                          </a:solidFill>
                          <a:latin typeface="Times New Roman"/>
                          <a:ea typeface="標楷體"/>
                          <a:cs typeface="Times New Roman"/>
                        </a:rPr>
                        <a:t> Window Curtain Wall</a:t>
                      </a:r>
                      <a:endParaRPr lang="zh-TW" altLang="zh-TW" sz="1600" kern="100" dirty="0">
                        <a:solidFill>
                          <a:schemeClr val="tx1"/>
                        </a:solidFill>
                        <a:latin typeface="Times New Roman"/>
                        <a:ea typeface="+mn-ea"/>
                        <a:cs typeface="Times New Roman"/>
                      </a:endParaRPr>
                    </a:p>
                  </a:txBody>
                  <a:tcPr marL="17780" marR="17780" marT="0" marB="0" anchor="ctr"/>
                </a:tc>
                <a:tc>
                  <a:txBody>
                    <a:bodyPr/>
                    <a:lstStyle/>
                    <a:p>
                      <a:pPr algn="ctr" fontAlgn="ctr"/>
                      <a:r>
                        <a:rPr lang="en-US" altLang="zh-TW" sz="2000" b="0" i="0" u="none" strike="noStrike" dirty="0">
                          <a:latin typeface="標楷體"/>
                        </a:rPr>
                        <a:t>1,495 </a:t>
                      </a:r>
                    </a:p>
                  </a:txBody>
                  <a:tcPr marL="0" marR="0" marT="0" marB="0" anchor="ctr"/>
                </a:tc>
                <a:tc>
                  <a:txBody>
                    <a:bodyPr/>
                    <a:lstStyle/>
                    <a:p>
                      <a:pPr algn="ctr" fontAlgn="ctr"/>
                      <a:r>
                        <a:rPr lang="en-US" altLang="zh-TW" sz="2000" b="0" i="0" u="none" strike="noStrike" dirty="0">
                          <a:latin typeface="標楷體"/>
                        </a:rPr>
                        <a:t>841,276 </a:t>
                      </a:r>
                    </a:p>
                  </a:txBody>
                  <a:tcPr marL="0" marR="0" marT="0" marB="0" anchor="ctr"/>
                </a:tc>
                <a:tc>
                  <a:txBody>
                    <a:bodyPr/>
                    <a:lstStyle/>
                    <a:p>
                      <a:pPr algn="ctr" fontAlgn="ctr"/>
                      <a:r>
                        <a:rPr lang="en-US" altLang="zh-TW" sz="2000" b="0" i="0" u="none" strike="noStrike">
                          <a:latin typeface="標楷體"/>
                        </a:rPr>
                        <a:t>1,524 </a:t>
                      </a:r>
                    </a:p>
                  </a:txBody>
                  <a:tcPr marL="0" marR="0" marT="0" marB="0" anchor="ctr"/>
                </a:tc>
                <a:tc>
                  <a:txBody>
                    <a:bodyPr/>
                    <a:lstStyle/>
                    <a:p>
                      <a:pPr algn="ctr" fontAlgn="ctr"/>
                      <a:r>
                        <a:rPr lang="en-US" altLang="zh-TW" sz="2000" b="0" i="0" u="none" strike="noStrike">
                          <a:latin typeface="標楷體"/>
                        </a:rPr>
                        <a:t>863,107 </a:t>
                      </a:r>
                    </a:p>
                  </a:txBody>
                  <a:tcPr marL="0" marR="0" marT="0" marB="0" anchor="ctr"/>
                </a:tc>
              </a:tr>
              <a:tr h="667358">
                <a:tc>
                  <a:txBody>
                    <a:bodyPr/>
                    <a:lstStyle/>
                    <a:p>
                      <a:pPr algn="l">
                        <a:spcAft>
                          <a:spcPts val="0"/>
                        </a:spcAft>
                      </a:pPr>
                      <a:r>
                        <a:rPr lang="en-US" altLang="zh-TW" sz="1600" b="1" kern="100" dirty="0" smtClean="0">
                          <a:solidFill>
                            <a:schemeClr val="tx1"/>
                          </a:solidFill>
                          <a:latin typeface="標楷體" pitchFamily="65" charset="-120"/>
                          <a:ea typeface="標楷體" pitchFamily="65" charset="-120"/>
                          <a:cs typeface="Times New Roman"/>
                        </a:rPr>
                        <a:t>Solar energy</a:t>
                      </a:r>
                      <a:endParaRPr lang="zh-TW" sz="1600" b="1" kern="100" dirty="0">
                        <a:solidFill>
                          <a:schemeClr val="tx1"/>
                        </a:solidFill>
                        <a:latin typeface="標楷體" pitchFamily="65" charset="-120"/>
                        <a:ea typeface="標楷體" pitchFamily="65" charset="-120"/>
                        <a:cs typeface="Times New Roman"/>
                      </a:endParaRPr>
                    </a:p>
                  </a:txBody>
                  <a:tcPr marL="17780" marR="17780" marT="0" marB="0" anchor="ctr"/>
                </a:tc>
                <a:tc>
                  <a:txBody>
                    <a:bodyPr/>
                    <a:lstStyle/>
                    <a:p>
                      <a:pPr algn="ctr" fontAlgn="ctr"/>
                      <a:r>
                        <a:rPr lang="en-US" altLang="zh-TW" sz="2000" b="0" i="0" u="none" strike="noStrike" dirty="0" smtClean="0">
                          <a:latin typeface="標楷體"/>
                        </a:rPr>
                        <a:t>--</a:t>
                      </a:r>
                      <a:r>
                        <a:rPr lang="zh-TW" altLang="en-US" sz="2000" b="0" i="0" u="none" strike="noStrike" dirty="0">
                          <a:latin typeface="標楷體"/>
                        </a:rPr>
                        <a:t>　</a:t>
                      </a:r>
                    </a:p>
                  </a:txBody>
                  <a:tcPr marL="0" marR="0" marT="0" marB="0" anchor="ctr"/>
                </a:tc>
                <a:tc>
                  <a:txBody>
                    <a:bodyPr/>
                    <a:lstStyle/>
                    <a:p>
                      <a:pPr algn="ctr" fontAlgn="ctr"/>
                      <a:r>
                        <a:rPr lang="zh-TW" altLang="en-US" sz="2000" b="0" i="0" u="none" strike="noStrike" dirty="0">
                          <a:latin typeface="標楷體"/>
                        </a:rPr>
                        <a:t>  </a:t>
                      </a:r>
                      <a:r>
                        <a:rPr lang="en-US" altLang="zh-TW" sz="2000" b="0" i="0" u="none" strike="noStrike" dirty="0" smtClean="0">
                          <a:latin typeface="標楷體"/>
                        </a:rPr>
                        <a:t>6,927 </a:t>
                      </a:r>
                      <a:endParaRPr lang="en-US" altLang="zh-TW" sz="2000" b="0" i="0" u="none" strike="noStrike" dirty="0">
                        <a:latin typeface="標楷體"/>
                      </a:endParaRPr>
                    </a:p>
                  </a:txBody>
                  <a:tcPr marL="0" marR="0" marT="0" marB="0" anchor="ctr"/>
                </a:tc>
                <a:tc>
                  <a:txBody>
                    <a:bodyPr/>
                    <a:lstStyle/>
                    <a:p>
                      <a:pPr algn="ctr" fontAlgn="ctr"/>
                      <a:r>
                        <a:rPr lang="en-US" altLang="zh-TW" sz="2000" b="0" i="0" u="none" strike="noStrike" dirty="0" smtClean="0">
                          <a:latin typeface="標楷體"/>
                        </a:rPr>
                        <a:t>--</a:t>
                      </a:r>
                      <a:r>
                        <a:rPr lang="zh-TW" altLang="en-US" sz="2000" b="0" i="0" u="none" strike="noStrike" dirty="0">
                          <a:latin typeface="標楷體"/>
                        </a:rPr>
                        <a:t>　</a:t>
                      </a:r>
                    </a:p>
                  </a:txBody>
                  <a:tcPr marL="0" marR="0" marT="0" marB="0" anchor="ctr"/>
                </a:tc>
                <a:tc>
                  <a:txBody>
                    <a:bodyPr/>
                    <a:lstStyle/>
                    <a:p>
                      <a:pPr algn="ctr" fontAlgn="ctr"/>
                      <a:r>
                        <a:rPr lang="en-US" altLang="zh-TW" sz="2000" b="0" i="0" u="none" strike="noStrike">
                          <a:latin typeface="標楷體"/>
                        </a:rPr>
                        <a:t>9,904 </a:t>
                      </a:r>
                    </a:p>
                  </a:txBody>
                  <a:tcPr marL="0" marR="0" marT="0" marB="0" anchor="ctr"/>
                </a:tc>
              </a:tr>
              <a:tr h="831058">
                <a:tc>
                  <a:txBody>
                    <a:bodyPr/>
                    <a:lstStyle/>
                    <a:p>
                      <a:pPr>
                        <a:spcAft>
                          <a:spcPts val="0"/>
                        </a:spcAft>
                      </a:pPr>
                      <a:r>
                        <a:rPr lang="en-US" altLang="zh-TW" sz="2000" kern="100" dirty="0" smtClean="0">
                          <a:solidFill>
                            <a:schemeClr val="tx1"/>
                          </a:solidFill>
                          <a:latin typeface="Times New Roman"/>
                          <a:ea typeface="標楷體"/>
                          <a:cs typeface="Times New Roman"/>
                        </a:rPr>
                        <a:t>Total</a:t>
                      </a:r>
                      <a:endParaRPr lang="zh-TW" altLang="zh-TW" sz="2000" kern="100" dirty="0">
                        <a:solidFill>
                          <a:schemeClr val="tx1"/>
                        </a:solidFill>
                        <a:latin typeface="Times New Roman"/>
                        <a:ea typeface="+mn-ea"/>
                        <a:cs typeface="Times New Roman"/>
                      </a:endParaRPr>
                    </a:p>
                  </a:txBody>
                  <a:tcPr marL="17780" marR="17780" marT="0" marB="0" anchor="ctr"/>
                </a:tc>
                <a:tc>
                  <a:txBody>
                    <a:bodyPr/>
                    <a:lstStyle/>
                    <a:p>
                      <a:pPr algn="ctr" fontAlgn="ctr"/>
                      <a:r>
                        <a:rPr lang="en-US" altLang="zh-TW" sz="2000" b="0" i="0" u="none" strike="noStrike">
                          <a:latin typeface="標楷體"/>
                        </a:rPr>
                        <a:t>8,380 </a:t>
                      </a:r>
                    </a:p>
                  </a:txBody>
                  <a:tcPr marL="0" marR="0" marT="0" marB="0" anchor="ctr"/>
                </a:tc>
                <a:tc>
                  <a:txBody>
                    <a:bodyPr/>
                    <a:lstStyle/>
                    <a:p>
                      <a:pPr algn="ctr" fontAlgn="ctr"/>
                      <a:r>
                        <a:rPr lang="en-US" altLang="zh-TW" sz="2000" b="0" i="0" u="none" strike="noStrike" dirty="0">
                          <a:latin typeface="標楷體"/>
                        </a:rPr>
                        <a:t>2,456,450 </a:t>
                      </a:r>
                    </a:p>
                  </a:txBody>
                  <a:tcPr marL="0" marR="0" marT="0" marB="0" anchor="ctr"/>
                </a:tc>
                <a:tc>
                  <a:txBody>
                    <a:bodyPr/>
                    <a:lstStyle/>
                    <a:p>
                      <a:pPr algn="ctr" fontAlgn="ctr"/>
                      <a:r>
                        <a:rPr lang="en-US" altLang="zh-TW" sz="2000" b="0" i="0" u="none" strike="noStrike">
                          <a:latin typeface="標楷體"/>
                        </a:rPr>
                        <a:t>11,026 </a:t>
                      </a:r>
                    </a:p>
                  </a:txBody>
                  <a:tcPr marL="0" marR="0" marT="0" marB="0" anchor="ctr"/>
                </a:tc>
                <a:tc>
                  <a:txBody>
                    <a:bodyPr/>
                    <a:lstStyle/>
                    <a:p>
                      <a:pPr algn="ctr" fontAlgn="ctr"/>
                      <a:r>
                        <a:rPr lang="en-US" altLang="zh-TW" sz="2000" b="0" i="0" u="none" strike="noStrike" dirty="0">
                          <a:latin typeface="標楷體"/>
                        </a:rPr>
                        <a:t>2,564,399 </a:t>
                      </a:r>
                    </a:p>
                  </a:txBody>
                  <a:tcPr marL="0" marR="0" marT="0" marB="0" anchor="ctr"/>
                </a:tc>
              </a:tr>
            </a:tbl>
          </a:graphicData>
        </a:graphic>
      </p:graphicFrame>
      <p:sp>
        <p:nvSpPr>
          <p:cNvPr id="4" name="投影片編號版面配置區 3"/>
          <p:cNvSpPr>
            <a:spLocks noGrp="1"/>
          </p:cNvSpPr>
          <p:nvPr>
            <p:ph type="sldNum" sz="quarter" idx="12"/>
          </p:nvPr>
        </p:nvSpPr>
        <p:spPr/>
        <p:txBody>
          <a:bodyPr>
            <a:normAutofit/>
          </a:bodyPr>
          <a:lstStyle/>
          <a:p>
            <a:fld id="{4D7FAEE6-2A4A-46A2-BC14-94A91FA8264E}" type="slidenum">
              <a:rPr lang="zh-TW" altLang="en-US" smtClean="0"/>
              <a:pPr/>
              <a:t>11</a:t>
            </a:fld>
            <a:endParaRPr lang="zh-TW" altLang="en-US"/>
          </a:p>
        </p:txBody>
      </p:sp>
      <p:sp>
        <p:nvSpPr>
          <p:cNvPr id="2" name="標題 1"/>
          <p:cNvSpPr>
            <a:spLocks noGrp="1"/>
          </p:cNvSpPr>
          <p:nvPr>
            <p:ph type="title"/>
          </p:nvPr>
        </p:nvSpPr>
        <p:spPr>
          <a:xfrm>
            <a:off x="304800" y="332656"/>
            <a:ext cx="8686800" cy="792088"/>
          </a:xfrm>
        </p:spPr>
        <p:txBody>
          <a:bodyPr>
            <a:normAutofit/>
          </a:bodyPr>
          <a:lstStyle/>
          <a:p>
            <a:r>
              <a:rPr lang="zh-TW" altLang="en-US" b="1" dirty="0" smtClean="0">
                <a:latin typeface="標楷體" pitchFamily="65" charset="-120"/>
                <a:ea typeface="標楷體" pitchFamily="65" charset="-120"/>
              </a:rPr>
              <a:t> </a:t>
            </a:r>
            <a:r>
              <a:rPr lang="en-US" altLang="zh-TW" sz="2700" cap="all" dirty="0" smtClean="0">
                <a:solidFill>
                  <a:schemeClr val="tx1"/>
                </a:solidFill>
                <a:latin typeface="標楷體" pitchFamily="65" charset="-120"/>
                <a:ea typeface="標楷體" pitchFamily="65" charset="-120"/>
              </a:rPr>
              <a:t>Last two years sales volume value table</a:t>
            </a:r>
            <a:endParaRPr lang="zh-TW" altLang="en-US" sz="2700" b="1" dirty="0">
              <a:solidFill>
                <a:schemeClr val="tx1"/>
              </a:solidFill>
              <a:latin typeface="標楷體" pitchFamily="65" charset="-120"/>
              <a:ea typeface="標楷體" pitchFamily="65" charset="-120"/>
            </a:endParaRPr>
          </a:p>
        </p:txBody>
      </p:sp>
      <p:cxnSp>
        <p:nvCxnSpPr>
          <p:cNvPr id="11" name="直線接點 10"/>
          <p:cNvCxnSpPr/>
          <p:nvPr/>
        </p:nvCxnSpPr>
        <p:spPr>
          <a:xfrm>
            <a:off x="323528" y="2204864"/>
            <a:ext cx="2088232" cy="1296144"/>
          </a:xfrm>
          <a:prstGeom prst="line">
            <a:avLst/>
          </a:prstGeom>
        </p:spPr>
        <p:style>
          <a:lnRef idx="1">
            <a:schemeClr val="accent1"/>
          </a:lnRef>
          <a:fillRef idx="0">
            <a:schemeClr val="accent1"/>
          </a:fillRef>
          <a:effectRef idx="0">
            <a:schemeClr val="accent1"/>
          </a:effectRef>
          <a:fontRef idx="minor">
            <a:schemeClr val="tx1"/>
          </a:fontRef>
        </p:style>
      </p:cxnSp>
      <p:sp>
        <p:nvSpPr>
          <p:cNvPr id="23" name="文字方塊 22"/>
          <p:cNvSpPr txBox="1"/>
          <p:nvPr/>
        </p:nvSpPr>
        <p:spPr>
          <a:xfrm>
            <a:off x="6012160" y="980728"/>
            <a:ext cx="2808312" cy="369332"/>
          </a:xfrm>
          <a:prstGeom prst="rect">
            <a:avLst/>
          </a:prstGeom>
          <a:noFill/>
        </p:spPr>
        <p:txBody>
          <a:bodyPr wrap="square" rtlCol="0">
            <a:spAutoFit/>
          </a:bodyPr>
          <a:lstStyle/>
          <a:p>
            <a:r>
              <a:rPr lang="en-US" altLang="zh-TW" dirty="0" smtClean="0">
                <a:solidFill>
                  <a:schemeClr val="tx2"/>
                </a:solidFill>
                <a:latin typeface="標楷體" pitchFamily="65" charset="-120"/>
                <a:ea typeface="標楷體" pitchFamily="65" charset="-120"/>
              </a:rPr>
              <a:t>Unit</a:t>
            </a:r>
            <a:r>
              <a:rPr lang="zh-TW" altLang="zh-TW" dirty="0" smtClean="0">
                <a:solidFill>
                  <a:schemeClr val="tx2"/>
                </a:solidFill>
                <a:latin typeface="標楷體" pitchFamily="65" charset="-120"/>
                <a:ea typeface="標楷體" pitchFamily="65" charset="-120"/>
              </a:rPr>
              <a:t>：</a:t>
            </a:r>
            <a:r>
              <a:rPr lang="en-US" altLang="zh-TW" dirty="0" smtClean="0">
                <a:solidFill>
                  <a:schemeClr val="tx2"/>
                </a:solidFill>
                <a:latin typeface="標楷體" pitchFamily="65" charset="-120"/>
                <a:ea typeface="標楷體" pitchFamily="65" charset="-120"/>
              </a:rPr>
              <a:t>NTD1000</a:t>
            </a:r>
            <a:r>
              <a:rPr lang="zh-TW" altLang="zh-TW" dirty="0" smtClean="0">
                <a:solidFill>
                  <a:schemeClr val="tx2"/>
                </a:solidFill>
                <a:latin typeface="標楷體" pitchFamily="65" charset="-120"/>
                <a:ea typeface="標楷體" pitchFamily="65" charset="-120"/>
              </a:rPr>
              <a:t>；</a:t>
            </a:r>
            <a:r>
              <a:rPr lang="en-US" altLang="zh-TW" dirty="0" smtClean="0">
                <a:solidFill>
                  <a:schemeClr val="tx2"/>
                </a:solidFill>
                <a:latin typeface="標楷體" pitchFamily="65" charset="-120"/>
                <a:ea typeface="標楷體" pitchFamily="65" charset="-120"/>
              </a:rPr>
              <a:t>MT</a:t>
            </a:r>
            <a:endParaRPr lang="zh-TW" altLang="en-US" dirty="0">
              <a:solidFill>
                <a:schemeClr val="tx2"/>
              </a:solidFill>
              <a:latin typeface="標楷體" pitchFamily="65" charset="-120"/>
              <a:ea typeface="標楷體" pitchFamily="65" charset="-120"/>
            </a:endParaRPr>
          </a:p>
        </p:txBody>
      </p:sp>
      <p:pic>
        <p:nvPicPr>
          <p:cNvPr id="27" name="Picture 2" descr="C:\Users\cwco\Pictures\image003.gif"/>
          <p:cNvPicPr>
            <a:picLocks noChangeAspect="1" noChangeArrowheads="1"/>
          </p:cNvPicPr>
          <p:nvPr/>
        </p:nvPicPr>
        <p:blipFill>
          <a:blip r:embed="rId2" cstate="print"/>
          <a:srcRect/>
          <a:stretch>
            <a:fillRect/>
          </a:stretch>
        </p:blipFill>
        <p:spPr bwMode="auto">
          <a:xfrm>
            <a:off x="7524328" y="188640"/>
            <a:ext cx="1080120" cy="717962"/>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內容版面配置區 8"/>
          <p:cNvGraphicFramePr>
            <a:graphicFrameLocks noGrp="1"/>
          </p:cNvGraphicFramePr>
          <p:nvPr>
            <p:ph idx="1"/>
          </p:nvPr>
        </p:nvGraphicFramePr>
        <p:xfrm>
          <a:off x="539552" y="188640"/>
          <a:ext cx="8495928" cy="6669360"/>
        </p:xfrm>
        <a:graphic>
          <a:graphicData uri="http://schemas.openxmlformats.org/drawingml/2006/chart">
            <c:chart xmlns:c="http://schemas.openxmlformats.org/drawingml/2006/chart" xmlns:r="http://schemas.openxmlformats.org/officeDocument/2006/relationships" r:id="rId2"/>
          </a:graphicData>
        </a:graphic>
      </p:graphicFrame>
      <p:sp>
        <p:nvSpPr>
          <p:cNvPr id="4" name="投影片編號版面配置區 3"/>
          <p:cNvSpPr>
            <a:spLocks noGrp="1"/>
          </p:cNvSpPr>
          <p:nvPr>
            <p:ph type="sldNum" sz="quarter" idx="12"/>
          </p:nvPr>
        </p:nvSpPr>
        <p:spPr/>
        <p:txBody>
          <a:bodyPr>
            <a:normAutofit/>
          </a:bodyPr>
          <a:lstStyle/>
          <a:p>
            <a:fld id="{4D7FAEE6-2A4A-46A2-BC14-94A91FA8264E}" type="slidenum">
              <a:rPr lang="zh-TW" altLang="en-US" smtClean="0"/>
              <a:pPr/>
              <a:t>12</a:t>
            </a:fld>
            <a:endParaRPr lang="zh-TW" altLang="en-US"/>
          </a:p>
        </p:txBody>
      </p:sp>
      <p:pic>
        <p:nvPicPr>
          <p:cNvPr id="11" name="Picture 2" descr="C:\Users\cwco\Pictures\image003.gif"/>
          <p:cNvPicPr>
            <a:picLocks noChangeAspect="1" noChangeArrowheads="1"/>
          </p:cNvPicPr>
          <p:nvPr/>
        </p:nvPicPr>
        <p:blipFill>
          <a:blip r:embed="rId3" cstate="print"/>
          <a:srcRect/>
          <a:stretch>
            <a:fillRect/>
          </a:stretch>
        </p:blipFill>
        <p:spPr bwMode="auto">
          <a:xfrm>
            <a:off x="7740352" y="188640"/>
            <a:ext cx="1080120" cy="717962"/>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內容版面配置區 6"/>
          <p:cNvGraphicFramePr>
            <a:graphicFrameLocks noGrp="1"/>
          </p:cNvGraphicFramePr>
          <p:nvPr>
            <p:ph idx="1"/>
          </p:nvPr>
        </p:nvGraphicFramePr>
        <p:xfrm>
          <a:off x="179512" y="1484785"/>
          <a:ext cx="8856985" cy="5123612"/>
        </p:xfrm>
        <a:graphic>
          <a:graphicData uri="http://schemas.openxmlformats.org/drawingml/2006/table">
            <a:tbl>
              <a:tblPr firstRow="1" bandRow="1">
                <a:effectLst>
                  <a:outerShdw blurRad="50800" dist="38100" dir="2700000" algn="tl" rotWithShape="0">
                    <a:schemeClr val="accent1">
                      <a:lumMod val="40000"/>
                      <a:lumOff val="60000"/>
                      <a:alpha val="40000"/>
                    </a:schemeClr>
                  </a:outerShdw>
                </a:effectLst>
                <a:tableStyleId>{5C22544A-7EE6-4342-B048-85BDC9FD1C3A}</a:tableStyleId>
              </a:tblPr>
              <a:tblGrid>
                <a:gridCol w="2233781"/>
                <a:gridCol w="1832075"/>
                <a:gridCol w="1546094"/>
                <a:gridCol w="1614397"/>
                <a:gridCol w="1630638"/>
              </a:tblGrid>
              <a:tr h="633439">
                <a:tc>
                  <a:txBody>
                    <a:bodyPr/>
                    <a:lstStyle/>
                    <a:p>
                      <a:pPr algn="ctr">
                        <a:spcAft>
                          <a:spcPts val="0"/>
                        </a:spcAft>
                      </a:pPr>
                      <a:r>
                        <a:rPr lang="zh-TW" sz="2000" b="1" kern="100" dirty="0" smtClean="0">
                          <a:solidFill>
                            <a:schemeClr val="tx1"/>
                          </a:solidFill>
                          <a:latin typeface="標楷體" pitchFamily="65" charset="-120"/>
                          <a:ea typeface="標楷體" pitchFamily="65" charset="-120"/>
                        </a:rPr>
                        <a:t>項</a:t>
                      </a:r>
                      <a:r>
                        <a:rPr lang="en-US" altLang="zh-TW" sz="2000" b="1" kern="100" dirty="0" smtClean="0">
                          <a:solidFill>
                            <a:schemeClr val="tx1"/>
                          </a:solidFill>
                          <a:latin typeface="標楷體" pitchFamily="65" charset="-120"/>
                          <a:ea typeface="標楷體" pitchFamily="65" charset="-120"/>
                        </a:rPr>
                        <a:t>  </a:t>
                      </a:r>
                      <a:r>
                        <a:rPr lang="zh-TW" sz="2000" b="1" kern="100" dirty="0" smtClean="0">
                          <a:solidFill>
                            <a:schemeClr val="tx1"/>
                          </a:solidFill>
                          <a:latin typeface="標楷體" pitchFamily="65" charset="-120"/>
                          <a:ea typeface="標楷體" pitchFamily="65" charset="-120"/>
                        </a:rPr>
                        <a:t>目</a:t>
                      </a:r>
                      <a:r>
                        <a:rPr lang="en-US" sz="2000" b="1" kern="100" dirty="0" smtClean="0">
                          <a:solidFill>
                            <a:schemeClr val="tx1"/>
                          </a:solidFill>
                          <a:latin typeface="標楷體" pitchFamily="65" charset="-120"/>
                          <a:ea typeface="標楷體" pitchFamily="65" charset="-120"/>
                        </a:rPr>
                        <a:t> </a:t>
                      </a:r>
                    </a:p>
                    <a:p>
                      <a:pPr algn="ctr">
                        <a:spcAft>
                          <a:spcPts val="0"/>
                        </a:spcAft>
                      </a:pPr>
                      <a:r>
                        <a:rPr lang="en-US" sz="2000" b="1" kern="100" dirty="0" smtClean="0">
                          <a:solidFill>
                            <a:schemeClr val="tx1"/>
                          </a:solidFill>
                          <a:latin typeface="標楷體" pitchFamily="65" charset="-120"/>
                          <a:ea typeface="標楷體" pitchFamily="65" charset="-120"/>
                        </a:rPr>
                        <a:t>Items </a:t>
                      </a:r>
                      <a:endParaRPr lang="zh-TW" sz="2000" b="1" kern="100" dirty="0">
                        <a:solidFill>
                          <a:schemeClr val="tx1"/>
                        </a:solidFill>
                        <a:latin typeface="標楷體" pitchFamily="65" charset="-120"/>
                        <a:ea typeface="標楷體" pitchFamily="65" charset="-120"/>
                      </a:endParaRPr>
                    </a:p>
                  </a:txBody>
                  <a:tcPr marL="68580" marR="68580" marT="9525" marB="0"/>
                </a:tc>
                <a:tc>
                  <a:txBody>
                    <a:bodyPr/>
                    <a:lstStyle/>
                    <a:p>
                      <a:pPr algn="ctr" fontAlgn="ctr"/>
                      <a:r>
                        <a:rPr lang="en-US" altLang="zh-TW" sz="2000" b="1" i="0" u="none" strike="noStrike" dirty="0" smtClean="0">
                          <a:solidFill>
                            <a:schemeClr val="tx1"/>
                          </a:solidFill>
                          <a:latin typeface="標楷體" pitchFamily="65" charset="-120"/>
                          <a:ea typeface="標楷體" pitchFamily="65" charset="-120"/>
                        </a:rPr>
                        <a:t>111</a:t>
                      </a:r>
                      <a:r>
                        <a:rPr lang="zh-TW" altLang="en-US" sz="2000" b="1" i="0" u="none" strike="noStrike" dirty="0" smtClean="0">
                          <a:solidFill>
                            <a:schemeClr val="tx1"/>
                          </a:solidFill>
                          <a:latin typeface="標楷體" pitchFamily="65" charset="-120"/>
                          <a:ea typeface="標楷體" pitchFamily="65" charset="-120"/>
                        </a:rPr>
                        <a:t>年</a:t>
                      </a:r>
                      <a:r>
                        <a:rPr lang="zh-TW" altLang="en-US" sz="2000" b="1" i="0" u="none" strike="noStrike" dirty="0">
                          <a:solidFill>
                            <a:schemeClr val="tx1"/>
                          </a:solidFill>
                          <a:latin typeface="標楷體" pitchFamily="65" charset="-120"/>
                          <a:ea typeface="標楷體" pitchFamily="65" charset="-120"/>
                        </a:rPr>
                        <a:t>前三</a:t>
                      </a:r>
                      <a:r>
                        <a:rPr lang="zh-TW" altLang="en-US" sz="2000" b="1" i="0" u="none" strike="noStrike" dirty="0" smtClean="0">
                          <a:solidFill>
                            <a:schemeClr val="tx1"/>
                          </a:solidFill>
                          <a:latin typeface="標楷體" pitchFamily="65" charset="-120"/>
                          <a:ea typeface="標楷體" pitchFamily="65" charset="-120"/>
                        </a:rPr>
                        <a:t>季</a:t>
                      </a:r>
                      <a:endParaRPr lang="en-US" altLang="zh-TW" sz="2000" b="1" i="0" u="none" strike="noStrike" dirty="0" smtClean="0">
                        <a:solidFill>
                          <a:schemeClr val="tx1"/>
                        </a:solidFill>
                        <a:latin typeface="標楷體" pitchFamily="65" charset="-120"/>
                        <a:ea typeface="標楷體" pitchFamily="65" charset="-120"/>
                      </a:endParaRPr>
                    </a:p>
                    <a:p>
                      <a:pPr marL="0" marR="0" indent="0" algn="ctr" defTabSz="914400" rtl="0" eaLnBrk="1" fontAlgn="ctr" latinLnBrk="0" hangingPunct="1">
                        <a:lnSpc>
                          <a:spcPct val="100000"/>
                        </a:lnSpc>
                        <a:spcBef>
                          <a:spcPts val="0"/>
                        </a:spcBef>
                        <a:spcAft>
                          <a:spcPts val="0"/>
                        </a:spcAft>
                        <a:buClrTx/>
                        <a:buSzTx/>
                        <a:buFontTx/>
                        <a:buNone/>
                        <a:tabLst/>
                        <a:defRPr/>
                      </a:pPr>
                      <a:r>
                        <a:rPr kumimoji="0" lang="en-US" altLang="zh-TW" sz="1600" b="1" kern="1200" dirty="0" smtClean="0">
                          <a:solidFill>
                            <a:schemeClr val="tx1"/>
                          </a:solidFill>
                          <a:latin typeface="標楷體" pitchFamily="65" charset="-120"/>
                          <a:ea typeface="標楷體" pitchFamily="65" charset="-120"/>
                          <a:cs typeface="+mn-cs"/>
                        </a:rPr>
                        <a:t>(2022 First three quarters)</a:t>
                      </a:r>
                      <a:endParaRPr lang="zh-TW" altLang="en-US" sz="1600" dirty="0" smtClean="0">
                        <a:solidFill>
                          <a:schemeClr val="tx1"/>
                        </a:solidFill>
                        <a:latin typeface="標楷體" pitchFamily="65" charset="-120"/>
                        <a:ea typeface="標楷體" pitchFamily="65" charset="-120"/>
                      </a:endParaRPr>
                    </a:p>
                  </a:txBody>
                  <a:tcPr marL="0" marR="0" marT="0" marB="0" anchor="ctr"/>
                </a:tc>
                <a:tc>
                  <a:txBody>
                    <a:bodyPr/>
                    <a:lstStyle/>
                    <a:p>
                      <a:pPr algn="ctr" fontAlgn="ctr"/>
                      <a:r>
                        <a:rPr lang="en-US" altLang="zh-TW" sz="2000" b="1" i="0" u="none" strike="noStrike" dirty="0" smtClean="0">
                          <a:solidFill>
                            <a:schemeClr val="tx1"/>
                          </a:solidFill>
                          <a:latin typeface="標楷體" pitchFamily="65" charset="-120"/>
                          <a:ea typeface="標楷體" pitchFamily="65" charset="-120"/>
                        </a:rPr>
                        <a:t>110</a:t>
                      </a:r>
                      <a:r>
                        <a:rPr lang="zh-TW" altLang="en-US" sz="2000" b="1" i="0" u="none" strike="noStrike" dirty="0" smtClean="0">
                          <a:solidFill>
                            <a:schemeClr val="tx1"/>
                          </a:solidFill>
                          <a:latin typeface="標楷體" pitchFamily="65" charset="-120"/>
                          <a:ea typeface="標楷體" pitchFamily="65" charset="-120"/>
                        </a:rPr>
                        <a:t>年</a:t>
                      </a:r>
                      <a:endParaRPr lang="en-US" altLang="zh-TW" sz="2000" b="1" i="0" u="none" strike="noStrike" dirty="0" smtClean="0">
                        <a:solidFill>
                          <a:schemeClr val="tx1"/>
                        </a:solidFill>
                        <a:latin typeface="標楷體" pitchFamily="65" charset="-120"/>
                        <a:ea typeface="標楷體" pitchFamily="65" charset="-120"/>
                      </a:endParaRPr>
                    </a:p>
                    <a:p>
                      <a:pPr algn="ctr" fontAlgn="ctr"/>
                      <a:r>
                        <a:rPr lang="en-US" altLang="zh-TW" sz="2000" b="1" i="0" u="none" strike="noStrike" dirty="0" smtClean="0">
                          <a:solidFill>
                            <a:schemeClr val="tx1"/>
                          </a:solidFill>
                          <a:latin typeface="標楷體" pitchFamily="65" charset="-120"/>
                          <a:ea typeface="標楷體" pitchFamily="65" charset="-120"/>
                        </a:rPr>
                        <a:t>(2021)</a:t>
                      </a:r>
                      <a:endParaRPr lang="zh-TW" altLang="en-US" sz="2000" b="1" i="0" u="none" strike="noStrike" dirty="0">
                        <a:solidFill>
                          <a:schemeClr val="tx1"/>
                        </a:solidFill>
                        <a:latin typeface="標楷體" pitchFamily="65" charset="-120"/>
                        <a:ea typeface="標楷體" pitchFamily="65" charset="-120"/>
                      </a:endParaRPr>
                    </a:p>
                  </a:txBody>
                  <a:tcPr marL="0" marR="0" marT="0" marB="0" anchor="ctr"/>
                </a:tc>
                <a:tc>
                  <a:txBody>
                    <a:bodyPr/>
                    <a:lstStyle/>
                    <a:p>
                      <a:pPr algn="ctr" fontAlgn="ctr"/>
                      <a:r>
                        <a:rPr lang="en-US" altLang="zh-TW" sz="2000" b="1" i="0" u="none" strike="noStrike" dirty="0" smtClean="0">
                          <a:solidFill>
                            <a:schemeClr val="tx1"/>
                          </a:solidFill>
                          <a:latin typeface="標楷體" pitchFamily="65" charset="-120"/>
                          <a:ea typeface="標楷體" pitchFamily="65" charset="-120"/>
                        </a:rPr>
                        <a:t>109</a:t>
                      </a:r>
                      <a:r>
                        <a:rPr lang="zh-TW" altLang="en-US" sz="2000" b="1" i="0" u="none" strike="noStrike" dirty="0" smtClean="0">
                          <a:solidFill>
                            <a:schemeClr val="tx1"/>
                          </a:solidFill>
                          <a:latin typeface="標楷體" pitchFamily="65" charset="-120"/>
                          <a:ea typeface="標楷體" pitchFamily="65" charset="-120"/>
                        </a:rPr>
                        <a:t>年</a:t>
                      </a:r>
                      <a:endParaRPr lang="en-US" altLang="zh-TW" sz="2000" b="1" i="0" u="none" strike="noStrike" dirty="0" smtClean="0">
                        <a:solidFill>
                          <a:schemeClr val="tx1"/>
                        </a:solidFill>
                        <a:latin typeface="標楷體" pitchFamily="65" charset="-120"/>
                        <a:ea typeface="標楷體" pitchFamily="65" charset="-120"/>
                      </a:endParaRPr>
                    </a:p>
                    <a:p>
                      <a:pPr algn="ctr" fontAlgn="ctr"/>
                      <a:r>
                        <a:rPr lang="en-US" altLang="zh-TW" sz="2000" b="1" i="0" u="none" strike="noStrike" dirty="0" smtClean="0">
                          <a:solidFill>
                            <a:schemeClr val="tx1"/>
                          </a:solidFill>
                          <a:latin typeface="標楷體" pitchFamily="65" charset="-120"/>
                          <a:ea typeface="標楷體" pitchFamily="65" charset="-120"/>
                        </a:rPr>
                        <a:t>(2020)</a:t>
                      </a:r>
                      <a:endParaRPr lang="zh-TW" altLang="en-US" sz="2000" b="1" i="0" u="none" strike="noStrike" dirty="0">
                        <a:solidFill>
                          <a:schemeClr val="tx1"/>
                        </a:solidFill>
                        <a:latin typeface="標楷體" pitchFamily="65" charset="-120"/>
                        <a:ea typeface="標楷體" pitchFamily="65" charset="-120"/>
                      </a:endParaRPr>
                    </a:p>
                  </a:txBody>
                  <a:tcPr marL="0" marR="0" marT="0" marB="0" anchor="ctr"/>
                </a:tc>
                <a:tc>
                  <a:txBody>
                    <a:bodyPr/>
                    <a:lstStyle/>
                    <a:p>
                      <a:pPr algn="ctr" fontAlgn="ctr"/>
                      <a:r>
                        <a:rPr lang="en-US" altLang="zh-TW" sz="2000" b="1" i="0" u="none" strike="noStrike" dirty="0" smtClean="0">
                          <a:solidFill>
                            <a:schemeClr val="tx1"/>
                          </a:solidFill>
                          <a:latin typeface="標楷體" pitchFamily="65" charset="-120"/>
                          <a:ea typeface="標楷體" pitchFamily="65" charset="-120"/>
                        </a:rPr>
                        <a:t>108</a:t>
                      </a:r>
                      <a:r>
                        <a:rPr lang="zh-TW" altLang="en-US" sz="2000" b="1" i="0" u="none" strike="noStrike" dirty="0" smtClean="0">
                          <a:solidFill>
                            <a:schemeClr val="tx1"/>
                          </a:solidFill>
                          <a:latin typeface="標楷體" pitchFamily="65" charset="-120"/>
                          <a:ea typeface="標楷體" pitchFamily="65" charset="-120"/>
                        </a:rPr>
                        <a:t>年</a:t>
                      </a:r>
                      <a:endParaRPr lang="en-US" altLang="zh-TW" sz="2000" b="1" i="0" u="none" strike="noStrike" dirty="0" smtClean="0">
                        <a:solidFill>
                          <a:schemeClr val="tx1"/>
                        </a:solidFill>
                        <a:latin typeface="標楷體" pitchFamily="65" charset="-120"/>
                        <a:ea typeface="標楷體" pitchFamily="65" charset="-120"/>
                      </a:endParaRPr>
                    </a:p>
                    <a:p>
                      <a:pPr algn="ctr" fontAlgn="ctr"/>
                      <a:r>
                        <a:rPr lang="en-US" altLang="zh-TW" sz="2000" b="1" i="0" u="none" strike="noStrike" dirty="0" smtClean="0">
                          <a:solidFill>
                            <a:schemeClr val="tx1"/>
                          </a:solidFill>
                          <a:latin typeface="標楷體" pitchFamily="65" charset="-120"/>
                          <a:ea typeface="標楷體" pitchFamily="65" charset="-120"/>
                        </a:rPr>
                        <a:t>(2019)</a:t>
                      </a:r>
                      <a:endParaRPr lang="zh-TW" altLang="en-US" sz="2000" b="1" i="0" u="none" strike="noStrike" dirty="0">
                        <a:solidFill>
                          <a:schemeClr val="tx1"/>
                        </a:solidFill>
                        <a:latin typeface="標楷體" pitchFamily="65" charset="-120"/>
                        <a:ea typeface="標楷體" pitchFamily="65" charset="-120"/>
                      </a:endParaRPr>
                    </a:p>
                  </a:txBody>
                  <a:tcPr marL="0" marR="0" marT="0" marB="0" anchor="ctr"/>
                </a:tc>
              </a:tr>
              <a:tr h="681807">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zh-TW" altLang="en-US" sz="2000" b="1" i="0" u="none" strike="noStrike" dirty="0">
                          <a:solidFill>
                            <a:schemeClr val="tx1"/>
                          </a:solidFill>
                          <a:latin typeface="標楷體" pitchFamily="65" charset="-120"/>
                          <a:ea typeface="標楷體" pitchFamily="65" charset="-120"/>
                        </a:rPr>
                        <a:t>流動</a:t>
                      </a:r>
                      <a:r>
                        <a:rPr lang="zh-TW" altLang="en-US" sz="2000" b="1" i="0" u="none" strike="noStrike" dirty="0" smtClean="0">
                          <a:solidFill>
                            <a:schemeClr val="tx1"/>
                          </a:solidFill>
                          <a:latin typeface="標楷體" pitchFamily="65" charset="-120"/>
                          <a:ea typeface="標楷體" pitchFamily="65" charset="-120"/>
                        </a:rPr>
                        <a:t>比率</a:t>
                      </a:r>
                      <a:r>
                        <a:rPr lang="en-US" altLang="zh-TW" sz="2000" b="1" i="0" u="none" strike="noStrike" smtClean="0">
                          <a:latin typeface="標楷體" pitchFamily="65" charset="-120"/>
                          <a:ea typeface="標楷體" pitchFamily="65" charset="-120"/>
                        </a:rPr>
                        <a:t>(%)</a:t>
                      </a:r>
                      <a:endParaRPr lang="en-US" altLang="zh-TW" sz="2000" b="1" i="0" u="none" strike="noStrike" dirty="0" smtClean="0">
                        <a:solidFill>
                          <a:schemeClr val="tx1"/>
                        </a:solidFill>
                        <a:latin typeface="標楷體" pitchFamily="65" charset="-120"/>
                        <a:ea typeface="標楷體" pitchFamily="65" charset="-120"/>
                      </a:endParaRPr>
                    </a:p>
                    <a:p>
                      <a:pPr marL="0" marR="0" indent="0" algn="ctr" defTabSz="914400" rtl="0" eaLnBrk="1" fontAlgn="ctr" latinLnBrk="0" hangingPunct="1">
                        <a:lnSpc>
                          <a:spcPct val="100000"/>
                        </a:lnSpc>
                        <a:spcBef>
                          <a:spcPts val="0"/>
                        </a:spcBef>
                        <a:spcAft>
                          <a:spcPts val="0"/>
                        </a:spcAft>
                        <a:buClrTx/>
                        <a:buSzTx/>
                        <a:buFontTx/>
                        <a:buNone/>
                        <a:tabLst/>
                        <a:defRPr/>
                      </a:pPr>
                      <a:r>
                        <a:rPr lang="en-US" altLang="zh-TW" sz="1600" b="1" kern="100" dirty="0" smtClean="0">
                          <a:solidFill>
                            <a:schemeClr val="tx1"/>
                          </a:solidFill>
                          <a:latin typeface="標楷體" pitchFamily="65" charset="-120"/>
                          <a:ea typeface="標楷體" pitchFamily="65" charset="-120"/>
                        </a:rPr>
                        <a:t>Current Ratio</a:t>
                      </a:r>
                      <a:r>
                        <a:rPr lang="en-US" altLang="zh-TW" sz="1600" kern="100" dirty="0" smtClean="0">
                          <a:solidFill>
                            <a:schemeClr val="tx1"/>
                          </a:solidFill>
                          <a:latin typeface="標楷體" pitchFamily="65" charset="-120"/>
                          <a:ea typeface="標楷體" pitchFamily="65" charset="-120"/>
                        </a:rPr>
                        <a:t> </a:t>
                      </a:r>
                      <a:endParaRPr lang="zh-TW" altLang="zh-TW" sz="1600" kern="100" dirty="0" smtClean="0">
                        <a:solidFill>
                          <a:schemeClr val="tx1"/>
                        </a:solidFill>
                        <a:latin typeface="標楷體" pitchFamily="65" charset="-120"/>
                        <a:ea typeface="標楷體" pitchFamily="65" charset="-120"/>
                      </a:endParaRPr>
                    </a:p>
                  </a:txBody>
                  <a:tcPr marL="0" marR="0" marT="0" marB="0" anchor="ctr"/>
                </a:tc>
                <a:tc>
                  <a:txBody>
                    <a:bodyPr/>
                    <a:lstStyle/>
                    <a:p>
                      <a:pPr algn="r" fontAlgn="ctr"/>
                      <a:r>
                        <a:rPr lang="en-US" altLang="zh-TW" sz="2000" b="0" i="0" u="none" strike="noStrike" dirty="0">
                          <a:latin typeface="標楷體" pitchFamily="65" charset="-120"/>
                          <a:ea typeface="標楷體" pitchFamily="65" charset="-120"/>
                        </a:rPr>
                        <a:t>169.79 </a:t>
                      </a:r>
                    </a:p>
                  </a:txBody>
                  <a:tcPr marL="0" marR="0" marT="0" marB="0" anchor="ctr"/>
                </a:tc>
                <a:tc>
                  <a:txBody>
                    <a:bodyPr/>
                    <a:lstStyle/>
                    <a:p>
                      <a:pPr algn="r" fontAlgn="ctr"/>
                      <a:r>
                        <a:rPr lang="en-US" altLang="zh-TW" sz="2000" b="0" i="0" u="none" strike="noStrike" dirty="0">
                          <a:latin typeface="標楷體" pitchFamily="65" charset="-120"/>
                          <a:ea typeface="標楷體" pitchFamily="65" charset="-120"/>
                        </a:rPr>
                        <a:t>193.29</a:t>
                      </a:r>
                    </a:p>
                  </a:txBody>
                  <a:tcPr marL="0" marR="0" marT="0" marB="0" anchor="ctr"/>
                </a:tc>
                <a:tc>
                  <a:txBody>
                    <a:bodyPr/>
                    <a:lstStyle/>
                    <a:p>
                      <a:pPr algn="r" fontAlgn="ctr"/>
                      <a:r>
                        <a:rPr lang="en-US" altLang="zh-TW" sz="2000" b="0" i="0" u="none" strike="noStrike" dirty="0">
                          <a:latin typeface="標楷體" pitchFamily="65" charset="-120"/>
                          <a:ea typeface="標楷體" pitchFamily="65" charset="-120"/>
                        </a:rPr>
                        <a:t>174.14</a:t>
                      </a:r>
                    </a:p>
                  </a:txBody>
                  <a:tcPr marL="0" marR="0" marT="0" marB="0" anchor="ctr"/>
                </a:tc>
                <a:tc>
                  <a:txBody>
                    <a:bodyPr/>
                    <a:lstStyle/>
                    <a:p>
                      <a:pPr algn="r" fontAlgn="ctr"/>
                      <a:r>
                        <a:rPr lang="en-US" altLang="zh-TW" sz="2000" b="0" i="0" u="none" strike="noStrike">
                          <a:latin typeface="標楷體" pitchFamily="65" charset="-120"/>
                          <a:ea typeface="標楷體" pitchFamily="65" charset="-120"/>
                        </a:rPr>
                        <a:t>165.91</a:t>
                      </a:r>
                    </a:p>
                  </a:txBody>
                  <a:tcPr marL="0" marR="0" marT="0" marB="0" anchor="ctr"/>
                </a:tc>
              </a:tr>
              <a:tr h="618940">
                <a:tc>
                  <a:txBody>
                    <a:bodyPr/>
                    <a:lstStyle/>
                    <a:p>
                      <a:pPr algn="ctr" fontAlgn="ctr"/>
                      <a:r>
                        <a:rPr lang="zh-TW" altLang="en-US" sz="2000" b="1" i="0" u="none" strike="noStrike" dirty="0">
                          <a:solidFill>
                            <a:schemeClr val="tx1"/>
                          </a:solidFill>
                          <a:latin typeface="標楷體" pitchFamily="65" charset="-120"/>
                          <a:ea typeface="標楷體" pitchFamily="65" charset="-120"/>
                        </a:rPr>
                        <a:t>資產報酬率</a:t>
                      </a:r>
                      <a:r>
                        <a:rPr lang="en-US" altLang="zh-TW" sz="2000" b="1" i="0" u="none" strike="noStrike" dirty="0" smtClean="0">
                          <a:solidFill>
                            <a:schemeClr val="tx1"/>
                          </a:solidFill>
                          <a:latin typeface="標楷體" pitchFamily="65" charset="-120"/>
                          <a:ea typeface="標楷體" pitchFamily="65" charset="-120"/>
                        </a:rPr>
                        <a:t>(%)</a:t>
                      </a:r>
                    </a:p>
                    <a:p>
                      <a:pPr algn="ctr" fontAlgn="ctr"/>
                      <a:r>
                        <a:rPr lang="en-US" altLang="zh-TW" sz="2000" b="1" i="0" u="none" strike="noStrike" dirty="0" smtClean="0">
                          <a:solidFill>
                            <a:schemeClr val="tx1"/>
                          </a:solidFill>
                          <a:latin typeface="標楷體" pitchFamily="65" charset="-120"/>
                          <a:ea typeface="標楷體" pitchFamily="65" charset="-120"/>
                        </a:rPr>
                        <a:t>ROA</a:t>
                      </a:r>
                      <a:endParaRPr lang="en-US" altLang="zh-TW" sz="2000" b="1" i="0" u="none" strike="noStrike" dirty="0">
                        <a:solidFill>
                          <a:schemeClr val="tx1"/>
                        </a:solidFill>
                        <a:latin typeface="標楷體" pitchFamily="65" charset="-120"/>
                        <a:ea typeface="標楷體" pitchFamily="65" charset="-120"/>
                      </a:endParaRPr>
                    </a:p>
                  </a:txBody>
                  <a:tcPr marL="0" marR="0" marT="0" marB="0" anchor="ctr"/>
                </a:tc>
                <a:tc>
                  <a:txBody>
                    <a:bodyPr/>
                    <a:lstStyle/>
                    <a:p>
                      <a:pPr algn="r" fontAlgn="ctr"/>
                      <a:r>
                        <a:rPr lang="en-US" altLang="zh-TW" sz="2000" b="0" i="0" u="none" strike="noStrike">
                          <a:latin typeface="標楷體" pitchFamily="65" charset="-120"/>
                          <a:ea typeface="標楷體" pitchFamily="65" charset="-120"/>
                        </a:rPr>
                        <a:t>4.18 </a:t>
                      </a:r>
                    </a:p>
                  </a:txBody>
                  <a:tcPr marL="0" marR="0" marT="0" marB="0" anchor="ctr"/>
                </a:tc>
                <a:tc>
                  <a:txBody>
                    <a:bodyPr/>
                    <a:lstStyle/>
                    <a:p>
                      <a:pPr algn="r" fontAlgn="ctr"/>
                      <a:r>
                        <a:rPr lang="en-US" altLang="zh-TW" sz="2000" b="0" i="0" u="none" strike="noStrike" dirty="0">
                          <a:latin typeface="標楷體" pitchFamily="65" charset="-120"/>
                          <a:ea typeface="標楷體" pitchFamily="65" charset="-120"/>
                        </a:rPr>
                        <a:t>3.42</a:t>
                      </a:r>
                    </a:p>
                  </a:txBody>
                  <a:tcPr marL="0" marR="0" marT="0" marB="0" anchor="ctr"/>
                </a:tc>
                <a:tc>
                  <a:txBody>
                    <a:bodyPr/>
                    <a:lstStyle/>
                    <a:p>
                      <a:pPr algn="r" fontAlgn="ctr"/>
                      <a:r>
                        <a:rPr lang="en-US" altLang="zh-TW" sz="2000" b="0" i="0" u="none" strike="noStrike" dirty="0">
                          <a:latin typeface="標楷體" pitchFamily="65" charset="-120"/>
                          <a:ea typeface="標楷體" pitchFamily="65" charset="-120"/>
                        </a:rPr>
                        <a:t>4.12</a:t>
                      </a:r>
                    </a:p>
                  </a:txBody>
                  <a:tcPr marL="0" marR="0" marT="0" marB="0" anchor="ctr"/>
                </a:tc>
                <a:tc>
                  <a:txBody>
                    <a:bodyPr/>
                    <a:lstStyle/>
                    <a:p>
                      <a:pPr algn="r" fontAlgn="ctr"/>
                      <a:r>
                        <a:rPr lang="en-US" altLang="zh-TW" sz="2000" b="0" i="0" u="none" strike="noStrike" dirty="0">
                          <a:latin typeface="標楷體" pitchFamily="65" charset="-120"/>
                          <a:ea typeface="標楷體" pitchFamily="65" charset="-120"/>
                        </a:rPr>
                        <a:t>3.08</a:t>
                      </a:r>
                    </a:p>
                  </a:txBody>
                  <a:tcPr marL="0" marR="0" marT="0" marB="0" anchor="ctr"/>
                </a:tc>
              </a:tr>
              <a:tr h="696307">
                <a:tc>
                  <a:txBody>
                    <a:bodyPr/>
                    <a:lstStyle/>
                    <a:p>
                      <a:pPr algn="ctr" fontAlgn="ctr"/>
                      <a:r>
                        <a:rPr lang="zh-TW" altLang="en-US" sz="2000" b="1" i="0" u="none" strike="noStrike" dirty="0">
                          <a:solidFill>
                            <a:schemeClr val="tx1"/>
                          </a:solidFill>
                          <a:latin typeface="標楷體" pitchFamily="65" charset="-120"/>
                          <a:ea typeface="標楷體" pitchFamily="65" charset="-120"/>
                        </a:rPr>
                        <a:t>純益率</a:t>
                      </a:r>
                      <a:r>
                        <a:rPr lang="en-US" altLang="zh-TW" sz="2000" b="1" i="0" u="none" strike="noStrike" dirty="0" smtClean="0">
                          <a:solidFill>
                            <a:schemeClr val="tx1"/>
                          </a:solidFill>
                          <a:latin typeface="標楷體" pitchFamily="65" charset="-120"/>
                          <a:ea typeface="標楷體" pitchFamily="65" charset="-120"/>
                        </a:rPr>
                        <a:t>(%)</a:t>
                      </a:r>
                    </a:p>
                    <a:p>
                      <a:pPr marL="0" marR="0" indent="0" algn="ctr" defTabSz="914400" rtl="0" eaLnBrk="1" fontAlgn="ctr" latinLnBrk="0" hangingPunct="1">
                        <a:lnSpc>
                          <a:spcPct val="100000"/>
                        </a:lnSpc>
                        <a:spcBef>
                          <a:spcPts val="0"/>
                        </a:spcBef>
                        <a:spcAft>
                          <a:spcPts val="0"/>
                        </a:spcAft>
                        <a:buClrTx/>
                        <a:buSzTx/>
                        <a:buFontTx/>
                        <a:buNone/>
                        <a:tabLst/>
                        <a:defRPr/>
                      </a:pPr>
                      <a:r>
                        <a:rPr lang="en-US" altLang="zh-TW" sz="1600" b="1" kern="100" dirty="0" smtClean="0">
                          <a:solidFill>
                            <a:schemeClr val="tx1"/>
                          </a:solidFill>
                          <a:latin typeface="標楷體" pitchFamily="65" charset="-120"/>
                          <a:ea typeface="標楷體" pitchFamily="65" charset="-120"/>
                        </a:rPr>
                        <a:t>Net Profit Ratio </a:t>
                      </a:r>
                      <a:endParaRPr lang="zh-TW" altLang="zh-TW" sz="1600" b="1" kern="100" dirty="0" smtClean="0">
                        <a:solidFill>
                          <a:schemeClr val="tx1"/>
                        </a:solidFill>
                        <a:latin typeface="標楷體" pitchFamily="65" charset="-120"/>
                        <a:ea typeface="標楷體" pitchFamily="65" charset="-120"/>
                      </a:endParaRPr>
                    </a:p>
                  </a:txBody>
                  <a:tcPr marL="0" marR="0" marT="0" marB="0" anchor="ctr"/>
                </a:tc>
                <a:tc>
                  <a:txBody>
                    <a:bodyPr/>
                    <a:lstStyle/>
                    <a:p>
                      <a:pPr algn="r" fontAlgn="ctr"/>
                      <a:r>
                        <a:rPr lang="en-US" altLang="zh-TW" sz="2000" b="0" i="0" u="none" strike="noStrike" dirty="0">
                          <a:latin typeface="標楷體" pitchFamily="65" charset="-120"/>
                          <a:ea typeface="標楷體" pitchFamily="65" charset="-120"/>
                        </a:rPr>
                        <a:t>11.09 </a:t>
                      </a:r>
                    </a:p>
                  </a:txBody>
                  <a:tcPr marL="0" marR="0" marT="0" marB="0" anchor="ctr"/>
                </a:tc>
                <a:tc>
                  <a:txBody>
                    <a:bodyPr/>
                    <a:lstStyle/>
                    <a:p>
                      <a:pPr algn="r" fontAlgn="ctr"/>
                      <a:r>
                        <a:rPr lang="en-US" altLang="zh-TW" sz="2000" b="0" i="0" u="none" strike="noStrike" dirty="0">
                          <a:latin typeface="標楷體" pitchFamily="65" charset="-120"/>
                          <a:ea typeface="標楷體" pitchFamily="65" charset="-120"/>
                        </a:rPr>
                        <a:t>11.03</a:t>
                      </a:r>
                    </a:p>
                  </a:txBody>
                  <a:tcPr marL="0" marR="0" marT="0" marB="0" anchor="ctr"/>
                </a:tc>
                <a:tc>
                  <a:txBody>
                    <a:bodyPr/>
                    <a:lstStyle/>
                    <a:p>
                      <a:pPr algn="r" fontAlgn="ctr"/>
                      <a:r>
                        <a:rPr lang="en-US" altLang="zh-TW" sz="2000" b="0" i="0" u="none" strike="noStrike">
                          <a:latin typeface="標楷體" pitchFamily="65" charset="-120"/>
                          <a:ea typeface="標楷體" pitchFamily="65" charset="-120"/>
                        </a:rPr>
                        <a:t>14.55</a:t>
                      </a:r>
                    </a:p>
                  </a:txBody>
                  <a:tcPr marL="0" marR="0" marT="0" marB="0" anchor="ctr"/>
                </a:tc>
                <a:tc>
                  <a:txBody>
                    <a:bodyPr/>
                    <a:lstStyle/>
                    <a:p>
                      <a:pPr algn="r" fontAlgn="ctr"/>
                      <a:r>
                        <a:rPr lang="en-US" altLang="zh-TW" sz="2000" b="0" i="0" u="none" strike="noStrike" dirty="0">
                          <a:latin typeface="標楷體" pitchFamily="65" charset="-120"/>
                          <a:ea typeface="標楷體" pitchFamily="65" charset="-120"/>
                        </a:rPr>
                        <a:t>8.58</a:t>
                      </a:r>
                    </a:p>
                  </a:txBody>
                  <a:tcPr marL="0" marR="0" marT="0" marB="0" anchor="ctr"/>
                </a:tc>
              </a:tr>
              <a:tr h="541573">
                <a:tc>
                  <a:txBody>
                    <a:bodyPr/>
                    <a:lstStyle/>
                    <a:p>
                      <a:pPr algn="ctr" fontAlgn="ctr"/>
                      <a:r>
                        <a:rPr lang="zh-TW" altLang="en-US" sz="2000" b="1" i="0" u="none" strike="noStrike" dirty="0">
                          <a:solidFill>
                            <a:schemeClr val="tx1"/>
                          </a:solidFill>
                          <a:latin typeface="標楷體" pitchFamily="65" charset="-120"/>
                          <a:ea typeface="標楷體" pitchFamily="65" charset="-120"/>
                        </a:rPr>
                        <a:t>每股盈餘</a:t>
                      </a:r>
                      <a:r>
                        <a:rPr lang="en-US" altLang="zh-TW" sz="2000" b="1" i="0" u="none" strike="noStrike" dirty="0">
                          <a:solidFill>
                            <a:schemeClr val="tx1"/>
                          </a:solidFill>
                          <a:latin typeface="標楷體" pitchFamily="65" charset="-120"/>
                          <a:ea typeface="標楷體" pitchFamily="65" charset="-120"/>
                        </a:rPr>
                        <a:t>(</a:t>
                      </a:r>
                      <a:r>
                        <a:rPr lang="zh-TW" altLang="en-US" sz="2000" b="1" i="0" u="none" strike="noStrike" dirty="0">
                          <a:solidFill>
                            <a:schemeClr val="tx1"/>
                          </a:solidFill>
                          <a:latin typeface="標楷體" pitchFamily="65" charset="-120"/>
                          <a:ea typeface="標楷體" pitchFamily="65" charset="-120"/>
                        </a:rPr>
                        <a:t>元</a:t>
                      </a:r>
                      <a:r>
                        <a:rPr lang="en-US" altLang="zh-TW" sz="2000" b="1" i="0" u="none" strike="noStrike" dirty="0" smtClean="0">
                          <a:solidFill>
                            <a:schemeClr val="tx1"/>
                          </a:solidFill>
                          <a:latin typeface="標楷體" pitchFamily="65" charset="-120"/>
                          <a:ea typeface="標楷體" pitchFamily="65" charset="-120"/>
                        </a:rPr>
                        <a:t>)</a:t>
                      </a:r>
                    </a:p>
                    <a:p>
                      <a:pPr algn="ctr" fontAlgn="ctr"/>
                      <a:r>
                        <a:rPr lang="en-US" altLang="zh-TW" sz="2000" b="1" i="0" u="none" strike="noStrike" dirty="0" smtClean="0">
                          <a:solidFill>
                            <a:schemeClr val="tx1"/>
                          </a:solidFill>
                          <a:latin typeface="標楷體" pitchFamily="65" charset="-120"/>
                          <a:ea typeface="標楷體" pitchFamily="65" charset="-120"/>
                        </a:rPr>
                        <a:t>EPS</a:t>
                      </a:r>
                      <a:endParaRPr lang="en-US" altLang="zh-TW" sz="2000" b="1" i="0" u="none" strike="noStrike" dirty="0">
                        <a:solidFill>
                          <a:schemeClr val="tx1"/>
                        </a:solidFill>
                        <a:latin typeface="標楷體" pitchFamily="65" charset="-120"/>
                        <a:ea typeface="標楷體" pitchFamily="65" charset="-120"/>
                      </a:endParaRPr>
                    </a:p>
                  </a:txBody>
                  <a:tcPr marL="0" marR="0" marT="0" marB="0" anchor="ctr"/>
                </a:tc>
                <a:tc>
                  <a:txBody>
                    <a:bodyPr/>
                    <a:lstStyle/>
                    <a:p>
                      <a:pPr algn="r" fontAlgn="ctr"/>
                      <a:r>
                        <a:rPr lang="en-US" altLang="zh-TW" sz="2000" b="0" i="0" u="none" strike="noStrike">
                          <a:latin typeface="標楷體" pitchFamily="65" charset="-120"/>
                          <a:ea typeface="標楷體" pitchFamily="65" charset="-120"/>
                        </a:rPr>
                        <a:t>1.71 </a:t>
                      </a:r>
                    </a:p>
                  </a:txBody>
                  <a:tcPr marL="0" marR="0" marT="0" marB="0" anchor="ctr"/>
                </a:tc>
                <a:tc>
                  <a:txBody>
                    <a:bodyPr/>
                    <a:lstStyle/>
                    <a:p>
                      <a:pPr algn="r" fontAlgn="ctr"/>
                      <a:r>
                        <a:rPr lang="en-US" altLang="zh-TW" sz="2000" b="0" i="0" u="none" strike="noStrike">
                          <a:latin typeface="標楷體" pitchFamily="65" charset="-120"/>
                          <a:ea typeface="標楷體" pitchFamily="65" charset="-120"/>
                        </a:rPr>
                        <a:t>1.78</a:t>
                      </a:r>
                    </a:p>
                  </a:txBody>
                  <a:tcPr marL="0" marR="0" marT="0" marB="0" anchor="ctr"/>
                </a:tc>
                <a:tc>
                  <a:txBody>
                    <a:bodyPr/>
                    <a:lstStyle/>
                    <a:p>
                      <a:pPr algn="r" fontAlgn="ctr"/>
                      <a:r>
                        <a:rPr lang="en-US" altLang="zh-TW" sz="2000" b="0" i="0" u="none" strike="noStrike" dirty="0">
                          <a:latin typeface="標楷體" pitchFamily="65" charset="-120"/>
                          <a:ea typeface="標楷體" pitchFamily="65" charset="-120"/>
                        </a:rPr>
                        <a:t>2.05</a:t>
                      </a:r>
                    </a:p>
                  </a:txBody>
                  <a:tcPr marL="0" marR="0" marT="0" marB="0" anchor="ctr"/>
                </a:tc>
                <a:tc>
                  <a:txBody>
                    <a:bodyPr/>
                    <a:lstStyle/>
                    <a:p>
                      <a:pPr algn="r" fontAlgn="ctr"/>
                      <a:r>
                        <a:rPr lang="en-US" altLang="zh-TW" sz="2000" b="0" i="0" u="none" strike="noStrike" dirty="0">
                          <a:latin typeface="標楷體" pitchFamily="65" charset="-120"/>
                          <a:ea typeface="標楷體" pitchFamily="65" charset="-120"/>
                        </a:rPr>
                        <a:t>1.46</a:t>
                      </a:r>
                    </a:p>
                  </a:txBody>
                  <a:tcPr marL="0" marR="0" marT="0" marB="0" anchor="ctr"/>
                </a:tc>
              </a:tr>
              <a:tr h="862239">
                <a:tc>
                  <a:txBody>
                    <a:bodyPr/>
                    <a:lstStyle/>
                    <a:p>
                      <a:pPr algn="ctr" fontAlgn="ctr"/>
                      <a:r>
                        <a:rPr lang="zh-TW" altLang="en-US" sz="2000" b="1" i="0" u="none" strike="noStrike" dirty="0">
                          <a:solidFill>
                            <a:schemeClr val="tx1"/>
                          </a:solidFill>
                          <a:latin typeface="標楷體" pitchFamily="65" charset="-120"/>
                          <a:ea typeface="標楷體" pitchFamily="65" charset="-120"/>
                        </a:rPr>
                        <a:t>權益報酬率</a:t>
                      </a:r>
                      <a:r>
                        <a:rPr lang="en-US" altLang="zh-TW" sz="2000" b="1" i="0" u="none" strike="noStrike" dirty="0" smtClean="0">
                          <a:solidFill>
                            <a:schemeClr val="tx1"/>
                          </a:solidFill>
                          <a:latin typeface="標楷體" pitchFamily="65" charset="-120"/>
                          <a:ea typeface="標楷體" pitchFamily="65" charset="-120"/>
                        </a:rPr>
                        <a:t>(%)</a:t>
                      </a:r>
                    </a:p>
                    <a:p>
                      <a:pPr algn="ctr" fontAlgn="ctr"/>
                      <a:r>
                        <a:rPr lang="en-US" altLang="zh-TW" sz="2000" b="1" i="0" u="none" strike="noStrike" dirty="0" smtClean="0">
                          <a:solidFill>
                            <a:schemeClr val="tx1"/>
                          </a:solidFill>
                          <a:latin typeface="標楷體" pitchFamily="65" charset="-120"/>
                          <a:ea typeface="標楷體" pitchFamily="65" charset="-120"/>
                        </a:rPr>
                        <a:t>ROE</a:t>
                      </a:r>
                      <a:endParaRPr lang="en-US" altLang="zh-TW" sz="2000" b="1" i="0" u="none" strike="noStrike" dirty="0">
                        <a:solidFill>
                          <a:schemeClr val="tx1"/>
                        </a:solidFill>
                        <a:latin typeface="標楷體" pitchFamily="65" charset="-120"/>
                        <a:ea typeface="標楷體" pitchFamily="65" charset="-120"/>
                      </a:endParaRPr>
                    </a:p>
                  </a:txBody>
                  <a:tcPr marL="0" marR="0" marT="0" marB="0" anchor="ctr"/>
                </a:tc>
                <a:tc>
                  <a:txBody>
                    <a:bodyPr/>
                    <a:lstStyle/>
                    <a:p>
                      <a:pPr algn="r" fontAlgn="ctr"/>
                      <a:r>
                        <a:rPr lang="en-US" altLang="zh-TW" sz="2000" b="0" i="0" u="none" strike="noStrike">
                          <a:latin typeface="標楷體" pitchFamily="65" charset="-120"/>
                          <a:ea typeface="標楷體" pitchFamily="65" charset="-120"/>
                        </a:rPr>
                        <a:t>6.33 </a:t>
                      </a:r>
                    </a:p>
                  </a:txBody>
                  <a:tcPr marL="0" marR="0" marT="0" marB="0" anchor="ctr"/>
                </a:tc>
                <a:tc>
                  <a:txBody>
                    <a:bodyPr/>
                    <a:lstStyle/>
                    <a:p>
                      <a:pPr algn="r" fontAlgn="ctr"/>
                      <a:r>
                        <a:rPr lang="en-US" altLang="zh-TW" sz="2000" b="0" i="0" u="none" strike="noStrike">
                          <a:latin typeface="標楷體" pitchFamily="65" charset="-120"/>
                          <a:ea typeface="標楷體" pitchFamily="65" charset="-120"/>
                        </a:rPr>
                        <a:t>5.03</a:t>
                      </a:r>
                    </a:p>
                  </a:txBody>
                  <a:tcPr marL="0" marR="0" marT="0" marB="0" anchor="ctr"/>
                </a:tc>
                <a:tc>
                  <a:txBody>
                    <a:bodyPr/>
                    <a:lstStyle/>
                    <a:p>
                      <a:pPr algn="r" fontAlgn="ctr"/>
                      <a:r>
                        <a:rPr lang="en-US" altLang="zh-TW" sz="2000" b="0" i="0" u="none" strike="noStrike" dirty="0">
                          <a:latin typeface="標楷體" pitchFamily="65" charset="-120"/>
                          <a:ea typeface="標楷體" pitchFamily="65" charset="-120"/>
                        </a:rPr>
                        <a:t>6.18</a:t>
                      </a:r>
                    </a:p>
                  </a:txBody>
                  <a:tcPr marL="0" marR="0" marT="0" marB="0" anchor="ctr"/>
                </a:tc>
                <a:tc>
                  <a:txBody>
                    <a:bodyPr/>
                    <a:lstStyle/>
                    <a:p>
                      <a:pPr algn="r" fontAlgn="ctr"/>
                      <a:r>
                        <a:rPr lang="en-US" altLang="zh-TW" sz="2000" b="0" i="0" u="none" strike="noStrike" dirty="0">
                          <a:latin typeface="標楷體" pitchFamily="65" charset="-120"/>
                          <a:ea typeface="標楷體" pitchFamily="65" charset="-120"/>
                        </a:rPr>
                        <a:t>4.64</a:t>
                      </a:r>
                    </a:p>
                  </a:txBody>
                  <a:tcPr marL="0" marR="0" marT="0" marB="0" anchor="ctr"/>
                </a:tc>
              </a:tr>
              <a:tr h="862239">
                <a:tc>
                  <a:txBody>
                    <a:bodyPr/>
                    <a:lstStyle/>
                    <a:p>
                      <a:pPr algn="ctr" fontAlgn="ctr"/>
                      <a:r>
                        <a:rPr lang="zh-TW" altLang="en-US" sz="2000" b="1" i="0" u="none" strike="noStrike" dirty="0">
                          <a:latin typeface="標楷體" pitchFamily="65" charset="-120"/>
                          <a:ea typeface="標楷體" pitchFamily="65" charset="-120"/>
                        </a:rPr>
                        <a:t>現金股利</a:t>
                      </a:r>
                      <a:r>
                        <a:rPr lang="en-US" altLang="zh-TW" sz="2000" b="1" i="0" u="none" strike="noStrike" dirty="0">
                          <a:latin typeface="標楷體" pitchFamily="65" charset="-120"/>
                          <a:ea typeface="標楷體" pitchFamily="65" charset="-120"/>
                        </a:rPr>
                        <a:t>(</a:t>
                      </a:r>
                      <a:r>
                        <a:rPr lang="zh-TW" altLang="en-US" sz="2000" b="1" i="0" u="none" strike="noStrike" dirty="0">
                          <a:latin typeface="標楷體" pitchFamily="65" charset="-120"/>
                          <a:ea typeface="標楷體" pitchFamily="65" charset="-120"/>
                        </a:rPr>
                        <a:t>元</a:t>
                      </a:r>
                      <a:r>
                        <a:rPr lang="en-US" altLang="zh-TW" sz="2000" b="1" i="0" u="none" strike="noStrike" dirty="0">
                          <a:latin typeface="標楷體" pitchFamily="65" charset="-120"/>
                          <a:ea typeface="標楷體" pitchFamily="65" charset="-120"/>
                        </a:rPr>
                        <a:t>/</a:t>
                      </a:r>
                      <a:r>
                        <a:rPr lang="zh-TW" altLang="en-US" sz="2000" b="1" i="0" u="none" strike="noStrike" dirty="0">
                          <a:latin typeface="標楷體" pitchFamily="65" charset="-120"/>
                          <a:ea typeface="標楷體" pitchFamily="65" charset="-120"/>
                        </a:rPr>
                        <a:t>股</a:t>
                      </a:r>
                      <a:r>
                        <a:rPr lang="en-US" altLang="zh-TW" sz="2000" b="1" i="0" u="none" strike="noStrike" dirty="0" smtClean="0">
                          <a:latin typeface="標楷體" pitchFamily="65" charset="-120"/>
                          <a:ea typeface="標楷體" pitchFamily="65" charset="-120"/>
                        </a:rPr>
                        <a:t>)</a:t>
                      </a:r>
                    </a:p>
                    <a:p>
                      <a:pPr algn="ctr" fontAlgn="ctr"/>
                      <a:r>
                        <a:rPr lang="en-US" altLang="zh-TW" sz="2000" b="1" i="0" u="none" strike="noStrike" dirty="0" smtClean="0">
                          <a:latin typeface="標楷體" pitchFamily="65" charset="-120"/>
                          <a:ea typeface="標楷體" pitchFamily="65" charset="-120"/>
                        </a:rPr>
                        <a:t>cash dividend</a:t>
                      </a:r>
                      <a:endParaRPr lang="en-US" altLang="zh-TW" sz="2000" b="1" i="0" u="none" strike="noStrike" dirty="0">
                        <a:latin typeface="標楷體" pitchFamily="65" charset="-120"/>
                        <a:ea typeface="標楷體" pitchFamily="65" charset="-120"/>
                      </a:endParaRPr>
                    </a:p>
                  </a:txBody>
                  <a:tcPr marL="0" marR="0" marT="0" marB="0" anchor="ctr"/>
                </a:tc>
                <a:tc>
                  <a:txBody>
                    <a:bodyPr/>
                    <a:lstStyle/>
                    <a:p>
                      <a:pPr algn="r" fontAlgn="ctr"/>
                      <a:r>
                        <a:rPr lang="en-US" altLang="zh-TW" sz="2000" b="0" i="0" u="none" strike="noStrike" dirty="0">
                          <a:latin typeface="新細明體"/>
                        </a:rPr>
                        <a:t>0.5 </a:t>
                      </a:r>
                    </a:p>
                  </a:txBody>
                  <a:tcPr marL="0" marR="0" marT="0" marB="0" anchor="ctr"/>
                </a:tc>
                <a:tc>
                  <a:txBody>
                    <a:bodyPr/>
                    <a:lstStyle/>
                    <a:p>
                      <a:pPr algn="r" fontAlgn="ctr"/>
                      <a:r>
                        <a:rPr lang="en-US" altLang="zh-TW" sz="2000" b="0" i="0" u="none" strike="noStrike" dirty="0">
                          <a:latin typeface="新細明體"/>
                        </a:rPr>
                        <a:t>0.5 </a:t>
                      </a:r>
                    </a:p>
                  </a:txBody>
                  <a:tcPr marL="0" marR="0" marT="0" marB="0" anchor="ctr"/>
                </a:tc>
                <a:tc>
                  <a:txBody>
                    <a:bodyPr/>
                    <a:lstStyle/>
                    <a:p>
                      <a:pPr algn="r" fontAlgn="ctr"/>
                      <a:r>
                        <a:rPr lang="en-US" altLang="zh-TW" sz="2000" b="0" i="0" u="none" strike="noStrike" dirty="0">
                          <a:latin typeface="新細明體"/>
                        </a:rPr>
                        <a:t>0.5 </a:t>
                      </a:r>
                    </a:p>
                  </a:txBody>
                  <a:tcPr marL="0" marR="0" marT="0" marB="0" anchor="ctr"/>
                </a:tc>
                <a:tc>
                  <a:txBody>
                    <a:bodyPr/>
                    <a:lstStyle/>
                    <a:p>
                      <a:pPr algn="r" fontAlgn="ctr"/>
                      <a:r>
                        <a:rPr lang="en-US" altLang="zh-TW" sz="2000" b="0" i="0" u="none" strike="noStrike" dirty="0">
                          <a:latin typeface="新細明體"/>
                        </a:rPr>
                        <a:t>0.5 </a:t>
                      </a:r>
                    </a:p>
                  </a:txBody>
                  <a:tcPr marL="0" marR="0" marT="0" marB="0" anchor="ctr"/>
                </a:tc>
              </a:tr>
            </a:tbl>
          </a:graphicData>
        </a:graphic>
      </p:graphicFrame>
      <p:sp>
        <p:nvSpPr>
          <p:cNvPr id="4" name="投影片編號版面配置區 3"/>
          <p:cNvSpPr>
            <a:spLocks noGrp="1"/>
          </p:cNvSpPr>
          <p:nvPr>
            <p:ph type="sldNum" sz="quarter" idx="12"/>
          </p:nvPr>
        </p:nvSpPr>
        <p:spPr/>
        <p:txBody>
          <a:bodyPr>
            <a:normAutofit/>
          </a:bodyPr>
          <a:lstStyle/>
          <a:p>
            <a:fld id="{4D7FAEE6-2A4A-46A2-BC14-94A91FA8264E}" type="slidenum">
              <a:rPr lang="zh-TW" altLang="en-US" smtClean="0"/>
              <a:pPr/>
              <a:t>13</a:t>
            </a:fld>
            <a:endParaRPr lang="zh-TW" altLang="en-US"/>
          </a:p>
        </p:txBody>
      </p:sp>
      <p:sp>
        <p:nvSpPr>
          <p:cNvPr id="2" name="標題 1"/>
          <p:cNvSpPr>
            <a:spLocks noGrp="1"/>
          </p:cNvSpPr>
          <p:nvPr>
            <p:ph type="title"/>
          </p:nvPr>
        </p:nvSpPr>
        <p:spPr>
          <a:xfrm>
            <a:off x="457200" y="274638"/>
            <a:ext cx="8229600" cy="1426170"/>
          </a:xfrm>
        </p:spPr>
        <p:txBody>
          <a:bodyPr>
            <a:normAutofit/>
          </a:bodyPr>
          <a:lstStyle/>
          <a:p>
            <a:r>
              <a:rPr lang="en-US" altLang="zh-TW" sz="2800" cap="all" dirty="0" smtClean="0">
                <a:latin typeface="標楷體" pitchFamily="65" charset="-120"/>
                <a:ea typeface="標楷體" pitchFamily="65" charset="-120"/>
              </a:rPr>
              <a:t>Financial analysis(</a:t>
            </a:r>
            <a:r>
              <a:rPr lang="en-US" altLang="zh-TW" sz="2800" cap="all" dirty="0" err="1" smtClean="0">
                <a:latin typeface="標楷體" pitchFamily="65" charset="-120"/>
                <a:ea typeface="標楷體" pitchFamily="65" charset="-120"/>
              </a:rPr>
              <a:t>ifrs</a:t>
            </a:r>
            <a:r>
              <a:rPr lang="en-US" altLang="zh-TW" sz="2800" cap="all" dirty="0" smtClean="0">
                <a:latin typeface="標楷體" pitchFamily="65" charset="-120"/>
                <a:ea typeface="標楷體" pitchFamily="65" charset="-120"/>
              </a:rPr>
              <a:t> merge) </a:t>
            </a:r>
            <a:r>
              <a:rPr lang="en-US" altLang="zh-TW" sz="4000" dirty="0" smtClean="0">
                <a:solidFill>
                  <a:schemeClr val="tx1"/>
                </a:solidFill>
                <a:latin typeface="標楷體" pitchFamily="65" charset="-120"/>
                <a:ea typeface="標楷體" pitchFamily="65" charset="-120"/>
              </a:rPr>
              <a:t/>
            </a:r>
            <a:br>
              <a:rPr lang="en-US" altLang="zh-TW" sz="4000" dirty="0" smtClean="0">
                <a:solidFill>
                  <a:schemeClr val="tx1"/>
                </a:solidFill>
                <a:latin typeface="標楷體" pitchFamily="65" charset="-120"/>
                <a:ea typeface="標楷體" pitchFamily="65" charset="-120"/>
              </a:rPr>
            </a:br>
            <a:endParaRPr lang="zh-TW" altLang="en-US" sz="4000" dirty="0">
              <a:solidFill>
                <a:schemeClr val="tx1"/>
              </a:solidFill>
              <a:latin typeface="標楷體" pitchFamily="65" charset="-120"/>
              <a:ea typeface="標楷體" pitchFamily="65" charset="-120"/>
            </a:endParaRPr>
          </a:p>
        </p:txBody>
      </p:sp>
      <p:pic>
        <p:nvPicPr>
          <p:cNvPr id="9" name="Picture 2" descr="C:\Users\cwco\Pictures\image003.gif"/>
          <p:cNvPicPr>
            <a:picLocks noChangeAspect="1" noChangeArrowheads="1"/>
          </p:cNvPicPr>
          <p:nvPr/>
        </p:nvPicPr>
        <p:blipFill>
          <a:blip r:embed="rId2" cstate="print"/>
          <a:srcRect/>
          <a:stretch>
            <a:fillRect/>
          </a:stretch>
        </p:blipFill>
        <p:spPr bwMode="auto">
          <a:xfrm>
            <a:off x="6732240" y="188640"/>
            <a:ext cx="1080120" cy="717962"/>
          </a:xfrm>
          <a:prstGeom prst="rect">
            <a:avLst/>
          </a:prstGeom>
          <a:noFill/>
        </p:spPr>
      </p:pic>
      <p:sp>
        <p:nvSpPr>
          <p:cNvPr id="8" name="文字方塊 7"/>
          <p:cNvSpPr txBox="1"/>
          <p:nvPr/>
        </p:nvSpPr>
        <p:spPr>
          <a:xfrm>
            <a:off x="6372200" y="908720"/>
            <a:ext cx="2304256" cy="523220"/>
          </a:xfrm>
          <a:prstGeom prst="rect">
            <a:avLst/>
          </a:prstGeom>
          <a:noFill/>
        </p:spPr>
        <p:txBody>
          <a:bodyPr wrap="square" rtlCol="0">
            <a:spAutoFit/>
          </a:bodyPr>
          <a:lstStyle/>
          <a:p>
            <a:r>
              <a:rPr lang="zh-TW" altLang="en-US" sz="1400" dirty="0" smtClean="0">
                <a:solidFill>
                  <a:schemeClr val="tx2"/>
                </a:solidFill>
                <a:latin typeface="標楷體" pitchFamily="65" charset="-120"/>
                <a:ea typeface="標楷體" pitchFamily="65" charset="-120"/>
              </a:rPr>
              <a:t>營業收入單位</a:t>
            </a:r>
            <a:r>
              <a:rPr lang="en-US" altLang="zh-TW" sz="1400" dirty="0" smtClean="0">
                <a:solidFill>
                  <a:schemeClr val="tx2"/>
                </a:solidFill>
                <a:latin typeface="標楷體" pitchFamily="65" charset="-120"/>
                <a:ea typeface="標楷體" pitchFamily="65" charset="-120"/>
              </a:rPr>
              <a:t>:</a:t>
            </a:r>
            <a:r>
              <a:rPr lang="zh-TW" altLang="en-US" sz="1400" dirty="0" smtClean="0">
                <a:solidFill>
                  <a:schemeClr val="tx2"/>
                </a:solidFill>
                <a:latin typeface="標楷體" pitchFamily="65" charset="-120"/>
                <a:ea typeface="標楷體" pitchFamily="65" charset="-120"/>
              </a:rPr>
              <a:t>新臺幣仟元</a:t>
            </a:r>
            <a:endParaRPr lang="en-US" altLang="zh-TW" sz="1400" dirty="0" smtClean="0">
              <a:solidFill>
                <a:schemeClr val="tx2"/>
              </a:solidFill>
              <a:latin typeface="標楷體" pitchFamily="65" charset="-120"/>
              <a:ea typeface="標楷體" pitchFamily="65" charset="-120"/>
            </a:endParaRPr>
          </a:p>
          <a:p>
            <a:r>
              <a:rPr lang="zh-TW" altLang="en-US" sz="1400" dirty="0" smtClean="0">
                <a:solidFill>
                  <a:schemeClr val="tx2"/>
                </a:solidFill>
                <a:latin typeface="標楷體" pitchFamily="65" charset="-120"/>
                <a:ea typeface="標楷體" pitchFamily="65" charset="-120"/>
              </a:rPr>
              <a:t>每股盈餘單位</a:t>
            </a:r>
            <a:r>
              <a:rPr lang="en-US" altLang="zh-TW" sz="1400" dirty="0" smtClean="0">
                <a:solidFill>
                  <a:schemeClr val="tx2"/>
                </a:solidFill>
                <a:latin typeface="標楷體" pitchFamily="65" charset="-120"/>
                <a:ea typeface="標楷體" pitchFamily="65" charset="-120"/>
              </a:rPr>
              <a:t>:</a:t>
            </a:r>
            <a:r>
              <a:rPr lang="zh-TW" altLang="en-US" sz="1400" dirty="0" smtClean="0">
                <a:solidFill>
                  <a:schemeClr val="tx2"/>
                </a:solidFill>
                <a:latin typeface="標楷體" pitchFamily="65" charset="-120"/>
                <a:ea typeface="標楷體" pitchFamily="65" charset="-120"/>
              </a:rPr>
              <a:t>新臺幣元</a:t>
            </a:r>
            <a:endParaRPr lang="zh-TW" altLang="en-US" sz="1400" dirty="0">
              <a:solidFill>
                <a:schemeClr val="tx2"/>
              </a:solidFill>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pPr>
              <a:buNone/>
            </a:pPr>
            <a:r>
              <a:rPr lang="en-US" altLang="zh-TW" sz="5400" dirty="0" smtClean="0">
                <a:latin typeface="標楷體" pitchFamily="65" charset="-120"/>
                <a:ea typeface="標楷體" pitchFamily="65" charset="-120"/>
              </a:rPr>
              <a:t> Business philosophy and outlook</a:t>
            </a:r>
            <a:endParaRPr lang="en-US" altLang="zh-TW" sz="5400" dirty="0" smtClean="0">
              <a:solidFill>
                <a:schemeClr val="tx1"/>
              </a:solidFill>
              <a:latin typeface="標楷體" pitchFamily="65" charset="-120"/>
              <a:ea typeface="標楷體" pitchFamily="65" charset="-120"/>
            </a:endParaRPr>
          </a:p>
          <a:p>
            <a:endParaRPr lang="zh-TW" altLang="en-US" dirty="0"/>
          </a:p>
        </p:txBody>
      </p:sp>
      <p:sp>
        <p:nvSpPr>
          <p:cNvPr id="5" name="投影片編號版面配置區 4"/>
          <p:cNvSpPr>
            <a:spLocks noGrp="1"/>
          </p:cNvSpPr>
          <p:nvPr>
            <p:ph type="sldNum" sz="quarter" idx="12"/>
          </p:nvPr>
        </p:nvSpPr>
        <p:spPr/>
        <p:txBody>
          <a:bodyPr>
            <a:normAutofit/>
          </a:bodyPr>
          <a:lstStyle/>
          <a:p>
            <a:fld id="{4D7FAEE6-2A4A-46A2-BC14-94A91FA8264E}" type="slidenum">
              <a:rPr lang="zh-TW" altLang="en-US" smtClean="0"/>
              <a:pPr/>
              <a:t>14</a:t>
            </a:fld>
            <a:endParaRPr lang="zh-TW" altLang="en-US"/>
          </a:p>
        </p:txBody>
      </p:sp>
      <p:sp>
        <p:nvSpPr>
          <p:cNvPr id="2" name="標題 1"/>
          <p:cNvSpPr>
            <a:spLocks noGrp="1"/>
          </p:cNvSpPr>
          <p:nvPr>
            <p:ph type="title"/>
          </p:nvPr>
        </p:nvSpPr>
        <p:spPr/>
        <p:txBody>
          <a:bodyPr/>
          <a:lstStyle/>
          <a:p>
            <a:endParaRPr lang="zh-TW" altLang="en-US" dirty="0"/>
          </a:p>
        </p:txBody>
      </p:sp>
      <p:pic>
        <p:nvPicPr>
          <p:cNvPr id="6" name="Picture 2" descr="C:\Users\cwco\Pictures\image003.gif"/>
          <p:cNvPicPr>
            <a:picLocks noChangeAspect="1" noChangeArrowheads="1"/>
          </p:cNvPicPr>
          <p:nvPr/>
        </p:nvPicPr>
        <p:blipFill>
          <a:blip r:embed="rId2" cstate="print"/>
          <a:srcRect/>
          <a:stretch>
            <a:fillRect/>
          </a:stretch>
        </p:blipFill>
        <p:spPr bwMode="auto">
          <a:xfrm>
            <a:off x="6732240" y="188640"/>
            <a:ext cx="1080120" cy="717962"/>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2"/>
          </p:nvPr>
        </p:nvSpPr>
        <p:spPr/>
        <p:txBody>
          <a:bodyPr>
            <a:normAutofit/>
          </a:bodyPr>
          <a:lstStyle/>
          <a:p>
            <a:fld id="{4D7FAEE6-2A4A-46A2-BC14-94A91FA8264E}" type="slidenum">
              <a:rPr lang="zh-TW" altLang="en-US" smtClean="0"/>
              <a:pPr/>
              <a:t>15</a:t>
            </a:fld>
            <a:endParaRPr lang="zh-TW" altLang="en-US"/>
          </a:p>
        </p:txBody>
      </p:sp>
      <p:sp>
        <p:nvSpPr>
          <p:cNvPr id="2" name="標題 1"/>
          <p:cNvSpPr>
            <a:spLocks noGrp="1"/>
          </p:cNvSpPr>
          <p:nvPr>
            <p:ph type="title"/>
          </p:nvPr>
        </p:nvSpPr>
        <p:spPr>
          <a:xfrm>
            <a:off x="304800" y="457200"/>
            <a:ext cx="8686800" cy="667544"/>
          </a:xfrm>
        </p:spPr>
        <p:txBody>
          <a:bodyPr>
            <a:normAutofit fontScale="90000"/>
          </a:bodyPr>
          <a:lstStyle/>
          <a:p>
            <a:r>
              <a:rPr lang="zh-TW" altLang="en-US" dirty="0" smtClean="0">
                <a:latin typeface="標楷體" pitchFamily="65" charset="-120"/>
                <a:ea typeface="標楷體" pitchFamily="65" charset="-120"/>
              </a:rPr>
              <a:t> </a:t>
            </a:r>
            <a:r>
              <a:rPr lang="en-US" altLang="zh-TW" sz="3600" dirty="0" smtClean="0"/>
              <a:t>Operation Philosophy and Prospect</a:t>
            </a:r>
            <a:endParaRPr lang="zh-TW" altLang="en-US" sz="3600" dirty="0">
              <a:solidFill>
                <a:schemeClr val="tx1"/>
              </a:solidFill>
            </a:endParaRPr>
          </a:p>
        </p:txBody>
      </p:sp>
      <p:pic>
        <p:nvPicPr>
          <p:cNvPr id="6" name="Picture 2" descr="C:\Users\cwco\Pictures\image003.gif"/>
          <p:cNvPicPr>
            <a:picLocks noChangeAspect="1" noChangeArrowheads="1"/>
          </p:cNvPicPr>
          <p:nvPr/>
        </p:nvPicPr>
        <p:blipFill>
          <a:blip r:embed="rId2" cstate="print"/>
          <a:srcRect/>
          <a:stretch>
            <a:fillRect/>
          </a:stretch>
        </p:blipFill>
        <p:spPr bwMode="auto">
          <a:xfrm>
            <a:off x="7812360" y="188640"/>
            <a:ext cx="1080120" cy="717962"/>
          </a:xfrm>
          <a:prstGeom prst="rect">
            <a:avLst/>
          </a:prstGeom>
          <a:noFill/>
        </p:spPr>
      </p:pic>
      <p:sp>
        <p:nvSpPr>
          <p:cNvPr id="7" name="文字方塊 6"/>
          <p:cNvSpPr txBox="1"/>
          <p:nvPr/>
        </p:nvSpPr>
        <p:spPr>
          <a:xfrm>
            <a:off x="1043608" y="1412776"/>
            <a:ext cx="184731" cy="369332"/>
          </a:xfrm>
          <a:prstGeom prst="rect">
            <a:avLst/>
          </a:prstGeom>
          <a:noFill/>
        </p:spPr>
        <p:txBody>
          <a:bodyPr wrap="none" rtlCol="0">
            <a:spAutoFit/>
          </a:bodyPr>
          <a:lstStyle/>
          <a:p>
            <a:endParaRPr lang="zh-TW" altLang="en-US" dirty="0"/>
          </a:p>
        </p:txBody>
      </p:sp>
      <p:sp>
        <p:nvSpPr>
          <p:cNvPr id="8" name="內容版面配置區 8"/>
          <p:cNvSpPr txBox="1">
            <a:spLocks/>
          </p:cNvSpPr>
          <p:nvPr/>
        </p:nvSpPr>
        <p:spPr>
          <a:xfrm>
            <a:off x="179512" y="1124744"/>
            <a:ext cx="8686800" cy="5256584"/>
          </a:xfrm>
          <a:prstGeom prst="rect">
            <a:avLst/>
          </a:prstGeom>
        </p:spPr>
        <p:txBody>
          <a:bodyPr vert="horz">
            <a:noAutofit/>
          </a:bodyPr>
          <a:lstStyle/>
          <a:p>
            <a:pPr marL="365760" indent="-256032">
              <a:spcBef>
                <a:spcPts val="400"/>
              </a:spcBef>
              <a:buClr>
                <a:schemeClr val="accent2"/>
              </a:buClr>
              <a:buSzPct val="68000"/>
              <a:buFont typeface="Wingdings" pitchFamily="2" charset="2"/>
              <a:buChar char="n"/>
              <a:defRPr/>
            </a:pPr>
            <a:r>
              <a:rPr kumimoji="0" lang="zh-TW" altLang="en-US" sz="3200" b="0" i="0" u="none" strike="noStrike" kern="1200" cap="none" spc="0" normalizeH="0" baseline="0" noProof="0" dirty="0" smtClean="0">
                <a:ln>
                  <a:noFill/>
                </a:ln>
                <a:solidFill>
                  <a:schemeClr val="tx1"/>
                </a:solidFill>
                <a:effectLst/>
                <a:uLnTx/>
                <a:uFillTx/>
                <a:latin typeface="+mn-lt"/>
                <a:ea typeface="+mn-ea"/>
                <a:cs typeface="+mn-cs"/>
              </a:rPr>
              <a:t> </a:t>
            </a:r>
            <a:r>
              <a:rPr lang="en-US" altLang="zh-TW" sz="2400" dirty="0" smtClean="0"/>
              <a:t>Wire &amp; Cable Department</a:t>
            </a:r>
            <a:endParaRPr kumimoji="0" lang="en-US" altLang="zh-TW" sz="2400" b="0" i="0" u="none" strike="noStrike" kern="1200" cap="none" spc="0" normalizeH="0" baseline="0" noProof="0" dirty="0" smtClean="0">
              <a:ln>
                <a:noFill/>
              </a:ln>
              <a:solidFill>
                <a:schemeClr val="tx1"/>
              </a:solidFill>
              <a:effectLst/>
              <a:uLnTx/>
              <a:uFillTx/>
              <a:latin typeface="標楷體" pitchFamily="65" charset="-120"/>
              <a:ea typeface="標楷體" pitchFamily="65" charset="-120"/>
              <a:cs typeface="+mn-cs"/>
            </a:endParaRPr>
          </a:p>
          <a:p>
            <a:pPr marL="365760" indent="-256032">
              <a:spcBef>
                <a:spcPts val="400"/>
              </a:spcBef>
              <a:buClr>
                <a:schemeClr val="accent2"/>
              </a:buClr>
              <a:buSzPct val="68000"/>
              <a:defRPr/>
            </a:pPr>
            <a:r>
              <a:rPr lang="en-US" altLang="zh-TW" sz="2000" b="1" dirty="0" smtClean="0">
                <a:latin typeface="標楷體" pitchFamily="65" charset="-120"/>
                <a:ea typeface="標楷體" pitchFamily="65" charset="-120"/>
              </a:rPr>
              <a:t>  </a:t>
            </a:r>
            <a:r>
              <a:rPr lang="en-US" altLang="zh-TW" sz="2000" dirty="0" smtClean="0"/>
              <a:t>We mainly aim at high-voltage cable orders from </a:t>
            </a:r>
            <a:r>
              <a:rPr lang="en-US" altLang="zh-TW" sz="2000" dirty="0" err="1" smtClean="0"/>
              <a:t>Taipower</a:t>
            </a:r>
            <a:r>
              <a:rPr lang="en-US" altLang="zh-TW" sz="2000" dirty="0" smtClean="0"/>
              <a:t> and actively secure the business opportunity of Grid Resilience Strengthening Construction Plan.  We also strategically ally with companies of the same industry which are with better capability of domestic sales and export to expand the business opportunity of solar energy storage and renewable energy.  We actively develop new products to enhance upstream and downstream services to meet customers’ needs and increase profits.</a:t>
            </a:r>
            <a:endParaRPr lang="zh-TW" altLang="zh-TW" sz="2000" dirty="0" smtClean="0"/>
          </a:p>
          <a:p>
            <a:pPr marL="365760" lvl="0" indent="-256032">
              <a:spcBef>
                <a:spcPts val="400"/>
              </a:spcBef>
              <a:buClr>
                <a:schemeClr val="accent2"/>
              </a:buClr>
              <a:buSzPct val="68000"/>
              <a:defRPr/>
            </a:pPr>
            <a:endParaRPr kumimoji="0" lang="en-US" altLang="zh-TW" sz="1600" b="0" i="0" u="none" strike="noStrike" kern="1200" cap="none" spc="0" normalizeH="0" baseline="0" noProof="0" dirty="0" smtClean="0">
              <a:ln>
                <a:noFill/>
              </a:ln>
              <a:solidFill>
                <a:schemeClr val="tx1"/>
              </a:solidFill>
              <a:effectLst/>
              <a:uLnTx/>
              <a:uFillTx/>
              <a:latin typeface="標楷體" pitchFamily="65" charset="-120"/>
              <a:ea typeface="標楷體" pitchFamily="65" charset="-120"/>
              <a:cs typeface="+mn-cs"/>
            </a:endParaRPr>
          </a:p>
          <a:p>
            <a:pPr marL="365760" indent="-256032">
              <a:spcBef>
                <a:spcPts val="400"/>
              </a:spcBef>
              <a:buClr>
                <a:schemeClr val="accent2"/>
              </a:buClr>
              <a:buSzPct val="68000"/>
              <a:buFont typeface="Wingdings" pitchFamily="2" charset="2"/>
              <a:buChar char="n"/>
              <a:defRPr/>
            </a:pPr>
            <a:r>
              <a:rPr kumimoji="0" lang="en-US" altLang="zh-TW" sz="3200" b="0" i="0" u="none" strike="noStrike" kern="1200" cap="none" spc="0" normalizeH="0" baseline="0" noProof="0" dirty="0" smtClean="0">
                <a:ln>
                  <a:noFill/>
                </a:ln>
                <a:solidFill>
                  <a:schemeClr val="tx1"/>
                </a:solidFill>
                <a:effectLst/>
                <a:uLnTx/>
                <a:uFillTx/>
                <a:latin typeface="標楷體" pitchFamily="65" charset="-120"/>
                <a:ea typeface="標楷體" pitchFamily="65" charset="-120"/>
                <a:cs typeface="+mn-cs"/>
              </a:rPr>
              <a:t> </a:t>
            </a:r>
            <a:r>
              <a:rPr lang="en-US" altLang="zh-TW" sz="2400" dirty="0" smtClean="0"/>
              <a:t>Window/Door &amp; Curtain Wall Department</a:t>
            </a:r>
            <a:endParaRPr kumimoji="0" lang="en-US" altLang="zh-TW" sz="3200" b="0" i="0" u="none" strike="noStrike" kern="1200" cap="none" spc="0" normalizeH="0" baseline="0" noProof="0" dirty="0" smtClean="0">
              <a:ln>
                <a:noFill/>
              </a:ln>
              <a:solidFill>
                <a:schemeClr val="tx1"/>
              </a:solidFill>
              <a:effectLst/>
              <a:uLnTx/>
              <a:uFillTx/>
              <a:latin typeface="標楷體" pitchFamily="65" charset="-120"/>
              <a:ea typeface="標楷體" pitchFamily="65" charset="-120"/>
              <a:cs typeface="+mn-cs"/>
            </a:endParaRPr>
          </a:p>
          <a:p>
            <a:r>
              <a:rPr lang="en-US" altLang="zh-TW" sz="2000" dirty="0" smtClean="0"/>
              <a:t>    To meet every competition in this industry, we enhance product </a:t>
            </a:r>
          </a:p>
          <a:p>
            <a:r>
              <a:rPr lang="en-US" altLang="zh-TW" sz="2000" dirty="0" smtClean="0"/>
              <a:t>     certificate, actively develop new products, increase product and </a:t>
            </a:r>
          </a:p>
          <a:p>
            <a:r>
              <a:rPr lang="en-US" altLang="zh-TW" sz="2000" smtClean="0"/>
              <a:t>    service </a:t>
            </a:r>
            <a:r>
              <a:rPr lang="en-US" altLang="zh-TW" sz="2000" dirty="0" smtClean="0"/>
              <a:t>quality and lower costs so as to ensure the market share.</a:t>
            </a:r>
            <a:endParaRPr lang="zh-TW" altLang="zh-TW" sz="20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normAutofit lnSpcReduction="10000"/>
          </a:bodyPr>
          <a:lstStyle/>
          <a:p>
            <a:pPr>
              <a:buNone/>
            </a:pPr>
            <a:r>
              <a:rPr lang="zh-TW" altLang="en-US" sz="4800" dirty="0" smtClean="0">
                <a:latin typeface="標楷體" pitchFamily="65" charset="-120"/>
                <a:ea typeface="標楷體" pitchFamily="65" charset="-120"/>
              </a:rPr>
              <a:t>       </a:t>
            </a:r>
            <a:endParaRPr lang="en-US" altLang="zh-TW" sz="4800" dirty="0" smtClean="0">
              <a:latin typeface="標楷體" pitchFamily="65" charset="-120"/>
              <a:ea typeface="標楷體" pitchFamily="65" charset="-120"/>
            </a:endParaRPr>
          </a:p>
          <a:p>
            <a:pPr>
              <a:buNone/>
            </a:pPr>
            <a:r>
              <a:rPr lang="zh-TW" altLang="en-US" sz="4800" dirty="0" smtClean="0">
                <a:latin typeface="標楷體" pitchFamily="65" charset="-120"/>
                <a:ea typeface="標楷體" pitchFamily="65" charset="-120"/>
              </a:rPr>
              <a:t>       </a:t>
            </a:r>
            <a:endParaRPr lang="en-US" altLang="zh-TW" sz="4800" dirty="0" smtClean="0">
              <a:latin typeface="標楷體" pitchFamily="65" charset="-120"/>
              <a:ea typeface="標楷體" pitchFamily="65" charset="-120"/>
            </a:endParaRPr>
          </a:p>
          <a:p>
            <a:pPr>
              <a:buNone/>
            </a:pPr>
            <a:r>
              <a:rPr lang="zh-TW" altLang="en-US" sz="4800" dirty="0" smtClean="0">
                <a:latin typeface="標楷體" pitchFamily="65" charset="-120"/>
                <a:ea typeface="標楷體" pitchFamily="65" charset="-120"/>
              </a:rPr>
              <a:t> </a:t>
            </a:r>
            <a:r>
              <a:rPr lang="en-US" altLang="zh-TW" sz="4800" dirty="0" smtClean="0">
                <a:latin typeface="標楷體" pitchFamily="65" charset="-120"/>
                <a:ea typeface="標楷體" pitchFamily="65" charset="-120"/>
              </a:rPr>
              <a:t>Presentation finished</a:t>
            </a:r>
            <a:endParaRPr lang="en-US" altLang="zh-TW" sz="4800" dirty="0" smtClean="0"/>
          </a:p>
          <a:p>
            <a:pPr>
              <a:buNone/>
            </a:pPr>
            <a:r>
              <a:rPr lang="zh-TW" altLang="en-US" sz="4800" dirty="0" smtClean="0"/>
              <a:t>             </a:t>
            </a:r>
            <a:r>
              <a:rPr lang="en-US" altLang="zh-TW" sz="4800" dirty="0" smtClean="0"/>
              <a:t>    </a:t>
            </a:r>
            <a:endParaRPr lang="en-US" altLang="zh-TW" sz="4800" dirty="0" smtClean="0">
              <a:latin typeface="標楷體" pitchFamily="65" charset="-120"/>
              <a:ea typeface="標楷體" pitchFamily="65" charset="-120"/>
            </a:endParaRPr>
          </a:p>
          <a:p>
            <a:pPr>
              <a:buNone/>
            </a:pPr>
            <a:r>
              <a:rPr lang="en-US" altLang="zh-TW" sz="4800" dirty="0" smtClean="0"/>
              <a:t>                          </a:t>
            </a:r>
          </a:p>
          <a:p>
            <a:pPr>
              <a:buNone/>
            </a:pPr>
            <a:r>
              <a:rPr lang="en-US" altLang="zh-TW" sz="4800" dirty="0" smtClean="0"/>
              <a:t>                              </a:t>
            </a:r>
            <a:endParaRPr lang="zh-TW" altLang="en-US" sz="4800" dirty="0"/>
          </a:p>
        </p:txBody>
      </p:sp>
      <p:sp>
        <p:nvSpPr>
          <p:cNvPr id="4" name="投影片編號版面配置區 3"/>
          <p:cNvSpPr>
            <a:spLocks noGrp="1"/>
          </p:cNvSpPr>
          <p:nvPr>
            <p:ph type="sldNum" sz="quarter" idx="12"/>
          </p:nvPr>
        </p:nvSpPr>
        <p:spPr/>
        <p:txBody>
          <a:bodyPr>
            <a:normAutofit/>
          </a:bodyPr>
          <a:lstStyle/>
          <a:p>
            <a:fld id="{4D7FAEE6-2A4A-46A2-BC14-94A91FA8264E}" type="slidenum">
              <a:rPr lang="zh-TW" altLang="en-US" smtClean="0"/>
              <a:pPr/>
              <a:t>16</a:t>
            </a:fld>
            <a:endParaRPr lang="zh-TW" altLang="en-US"/>
          </a:p>
        </p:txBody>
      </p:sp>
      <p:sp>
        <p:nvSpPr>
          <p:cNvPr id="2" name="標題 1"/>
          <p:cNvSpPr>
            <a:spLocks noGrp="1"/>
          </p:cNvSpPr>
          <p:nvPr>
            <p:ph type="title"/>
          </p:nvPr>
        </p:nvSpPr>
        <p:spPr/>
        <p:txBody>
          <a:bodyPr/>
          <a:lstStyle/>
          <a:p>
            <a:endParaRPr lang="zh-TW" altLang="en-US"/>
          </a:p>
        </p:txBody>
      </p:sp>
      <p:pic>
        <p:nvPicPr>
          <p:cNvPr id="5" name="Picture 2" descr="C:\Users\cwco\Pictures\image003.gif"/>
          <p:cNvPicPr>
            <a:picLocks noChangeAspect="1" noChangeArrowheads="1"/>
          </p:cNvPicPr>
          <p:nvPr/>
        </p:nvPicPr>
        <p:blipFill>
          <a:blip r:embed="rId2" cstate="print"/>
          <a:srcRect/>
          <a:stretch>
            <a:fillRect/>
          </a:stretch>
        </p:blipFill>
        <p:spPr bwMode="auto">
          <a:xfrm>
            <a:off x="2987824" y="1052736"/>
            <a:ext cx="2160240" cy="1435924"/>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67544" y="1484784"/>
            <a:ext cx="8229600" cy="4752528"/>
          </a:xfrm>
        </p:spPr>
        <p:txBody>
          <a:bodyPr>
            <a:noAutofit/>
          </a:bodyPr>
          <a:lstStyle/>
          <a:p>
            <a:pPr>
              <a:buFont typeface="Wingdings" pitchFamily="2" charset="2"/>
              <a:buChar char="Ø"/>
            </a:pPr>
            <a:r>
              <a:rPr lang="en-US" altLang="zh-TW" sz="2200" dirty="0" smtClean="0">
                <a:latin typeface="標楷體" pitchFamily="65" charset="-120"/>
                <a:ea typeface="標楷體" pitchFamily="65" charset="-120"/>
              </a:rPr>
              <a:t>The copyright of this newsletter belongs to the company. Without the company's formal written consent, it may not be used for unauthorized purposes.</a:t>
            </a:r>
          </a:p>
          <a:p>
            <a:pPr>
              <a:buFont typeface="Wingdings" pitchFamily="2" charset="2"/>
              <a:buChar char="Ø"/>
            </a:pPr>
            <a:endParaRPr lang="en-US" altLang="zh-TW" sz="2200" dirty="0" smtClean="0">
              <a:latin typeface="標楷體" pitchFamily="65" charset="-120"/>
              <a:ea typeface="標楷體" pitchFamily="65" charset="-120"/>
            </a:endParaRPr>
          </a:p>
          <a:p>
            <a:pPr>
              <a:buFont typeface="Wingdings" pitchFamily="2" charset="2"/>
              <a:buChar char="Ø"/>
            </a:pPr>
            <a:r>
              <a:rPr lang="en-US" altLang="zh-TW" sz="2200" dirty="0" smtClean="0">
                <a:latin typeface="標楷體" pitchFamily="65" charset="-120"/>
                <a:ea typeface="標楷體" pitchFamily="65" charset="-120"/>
              </a:rPr>
              <a:t>In addition to the historical information provided in this document, if part of the content involves the expression of future prospects, etc., due to the influence of risks and uncertain factors, the actual results and the content of the expression may be significantly different. Investors should judge and control risks by themselves.</a:t>
            </a:r>
            <a:endParaRPr lang="zh-TW" altLang="en-US" sz="2200" dirty="0"/>
          </a:p>
        </p:txBody>
      </p:sp>
      <p:sp>
        <p:nvSpPr>
          <p:cNvPr id="4" name="投影片編號版面配置區 3"/>
          <p:cNvSpPr>
            <a:spLocks noGrp="1"/>
          </p:cNvSpPr>
          <p:nvPr>
            <p:ph type="sldNum" sz="quarter" idx="12"/>
          </p:nvPr>
        </p:nvSpPr>
        <p:spPr/>
        <p:txBody>
          <a:bodyPr/>
          <a:lstStyle/>
          <a:p>
            <a:fld id="{4D7FAEE6-2A4A-46A2-BC14-94A91FA8264E}" type="slidenum">
              <a:rPr lang="zh-TW" altLang="en-US" smtClean="0"/>
              <a:pPr/>
              <a:t>2</a:t>
            </a:fld>
            <a:endParaRPr lang="zh-TW" altLang="en-US"/>
          </a:p>
        </p:txBody>
      </p:sp>
      <p:sp>
        <p:nvSpPr>
          <p:cNvPr id="2" name="標題 1"/>
          <p:cNvSpPr>
            <a:spLocks noGrp="1"/>
          </p:cNvSpPr>
          <p:nvPr>
            <p:ph type="title"/>
          </p:nvPr>
        </p:nvSpPr>
        <p:spPr>
          <a:xfrm>
            <a:off x="457200" y="260648"/>
            <a:ext cx="8229600" cy="720080"/>
          </a:xfrm>
        </p:spPr>
        <p:txBody>
          <a:bodyPr>
            <a:noAutofit/>
          </a:bodyPr>
          <a:lstStyle/>
          <a:p>
            <a:r>
              <a:rPr lang="zh-TW" altLang="en-US" b="1" dirty="0" smtClean="0">
                <a:solidFill>
                  <a:schemeClr val="accent6">
                    <a:lumMod val="40000"/>
                    <a:lumOff val="60000"/>
                  </a:schemeClr>
                </a:solidFill>
                <a:latin typeface="標楷體" pitchFamily="65" charset="-120"/>
                <a:ea typeface="標楷體" pitchFamily="65" charset="-120"/>
              </a:rPr>
              <a:t>  </a:t>
            </a:r>
            <a:r>
              <a:rPr lang="en-US" altLang="zh-TW" b="1" dirty="0" smtClean="0">
                <a:solidFill>
                  <a:schemeClr val="accent6">
                    <a:lumMod val="40000"/>
                    <a:lumOff val="60000"/>
                  </a:schemeClr>
                </a:solidFill>
                <a:latin typeface="標楷體" pitchFamily="65" charset="-120"/>
                <a:ea typeface="標楷體" pitchFamily="65" charset="-120"/>
              </a:rPr>
              <a:t/>
            </a:r>
            <a:br>
              <a:rPr lang="en-US" altLang="zh-TW" b="1" dirty="0" smtClean="0">
                <a:solidFill>
                  <a:schemeClr val="accent6">
                    <a:lumMod val="40000"/>
                    <a:lumOff val="60000"/>
                  </a:schemeClr>
                </a:solidFill>
                <a:latin typeface="標楷體" pitchFamily="65" charset="-120"/>
                <a:ea typeface="標楷體" pitchFamily="65" charset="-120"/>
              </a:rPr>
            </a:br>
            <a:r>
              <a:rPr lang="en-US" altLang="zh-TW" dirty="0" smtClean="0">
                <a:solidFill>
                  <a:schemeClr val="accent6">
                    <a:lumMod val="40000"/>
                    <a:lumOff val="60000"/>
                  </a:schemeClr>
                </a:solidFill>
                <a:latin typeface="標楷體" pitchFamily="65" charset="-120"/>
                <a:ea typeface="標楷體" pitchFamily="65" charset="-120"/>
              </a:rPr>
              <a:t> </a:t>
            </a:r>
            <a:r>
              <a:rPr lang="en-US" altLang="zh-TW" sz="3600" cap="all" dirty="0" smtClean="0">
                <a:solidFill>
                  <a:schemeClr val="tx1"/>
                </a:solidFill>
                <a:latin typeface="標楷體" pitchFamily="65" charset="-120"/>
                <a:ea typeface="標楷體" pitchFamily="65" charset="-120"/>
              </a:rPr>
              <a:t>Investment safety reminder</a:t>
            </a:r>
            <a:endParaRPr lang="zh-TW" altLang="en-US" sz="3600" b="1" dirty="0">
              <a:solidFill>
                <a:schemeClr val="tx1"/>
              </a:solidFill>
              <a:latin typeface="標楷體" pitchFamily="65" charset="-120"/>
              <a:ea typeface="標楷體" pitchFamily="65" charset="-120"/>
            </a:endParaRPr>
          </a:p>
        </p:txBody>
      </p:sp>
      <p:pic>
        <p:nvPicPr>
          <p:cNvPr id="6" name="Picture 2" descr="C:\Users\cwco\Pictures\image003.gif"/>
          <p:cNvPicPr>
            <a:picLocks noChangeAspect="1" noChangeArrowheads="1"/>
          </p:cNvPicPr>
          <p:nvPr/>
        </p:nvPicPr>
        <p:blipFill>
          <a:blip r:embed="rId3" cstate="print"/>
          <a:srcRect/>
          <a:stretch>
            <a:fillRect/>
          </a:stretch>
        </p:blipFill>
        <p:spPr bwMode="auto">
          <a:xfrm>
            <a:off x="6732240" y="188640"/>
            <a:ext cx="1080120" cy="717962"/>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200" y="1556792"/>
            <a:ext cx="8229600" cy="4569371"/>
          </a:xfrm>
        </p:spPr>
        <p:txBody>
          <a:bodyPr>
            <a:normAutofit/>
          </a:bodyPr>
          <a:lstStyle/>
          <a:p>
            <a:pPr algn="just">
              <a:buFont typeface="Wingdings" pitchFamily="2" charset="2"/>
              <a:buChar char="Ø"/>
            </a:pPr>
            <a:r>
              <a:rPr lang="en-US" altLang="zh-TW" sz="3600" dirty="0" smtClean="0">
                <a:latin typeface="標楷體" pitchFamily="65" charset="-120"/>
                <a:ea typeface="標楷體" pitchFamily="65" charset="-120"/>
              </a:rPr>
              <a:t>Business Overview</a:t>
            </a:r>
          </a:p>
          <a:p>
            <a:pPr algn="just">
              <a:buClr>
                <a:schemeClr val="accent2"/>
              </a:buClr>
              <a:buFont typeface="Wingdings" pitchFamily="2" charset="2"/>
              <a:buChar char="n"/>
            </a:pPr>
            <a:endParaRPr lang="en-US" altLang="zh-TW" sz="3600" dirty="0" smtClean="0">
              <a:solidFill>
                <a:schemeClr val="tx1"/>
              </a:solidFill>
              <a:latin typeface="標楷體" pitchFamily="65" charset="-120"/>
              <a:ea typeface="標楷體" pitchFamily="65" charset="-120"/>
            </a:endParaRPr>
          </a:p>
          <a:p>
            <a:pPr algn="just">
              <a:buFont typeface="Wingdings" pitchFamily="2" charset="2"/>
              <a:buChar char="Ø"/>
            </a:pPr>
            <a:r>
              <a:rPr lang="en-US" altLang="zh-TW" sz="3600" dirty="0" smtClean="0">
                <a:latin typeface="標楷體" pitchFamily="65" charset="-120"/>
                <a:ea typeface="標楷體" pitchFamily="65" charset="-120"/>
              </a:rPr>
              <a:t>Financial Information</a:t>
            </a:r>
          </a:p>
          <a:p>
            <a:pPr algn="just">
              <a:buClr>
                <a:schemeClr val="accent2"/>
              </a:buClr>
              <a:buFont typeface="Wingdings" pitchFamily="2" charset="2"/>
              <a:buChar char="n"/>
            </a:pPr>
            <a:endParaRPr lang="en-US" altLang="zh-TW" sz="3600" dirty="0" smtClean="0">
              <a:solidFill>
                <a:schemeClr val="tx1"/>
              </a:solidFill>
              <a:latin typeface="標楷體" pitchFamily="65" charset="-120"/>
              <a:ea typeface="標楷體" pitchFamily="65" charset="-120"/>
            </a:endParaRPr>
          </a:p>
          <a:p>
            <a:pPr algn="just">
              <a:buFont typeface="Wingdings" pitchFamily="2" charset="2"/>
              <a:buChar char="Ø"/>
            </a:pPr>
            <a:r>
              <a:rPr lang="en-US" altLang="zh-TW" sz="3600" dirty="0" smtClean="0">
                <a:latin typeface="標楷體" pitchFamily="65" charset="-120"/>
                <a:ea typeface="標楷體" pitchFamily="65" charset="-120"/>
              </a:rPr>
              <a:t>Business philosophy and outlook</a:t>
            </a:r>
          </a:p>
          <a:p>
            <a:pPr>
              <a:buNone/>
            </a:pPr>
            <a:endParaRPr lang="en-US" altLang="zh-TW" dirty="0" smtClean="0">
              <a:latin typeface="標楷體" pitchFamily="65" charset="-120"/>
              <a:ea typeface="標楷體" pitchFamily="65" charset="-120"/>
            </a:endParaRPr>
          </a:p>
          <a:p>
            <a:pPr>
              <a:buFont typeface="Wingdings" pitchFamily="2" charset="2"/>
              <a:buChar char="n"/>
            </a:pPr>
            <a:endParaRPr lang="zh-TW" altLang="en-US" dirty="0"/>
          </a:p>
        </p:txBody>
      </p:sp>
      <p:sp>
        <p:nvSpPr>
          <p:cNvPr id="4" name="投影片編號版面配置區 3"/>
          <p:cNvSpPr>
            <a:spLocks noGrp="1"/>
          </p:cNvSpPr>
          <p:nvPr>
            <p:ph type="sldNum" sz="quarter" idx="12"/>
          </p:nvPr>
        </p:nvSpPr>
        <p:spPr/>
        <p:txBody>
          <a:bodyPr/>
          <a:lstStyle/>
          <a:p>
            <a:fld id="{4D7FAEE6-2A4A-46A2-BC14-94A91FA8264E}" type="slidenum">
              <a:rPr lang="zh-TW" altLang="en-US" smtClean="0"/>
              <a:pPr/>
              <a:t>3</a:t>
            </a:fld>
            <a:endParaRPr lang="zh-TW" altLang="en-US"/>
          </a:p>
        </p:txBody>
      </p:sp>
      <p:sp>
        <p:nvSpPr>
          <p:cNvPr id="2" name="標題 1"/>
          <p:cNvSpPr>
            <a:spLocks noGrp="1"/>
          </p:cNvSpPr>
          <p:nvPr>
            <p:ph type="title"/>
          </p:nvPr>
        </p:nvSpPr>
        <p:spPr>
          <a:xfrm>
            <a:off x="457200" y="404664"/>
            <a:ext cx="8229600" cy="720080"/>
          </a:xfrm>
        </p:spPr>
        <p:txBody>
          <a:bodyPr>
            <a:normAutofit/>
          </a:bodyPr>
          <a:lstStyle/>
          <a:p>
            <a:r>
              <a:rPr lang="zh-TW" altLang="en-US" b="1" dirty="0" smtClean="0">
                <a:solidFill>
                  <a:schemeClr val="tx1"/>
                </a:solidFill>
                <a:latin typeface="標楷體" pitchFamily="65" charset="-120"/>
                <a:ea typeface="標楷體" pitchFamily="65" charset="-120"/>
              </a:rPr>
              <a:t> </a:t>
            </a:r>
            <a:r>
              <a:rPr lang="en-US" altLang="zh-TW" cap="all" dirty="0" smtClean="0">
                <a:solidFill>
                  <a:schemeClr val="tx1"/>
                </a:solidFill>
                <a:latin typeface="標楷體" pitchFamily="65" charset="-120"/>
                <a:ea typeface="標楷體" pitchFamily="65" charset="-120"/>
              </a:rPr>
              <a:t>Briefing points</a:t>
            </a:r>
            <a:endParaRPr lang="zh-TW" altLang="en-US" b="1" dirty="0">
              <a:solidFill>
                <a:schemeClr val="tx1"/>
              </a:solidFill>
            </a:endParaRPr>
          </a:p>
        </p:txBody>
      </p:sp>
      <p:pic>
        <p:nvPicPr>
          <p:cNvPr id="6" name="Picture 2" descr="C:\Users\cwco\Pictures\image003.gif"/>
          <p:cNvPicPr>
            <a:picLocks noChangeAspect="1" noChangeArrowheads="1"/>
          </p:cNvPicPr>
          <p:nvPr/>
        </p:nvPicPr>
        <p:blipFill>
          <a:blip r:embed="rId3" cstate="print"/>
          <a:srcRect/>
          <a:stretch>
            <a:fillRect/>
          </a:stretch>
        </p:blipFill>
        <p:spPr bwMode="auto">
          <a:xfrm>
            <a:off x="6732240" y="188640"/>
            <a:ext cx="1080120" cy="717962"/>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pPr>
              <a:buNone/>
            </a:pPr>
            <a:r>
              <a:rPr lang="zh-TW" altLang="en-US" b="1" dirty="0" smtClean="0">
                <a:latin typeface="標楷體" pitchFamily="65" charset="-120"/>
                <a:ea typeface="標楷體" pitchFamily="65" charset="-120"/>
              </a:rPr>
              <a:t>       </a:t>
            </a:r>
            <a:endParaRPr lang="en-US" altLang="zh-TW" b="1" dirty="0" smtClean="0">
              <a:latin typeface="標楷體" pitchFamily="65" charset="-120"/>
              <a:ea typeface="標楷體" pitchFamily="65" charset="-120"/>
            </a:endParaRPr>
          </a:p>
          <a:p>
            <a:pPr>
              <a:buNone/>
            </a:pPr>
            <a:r>
              <a:rPr lang="en-US" altLang="zh-TW" b="1" dirty="0" smtClean="0">
                <a:latin typeface="標楷體" pitchFamily="65" charset="-120"/>
                <a:ea typeface="標楷體" pitchFamily="65" charset="-120"/>
              </a:rPr>
              <a:t>       </a:t>
            </a:r>
            <a:r>
              <a:rPr lang="zh-TW" altLang="en-US" b="1" dirty="0" smtClean="0">
                <a:latin typeface="標楷體" pitchFamily="65" charset="-120"/>
                <a:ea typeface="標楷體" pitchFamily="65" charset="-120"/>
              </a:rPr>
              <a:t>   </a:t>
            </a:r>
            <a:endParaRPr lang="en-US" altLang="zh-TW" b="1" dirty="0" smtClean="0">
              <a:latin typeface="標楷體" pitchFamily="65" charset="-120"/>
              <a:ea typeface="標楷體" pitchFamily="65" charset="-120"/>
            </a:endParaRPr>
          </a:p>
          <a:p>
            <a:pPr>
              <a:buNone/>
            </a:pPr>
            <a:r>
              <a:rPr lang="zh-TW" altLang="en-US" sz="6000" b="1" dirty="0" smtClean="0">
                <a:solidFill>
                  <a:schemeClr val="tx1"/>
                </a:solidFill>
                <a:latin typeface="標楷體" pitchFamily="65" charset="-120"/>
                <a:ea typeface="標楷體" pitchFamily="65" charset="-120"/>
              </a:rPr>
              <a:t> </a:t>
            </a:r>
            <a:r>
              <a:rPr lang="en-US" altLang="zh-TW" sz="6000" dirty="0" smtClean="0">
                <a:latin typeface="標楷體" pitchFamily="65" charset="-120"/>
                <a:ea typeface="標楷體" pitchFamily="65" charset="-120"/>
              </a:rPr>
              <a:t>Business Overview</a:t>
            </a:r>
            <a:endParaRPr lang="zh-TW" altLang="en-US" sz="6000" dirty="0">
              <a:solidFill>
                <a:schemeClr val="tx1"/>
              </a:solidFill>
              <a:latin typeface="標楷體" pitchFamily="65" charset="-120"/>
              <a:ea typeface="標楷體" pitchFamily="65" charset="-120"/>
            </a:endParaRPr>
          </a:p>
        </p:txBody>
      </p:sp>
      <p:sp>
        <p:nvSpPr>
          <p:cNvPr id="5" name="投影片編號版面配置區 4"/>
          <p:cNvSpPr>
            <a:spLocks noGrp="1"/>
          </p:cNvSpPr>
          <p:nvPr>
            <p:ph type="sldNum" sz="quarter" idx="12"/>
          </p:nvPr>
        </p:nvSpPr>
        <p:spPr/>
        <p:txBody>
          <a:bodyPr/>
          <a:lstStyle/>
          <a:p>
            <a:fld id="{4D7FAEE6-2A4A-46A2-BC14-94A91FA8264E}" type="slidenum">
              <a:rPr lang="zh-TW" altLang="en-US" smtClean="0"/>
              <a:pPr/>
              <a:t>4</a:t>
            </a:fld>
            <a:endParaRPr lang="zh-TW" altLang="en-US"/>
          </a:p>
        </p:txBody>
      </p:sp>
      <p:sp>
        <p:nvSpPr>
          <p:cNvPr id="2" name="標題 1"/>
          <p:cNvSpPr>
            <a:spLocks noGrp="1"/>
          </p:cNvSpPr>
          <p:nvPr>
            <p:ph type="title"/>
          </p:nvPr>
        </p:nvSpPr>
        <p:spPr>
          <a:xfrm>
            <a:off x="304800" y="332656"/>
            <a:ext cx="8686800" cy="864096"/>
          </a:xfrm>
        </p:spPr>
        <p:txBody>
          <a:bodyPr>
            <a:normAutofit/>
          </a:bodyPr>
          <a:lstStyle/>
          <a:p>
            <a:endParaRPr lang="zh-TW" altLang="en-US" b="1" dirty="0">
              <a:latin typeface="標楷體" pitchFamily="65" charset="-120"/>
              <a:ea typeface="標楷體" pitchFamily="65" charset="-120"/>
            </a:endParaRPr>
          </a:p>
        </p:txBody>
      </p:sp>
      <p:pic>
        <p:nvPicPr>
          <p:cNvPr id="6" name="Picture 2" descr="C:\Users\cwco\Pictures\image003.gif"/>
          <p:cNvPicPr>
            <a:picLocks noChangeAspect="1" noChangeArrowheads="1"/>
          </p:cNvPicPr>
          <p:nvPr/>
        </p:nvPicPr>
        <p:blipFill>
          <a:blip r:embed="rId3" cstate="print"/>
          <a:srcRect/>
          <a:stretch>
            <a:fillRect/>
          </a:stretch>
        </p:blipFill>
        <p:spPr bwMode="auto">
          <a:xfrm>
            <a:off x="6732240" y="260648"/>
            <a:ext cx="1080120" cy="717962"/>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4D7FAEE6-2A4A-46A2-BC14-94A91FA8264E}" type="slidenum">
              <a:rPr lang="zh-TW" altLang="en-US" smtClean="0"/>
              <a:pPr/>
              <a:t>5</a:t>
            </a:fld>
            <a:endParaRPr lang="zh-TW" altLang="en-US"/>
          </a:p>
        </p:txBody>
      </p:sp>
      <p:sp>
        <p:nvSpPr>
          <p:cNvPr id="5" name="標題 4"/>
          <p:cNvSpPr>
            <a:spLocks noGrp="1"/>
          </p:cNvSpPr>
          <p:nvPr>
            <p:ph type="title"/>
          </p:nvPr>
        </p:nvSpPr>
        <p:spPr/>
        <p:txBody>
          <a:bodyPr/>
          <a:lstStyle/>
          <a:p>
            <a:r>
              <a:rPr lang="en-US" altLang="zh-TW" dirty="0" smtClean="0">
                <a:solidFill>
                  <a:schemeClr val="tx1"/>
                </a:solidFill>
                <a:latin typeface="標楷體" pitchFamily="65" charset="-120"/>
                <a:ea typeface="標楷體" pitchFamily="65" charset="-120"/>
              </a:rPr>
              <a:t>Partner</a:t>
            </a:r>
            <a:endParaRPr lang="zh-TW" altLang="en-US" dirty="0">
              <a:solidFill>
                <a:schemeClr val="tx1"/>
              </a:solidFill>
              <a:latin typeface="標楷體" pitchFamily="65" charset="-120"/>
              <a:ea typeface="標楷體" pitchFamily="65" charset="-120"/>
            </a:endParaRPr>
          </a:p>
        </p:txBody>
      </p:sp>
      <p:pic>
        <p:nvPicPr>
          <p:cNvPr id="1026" name="Picture 2" descr="驪住"/>
          <p:cNvPicPr>
            <a:picLocks noChangeAspect="1" noChangeArrowheads="1"/>
          </p:cNvPicPr>
          <p:nvPr/>
        </p:nvPicPr>
        <p:blipFill>
          <a:blip r:embed="rId2" cstate="print"/>
          <a:srcRect/>
          <a:stretch>
            <a:fillRect/>
          </a:stretch>
        </p:blipFill>
        <p:spPr bwMode="auto">
          <a:xfrm>
            <a:off x="5076056" y="1916832"/>
            <a:ext cx="3384376" cy="3204618"/>
          </a:xfrm>
          <a:prstGeom prst="rect">
            <a:avLst/>
          </a:prstGeom>
          <a:noFill/>
        </p:spPr>
      </p:pic>
      <p:sp>
        <p:nvSpPr>
          <p:cNvPr id="1028" name="AutoShape 4" descr="Schüco Taiwan 旭格台灣-門窗系統| Faceboo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sp>
        <p:nvSpPr>
          <p:cNvPr id="1030" name="AutoShape 6" descr="Schüco Taiwan 旭格台灣-門窗系統| Faceboo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pic>
        <p:nvPicPr>
          <p:cNvPr id="10" name="Picture 2" descr="C:\Users\cwco\Pictures\image003.gif"/>
          <p:cNvPicPr>
            <a:picLocks noChangeAspect="1" noChangeArrowheads="1"/>
          </p:cNvPicPr>
          <p:nvPr/>
        </p:nvPicPr>
        <p:blipFill>
          <a:blip r:embed="rId3" cstate="print"/>
          <a:srcRect/>
          <a:stretch>
            <a:fillRect/>
          </a:stretch>
        </p:blipFill>
        <p:spPr bwMode="auto">
          <a:xfrm>
            <a:off x="7092280" y="332656"/>
            <a:ext cx="1080120" cy="717962"/>
          </a:xfrm>
          <a:prstGeom prst="rect">
            <a:avLst/>
          </a:prstGeom>
          <a:noFill/>
        </p:spPr>
      </p:pic>
      <p:pic>
        <p:nvPicPr>
          <p:cNvPr id="9" name="Picture 3"/>
          <p:cNvPicPr>
            <a:picLocks noChangeAspect="1" noChangeArrowheads="1"/>
          </p:cNvPicPr>
          <p:nvPr/>
        </p:nvPicPr>
        <p:blipFill>
          <a:blip r:embed="rId4" cstate="print"/>
          <a:srcRect/>
          <a:stretch>
            <a:fillRect/>
          </a:stretch>
        </p:blipFill>
        <p:spPr bwMode="auto">
          <a:xfrm>
            <a:off x="251520" y="2348880"/>
            <a:ext cx="4296797" cy="1981859"/>
          </a:xfrm>
          <a:prstGeom prst="rect">
            <a:avLst/>
          </a:prstGeom>
          <a:noFill/>
          <a:ln w="9525">
            <a:noFill/>
            <a:miter lim="800000"/>
            <a:headEnd/>
            <a:tailEnd/>
          </a:ln>
          <a:effectLst/>
        </p:spPr>
      </p:pic>
      <p:pic>
        <p:nvPicPr>
          <p:cNvPr id="11" name="Picture 9" descr="未命名"/>
          <p:cNvPicPr>
            <a:picLocks noChangeAspect="1" noChangeArrowheads="1"/>
          </p:cNvPicPr>
          <p:nvPr/>
        </p:nvPicPr>
        <p:blipFill>
          <a:blip r:embed="rId5" cstate="print"/>
          <a:srcRect/>
          <a:stretch>
            <a:fillRect/>
          </a:stretch>
        </p:blipFill>
        <p:spPr bwMode="auto">
          <a:xfrm>
            <a:off x="4499992" y="2276872"/>
            <a:ext cx="4063305" cy="2874963"/>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04800" y="332656"/>
            <a:ext cx="8686800" cy="864096"/>
          </a:xfrm>
        </p:spPr>
        <p:txBody>
          <a:bodyPr>
            <a:normAutofit/>
          </a:bodyPr>
          <a:lstStyle/>
          <a:p>
            <a:r>
              <a:rPr lang="en-US" altLang="zh-TW" sz="3200" kern="100" cap="all" dirty="0" smtClean="0">
                <a:solidFill>
                  <a:schemeClr val="tx1"/>
                </a:solidFill>
                <a:latin typeface="Times New Roman" pitchFamily="18" charset="0"/>
                <a:ea typeface="標楷體"/>
                <a:cs typeface="Times New Roman" pitchFamily="18" charset="0"/>
              </a:rPr>
              <a:t>Wire and Cable</a:t>
            </a:r>
            <a:r>
              <a:rPr lang="zh-TW" altLang="en-US" sz="2200" dirty="0" smtClean="0">
                <a:latin typeface="標楷體" pitchFamily="65" charset="-120"/>
                <a:ea typeface="標楷體" pitchFamily="65" charset="-120"/>
                <a:cs typeface="Arial Unicode MS" pitchFamily="34" charset="-120"/>
              </a:rPr>
              <a:t> </a:t>
            </a:r>
            <a:r>
              <a:rPr lang="en-US" altLang="zh-TW" sz="2000" dirty="0" smtClean="0">
                <a:latin typeface="標楷體" pitchFamily="65" charset="-120"/>
                <a:ea typeface="標楷體" pitchFamily="65" charset="-120"/>
                <a:cs typeface="Arial Unicode MS" pitchFamily="34" charset="-120"/>
              </a:rPr>
              <a:t>(</a:t>
            </a:r>
            <a:r>
              <a:rPr lang="en-US" altLang="zh-TW" sz="2000" cap="all" dirty="0" smtClean="0">
                <a:latin typeface="標楷體" pitchFamily="65" charset="-120"/>
                <a:ea typeface="標楷體" pitchFamily="65" charset="-120"/>
                <a:cs typeface="Arial Unicode MS" pitchFamily="34" charset="-120"/>
              </a:rPr>
              <a:t>Important recent tender</a:t>
            </a:r>
            <a:r>
              <a:rPr lang="en-US" altLang="zh-TW" sz="2000" dirty="0" smtClean="0">
                <a:latin typeface="標楷體" pitchFamily="65" charset="-120"/>
                <a:ea typeface="標楷體" pitchFamily="65" charset="-120"/>
                <a:cs typeface="Arial Unicode MS" pitchFamily="34" charset="-120"/>
              </a:rPr>
              <a:t>)</a:t>
            </a:r>
            <a:endParaRPr lang="zh-TW" altLang="en-US" sz="2000" dirty="0">
              <a:solidFill>
                <a:schemeClr val="tx1"/>
              </a:solidFill>
              <a:latin typeface="標楷體" pitchFamily="65" charset="-120"/>
              <a:ea typeface="標楷體" pitchFamily="65" charset="-120"/>
              <a:cs typeface="Arial Unicode MS" pitchFamily="34" charset="-120"/>
            </a:endParaRPr>
          </a:p>
        </p:txBody>
      </p:sp>
      <p:pic>
        <p:nvPicPr>
          <p:cNvPr id="10" name="Picture 2" descr="C:\Users\cwco\Pictures\image003.gif"/>
          <p:cNvPicPr>
            <a:picLocks noChangeAspect="1" noChangeArrowheads="1"/>
          </p:cNvPicPr>
          <p:nvPr/>
        </p:nvPicPr>
        <p:blipFill>
          <a:blip r:embed="rId2" cstate="print"/>
          <a:srcRect/>
          <a:stretch>
            <a:fillRect/>
          </a:stretch>
        </p:blipFill>
        <p:spPr bwMode="auto">
          <a:xfrm>
            <a:off x="7596336" y="188640"/>
            <a:ext cx="1080120" cy="717962"/>
          </a:xfrm>
          <a:prstGeom prst="rect">
            <a:avLst/>
          </a:prstGeom>
          <a:noFill/>
        </p:spPr>
      </p:pic>
      <p:graphicFrame>
        <p:nvGraphicFramePr>
          <p:cNvPr id="6" name="表格 5"/>
          <p:cNvGraphicFramePr>
            <a:graphicFrameLocks noGrp="1"/>
          </p:cNvGraphicFramePr>
          <p:nvPr/>
        </p:nvGraphicFramePr>
        <p:xfrm>
          <a:off x="323528" y="1124744"/>
          <a:ext cx="8352927" cy="5229246"/>
        </p:xfrm>
        <a:graphic>
          <a:graphicData uri="http://schemas.openxmlformats.org/drawingml/2006/table">
            <a:tbl>
              <a:tblPr firstRow="1" bandRow="1">
                <a:tableStyleId>{21E4AEA4-8DFA-4A89-87EB-49C32662AFE0}</a:tableStyleId>
              </a:tblPr>
              <a:tblGrid>
                <a:gridCol w="2531680"/>
                <a:gridCol w="3036938"/>
                <a:gridCol w="2784309"/>
              </a:tblGrid>
              <a:tr h="714382">
                <a:tc>
                  <a:txBody>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1" lang="zh-TW" altLang="en-US" sz="2000" b="1" u="none" strike="noStrike" cap="none" normalizeH="0" baseline="0" dirty="0" smtClean="0">
                          <a:ln>
                            <a:noFill/>
                          </a:ln>
                          <a:solidFill>
                            <a:schemeClr val="tx1"/>
                          </a:solidFill>
                          <a:effectLst/>
                          <a:latin typeface="標楷體" pitchFamily="65" charset="-120"/>
                          <a:ea typeface="標楷體" pitchFamily="65" charset="-120"/>
                        </a:rPr>
                        <a:t>客戶</a:t>
                      </a:r>
                      <a:r>
                        <a:rPr kumimoji="1" lang="en-US" altLang="zh-TW" sz="2000" b="1" i="0" u="none" strike="noStrike" cap="none" normalizeH="0" baseline="0" dirty="0" smtClean="0">
                          <a:ln>
                            <a:noFill/>
                          </a:ln>
                          <a:solidFill>
                            <a:schemeClr val="tx1"/>
                          </a:solidFill>
                          <a:effectLst/>
                          <a:latin typeface="標楷體" pitchFamily="65" charset="-120"/>
                          <a:ea typeface="標楷體" pitchFamily="65" charset="-120"/>
                        </a:rPr>
                        <a:t>Customer</a:t>
                      </a:r>
                      <a:endParaRPr kumimoji="1" lang="zh-TW" altLang="en-US" sz="2000" b="1" i="0" u="none" strike="noStrike" cap="none" normalizeH="0" baseline="0" dirty="0" smtClean="0">
                        <a:ln>
                          <a:noFill/>
                        </a:ln>
                        <a:solidFill>
                          <a:schemeClr val="tx1"/>
                        </a:solidFill>
                        <a:effectLst/>
                        <a:latin typeface="標楷體" pitchFamily="65" charset="-120"/>
                        <a:ea typeface="標楷體" pitchFamily="65" charset="-120"/>
                      </a:endParaRPr>
                    </a:p>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2000" b="1" u="none" strike="noStrike" cap="none" normalizeH="0" baseline="0" dirty="0" smtClean="0">
                          <a:ln>
                            <a:noFill/>
                          </a:ln>
                          <a:solidFill>
                            <a:schemeClr val="tx1"/>
                          </a:solidFill>
                          <a:effectLst/>
                          <a:latin typeface="標楷體" pitchFamily="65" charset="-120"/>
                          <a:ea typeface="標楷體" pitchFamily="65" charset="-120"/>
                        </a:rPr>
                        <a:t>/</a:t>
                      </a:r>
                      <a:r>
                        <a:rPr kumimoji="1" lang="zh-TW" altLang="en-US" sz="2000" b="1" u="none" strike="noStrike" cap="none" normalizeH="0" baseline="0" dirty="0" smtClean="0">
                          <a:ln>
                            <a:noFill/>
                          </a:ln>
                          <a:solidFill>
                            <a:schemeClr val="tx1"/>
                          </a:solidFill>
                          <a:effectLst/>
                          <a:latin typeface="標楷體" pitchFamily="65" charset="-120"/>
                          <a:ea typeface="標楷體" pitchFamily="65" charset="-120"/>
                        </a:rPr>
                        <a:t>案號</a:t>
                      </a:r>
                      <a:r>
                        <a:rPr kumimoji="1" lang="en-US" altLang="zh-TW" sz="2000" b="1" u="none" strike="noStrike" cap="none" normalizeH="0" baseline="0" dirty="0" smtClean="0">
                          <a:ln>
                            <a:noFill/>
                          </a:ln>
                          <a:solidFill>
                            <a:schemeClr val="tx1"/>
                          </a:solidFill>
                          <a:effectLst/>
                          <a:latin typeface="標楷體" pitchFamily="65" charset="-120"/>
                          <a:ea typeface="標楷體" pitchFamily="65" charset="-120"/>
                        </a:rPr>
                        <a:t>case number</a:t>
                      </a:r>
                      <a:endParaRPr kumimoji="1" lang="zh-TW" altLang="en-US" sz="2000" b="1" i="0" u="none" strike="noStrike" cap="none" normalizeH="0" baseline="0" dirty="0" smtClean="0">
                        <a:ln>
                          <a:noFill/>
                        </a:ln>
                        <a:solidFill>
                          <a:schemeClr val="tx1"/>
                        </a:solidFill>
                        <a:effectLst/>
                        <a:latin typeface="標楷體" pitchFamily="65" charset="-120"/>
                        <a:ea typeface="標楷體" pitchFamily="65" charset="-120"/>
                      </a:endParaRPr>
                    </a:p>
                  </a:txBody>
                  <a:tcPr anchor="ctr" horzOverflow="overflow">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2000" b="1" u="none" strike="noStrike" cap="none" normalizeH="0" baseline="0" dirty="0" smtClean="0">
                          <a:ln>
                            <a:noFill/>
                          </a:ln>
                          <a:solidFill>
                            <a:schemeClr val="tx1"/>
                          </a:solidFill>
                          <a:effectLst/>
                          <a:latin typeface="標楷體" pitchFamily="65" charset="-120"/>
                          <a:ea typeface="標楷體" pitchFamily="65" charset="-120"/>
                        </a:rPr>
                        <a:t>名稱</a:t>
                      </a:r>
                      <a:endParaRPr kumimoji="1" lang="en-US" altLang="zh-TW" sz="2000" b="1" u="none" strike="noStrike" cap="none" normalizeH="0" baseline="0" dirty="0" smtClean="0">
                        <a:ln>
                          <a:noFill/>
                        </a:ln>
                        <a:solidFill>
                          <a:schemeClr val="tx1"/>
                        </a:solidFill>
                        <a:effectLst/>
                        <a:latin typeface="標楷體" pitchFamily="65" charset="-120"/>
                        <a:ea typeface="標楷體" pitchFamily="65" charset="-120"/>
                      </a:endParaRPr>
                    </a:p>
                    <a:p>
                      <a:pPr marL="0" marR="0" lvl="0" indent="0" algn="ctr" defTabSz="914400" rtl="0" eaLnBrk="1" fontAlgn="ctr" latinLnBrk="0" hangingPunct="1">
                        <a:lnSpc>
                          <a:spcPct val="100000"/>
                        </a:lnSpc>
                        <a:spcBef>
                          <a:spcPct val="0"/>
                        </a:spcBef>
                        <a:spcAft>
                          <a:spcPct val="0"/>
                        </a:spcAft>
                        <a:buClrTx/>
                        <a:buSzTx/>
                        <a:buFontTx/>
                        <a:buNone/>
                        <a:tabLst/>
                        <a:defRPr/>
                      </a:pPr>
                      <a:r>
                        <a:rPr kumimoji="1" lang="en-US" altLang="zh-TW" sz="2000" b="1" i="0" u="none" strike="noStrike" cap="none" normalizeH="0" baseline="0" dirty="0" smtClean="0">
                          <a:ln>
                            <a:noFill/>
                          </a:ln>
                          <a:solidFill>
                            <a:schemeClr val="tx1"/>
                          </a:solidFill>
                          <a:effectLst/>
                          <a:latin typeface="標楷體" pitchFamily="65" charset="-120"/>
                          <a:ea typeface="標楷體" pitchFamily="65" charset="-120"/>
                        </a:rPr>
                        <a:t>Items</a:t>
                      </a:r>
                      <a:endParaRPr kumimoji="1" lang="zh-TW" altLang="en-US" sz="2000" b="1" i="0" u="none" strike="noStrike" cap="none" normalizeH="0" baseline="0" dirty="0" smtClean="0">
                        <a:ln>
                          <a:noFill/>
                        </a:ln>
                        <a:solidFill>
                          <a:schemeClr val="tx1"/>
                        </a:solidFill>
                        <a:effectLst/>
                        <a:latin typeface="標楷體" pitchFamily="65" charset="-120"/>
                        <a:ea typeface="標楷體" pitchFamily="65" charset="-120"/>
                      </a:endParaRPr>
                    </a:p>
                  </a:txBody>
                  <a:tcPr anchor="ctr" horzOverflow="overflow">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1" lang="zh-TW" altLang="en-US" sz="2000" b="1" i="0" u="none" strike="noStrike" cap="none" normalizeH="0" baseline="0" dirty="0" smtClean="0">
                          <a:ln>
                            <a:noFill/>
                          </a:ln>
                          <a:solidFill>
                            <a:schemeClr val="tx1"/>
                          </a:solidFill>
                          <a:effectLst/>
                          <a:latin typeface="標楷體" pitchFamily="65" charset="-120"/>
                          <a:ea typeface="標楷體" pitchFamily="65" charset="-120"/>
                        </a:rPr>
                        <a:t>說明</a:t>
                      </a:r>
                      <a:endParaRPr kumimoji="1" lang="en-US" altLang="zh-TW" sz="2000" b="1" i="0" u="none" strike="noStrike" cap="none" normalizeH="0" baseline="0" dirty="0" smtClean="0">
                        <a:ln>
                          <a:noFill/>
                        </a:ln>
                        <a:solidFill>
                          <a:schemeClr val="tx1"/>
                        </a:solidFill>
                        <a:effectLst/>
                        <a:latin typeface="標楷體" pitchFamily="65" charset="-120"/>
                        <a:ea typeface="標楷體" pitchFamily="65" charset="-120"/>
                      </a:endParaRPr>
                    </a:p>
                    <a:p>
                      <a:pPr marL="0" marR="0" lvl="0" indent="0" algn="ctr" defTabSz="914400" rtl="0" eaLnBrk="1" fontAlgn="ctr" latinLnBrk="0" hangingPunct="1">
                        <a:lnSpc>
                          <a:spcPct val="100000"/>
                        </a:lnSpc>
                        <a:spcBef>
                          <a:spcPct val="0"/>
                        </a:spcBef>
                        <a:spcAft>
                          <a:spcPct val="0"/>
                        </a:spcAft>
                        <a:buClrTx/>
                        <a:buSzTx/>
                        <a:buFontTx/>
                        <a:buNone/>
                        <a:tabLst/>
                        <a:defRPr/>
                      </a:pPr>
                      <a:r>
                        <a:rPr kumimoji="1" lang="en-US" altLang="zh-TW" sz="2000" b="1" i="0" u="none" strike="noStrike" cap="none" normalizeH="0" baseline="0" dirty="0" smtClean="0">
                          <a:ln>
                            <a:noFill/>
                          </a:ln>
                          <a:solidFill>
                            <a:schemeClr val="tx1"/>
                          </a:solidFill>
                          <a:effectLst/>
                          <a:latin typeface="標楷體" pitchFamily="65" charset="-120"/>
                          <a:ea typeface="標楷體" pitchFamily="65" charset="-120"/>
                        </a:rPr>
                        <a:t>Description</a:t>
                      </a:r>
                      <a:endParaRPr kumimoji="1" lang="zh-TW" altLang="en-US" sz="2000" b="1" i="0" u="none" strike="noStrike" cap="none" normalizeH="0" baseline="0" dirty="0" smtClean="0">
                        <a:ln>
                          <a:noFill/>
                        </a:ln>
                        <a:solidFill>
                          <a:schemeClr val="tx1"/>
                        </a:solidFill>
                        <a:effectLst/>
                        <a:latin typeface="標楷體" pitchFamily="65" charset="-120"/>
                        <a:ea typeface="標楷體" pitchFamily="65" charset="-120"/>
                      </a:endParaRPr>
                    </a:p>
                  </a:txBody>
                  <a:tcPr anchor="ctr" horzOverflow="overflow">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r>
              <a:tr h="1128716">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en-US" altLang="zh-TW" sz="2000" b="0" i="0" u="none" strike="noStrike" cap="none" normalizeH="0" baseline="0" dirty="0" smtClean="0">
                          <a:ln>
                            <a:noFill/>
                          </a:ln>
                          <a:solidFill>
                            <a:schemeClr val="tx1"/>
                          </a:solidFill>
                          <a:effectLst/>
                          <a:latin typeface="標楷體" pitchFamily="65" charset="-120"/>
                          <a:ea typeface="標楷體" pitchFamily="65" charset="-120"/>
                        </a:rPr>
                        <a:t>111</a:t>
                      </a:r>
                      <a:r>
                        <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rPr>
                        <a:t>年</a:t>
                      </a:r>
                      <a:r>
                        <a:rPr kumimoji="1" lang="en-US" altLang="zh-TW" sz="2000" b="0" i="0" u="none" strike="noStrike" cap="none" normalizeH="0" baseline="0" dirty="0" smtClean="0">
                          <a:ln>
                            <a:noFill/>
                          </a:ln>
                          <a:solidFill>
                            <a:schemeClr val="tx1"/>
                          </a:solidFill>
                          <a:effectLst/>
                          <a:latin typeface="標楷體" pitchFamily="65" charset="-120"/>
                          <a:ea typeface="標楷體" pitchFamily="65" charset="-120"/>
                        </a:rPr>
                        <a:t>7</a:t>
                      </a:r>
                      <a:r>
                        <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rPr>
                        <a:t>月</a:t>
                      </a:r>
                      <a:endParaRPr kumimoji="1" lang="en-US" altLang="zh-TW" sz="2000" b="0" i="0" u="none" strike="noStrike" cap="none" normalizeH="0" baseline="0" dirty="0" smtClean="0">
                        <a:ln>
                          <a:noFill/>
                        </a:ln>
                        <a:solidFill>
                          <a:schemeClr val="tx1"/>
                        </a:solidFill>
                        <a:effectLst/>
                        <a:latin typeface="標楷體" pitchFamily="65" charset="-120"/>
                        <a:ea typeface="標楷體" pitchFamily="65" charset="-120"/>
                      </a:endParaRPr>
                    </a:p>
                    <a:p>
                      <a:pPr marL="342900" marR="0" lvl="0" indent="-342900" algn="ctr" defTabSz="914400" rtl="0" eaLnBrk="1" fontAlgn="ctr" latinLnBrk="0" hangingPunct="1">
                        <a:lnSpc>
                          <a:spcPct val="100000"/>
                        </a:lnSpc>
                        <a:spcBef>
                          <a:spcPct val="0"/>
                        </a:spcBef>
                        <a:spcAft>
                          <a:spcPct val="0"/>
                        </a:spcAft>
                        <a:buClrTx/>
                        <a:buSzTx/>
                        <a:buFontTx/>
                        <a:buNone/>
                        <a:tabLst/>
                      </a:pPr>
                      <a:r>
                        <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rPr>
                        <a:t>台電材料處 </a:t>
                      </a:r>
                      <a:endParaRPr kumimoji="1" lang="en-US" altLang="zh-TW" sz="2000" b="0" i="0" u="none" strike="noStrike" cap="none" normalizeH="0" baseline="0" dirty="0" smtClean="0">
                        <a:ln>
                          <a:noFill/>
                        </a:ln>
                        <a:solidFill>
                          <a:schemeClr val="tx1"/>
                        </a:solidFill>
                        <a:effectLst/>
                        <a:latin typeface="標楷體" pitchFamily="65" charset="-120"/>
                        <a:ea typeface="標楷體" pitchFamily="65" charset="-120"/>
                      </a:endParaRPr>
                    </a:p>
                    <a:p>
                      <a:pPr marL="342900" marR="0" lvl="0" indent="-342900" algn="ctr" defTabSz="914400" rtl="0" eaLnBrk="1" fontAlgn="ctr" latinLnBrk="0" hangingPunct="1">
                        <a:lnSpc>
                          <a:spcPct val="100000"/>
                        </a:lnSpc>
                        <a:spcBef>
                          <a:spcPct val="0"/>
                        </a:spcBef>
                        <a:spcAft>
                          <a:spcPct val="0"/>
                        </a:spcAft>
                        <a:buClrTx/>
                        <a:buSzTx/>
                        <a:buFontTx/>
                        <a:buNone/>
                        <a:tabLst/>
                      </a:pPr>
                      <a:r>
                        <a:rPr kumimoji="1" lang="en-US" altLang="zh-TW" sz="2000" b="0" i="0" u="none" strike="noStrike" cap="none" normalizeH="0" baseline="0" dirty="0" smtClean="0">
                          <a:ln>
                            <a:noFill/>
                          </a:ln>
                          <a:solidFill>
                            <a:schemeClr val="tx1"/>
                          </a:solidFill>
                          <a:effectLst/>
                          <a:latin typeface="標楷體" pitchFamily="65" charset="-120"/>
                          <a:ea typeface="標楷體" pitchFamily="65" charset="-120"/>
                        </a:rPr>
                        <a:t>008110003005</a:t>
                      </a:r>
                      <a:endPar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endParaRPr>
                    </a:p>
                  </a:txBody>
                  <a:tcPr anchor="ctr" horzOverflow="overflow">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en-US" altLang="zh-TW" sz="2000" b="0" i="0" u="none" strike="noStrike" cap="none" normalizeH="0" baseline="0" dirty="0" smtClean="0">
                          <a:ln>
                            <a:noFill/>
                          </a:ln>
                          <a:solidFill>
                            <a:schemeClr val="tx1"/>
                          </a:solidFill>
                          <a:effectLst/>
                          <a:latin typeface="標楷體" pitchFamily="65" charset="-120"/>
                          <a:ea typeface="標楷體" pitchFamily="65" charset="-120"/>
                        </a:rPr>
                        <a:t>25kV </a:t>
                      </a:r>
                      <a:r>
                        <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rPr>
                        <a:t>交連</a:t>
                      </a:r>
                      <a:r>
                        <a:rPr kumimoji="1" lang="en-US" altLang="zh-TW" sz="2000" b="0" i="0" u="none" strike="noStrike" cap="none" normalizeH="0" baseline="0" dirty="0" smtClean="0">
                          <a:ln>
                            <a:noFill/>
                          </a:ln>
                          <a:solidFill>
                            <a:schemeClr val="tx1"/>
                          </a:solidFill>
                          <a:effectLst/>
                          <a:latin typeface="標楷體" pitchFamily="65" charset="-120"/>
                          <a:ea typeface="標楷體" pitchFamily="65" charset="-120"/>
                        </a:rPr>
                        <a:t>PE</a:t>
                      </a:r>
                      <a:r>
                        <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rPr>
                        <a:t>電纜 </a:t>
                      </a:r>
                      <a:endParaRPr kumimoji="1" lang="en-US" altLang="zh-TW" sz="2000" b="0" i="0" u="none" strike="noStrike" cap="none" normalizeH="0" baseline="0" dirty="0" smtClean="0">
                        <a:ln>
                          <a:noFill/>
                        </a:ln>
                        <a:solidFill>
                          <a:schemeClr val="tx1"/>
                        </a:solidFill>
                        <a:effectLst/>
                        <a:latin typeface="標楷體" pitchFamily="65" charset="-120"/>
                        <a:ea typeface="標楷體" pitchFamily="65" charset="-120"/>
                      </a:endParaRPr>
                    </a:p>
                    <a:p>
                      <a:pPr marL="342900" marR="0" lvl="0" indent="-342900" algn="ctr" defTabSz="914400" rtl="0" eaLnBrk="1" fontAlgn="ctr" latinLnBrk="0" hangingPunct="1">
                        <a:lnSpc>
                          <a:spcPct val="100000"/>
                        </a:lnSpc>
                        <a:spcBef>
                          <a:spcPct val="0"/>
                        </a:spcBef>
                        <a:spcAft>
                          <a:spcPct val="0"/>
                        </a:spcAft>
                        <a:buClrTx/>
                        <a:buSzTx/>
                        <a:buFontTx/>
                        <a:buNone/>
                        <a:tabLst/>
                      </a:pPr>
                      <a:r>
                        <a:rPr kumimoji="1" lang="en-US" altLang="zh-TW" sz="2000" b="0" i="0" u="none" strike="noStrike" cap="none" normalizeH="0" baseline="0" dirty="0" smtClean="0">
                          <a:ln>
                            <a:noFill/>
                          </a:ln>
                          <a:solidFill>
                            <a:schemeClr val="tx1"/>
                          </a:solidFill>
                          <a:effectLst/>
                          <a:latin typeface="標楷體" pitchFamily="65" charset="-120"/>
                          <a:ea typeface="標楷體" pitchFamily="65" charset="-120"/>
                        </a:rPr>
                        <a:t>1/C #1AWG </a:t>
                      </a:r>
                      <a:r>
                        <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rPr>
                        <a:t>購置</a:t>
                      </a:r>
                      <a:endParaRPr kumimoji="1" lang="en-US" altLang="zh-TW" sz="2000" b="0" i="0" u="none" strike="noStrike" cap="none" normalizeH="0" baseline="0" dirty="0" smtClean="0">
                        <a:ln>
                          <a:noFill/>
                        </a:ln>
                        <a:solidFill>
                          <a:schemeClr val="tx1"/>
                        </a:solidFill>
                        <a:effectLst/>
                        <a:latin typeface="標楷體" pitchFamily="65" charset="-120"/>
                        <a:ea typeface="標楷體" pitchFamily="65" charset="-120"/>
                      </a:endParaRPr>
                    </a:p>
                  </a:txBody>
                  <a:tcPr anchor="ctr" horzOverflow="overflow">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rPr>
                        <a:t>電纜</a:t>
                      </a:r>
                      <a:r>
                        <a:rPr kumimoji="1" lang="en-US" altLang="zh-TW" sz="2000" b="0" i="0" u="none" strike="noStrike" cap="none" normalizeH="0" baseline="0" dirty="0" smtClean="0">
                          <a:ln>
                            <a:noFill/>
                          </a:ln>
                          <a:solidFill>
                            <a:schemeClr val="tx1"/>
                          </a:solidFill>
                          <a:effectLst/>
                          <a:latin typeface="標楷體" pitchFamily="65" charset="-120"/>
                          <a:ea typeface="標楷體" pitchFamily="65" charset="-120"/>
                        </a:rPr>
                        <a:t>:1,182,600 </a:t>
                      </a:r>
                      <a:r>
                        <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rPr>
                        <a:t>公尺</a:t>
                      </a:r>
                      <a:endParaRPr kumimoji="1" lang="en-US" altLang="zh-TW" sz="2000" b="0" i="0" u="none" strike="noStrike" cap="none" normalizeH="0" baseline="0" dirty="0" smtClean="0">
                        <a:ln>
                          <a:noFill/>
                        </a:ln>
                        <a:solidFill>
                          <a:schemeClr val="tx1"/>
                        </a:solidFill>
                        <a:effectLst/>
                        <a:latin typeface="標楷體" pitchFamily="65" charset="-120"/>
                        <a:ea typeface="標楷體" pitchFamily="65" charset="-120"/>
                      </a:endParaRPr>
                    </a:p>
                  </a:txBody>
                  <a:tcPr anchor="ctr" horzOverflow="overflow">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r>
              <a:tr h="1128716">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en-US" altLang="zh-TW" sz="2000" b="0" i="0" u="none" strike="noStrike" cap="none" normalizeH="0" baseline="0" dirty="0" smtClean="0">
                          <a:ln>
                            <a:noFill/>
                          </a:ln>
                          <a:solidFill>
                            <a:schemeClr val="tx1"/>
                          </a:solidFill>
                          <a:effectLst/>
                          <a:latin typeface="標楷體" pitchFamily="65" charset="-120"/>
                          <a:ea typeface="標楷體" pitchFamily="65" charset="-120"/>
                        </a:rPr>
                        <a:t>111</a:t>
                      </a:r>
                      <a:r>
                        <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rPr>
                        <a:t>年</a:t>
                      </a:r>
                      <a:r>
                        <a:rPr kumimoji="1" lang="en-US" altLang="zh-TW" sz="2000" b="0" i="0" u="none" strike="noStrike" cap="none" normalizeH="0" baseline="0" dirty="0" smtClean="0">
                          <a:ln>
                            <a:noFill/>
                          </a:ln>
                          <a:solidFill>
                            <a:schemeClr val="tx1"/>
                          </a:solidFill>
                          <a:effectLst/>
                          <a:latin typeface="標楷體" pitchFamily="65" charset="-120"/>
                          <a:ea typeface="標楷體" pitchFamily="65" charset="-120"/>
                        </a:rPr>
                        <a:t>8</a:t>
                      </a:r>
                      <a:r>
                        <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rPr>
                        <a:t>月</a:t>
                      </a:r>
                      <a:endParaRPr kumimoji="1" lang="en-US" altLang="zh-TW" sz="2000" b="0" i="0" u="none" strike="noStrike" cap="none" normalizeH="0" baseline="0" dirty="0" smtClean="0">
                        <a:ln>
                          <a:noFill/>
                        </a:ln>
                        <a:solidFill>
                          <a:schemeClr val="tx1"/>
                        </a:solidFill>
                        <a:effectLst/>
                        <a:latin typeface="標楷體" pitchFamily="65" charset="-120"/>
                        <a:ea typeface="標楷體" pitchFamily="65" charset="-120"/>
                      </a:endParaRPr>
                    </a:p>
                    <a:p>
                      <a:pPr marL="342900" marR="0" lvl="0" indent="-342900" algn="ctr" defTabSz="914400" rtl="0" eaLnBrk="1" fontAlgn="ctr" latinLnBrk="0" hangingPunct="1">
                        <a:lnSpc>
                          <a:spcPct val="100000"/>
                        </a:lnSpc>
                        <a:spcBef>
                          <a:spcPct val="0"/>
                        </a:spcBef>
                        <a:spcAft>
                          <a:spcPct val="0"/>
                        </a:spcAft>
                        <a:buClrTx/>
                        <a:buSzTx/>
                        <a:buFontTx/>
                        <a:buNone/>
                        <a:tabLst/>
                      </a:pPr>
                      <a:r>
                        <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rPr>
                        <a:t>台電輸工處 </a:t>
                      </a:r>
                      <a:endParaRPr kumimoji="1" lang="en-US" altLang="zh-TW" sz="2000" b="0" i="0" u="none" strike="noStrike" cap="none" normalizeH="0" baseline="0" dirty="0" smtClean="0">
                        <a:ln>
                          <a:noFill/>
                        </a:ln>
                        <a:solidFill>
                          <a:schemeClr val="tx1"/>
                        </a:solidFill>
                        <a:effectLst/>
                        <a:latin typeface="標楷體" pitchFamily="65" charset="-120"/>
                        <a:ea typeface="標楷體" pitchFamily="65" charset="-120"/>
                      </a:endParaRPr>
                    </a:p>
                    <a:p>
                      <a:pPr marL="342900" marR="0" lvl="0" indent="-342900" algn="ctr" defTabSz="914400" rtl="0" eaLnBrk="1" fontAlgn="ctr" latinLnBrk="0" hangingPunct="1">
                        <a:lnSpc>
                          <a:spcPct val="100000"/>
                        </a:lnSpc>
                        <a:spcBef>
                          <a:spcPct val="0"/>
                        </a:spcBef>
                        <a:spcAft>
                          <a:spcPct val="0"/>
                        </a:spcAft>
                        <a:buClrTx/>
                        <a:buSzTx/>
                        <a:buFontTx/>
                        <a:buNone/>
                        <a:tabLst/>
                      </a:pPr>
                      <a:r>
                        <a:rPr kumimoji="1" lang="en-US" altLang="zh-TW" sz="2000" b="0" i="0" u="none" strike="noStrike" cap="none" normalizeH="0" baseline="0" dirty="0" smtClean="0">
                          <a:ln>
                            <a:noFill/>
                          </a:ln>
                          <a:solidFill>
                            <a:schemeClr val="tx1"/>
                          </a:solidFill>
                          <a:effectLst/>
                          <a:latin typeface="標楷體" pitchFamily="65" charset="-120"/>
                          <a:ea typeface="標楷體" pitchFamily="65" charset="-120"/>
                        </a:rPr>
                        <a:t>008110005709 (I</a:t>
                      </a:r>
                      <a:r>
                        <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rPr>
                        <a:t>組</a:t>
                      </a:r>
                      <a:r>
                        <a:rPr kumimoji="1" lang="en-US" altLang="zh-TW" sz="2000" b="0" i="0" u="none" strike="noStrike" cap="none" normalizeH="0" baseline="0" dirty="0" smtClean="0">
                          <a:ln>
                            <a:noFill/>
                          </a:ln>
                          <a:solidFill>
                            <a:schemeClr val="tx1"/>
                          </a:solidFill>
                          <a:effectLst/>
                          <a:latin typeface="標楷體" pitchFamily="65" charset="-120"/>
                          <a:ea typeface="標楷體" pitchFamily="65" charset="-120"/>
                        </a:rPr>
                        <a:t>)</a:t>
                      </a:r>
                      <a:endPar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endParaRPr>
                    </a:p>
                  </a:txBody>
                  <a:tcPr anchor="ctr" horzOverflow="overflow">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1" lang="en-US" altLang="zh-TW" sz="2000" b="0" i="0" u="none" strike="noStrike" cap="none" normalizeH="0" baseline="0" dirty="0" smtClean="0">
                          <a:ln>
                            <a:noFill/>
                          </a:ln>
                          <a:solidFill>
                            <a:schemeClr val="tx1"/>
                          </a:solidFill>
                          <a:effectLst/>
                          <a:latin typeface="標楷體" pitchFamily="65" charset="-120"/>
                          <a:ea typeface="標楷體" pitchFamily="65" charset="-120"/>
                        </a:rPr>
                        <a:t>161kV  2000mm</a:t>
                      </a:r>
                      <a:r>
                        <a:rPr kumimoji="1" lang="en-US" altLang="zh-TW" sz="2000" b="0" i="0" u="none" strike="noStrike" cap="none" normalizeH="0" baseline="30000" dirty="0" smtClean="0">
                          <a:ln>
                            <a:noFill/>
                          </a:ln>
                          <a:solidFill>
                            <a:schemeClr val="tx1"/>
                          </a:solidFill>
                          <a:effectLst/>
                          <a:latin typeface="標楷體" pitchFamily="65" charset="-120"/>
                          <a:ea typeface="標楷體" pitchFamily="65" charset="-120"/>
                        </a:rPr>
                        <a:t>2</a:t>
                      </a:r>
                      <a:r>
                        <a:rPr kumimoji="1" lang="en-US" altLang="zh-TW" sz="2000" b="0" i="0" u="none" strike="noStrike" cap="none" normalizeH="0" baseline="0" dirty="0" smtClean="0">
                          <a:ln>
                            <a:noFill/>
                          </a:ln>
                          <a:solidFill>
                            <a:schemeClr val="tx1"/>
                          </a:solidFill>
                          <a:effectLst/>
                          <a:latin typeface="標楷體" pitchFamily="65" charset="-120"/>
                          <a:ea typeface="標楷體" pitchFamily="65" charset="-120"/>
                        </a:rPr>
                        <a:t>  </a:t>
                      </a:r>
                      <a:r>
                        <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rPr>
                        <a:t>電纜及附屬器材購置及安裝</a:t>
                      </a:r>
                      <a:endParaRPr kumimoji="1" lang="en-US" altLang="zh-TW" sz="2000" b="0" i="0" u="none" strike="noStrike" cap="none" normalizeH="0" baseline="0" dirty="0" smtClean="0">
                        <a:ln>
                          <a:noFill/>
                        </a:ln>
                        <a:solidFill>
                          <a:schemeClr val="tx1"/>
                        </a:solidFill>
                        <a:effectLst/>
                        <a:latin typeface="標楷體" pitchFamily="65" charset="-120"/>
                        <a:ea typeface="標楷體" pitchFamily="65" charset="-120"/>
                      </a:endParaRPr>
                    </a:p>
                  </a:txBody>
                  <a:tcPr anchor="ctr" horzOverflow="overflow">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rPr>
                        <a:t>電纜</a:t>
                      </a:r>
                      <a:r>
                        <a:rPr kumimoji="1" lang="en-US" altLang="zh-TW" sz="2000" b="0" i="0" u="none" strike="noStrike" cap="none" normalizeH="0" baseline="0" dirty="0" smtClean="0">
                          <a:ln>
                            <a:noFill/>
                          </a:ln>
                          <a:solidFill>
                            <a:schemeClr val="tx1"/>
                          </a:solidFill>
                          <a:effectLst/>
                          <a:latin typeface="標楷體" pitchFamily="65" charset="-120"/>
                          <a:ea typeface="標楷體" pitchFamily="65" charset="-120"/>
                        </a:rPr>
                        <a:t>:103,200 </a:t>
                      </a:r>
                      <a:r>
                        <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rPr>
                        <a:t>公尺</a:t>
                      </a:r>
                      <a:endParaRPr kumimoji="1" lang="en-US" altLang="zh-TW" sz="2000" b="0" i="0" u="none" strike="noStrike" cap="none" normalizeH="0" baseline="0" dirty="0" smtClean="0">
                        <a:ln>
                          <a:noFill/>
                        </a:ln>
                        <a:solidFill>
                          <a:schemeClr val="tx1"/>
                        </a:solidFill>
                        <a:effectLst/>
                        <a:latin typeface="標楷體" pitchFamily="65" charset="-120"/>
                        <a:ea typeface="標楷體" pitchFamily="65" charset="-120"/>
                      </a:endParaRPr>
                    </a:p>
                  </a:txBody>
                  <a:tcPr anchor="ctr" horzOverflow="overflow">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r>
              <a:tr h="1128716">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en-US" altLang="zh-TW" sz="2000" b="0" i="0" u="none" strike="noStrike" cap="none" normalizeH="0" baseline="0" dirty="0" smtClean="0">
                          <a:ln>
                            <a:noFill/>
                          </a:ln>
                          <a:solidFill>
                            <a:schemeClr val="tx1"/>
                          </a:solidFill>
                          <a:effectLst/>
                          <a:latin typeface="標楷體" pitchFamily="65" charset="-120"/>
                          <a:ea typeface="標楷體" pitchFamily="65" charset="-120"/>
                        </a:rPr>
                        <a:t>111</a:t>
                      </a:r>
                      <a:r>
                        <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rPr>
                        <a:t>年</a:t>
                      </a:r>
                      <a:r>
                        <a:rPr kumimoji="1" lang="en-US" altLang="zh-TW" sz="2000" b="0" i="0" u="none" strike="noStrike" cap="none" normalizeH="0" baseline="0" dirty="0" smtClean="0">
                          <a:ln>
                            <a:noFill/>
                          </a:ln>
                          <a:solidFill>
                            <a:schemeClr val="tx1"/>
                          </a:solidFill>
                          <a:effectLst/>
                          <a:latin typeface="標楷體" pitchFamily="65" charset="-120"/>
                          <a:ea typeface="標楷體" pitchFamily="65" charset="-120"/>
                        </a:rPr>
                        <a:t>9</a:t>
                      </a:r>
                      <a:r>
                        <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rPr>
                        <a:t>月</a:t>
                      </a:r>
                      <a:endParaRPr kumimoji="1" lang="en-US" altLang="zh-TW" sz="2000" b="0" i="0" u="none" strike="noStrike" cap="none" normalizeH="0" baseline="0" dirty="0" smtClean="0">
                        <a:ln>
                          <a:noFill/>
                        </a:ln>
                        <a:solidFill>
                          <a:schemeClr val="tx1"/>
                        </a:solidFill>
                        <a:effectLst/>
                        <a:latin typeface="標楷體" pitchFamily="65" charset="-120"/>
                        <a:ea typeface="標楷體" pitchFamily="65" charset="-120"/>
                      </a:endParaRPr>
                    </a:p>
                    <a:p>
                      <a:pPr marL="342900" marR="0" lvl="0" indent="-342900" algn="ctr" defTabSz="914400" rtl="0" eaLnBrk="1" fontAlgn="ctr" latinLnBrk="0" hangingPunct="1">
                        <a:lnSpc>
                          <a:spcPct val="100000"/>
                        </a:lnSpc>
                        <a:spcBef>
                          <a:spcPct val="0"/>
                        </a:spcBef>
                        <a:spcAft>
                          <a:spcPct val="0"/>
                        </a:spcAft>
                        <a:buClrTx/>
                        <a:buSzTx/>
                        <a:buFontTx/>
                        <a:buNone/>
                        <a:tabLst/>
                      </a:pPr>
                      <a:r>
                        <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rPr>
                        <a:t>高屏供電處</a:t>
                      </a:r>
                      <a:endParaRPr kumimoji="1" lang="en-US" altLang="zh-TW" sz="2000" b="0" i="0" u="none" strike="noStrike" cap="none" normalizeH="0" baseline="0" dirty="0" smtClean="0">
                        <a:ln>
                          <a:noFill/>
                        </a:ln>
                        <a:solidFill>
                          <a:schemeClr val="tx1"/>
                        </a:solidFill>
                        <a:effectLst/>
                        <a:latin typeface="標楷體" pitchFamily="65" charset="-120"/>
                        <a:ea typeface="標楷體" pitchFamily="65" charset="-120"/>
                      </a:endParaRPr>
                    </a:p>
                    <a:p>
                      <a:pPr marL="342900" marR="0" lvl="0" indent="-342900" algn="ctr" defTabSz="914400" rtl="0" eaLnBrk="1" fontAlgn="ctr" latinLnBrk="0" hangingPunct="1">
                        <a:lnSpc>
                          <a:spcPct val="100000"/>
                        </a:lnSpc>
                        <a:spcBef>
                          <a:spcPct val="0"/>
                        </a:spcBef>
                        <a:spcAft>
                          <a:spcPct val="0"/>
                        </a:spcAft>
                        <a:buClrTx/>
                        <a:buSzTx/>
                        <a:buFontTx/>
                        <a:buNone/>
                        <a:tabLst/>
                      </a:pPr>
                      <a:r>
                        <a:rPr kumimoji="1" lang="en-US" altLang="zh-TW" sz="2000" b="0" i="0" u="none" strike="noStrike" cap="none" normalizeH="0" baseline="0" dirty="0" smtClean="0">
                          <a:ln>
                            <a:noFill/>
                          </a:ln>
                          <a:solidFill>
                            <a:schemeClr val="tx1"/>
                          </a:solidFill>
                          <a:effectLst/>
                          <a:latin typeface="標楷體" pitchFamily="65" charset="-120"/>
                          <a:ea typeface="標楷體" pitchFamily="65" charset="-120"/>
                        </a:rPr>
                        <a:t>490110009201</a:t>
                      </a:r>
                    </a:p>
                  </a:txBody>
                  <a:tcPr anchor="ctr" horzOverflow="overflow">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rPr>
                        <a:t>鋼心鋁線</a:t>
                      </a:r>
                      <a:r>
                        <a:rPr kumimoji="1" lang="en-US" altLang="zh-TW" sz="2000" b="0" i="0" u="none" strike="noStrike" cap="none" normalizeH="0" baseline="0" dirty="0" smtClean="0">
                          <a:ln>
                            <a:noFill/>
                          </a:ln>
                          <a:solidFill>
                            <a:schemeClr val="tx1"/>
                          </a:solidFill>
                          <a:effectLst/>
                          <a:latin typeface="標楷體" pitchFamily="65" charset="-120"/>
                          <a:ea typeface="標楷體" pitchFamily="65" charset="-120"/>
                        </a:rPr>
                        <a:t>636MCM(24/7)</a:t>
                      </a:r>
                    </a:p>
                  </a:txBody>
                  <a:tcPr anchor="ctr" horzOverflow="overflow">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en-US" altLang="zh-TW" sz="2000" b="0" i="0" u="none" strike="noStrike" cap="none" normalizeH="0" baseline="0" dirty="0" smtClean="0">
                          <a:ln>
                            <a:noFill/>
                          </a:ln>
                          <a:solidFill>
                            <a:schemeClr val="tx1"/>
                          </a:solidFill>
                          <a:effectLst/>
                          <a:latin typeface="標楷體" pitchFamily="65" charset="-120"/>
                          <a:ea typeface="標楷體" pitchFamily="65" charset="-120"/>
                        </a:rPr>
                        <a:t>200,506 </a:t>
                      </a:r>
                      <a:r>
                        <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rPr>
                        <a:t>公斤</a:t>
                      </a:r>
                      <a:endParaRPr kumimoji="1" lang="en-US" altLang="zh-TW" sz="2000" b="0" i="0" u="none" strike="noStrike" cap="none" normalizeH="0" baseline="0" dirty="0" smtClean="0">
                        <a:ln>
                          <a:noFill/>
                        </a:ln>
                        <a:solidFill>
                          <a:schemeClr val="tx1"/>
                        </a:solidFill>
                        <a:effectLst/>
                        <a:latin typeface="標楷體" pitchFamily="65" charset="-120"/>
                        <a:ea typeface="標楷體" pitchFamily="65" charset="-120"/>
                      </a:endParaRPr>
                    </a:p>
                  </a:txBody>
                  <a:tcPr anchor="ctr" horzOverflow="overflow">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r>
              <a:tr h="1128716">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en-US" altLang="zh-TW" sz="2000" b="0" i="0" u="none" strike="noStrike" cap="none" normalizeH="0" baseline="0" dirty="0" smtClean="0">
                          <a:ln>
                            <a:noFill/>
                          </a:ln>
                          <a:solidFill>
                            <a:schemeClr val="tx1"/>
                          </a:solidFill>
                          <a:effectLst/>
                          <a:latin typeface="標楷體" pitchFamily="65" charset="-120"/>
                          <a:ea typeface="標楷體" pitchFamily="65" charset="-120"/>
                        </a:rPr>
                        <a:t>111</a:t>
                      </a:r>
                      <a:r>
                        <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rPr>
                        <a:t>年</a:t>
                      </a:r>
                      <a:r>
                        <a:rPr kumimoji="1" lang="en-US" altLang="zh-TW" sz="2000" b="0" i="0" u="none" strike="noStrike" cap="none" normalizeH="0" baseline="0" dirty="0" smtClean="0">
                          <a:ln>
                            <a:noFill/>
                          </a:ln>
                          <a:solidFill>
                            <a:schemeClr val="tx1"/>
                          </a:solidFill>
                          <a:effectLst/>
                          <a:latin typeface="標楷體" pitchFamily="65" charset="-120"/>
                          <a:ea typeface="標楷體" pitchFamily="65" charset="-120"/>
                        </a:rPr>
                        <a:t>11</a:t>
                      </a:r>
                      <a:r>
                        <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rPr>
                        <a:t>月</a:t>
                      </a:r>
                      <a:endParaRPr kumimoji="1" lang="en-US" altLang="zh-TW" sz="2000" b="0" i="0" u="none" strike="noStrike" cap="none" normalizeH="0" baseline="0" dirty="0" smtClean="0">
                        <a:ln>
                          <a:noFill/>
                        </a:ln>
                        <a:solidFill>
                          <a:schemeClr val="tx1"/>
                        </a:solidFill>
                        <a:effectLst/>
                        <a:latin typeface="標楷體" pitchFamily="65" charset="-120"/>
                        <a:ea typeface="標楷體" pitchFamily="65" charset="-120"/>
                      </a:endParaRPr>
                    </a:p>
                    <a:p>
                      <a:pPr marL="342900" marR="0" lvl="0" indent="-342900" algn="ctr" defTabSz="914400" rtl="0" eaLnBrk="1" fontAlgn="ctr" latinLnBrk="0" hangingPunct="1">
                        <a:lnSpc>
                          <a:spcPct val="100000"/>
                        </a:lnSpc>
                        <a:spcBef>
                          <a:spcPct val="0"/>
                        </a:spcBef>
                        <a:spcAft>
                          <a:spcPct val="0"/>
                        </a:spcAft>
                        <a:buClrTx/>
                        <a:buSzTx/>
                        <a:buFontTx/>
                        <a:buNone/>
                        <a:tabLst/>
                      </a:pPr>
                      <a:r>
                        <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rPr>
                        <a:t>台電材料處 </a:t>
                      </a:r>
                      <a:endParaRPr kumimoji="1" lang="en-US" altLang="zh-TW" sz="2000" b="0" i="0" u="none" strike="noStrike" cap="none" normalizeH="0" baseline="0" dirty="0" smtClean="0">
                        <a:ln>
                          <a:noFill/>
                        </a:ln>
                        <a:solidFill>
                          <a:schemeClr val="tx1"/>
                        </a:solidFill>
                        <a:effectLst/>
                        <a:latin typeface="標楷體" pitchFamily="65" charset="-120"/>
                        <a:ea typeface="標楷體" pitchFamily="65" charset="-120"/>
                      </a:endParaRPr>
                    </a:p>
                    <a:p>
                      <a:pPr marL="342900" marR="0" lvl="0" indent="-342900" algn="ctr" defTabSz="914400" rtl="0" eaLnBrk="1" fontAlgn="ctr" latinLnBrk="0" hangingPunct="1">
                        <a:lnSpc>
                          <a:spcPct val="100000"/>
                        </a:lnSpc>
                        <a:spcBef>
                          <a:spcPct val="0"/>
                        </a:spcBef>
                        <a:spcAft>
                          <a:spcPct val="0"/>
                        </a:spcAft>
                        <a:buClrTx/>
                        <a:buSzTx/>
                        <a:buFontTx/>
                        <a:buNone/>
                        <a:tabLst/>
                      </a:pPr>
                      <a:r>
                        <a:rPr kumimoji="1" lang="en-US" altLang="zh-TW" sz="2000" b="0" i="0" u="none" strike="noStrike" cap="none" normalizeH="0" baseline="0" dirty="0" smtClean="0">
                          <a:ln>
                            <a:noFill/>
                          </a:ln>
                          <a:solidFill>
                            <a:schemeClr val="tx1"/>
                          </a:solidFill>
                          <a:effectLst/>
                          <a:latin typeface="標楷體" pitchFamily="65" charset="-120"/>
                          <a:ea typeface="標楷體" pitchFamily="65" charset="-120"/>
                        </a:rPr>
                        <a:t>008110005301</a:t>
                      </a:r>
                      <a:endPar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endParaRPr>
                    </a:p>
                  </a:txBody>
                  <a:tcPr anchor="ctr" horzOverflow="overflow">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rPr>
                        <a:t>鋁包鋼心鋁</a:t>
                      </a:r>
                      <a:endParaRPr kumimoji="1" lang="en-US" altLang="zh-TW" sz="2000" b="0" i="0" u="none" strike="noStrike" cap="none" normalizeH="0" baseline="0" dirty="0" smtClean="0">
                        <a:ln>
                          <a:noFill/>
                        </a:ln>
                        <a:solidFill>
                          <a:schemeClr val="tx1"/>
                        </a:solidFill>
                        <a:effectLst/>
                        <a:latin typeface="標楷體" pitchFamily="65" charset="-120"/>
                        <a:ea typeface="標楷體" pitchFamily="65" charset="-120"/>
                      </a:endParaRPr>
                    </a:p>
                    <a:p>
                      <a:pPr marL="342900" marR="0" lvl="0" indent="-342900" algn="ctr" defTabSz="914400" rtl="0" eaLnBrk="1" fontAlgn="ctr" latinLnBrk="0" hangingPunct="1">
                        <a:lnSpc>
                          <a:spcPct val="100000"/>
                        </a:lnSpc>
                        <a:spcBef>
                          <a:spcPct val="0"/>
                        </a:spcBef>
                        <a:spcAft>
                          <a:spcPct val="0"/>
                        </a:spcAft>
                        <a:buClrTx/>
                        <a:buSzTx/>
                        <a:buFontTx/>
                        <a:buNone/>
                        <a:tabLst/>
                      </a:pPr>
                      <a:r>
                        <a:rPr kumimoji="1" lang="en-US" altLang="zh-TW" sz="2000" b="0" i="0" u="none" strike="noStrike" cap="none" normalizeH="0" baseline="0" dirty="0" smtClean="0">
                          <a:ln>
                            <a:noFill/>
                          </a:ln>
                          <a:solidFill>
                            <a:schemeClr val="tx1"/>
                          </a:solidFill>
                          <a:effectLst/>
                          <a:latin typeface="標楷體" pitchFamily="65" charset="-120"/>
                          <a:ea typeface="標楷體" pitchFamily="65" charset="-120"/>
                        </a:rPr>
                        <a:t>795MCM(45/7)</a:t>
                      </a:r>
                    </a:p>
                    <a:p>
                      <a:pPr marL="342900" marR="0" lvl="0" indent="-342900" algn="ctr" defTabSz="914400" rtl="0" eaLnBrk="1" fontAlgn="ctr" latinLnBrk="0" hangingPunct="1">
                        <a:lnSpc>
                          <a:spcPct val="100000"/>
                        </a:lnSpc>
                        <a:spcBef>
                          <a:spcPct val="0"/>
                        </a:spcBef>
                        <a:spcAft>
                          <a:spcPct val="0"/>
                        </a:spcAft>
                        <a:buClrTx/>
                        <a:buSzTx/>
                        <a:buFontTx/>
                        <a:buNone/>
                        <a:tabLst/>
                      </a:pPr>
                      <a:r>
                        <a:rPr kumimoji="1" lang="en-US" altLang="zh-TW" sz="2000" b="0" i="0" u="none" strike="noStrike" cap="none" normalizeH="0" baseline="0" dirty="0" smtClean="0">
                          <a:ln>
                            <a:noFill/>
                          </a:ln>
                          <a:solidFill>
                            <a:schemeClr val="tx1"/>
                          </a:solidFill>
                          <a:effectLst/>
                          <a:latin typeface="標楷體" pitchFamily="65" charset="-120"/>
                          <a:ea typeface="標楷體" pitchFamily="65" charset="-120"/>
                        </a:rPr>
                        <a:t>954MCM(45/7)</a:t>
                      </a:r>
                    </a:p>
                  </a:txBody>
                  <a:tcPr anchor="ctr" horzOverflow="overflow">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endParaRPr kumimoji="1" lang="en-US" altLang="zh-TW" sz="2000" b="0" i="0" u="none" strike="noStrike" cap="none" normalizeH="0" baseline="0" dirty="0" smtClean="0">
                        <a:ln>
                          <a:noFill/>
                        </a:ln>
                        <a:solidFill>
                          <a:schemeClr val="tx1"/>
                        </a:solidFill>
                        <a:effectLst/>
                        <a:latin typeface="標楷體" pitchFamily="65" charset="-120"/>
                        <a:ea typeface="標楷體" pitchFamily="65" charset="-120"/>
                      </a:endParaRPr>
                    </a:p>
                    <a:p>
                      <a:pPr marL="342900" marR="0" lvl="0" indent="-342900" algn="ctr" defTabSz="914400" rtl="0" eaLnBrk="1" fontAlgn="ctr" latinLnBrk="0" hangingPunct="1">
                        <a:lnSpc>
                          <a:spcPct val="100000"/>
                        </a:lnSpc>
                        <a:spcBef>
                          <a:spcPct val="0"/>
                        </a:spcBef>
                        <a:spcAft>
                          <a:spcPct val="0"/>
                        </a:spcAft>
                        <a:buClrTx/>
                        <a:buSzTx/>
                        <a:buFontTx/>
                        <a:buNone/>
                        <a:tabLst/>
                      </a:pPr>
                      <a:r>
                        <a:rPr kumimoji="1" lang="en-US" altLang="zh-TW" sz="2000" b="0" i="0" u="none" strike="noStrike" cap="none" normalizeH="0" baseline="0" dirty="0" smtClean="0">
                          <a:ln>
                            <a:noFill/>
                          </a:ln>
                          <a:solidFill>
                            <a:schemeClr val="tx1"/>
                          </a:solidFill>
                          <a:effectLst/>
                          <a:latin typeface="標楷體" pitchFamily="65" charset="-120"/>
                          <a:ea typeface="標楷體" pitchFamily="65" charset="-120"/>
                        </a:rPr>
                        <a:t>156,914 </a:t>
                      </a:r>
                      <a:r>
                        <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rPr>
                        <a:t>公斤</a:t>
                      </a:r>
                      <a:endParaRPr kumimoji="1" lang="en-US" altLang="zh-TW" sz="2000" b="0" i="0" u="none" strike="noStrike" cap="none" normalizeH="0" baseline="0" dirty="0" smtClean="0">
                        <a:ln>
                          <a:noFill/>
                        </a:ln>
                        <a:solidFill>
                          <a:schemeClr val="tx1"/>
                        </a:solidFill>
                        <a:effectLst/>
                        <a:latin typeface="標楷體" pitchFamily="65" charset="-120"/>
                        <a:ea typeface="標楷體" pitchFamily="65" charset="-120"/>
                      </a:endParaRPr>
                    </a:p>
                    <a:p>
                      <a:pPr marL="342900" marR="0" lvl="0" indent="-342900" algn="ctr" defTabSz="914400" rtl="0" eaLnBrk="1" fontAlgn="ctr" latinLnBrk="0" hangingPunct="1">
                        <a:lnSpc>
                          <a:spcPct val="100000"/>
                        </a:lnSpc>
                        <a:spcBef>
                          <a:spcPct val="0"/>
                        </a:spcBef>
                        <a:spcAft>
                          <a:spcPct val="0"/>
                        </a:spcAft>
                        <a:buClrTx/>
                        <a:buSzTx/>
                        <a:buFontTx/>
                        <a:buNone/>
                        <a:tabLst/>
                      </a:pPr>
                      <a:r>
                        <a:rPr kumimoji="1" lang="en-US" altLang="zh-TW" sz="2000" b="0" i="0" u="none" strike="noStrike" cap="none" normalizeH="0" baseline="0" dirty="0" smtClean="0">
                          <a:ln>
                            <a:noFill/>
                          </a:ln>
                          <a:solidFill>
                            <a:schemeClr val="tx1"/>
                          </a:solidFill>
                          <a:effectLst/>
                          <a:latin typeface="標楷體" pitchFamily="65" charset="-120"/>
                          <a:ea typeface="標楷體" pitchFamily="65" charset="-120"/>
                        </a:rPr>
                        <a:t>53,428</a:t>
                      </a:r>
                      <a:r>
                        <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rPr>
                        <a:t>公斤</a:t>
                      </a:r>
                      <a:endParaRPr kumimoji="1" lang="en-US" altLang="zh-TW" sz="2000" b="0" i="0" u="none" strike="noStrike" cap="none" normalizeH="0" baseline="0" dirty="0" smtClean="0">
                        <a:ln>
                          <a:noFill/>
                        </a:ln>
                        <a:solidFill>
                          <a:schemeClr val="tx1"/>
                        </a:solidFill>
                        <a:effectLst/>
                        <a:latin typeface="標楷體" pitchFamily="65" charset="-120"/>
                        <a:ea typeface="標楷體" pitchFamily="65" charset="-120"/>
                      </a:endParaRPr>
                    </a:p>
                  </a:txBody>
                  <a:tcPr anchor="ctr" horzOverflow="overflow">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投影片編號版面配置區 4"/>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defRPr/>
            </a:pPr>
            <a:fld id="{C5A311A6-5FF7-4D10-B089-3A0EC5722DF2}" type="slidenum">
              <a:rPr lang="zh-TW" altLang="en-US"/>
              <a:pPr fontAlgn="base">
                <a:spcBef>
                  <a:spcPct val="0"/>
                </a:spcBef>
                <a:spcAft>
                  <a:spcPct val="0"/>
                </a:spcAft>
                <a:defRPr/>
              </a:pPr>
              <a:t>7</a:t>
            </a:fld>
            <a:endParaRPr lang="zh-TW" altLang="en-US"/>
          </a:p>
        </p:txBody>
      </p:sp>
      <p:sp>
        <p:nvSpPr>
          <p:cNvPr id="2" name="標題 1"/>
          <p:cNvSpPr>
            <a:spLocks noGrp="1"/>
          </p:cNvSpPr>
          <p:nvPr>
            <p:ph type="title"/>
          </p:nvPr>
        </p:nvSpPr>
        <p:spPr>
          <a:xfrm>
            <a:off x="611560" y="188640"/>
            <a:ext cx="7772400" cy="914400"/>
          </a:xfrm>
        </p:spPr>
        <p:txBody>
          <a:bodyPr>
            <a:normAutofit/>
          </a:bodyPr>
          <a:lstStyle/>
          <a:p>
            <a:pPr>
              <a:defRPr/>
            </a:pPr>
            <a:r>
              <a:rPr lang="en-US" altLang="zh-TW" cap="all" dirty="0" smtClean="0">
                <a:solidFill>
                  <a:schemeClr val="tx1"/>
                </a:solidFill>
                <a:latin typeface="標楷體" pitchFamily="65" charset="-120"/>
                <a:ea typeface="標楷體" pitchFamily="65" charset="-120"/>
              </a:rPr>
              <a:t>Window/door department</a:t>
            </a:r>
            <a:endParaRPr lang="zh-TW" altLang="en-US" dirty="0">
              <a:solidFill>
                <a:schemeClr val="tx1"/>
              </a:solidFill>
              <a:latin typeface="標楷體" pitchFamily="65" charset="-120"/>
              <a:ea typeface="標楷體" pitchFamily="65" charset="-120"/>
            </a:endParaRPr>
          </a:p>
        </p:txBody>
      </p:sp>
      <p:pic>
        <p:nvPicPr>
          <p:cNvPr id="27652" name="Picture 2" descr="C:\Users\cwco\Pictures\image003.gif"/>
          <p:cNvPicPr>
            <a:picLocks noChangeAspect="1" noChangeArrowheads="1"/>
          </p:cNvPicPr>
          <p:nvPr/>
        </p:nvPicPr>
        <p:blipFill>
          <a:blip r:embed="rId2" cstate="print"/>
          <a:srcRect/>
          <a:stretch>
            <a:fillRect/>
          </a:stretch>
        </p:blipFill>
        <p:spPr bwMode="auto">
          <a:xfrm>
            <a:off x="6804025" y="188913"/>
            <a:ext cx="1081088" cy="717550"/>
          </a:xfrm>
          <a:prstGeom prst="rect">
            <a:avLst/>
          </a:prstGeom>
          <a:noFill/>
          <a:ln w="9525">
            <a:noFill/>
            <a:miter lim="800000"/>
            <a:headEnd/>
            <a:tailEnd/>
          </a:ln>
        </p:spPr>
      </p:pic>
      <p:graphicFrame>
        <p:nvGraphicFramePr>
          <p:cNvPr id="27878" name="Group 230"/>
          <p:cNvGraphicFramePr>
            <a:graphicFrameLocks noGrp="1"/>
          </p:cNvGraphicFramePr>
          <p:nvPr/>
        </p:nvGraphicFramePr>
        <p:xfrm>
          <a:off x="611560" y="1052736"/>
          <a:ext cx="7992887" cy="5184579"/>
        </p:xfrm>
        <a:graphic>
          <a:graphicData uri="http://schemas.openxmlformats.org/drawingml/2006/table">
            <a:tbl>
              <a:tblPr/>
              <a:tblGrid>
                <a:gridCol w="3124958"/>
                <a:gridCol w="2392312"/>
                <a:gridCol w="2475617"/>
              </a:tblGrid>
              <a:tr h="575419">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200" b="0" i="0" u="none" strike="noStrike" cap="none" normalizeH="0" baseline="0" dirty="0" smtClean="0">
                          <a:ln>
                            <a:noFill/>
                          </a:ln>
                          <a:solidFill>
                            <a:srgbClr val="000000"/>
                          </a:solidFill>
                          <a:effectLst/>
                          <a:latin typeface="新細明體" charset="-120"/>
                          <a:ea typeface="新細明體" charset="-120"/>
                        </a:rPr>
                        <a:t>客戶</a:t>
                      </a:r>
                      <a:endParaRPr kumimoji="1" lang="zh-TW" altLang="en-US" sz="1800" b="0" i="0" u="none" strike="noStrike" cap="none" normalizeH="0" baseline="0" dirty="0" smtClean="0">
                        <a:ln>
                          <a:noFill/>
                        </a:ln>
                        <a:solidFill>
                          <a:schemeClr val="tx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200" b="0" i="0" u="none" strike="noStrike" cap="none" normalizeH="0" baseline="0" dirty="0" smtClean="0">
                          <a:ln>
                            <a:noFill/>
                          </a:ln>
                          <a:solidFill>
                            <a:srgbClr val="000000"/>
                          </a:solidFill>
                          <a:effectLst/>
                          <a:latin typeface="新細明體" charset="-120"/>
                          <a:ea typeface="新細明體" charset="-120"/>
                        </a:rPr>
                        <a:t>工程名稱</a:t>
                      </a:r>
                      <a:endParaRPr kumimoji="1" lang="zh-TW" altLang="en-US" sz="1800" b="0" i="0" u="none" strike="noStrike" cap="none" normalizeH="0" baseline="0" dirty="0" smtClean="0">
                        <a:ln>
                          <a:noFill/>
                        </a:ln>
                        <a:solidFill>
                          <a:schemeClr val="tx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200" b="0" i="0" u="none" strike="noStrike" cap="none" normalizeH="0" baseline="0" smtClean="0">
                          <a:ln>
                            <a:noFill/>
                          </a:ln>
                          <a:solidFill>
                            <a:srgbClr val="000000"/>
                          </a:solidFill>
                          <a:effectLst/>
                          <a:latin typeface="新細明體" charset="-120"/>
                          <a:ea typeface="新細明體" charset="-120"/>
                        </a:rPr>
                        <a:t>地點</a:t>
                      </a:r>
                      <a:endParaRPr kumimoji="1" lang="zh-TW" altLang="en-US" sz="1800" b="0" i="0" u="none" strike="noStrike" cap="none" normalizeH="0" baseline="0" smtClean="0">
                        <a:ln>
                          <a:noFill/>
                        </a:ln>
                        <a:solidFill>
                          <a:schemeClr val="tx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77355">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200" b="0" i="0" u="none" strike="noStrike" cap="none" normalizeH="0" baseline="0" dirty="0" smtClean="0">
                          <a:ln>
                            <a:noFill/>
                          </a:ln>
                          <a:solidFill>
                            <a:srgbClr val="000000"/>
                          </a:solidFill>
                          <a:effectLst/>
                          <a:latin typeface="新細明體" charset="-120"/>
                          <a:ea typeface="新細明體" charset="-120"/>
                        </a:rPr>
                        <a:t>品興營造股份有限公司</a:t>
                      </a:r>
                      <a:endParaRPr kumimoji="1" lang="zh-TW" altLang="en-US" sz="1800" b="0" i="0" u="none" strike="noStrike" cap="none" normalizeH="0" baseline="0" dirty="0" smtClean="0">
                        <a:ln>
                          <a:noFill/>
                        </a:ln>
                        <a:solidFill>
                          <a:schemeClr val="tx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200" b="0" i="0" u="none" strike="noStrike" cap="none" normalizeH="0" baseline="0" dirty="0" smtClean="0">
                          <a:ln>
                            <a:noFill/>
                          </a:ln>
                          <a:solidFill>
                            <a:srgbClr val="000000"/>
                          </a:solidFill>
                          <a:effectLst/>
                          <a:latin typeface="新細明體" charset="-120"/>
                          <a:ea typeface="新細明體" charset="-120"/>
                        </a:rPr>
                        <a:t>華固樂富中心</a:t>
                      </a:r>
                      <a:endParaRPr kumimoji="1" lang="zh-TW" altLang="en-US" sz="1800" b="0" i="0" u="none" strike="noStrike" cap="none" normalizeH="0" baseline="0" dirty="0" smtClean="0">
                        <a:ln>
                          <a:noFill/>
                        </a:ln>
                        <a:solidFill>
                          <a:schemeClr val="tx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200" b="0" i="0" u="none" strike="noStrike" cap="none" normalizeH="0" baseline="0" dirty="0" smtClean="0">
                          <a:ln>
                            <a:noFill/>
                          </a:ln>
                          <a:solidFill>
                            <a:srgbClr val="000000"/>
                          </a:solidFill>
                          <a:effectLst/>
                          <a:latin typeface="新細明體" charset="-120"/>
                          <a:ea typeface="新細明體" charset="-120"/>
                        </a:rPr>
                        <a:t>文承路</a:t>
                      </a:r>
                      <a:endParaRPr kumimoji="1" lang="zh-TW" altLang="en-US" sz="1800" b="0" i="0" u="none" strike="noStrike" cap="none" normalizeH="0" baseline="0" dirty="0" smtClean="0">
                        <a:ln>
                          <a:noFill/>
                        </a:ln>
                        <a:solidFill>
                          <a:schemeClr val="tx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r>
              <a:tr h="575419">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200" b="0" i="0" u="none" strike="noStrike" cap="none" normalizeH="0" baseline="0" smtClean="0">
                          <a:ln>
                            <a:noFill/>
                          </a:ln>
                          <a:solidFill>
                            <a:srgbClr val="000000"/>
                          </a:solidFill>
                          <a:effectLst/>
                          <a:latin typeface="新細明體" charset="-120"/>
                          <a:ea typeface="新細明體" charset="-120"/>
                        </a:rPr>
                        <a:t>品興營造股份有限公司</a:t>
                      </a:r>
                      <a:endParaRPr kumimoji="1" lang="zh-TW" altLang="en-US" sz="1800" b="0" i="0" u="none" strike="noStrike" cap="none" normalizeH="0" baseline="0" smtClean="0">
                        <a:ln>
                          <a:noFill/>
                        </a:ln>
                        <a:solidFill>
                          <a:schemeClr val="tx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200" b="0" i="0" u="none" strike="noStrike" cap="none" normalizeH="0" baseline="0" dirty="0" smtClean="0">
                          <a:ln>
                            <a:noFill/>
                          </a:ln>
                          <a:solidFill>
                            <a:srgbClr val="000000"/>
                          </a:solidFill>
                          <a:effectLst/>
                          <a:latin typeface="新細明體" charset="-120"/>
                          <a:ea typeface="新細明體" charset="-120"/>
                        </a:rPr>
                        <a:t>華固中原置地</a:t>
                      </a:r>
                      <a:r>
                        <a:rPr kumimoji="1" lang="en-US" altLang="zh-TW" sz="1200" b="0" i="0" u="none" strike="noStrike" cap="none" normalizeH="0" baseline="0" dirty="0" smtClean="0">
                          <a:ln>
                            <a:noFill/>
                          </a:ln>
                          <a:solidFill>
                            <a:srgbClr val="000000"/>
                          </a:solidFill>
                          <a:effectLst/>
                          <a:latin typeface="新細明體" charset="-120"/>
                          <a:ea typeface="新細明體" charset="-120"/>
                        </a:rPr>
                        <a:t>(CW)</a:t>
                      </a:r>
                      <a:endParaRPr kumimoji="1" lang="en-US" altLang="zh-TW" sz="1800" b="0" i="0" u="none" strike="noStrike" cap="none" normalizeH="0" baseline="0" dirty="0" smtClean="0">
                        <a:ln>
                          <a:noFill/>
                        </a:ln>
                        <a:solidFill>
                          <a:schemeClr val="tx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200" b="0" i="0" u="none" strike="noStrike" cap="none" normalizeH="0" baseline="0" dirty="0" smtClean="0">
                          <a:ln>
                            <a:noFill/>
                          </a:ln>
                          <a:solidFill>
                            <a:srgbClr val="000000"/>
                          </a:solidFill>
                          <a:effectLst/>
                          <a:latin typeface="新細明體" charset="-120"/>
                          <a:ea typeface="新細明體" charset="-120"/>
                        </a:rPr>
                        <a:t>中和中原街</a:t>
                      </a:r>
                      <a:endParaRPr kumimoji="1" lang="zh-TW" altLang="en-US" sz="1800" b="0" i="0" u="none" strike="noStrike" cap="none" normalizeH="0" baseline="0" dirty="0" smtClean="0">
                        <a:ln>
                          <a:noFill/>
                        </a:ln>
                        <a:solidFill>
                          <a:schemeClr val="tx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r>
              <a:tr h="575419">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200" b="0" i="0" u="none" strike="noStrike" cap="none" normalizeH="0" baseline="0" smtClean="0">
                          <a:ln>
                            <a:noFill/>
                          </a:ln>
                          <a:solidFill>
                            <a:srgbClr val="000000"/>
                          </a:solidFill>
                          <a:effectLst/>
                          <a:latin typeface="新細明體" charset="-120"/>
                          <a:ea typeface="新細明體" charset="-120"/>
                        </a:rPr>
                        <a:t>昭揚建設有限公司</a:t>
                      </a:r>
                      <a:endParaRPr kumimoji="1" lang="zh-TW" altLang="en-US" sz="1800" b="0" i="0" u="none" strike="noStrike" cap="none" normalizeH="0" baseline="0" smtClean="0">
                        <a:ln>
                          <a:noFill/>
                        </a:ln>
                        <a:solidFill>
                          <a:schemeClr val="tx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200" b="0" i="0" u="none" strike="noStrike" cap="none" normalizeH="0" baseline="0" dirty="0" smtClean="0">
                          <a:ln>
                            <a:noFill/>
                          </a:ln>
                          <a:solidFill>
                            <a:srgbClr val="000000"/>
                          </a:solidFill>
                          <a:effectLst/>
                          <a:latin typeface="新細明體" charset="-120"/>
                          <a:ea typeface="新細明體" charset="-120"/>
                        </a:rPr>
                        <a:t>昭揚天御</a:t>
                      </a:r>
                      <a:endParaRPr kumimoji="1" lang="zh-TW" altLang="en-US" sz="1800" b="0" i="0" u="none" strike="noStrike" cap="none" normalizeH="0" baseline="0" dirty="0" smtClean="0">
                        <a:ln>
                          <a:noFill/>
                        </a:ln>
                        <a:solidFill>
                          <a:schemeClr val="tx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200" b="0" i="0" u="none" strike="noStrike" cap="none" normalizeH="0" baseline="0" dirty="0" smtClean="0">
                          <a:ln>
                            <a:noFill/>
                          </a:ln>
                          <a:solidFill>
                            <a:srgbClr val="000000"/>
                          </a:solidFill>
                          <a:effectLst/>
                          <a:latin typeface="新細明體" charset="-120"/>
                          <a:ea typeface="新細明體" charset="-120"/>
                        </a:rPr>
                        <a:t>桃園光東路路</a:t>
                      </a:r>
                      <a:endParaRPr kumimoji="1" lang="zh-TW" altLang="en-US" sz="1800" b="0" i="0" u="none" strike="noStrike" cap="none" normalizeH="0" baseline="0" dirty="0" smtClean="0">
                        <a:ln>
                          <a:noFill/>
                        </a:ln>
                        <a:solidFill>
                          <a:schemeClr val="tx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r>
              <a:tr h="577355">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200" b="0" i="0" u="none" strike="noStrike" cap="none" normalizeH="0" baseline="0" dirty="0" smtClean="0">
                          <a:ln>
                            <a:noFill/>
                          </a:ln>
                          <a:solidFill>
                            <a:srgbClr val="000000"/>
                          </a:solidFill>
                          <a:effectLst/>
                          <a:latin typeface="新細明體" charset="-120"/>
                          <a:ea typeface="新細明體" charset="-120"/>
                        </a:rPr>
                        <a:t>助群營造股份有限公司</a:t>
                      </a:r>
                      <a:endParaRPr kumimoji="1" lang="zh-TW" altLang="en-US" sz="1800" b="0" i="0" u="none" strike="noStrike" cap="none" normalizeH="0" baseline="0" dirty="0" smtClean="0">
                        <a:ln>
                          <a:noFill/>
                        </a:ln>
                        <a:solidFill>
                          <a:schemeClr val="tx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200" b="0" i="0" u="none" strike="noStrike" cap="none" normalizeH="0" baseline="0" smtClean="0">
                          <a:ln>
                            <a:noFill/>
                          </a:ln>
                          <a:solidFill>
                            <a:srgbClr val="000000"/>
                          </a:solidFill>
                          <a:effectLst/>
                          <a:latin typeface="新細明體" charset="-120"/>
                          <a:ea typeface="新細明體" charset="-120"/>
                        </a:rPr>
                        <a:t>石牌市場及住宅</a:t>
                      </a:r>
                      <a:endParaRPr kumimoji="1" lang="zh-TW" altLang="en-US" sz="1800" b="0" i="0" u="none" strike="noStrike" cap="none" normalizeH="0" baseline="0" smtClean="0">
                        <a:ln>
                          <a:noFill/>
                        </a:ln>
                        <a:solidFill>
                          <a:schemeClr val="tx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200" b="0" i="0" u="none" strike="noStrike" cap="none" normalizeH="0" baseline="0" dirty="0" smtClean="0">
                          <a:ln>
                            <a:noFill/>
                          </a:ln>
                          <a:solidFill>
                            <a:srgbClr val="000000"/>
                          </a:solidFill>
                          <a:effectLst/>
                          <a:latin typeface="新細明體" charset="-120"/>
                          <a:ea typeface="新細明體" charset="-120"/>
                        </a:rPr>
                        <a:t>北投裕民</a:t>
                      </a:r>
                      <a:r>
                        <a:rPr kumimoji="1" lang="en-US" altLang="zh-TW" sz="1200" b="0" i="0" u="none" strike="noStrike" cap="none" normalizeH="0" baseline="0" dirty="0" smtClean="0">
                          <a:ln>
                            <a:noFill/>
                          </a:ln>
                          <a:solidFill>
                            <a:srgbClr val="000000"/>
                          </a:solidFill>
                          <a:effectLst/>
                          <a:latin typeface="新細明體" charset="-120"/>
                          <a:ea typeface="新細明體" charset="-120"/>
                        </a:rPr>
                        <a:t>2</a:t>
                      </a:r>
                      <a:r>
                        <a:rPr kumimoji="1" lang="zh-TW" altLang="en-US" sz="1200" b="0" i="0" u="none" strike="noStrike" cap="none" normalizeH="0" baseline="0" dirty="0" smtClean="0">
                          <a:ln>
                            <a:noFill/>
                          </a:ln>
                          <a:solidFill>
                            <a:srgbClr val="000000"/>
                          </a:solidFill>
                          <a:effectLst/>
                          <a:latin typeface="新細明體" charset="-120"/>
                          <a:ea typeface="新細明體" charset="-120"/>
                        </a:rPr>
                        <a:t>路</a:t>
                      </a:r>
                      <a:endParaRPr kumimoji="1" lang="zh-TW" altLang="en-US" sz="1800" b="0" i="0" u="none" strike="noStrike" cap="none" normalizeH="0" baseline="0" dirty="0" smtClean="0">
                        <a:ln>
                          <a:noFill/>
                        </a:ln>
                        <a:solidFill>
                          <a:schemeClr val="tx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r>
              <a:tr h="575419">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200" b="0" i="0" u="none" strike="noStrike" cap="none" normalizeH="0" baseline="0" smtClean="0">
                          <a:ln>
                            <a:noFill/>
                          </a:ln>
                          <a:solidFill>
                            <a:srgbClr val="000000"/>
                          </a:solidFill>
                          <a:effectLst/>
                          <a:latin typeface="新細明體" charset="-120"/>
                          <a:ea typeface="新細明體" charset="-120"/>
                        </a:rPr>
                        <a:t>助群營造股份有限公司</a:t>
                      </a:r>
                      <a:endParaRPr kumimoji="1" lang="zh-TW" altLang="en-US" sz="1800" b="0" i="0" u="none" strike="noStrike" cap="none" normalizeH="0" baseline="0" smtClean="0">
                        <a:ln>
                          <a:noFill/>
                        </a:ln>
                        <a:solidFill>
                          <a:schemeClr val="tx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200" b="0" i="0" u="none" strike="noStrike" cap="none" normalizeH="0" baseline="0" smtClean="0">
                          <a:ln>
                            <a:noFill/>
                          </a:ln>
                          <a:solidFill>
                            <a:srgbClr val="000000"/>
                          </a:solidFill>
                          <a:effectLst/>
                          <a:latin typeface="新細明體" charset="-120"/>
                          <a:ea typeface="新細明體" charset="-120"/>
                        </a:rPr>
                        <a:t>斯馨段</a:t>
                      </a:r>
                      <a:endParaRPr kumimoji="1" lang="zh-TW" altLang="en-US" sz="1800" b="0" i="0" u="none" strike="noStrike" cap="none" normalizeH="0" baseline="0" smtClean="0">
                        <a:ln>
                          <a:noFill/>
                        </a:ln>
                        <a:solidFill>
                          <a:schemeClr val="tx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200" b="0" i="0" u="none" strike="noStrike" cap="none" normalizeH="0" baseline="0" dirty="0" smtClean="0">
                          <a:ln>
                            <a:noFill/>
                          </a:ln>
                          <a:solidFill>
                            <a:srgbClr val="000000"/>
                          </a:solidFill>
                          <a:effectLst/>
                          <a:latin typeface="新細明體" charset="-120"/>
                          <a:ea typeface="新細明體" charset="-120"/>
                        </a:rPr>
                        <a:t>央北</a:t>
                      </a:r>
                      <a:r>
                        <a:rPr kumimoji="1" lang="en-US" altLang="zh-TW" sz="1200" b="0" i="0" u="none" strike="noStrike" cap="none" normalizeH="0" baseline="0" dirty="0" smtClean="0">
                          <a:ln>
                            <a:noFill/>
                          </a:ln>
                          <a:solidFill>
                            <a:srgbClr val="000000"/>
                          </a:solidFill>
                          <a:effectLst/>
                          <a:latin typeface="新細明體" charset="-120"/>
                          <a:ea typeface="新細明體" charset="-120"/>
                        </a:rPr>
                        <a:t>2</a:t>
                      </a:r>
                      <a:r>
                        <a:rPr kumimoji="1" lang="zh-TW" altLang="en-US" sz="1200" b="0" i="0" u="none" strike="noStrike" cap="none" normalizeH="0" baseline="0" dirty="0" smtClean="0">
                          <a:ln>
                            <a:noFill/>
                          </a:ln>
                          <a:solidFill>
                            <a:srgbClr val="000000"/>
                          </a:solidFill>
                          <a:effectLst/>
                          <a:latin typeface="新細明體" charset="-120"/>
                          <a:ea typeface="新細明體" charset="-120"/>
                        </a:rPr>
                        <a:t>路與斯馨路口</a:t>
                      </a:r>
                      <a:endParaRPr kumimoji="1" lang="zh-TW" altLang="en-US" sz="1800" b="0" i="0" u="none" strike="noStrike" cap="none" normalizeH="0" baseline="0" dirty="0" smtClean="0">
                        <a:ln>
                          <a:noFill/>
                        </a:ln>
                        <a:solidFill>
                          <a:schemeClr val="tx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r>
              <a:tr h="575419">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200" b="0" i="0" u="none" strike="noStrike" cap="none" normalizeH="0" baseline="0" smtClean="0">
                          <a:ln>
                            <a:noFill/>
                          </a:ln>
                          <a:solidFill>
                            <a:srgbClr val="000000"/>
                          </a:solidFill>
                          <a:effectLst/>
                          <a:latin typeface="新細明體" charset="-120"/>
                          <a:ea typeface="新細明體" charset="-120"/>
                        </a:rPr>
                        <a:t>北京建設股份有限公司</a:t>
                      </a:r>
                      <a:endParaRPr kumimoji="1" lang="zh-TW" altLang="en-US" sz="1800" b="0" i="0" u="none" strike="noStrike" cap="none" normalizeH="0" baseline="0" smtClean="0">
                        <a:ln>
                          <a:noFill/>
                        </a:ln>
                        <a:solidFill>
                          <a:schemeClr val="tx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200" b="0" i="0" u="none" strike="noStrike" cap="none" normalizeH="0" baseline="0" smtClean="0">
                          <a:ln>
                            <a:noFill/>
                          </a:ln>
                          <a:solidFill>
                            <a:srgbClr val="000000"/>
                          </a:solidFill>
                          <a:effectLst/>
                          <a:latin typeface="新細明體" charset="-120"/>
                          <a:ea typeface="新細明體" charset="-120"/>
                        </a:rPr>
                        <a:t>福誠案</a:t>
                      </a:r>
                      <a:endParaRPr kumimoji="1" lang="zh-TW" altLang="en-US" sz="1800" b="0" i="0" u="none" strike="noStrike" cap="none" normalizeH="0" baseline="0" smtClean="0">
                        <a:ln>
                          <a:noFill/>
                        </a:ln>
                        <a:solidFill>
                          <a:schemeClr val="tx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200" b="0" i="0" u="none" strike="noStrike" cap="none" normalizeH="0" baseline="0" dirty="0" smtClean="0">
                          <a:ln>
                            <a:noFill/>
                          </a:ln>
                          <a:solidFill>
                            <a:srgbClr val="000000"/>
                          </a:solidFill>
                          <a:effectLst/>
                          <a:latin typeface="新細明體" charset="-120"/>
                          <a:ea typeface="新細明體" charset="-120"/>
                        </a:rPr>
                        <a:t>高雄前鎮區</a:t>
                      </a:r>
                      <a:endParaRPr kumimoji="1" lang="zh-TW" altLang="en-US" sz="1800" b="0" i="0" u="none" strike="noStrike" cap="none" normalizeH="0" baseline="0" dirty="0" smtClean="0">
                        <a:ln>
                          <a:noFill/>
                        </a:ln>
                        <a:solidFill>
                          <a:schemeClr val="tx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r>
              <a:tr h="577355">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200" b="0" i="0" u="none" strike="noStrike" cap="none" normalizeH="0" baseline="0" smtClean="0">
                          <a:ln>
                            <a:noFill/>
                          </a:ln>
                          <a:solidFill>
                            <a:srgbClr val="000000"/>
                          </a:solidFill>
                          <a:effectLst/>
                          <a:latin typeface="新細明體" charset="-120"/>
                          <a:ea typeface="新細明體" charset="-120"/>
                        </a:rPr>
                        <a:t>三井工程股份有限公司</a:t>
                      </a:r>
                      <a:endParaRPr kumimoji="1" lang="zh-TW" altLang="en-US" sz="1800" b="0" i="0" u="none" strike="noStrike" cap="none" normalizeH="0" baseline="0" smtClean="0">
                        <a:ln>
                          <a:noFill/>
                        </a:ln>
                        <a:solidFill>
                          <a:schemeClr val="tx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200" b="0" i="0" u="none" strike="noStrike" cap="none" normalizeH="0" baseline="0" smtClean="0">
                          <a:ln>
                            <a:noFill/>
                          </a:ln>
                          <a:solidFill>
                            <a:srgbClr val="000000"/>
                          </a:solidFill>
                          <a:effectLst/>
                          <a:latin typeface="新細明體" charset="-120"/>
                          <a:ea typeface="新細明體" charset="-120"/>
                        </a:rPr>
                        <a:t>國泰</a:t>
                      </a:r>
                      <a:r>
                        <a:rPr kumimoji="1" lang="en-US" altLang="zh-TW" sz="1200" b="0" i="0" u="none" strike="noStrike" cap="none" normalizeH="0" baseline="0" smtClean="0">
                          <a:ln>
                            <a:noFill/>
                          </a:ln>
                          <a:solidFill>
                            <a:srgbClr val="000000"/>
                          </a:solidFill>
                          <a:effectLst/>
                          <a:latin typeface="新細明體" charset="-120"/>
                          <a:ea typeface="新細明體" charset="-120"/>
                        </a:rPr>
                        <a:t>MOST+</a:t>
                      </a:r>
                      <a:endParaRPr kumimoji="1" lang="en-US" altLang="zh-TW" sz="1800" b="0" i="0" u="none" strike="noStrike" cap="none" normalizeH="0" baseline="0" smtClean="0">
                        <a:ln>
                          <a:noFill/>
                        </a:ln>
                        <a:solidFill>
                          <a:schemeClr val="tx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200" b="0" i="0" u="none" strike="noStrike" cap="none" normalizeH="0" baseline="0" dirty="0" smtClean="0">
                          <a:ln>
                            <a:noFill/>
                          </a:ln>
                          <a:solidFill>
                            <a:srgbClr val="000000"/>
                          </a:solidFill>
                          <a:effectLst/>
                          <a:latin typeface="新細明體" charset="-120"/>
                          <a:ea typeface="新細明體" charset="-120"/>
                        </a:rPr>
                        <a:t>台中山西二路</a:t>
                      </a:r>
                      <a:endParaRPr kumimoji="1" lang="zh-TW" altLang="en-US" sz="1800" b="0" i="0" u="none" strike="noStrike" cap="none" normalizeH="0" baseline="0" dirty="0" smtClean="0">
                        <a:ln>
                          <a:noFill/>
                        </a:ln>
                        <a:solidFill>
                          <a:schemeClr val="tx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r>
              <a:tr h="575419">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200" b="0" i="0" u="none" strike="noStrike" cap="none" normalizeH="0" baseline="0" smtClean="0">
                          <a:ln>
                            <a:noFill/>
                          </a:ln>
                          <a:solidFill>
                            <a:srgbClr val="000000"/>
                          </a:solidFill>
                          <a:effectLst/>
                          <a:latin typeface="新細明體" charset="-120"/>
                          <a:ea typeface="新細明體" charset="-120"/>
                        </a:rPr>
                        <a:t>華友聯開發股份有限公司</a:t>
                      </a:r>
                      <a:endParaRPr kumimoji="1" lang="zh-TW" altLang="en-US" sz="1800" b="0" i="0" u="none" strike="noStrike" cap="none" normalizeH="0" baseline="0" smtClean="0">
                        <a:ln>
                          <a:noFill/>
                        </a:ln>
                        <a:solidFill>
                          <a:schemeClr val="tx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200" b="0" i="0" u="none" strike="noStrike" cap="none" normalizeH="0" baseline="0" smtClean="0">
                          <a:ln>
                            <a:noFill/>
                          </a:ln>
                          <a:solidFill>
                            <a:srgbClr val="000000"/>
                          </a:solidFill>
                          <a:effectLst/>
                          <a:latin typeface="新細明體" charset="-120"/>
                          <a:ea typeface="新細明體" charset="-120"/>
                        </a:rPr>
                        <a:t>高雄坪松段</a:t>
                      </a:r>
                      <a:endParaRPr kumimoji="1" lang="zh-TW" altLang="en-US" sz="1800" b="0" i="0" u="none" strike="noStrike" cap="none" normalizeH="0" baseline="0" smtClean="0">
                        <a:ln>
                          <a:noFill/>
                        </a:ln>
                        <a:solidFill>
                          <a:schemeClr val="tx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200" b="0" i="0" u="none" strike="noStrike" cap="none" normalizeH="0" baseline="0" dirty="0" smtClean="0">
                          <a:ln>
                            <a:noFill/>
                          </a:ln>
                          <a:solidFill>
                            <a:srgbClr val="000000"/>
                          </a:solidFill>
                          <a:effectLst/>
                          <a:latin typeface="新細明體" charset="-120"/>
                          <a:ea typeface="新細明體" charset="-120"/>
                        </a:rPr>
                        <a:t>高雄小港區</a:t>
                      </a:r>
                      <a:endParaRPr kumimoji="1" lang="zh-TW" altLang="en-US" sz="1800" b="0" i="0" u="none" strike="noStrike" cap="none" normalizeH="0" baseline="0" dirty="0" smtClean="0">
                        <a:ln>
                          <a:noFill/>
                        </a:ln>
                        <a:solidFill>
                          <a:schemeClr val="tx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r>
            </a:tbl>
          </a:graphicData>
        </a:graphic>
      </p:graphicFrame>
      <p:graphicFrame>
        <p:nvGraphicFramePr>
          <p:cNvPr id="6" name="表格 5"/>
          <p:cNvGraphicFramePr>
            <a:graphicFrameLocks noGrp="1"/>
          </p:cNvGraphicFramePr>
          <p:nvPr/>
        </p:nvGraphicFramePr>
        <p:xfrm>
          <a:off x="467545" y="1052733"/>
          <a:ext cx="8496942" cy="5392603"/>
        </p:xfrm>
        <a:graphic>
          <a:graphicData uri="http://schemas.openxmlformats.org/drawingml/2006/table">
            <a:tbl>
              <a:tblPr firstRow="1" bandRow="1">
                <a:tableStyleId>{21E4AEA4-8DFA-4A89-87EB-49C32662AFE0}</a:tableStyleId>
              </a:tblPr>
              <a:tblGrid>
                <a:gridCol w="2832314"/>
                <a:gridCol w="2832314"/>
                <a:gridCol w="2832314"/>
              </a:tblGrid>
              <a:tr h="656843">
                <a:tc>
                  <a:txBody>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1" lang="zh-TW" altLang="en-US" sz="1800" b="1" i="0" u="none" strike="noStrike" cap="none" normalizeH="0" baseline="0" dirty="0" smtClean="0">
                          <a:ln>
                            <a:noFill/>
                          </a:ln>
                          <a:solidFill>
                            <a:srgbClr val="000000"/>
                          </a:solidFill>
                          <a:effectLst/>
                          <a:latin typeface="標楷體" pitchFamily="65" charset="-120"/>
                          <a:ea typeface="標楷體" pitchFamily="65" charset="-120"/>
                        </a:rPr>
                        <a:t>客戶</a:t>
                      </a:r>
                      <a:endParaRPr kumimoji="1" lang="en-US" altLang="zh-TW" sz="1800" b="1" i="0" u="none" strike="noStrike" cap="none" normalizeH="0" baseline="0" dirty="0" smtClean="0">
                        <a:ln>
                          <a:noFill/>
                        </a:ln>
                        <a:solidFill>
                          <a:srgbClr val="000000"/>
                        </a:solidFill>
                        <a:effectLst/>
                        <a:latin typeface="標楷體" pitchFamily="65" charset="-120"/>
                        <a:ea typeface="標楷體" pitchFamily="65" charset="-120"/>
                      </a:endParaRPr>
                    </a:p>
                    <a:p>
                      <a:pPr marL="0" marR="0" lvl="0" indent="0" algn="ctr" defTabSz="914400" rtl="0" eaLnBrk="1" fontAlgn="ctr" latinLnBrk="0" hangingPunct="1">
                        <a:lnSpc>
                          <a:spcPct val="100000"/>
                        </a:lnSpc>
                        <a:spcBef>
                          <a:spcPct val="0"/>
                        </a:spcBef>
                        <a:spcAft>
                          <a:spcPct val="0"/>
                        </a:spcAft>
                        <a:buClrTx/>
                        <a:buSzTx/>
                        <a:buFontTx/>
                        <a:buNone/>
                        <a:tabLst/>
                        <a:defRPr/>
                      </a:pPr>
                      <a:r>
                        <a:rPr kumimoji="1" lang="en-US" altLang="zh-TW" sz="1800" b="1" i="0" u="none" strike="noStrike" cap="none" normalizeH="0" baseline="0" dirty="0" smtClean="0">
                          <a:ln>
                            <a:noFill/>
                          </a:ln>
                          <a:solidFill>
                            <a:schemeClr val="tx1"/>
                          </a:solidFill>
                          <a:effectLst/>
                          <a:latin typeface="標楷體" pitchFamily="65" charset="-120"/>
                          <a:ea typeface="標楷體" pitchFamily="65" charset="-120"/>
                        </a:rPr>
                        <a:t>Customer</a:t>
                      </a:r>
                      <a:endParaRPr kumimoji="1" lang="zh-TW" altLang="en-US" sz="1800" b="1" i="0" u="none" strike="noStrike" cap="none" normalizeH="0" baseline="0" dirty="0" smtClean="0">
                        <a:ln>
                          <a:noFill/>
                        </a:ln>
                        <a:solidFill>
                          <a:schemeClr val="tx1"/>
                        </a:solidFill>
                        <a:effectLst/>
                        <a:latin typeface="標楷體" pitchFamily="65" charset="-120"/>
                        <a:ea typeface="標楷體" pitchFamily="65" charset="-120"/>
                      </a:endParaRPr>
                    </a:p>
                  </a:txBody>
                  <a:tcPr anchor="ctr" horzOverflow="overflow">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1" lang="zh-TW" altLang="en-US" sz="1800" b="1" i="0" u="none" strike="noStrike" cap="none" normalizeH="0" baseline="0" dirty="0" smtClean="0">
                          <a:ln>
                            <a:noFill/>
                          </a:ln>
                          <a:solidFill>
                            <a:srgbClr val="000000"/>
                          </a:solidFill>
                          <a:effectLst/>
                          <a:latin typeface="標楷體" pitchFamily="65" charset="-120"/>
                          <a:ea typeface="標楷體" pitchFamily="65" charset="-120"/>
                        </a:rPr>
                        <a:t>工程名稱</a:t>
                      </a:r>
                      <a:endParaRPr kumimoji="1" lang="en-US" altLang="zh-TW" sz="1800" b="1" i="0" u="none" strike="noStrike" cap="none" normalizeH="0" baseline="0" dirty="0" smtClean="0">
                        <a:ln>
                          <a:noFill/>
                        </a:ln>
                        <a:solidFill>
                          <a:srgbClr val="000000"/>
                        </a:solidFill>
                        <a:effectLst/>
                        <a:latin typeface="標楷體" pitchFamily="65" charset="-120"/>
                        <a:ea typeface="標楷體" pitchFamily="65" charset="-120"/>
                      </a:endParaRPr>
                    </a:p>
                    <a:p>
                      <a:pPr marL="0" marR="0" lvl="0" indent="0" algn="ctr" defTabSz="914400" rtl="0" eaLnBrk="1" fontAlgn="ctr" latinLnBrk="0" hangingPunct="1">
                        <a:lnSpc>
                          <a:spcPct val="100000"/>
                        </a:lnSpc>
                        <a:spcBef>
                          <a:spcPct val="0"/>
                        </a:spcBef>
                        <a:spcAft>
                          <a:spcPct val="0"/>
                        </a:spcAft>
                        <a:buClrTx/>
                        <a:buSzTx/>
                        <a:buFontTx/>
                        <a:buNone/>
                        <a:tabLst/>
                        <a:defRPr/>
                      </a:pPr>
                      <a:r>
                        <a:rPr kumimoji="1" lang="en-US" altLang="zh-TW" sz="1800" b="1" i="0" u="none" strike="noStrike" cap="none" normalizeH="0" baseline="0" dirty="0" smtClean="0">
                          <a:ln>
                            <a:noFill/>
                          </a:ln>
                          <a:solidFill>
                            <a:schemeClr val="tx1"/>
                          </a:solidFill>
                          <a:effectLst/>
                          <a:latin typeface="標楷體" pitchFamily="65" charset="-120"/>
                          <a:ea typeface="標楷體" pitchFamily="65" charset="-120"/>
                        </a:rPr>
                        <a:t>The Name of Project</a:t>
                      </a:r>
                      <a:endParaRPr kumimoji="1" lang="zh-TW" altLang="en-US" sz="1800" b="1" i="0" u="none" strike="noStrike" cap="none" normalizeH="0" baseline="0" dirty="0" smtClean="0">
                        <a:ln>
                          <a:noFill/>
                        </a:ln>
                        <a:solidFill>
                          <a:schemeClr val="tx1"/>
                        </a:solidFill>
                        <a:effectLst/>
                        <a:latin typeface="標楷體" pitchFamily="65" charset="-120"/>
                        <a:ea typeface="標楷體" pitchFamily="65" charset="-120"/>
                      </a:endParaRPr>
                    </a:p>
                  </a:txBody>
                  <a:tcPr anchor="ctr" horzOverflow="overflow">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1" lang="zh-TW" altLang="en-US" sz="1800" b="1" i="0" u="none" strike="noStrike" cap="none" normalizeH="0" baseline="0" dirty="0" smtClean="0">
                          <a:ln>
                            <a:noFill/>
                          </a:ln>
                          <a:solidFill>
                            <a:srgbClr val="000000"/>
                          </a:solidFill>
                          <a:effectLst/>
                          <a:latin typeface="標楷體" pitchFamily="65" charset="-120"/>
                          <a:ea typeface="標楷體" pitchFamily="65" charset="-120"/>
                        </a:rPr>
                        <a:t>地點</a:t>
                      </a:r>
                      <a:endParaRPr kumimoji="1" lang="en-US" altLang="zh-TW" sz="1800" b="1" i="0" u="none" strike="noStrike" cap="none" normalizeH="0" baseline="0" dirty="0" smtClean="0">
                        <a:ln>
                          <a:noFill/>
                        </a:ln>
                        <a:solidFill>
                          <a:srgbClr val="000000"/>
                        </a:solidFill>
                        <a:effectLst/>
                        <a:latin typeface="標楷體" pitchFamily="65" charset="-120"/>
                        <a:ea typeface="標楷體" pitchFamily="65" charset="-120"/>
                      </a:endParaRPr>
                    </a:p>
                    <a:p>
                      <a:pPr marL="0" marR="0" lvl="0" indent="0" algn="ctr" defTabSz="914400" rtl="0" eaLnBrk="1" fontAlgn="ctr" latinLnBrk="0" hangingPunct="1">
                        <a:lnSpc>
                          <a:spcPct val="100000"/>
                        </a:lnSpc>
                        <a:spcBef>
                          <a:spcPct val="0"/>
                        </a:spcBef>
                        <a:spcAft>
                          <a:spcPct val="0"/>
                        </a:spcAft>
                        <a:buClrTx/>
                        <a:buSzTx/>
                        <a:buFontTx/>
                        <a:buNone/>
                        <a:tabLst/>
                        <a:defRPr/>
                      </a:pPr>
                      <a:r>
                        <a:rPr kumimoji="1" lang="en-US" altLang="zh-TW" sz="1800" b="1" i="0" u="none" strike="noStrike" cap="none" normalizeH="0" baseline="0" dirty="0" smtClean="0">
                          <a:ln>
                            <a:noFill/>
                          </a:ln>
                          <a:solidFill>
                            <a:schemeClr val="tx1"/>
                          </a:solidFill>
                          <a:effectLst/>
                          <a:latin typeface="標楷體" pitchFamily="65" charset="-120"/>
                          <a:ea typeface="標楷體" pitchFamily="65" charset="-120"/>
                        </a:rPr>
                        <a:t>Location</a:t>
                      </a:r>
                      <a:endParaRPr kumimoji="1" lang="zh-TW" altLang="en-US" sz="1800" b="1" i="0" u="none" strike="noStrike" cap="none" normalizeH="0" baseline="0" dirty="0" smtClean="0">
                        <a:ln>
                          <a:noFill/>
                        </a:ln>
                        <a:solidFill>
                          <a:schemeClr val="tx1"/>
                        </a:solidFill>
                        <a:effectLst/>
                        <a:latin typeface="標楷體" pitchFamily="65" charset="-120"/>
                        <a:ea typeface="標楷體" pitchFamily="65" charset="-120"/>
                      </a:endParaRPr>
                    </a:p>
                  </a:txBody>
                  <a:tcPr anchor="ctr" horzOverflow="overflow">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r>
              <a:tr h="591970">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800" b="0" i="0" u="none" strike="noStrike" cap="none" normalizeH="0" baseline="0" dirty="0" smtClean="0">
                          <a:ln>
                            <a:noFill/>
                          </a:ln>
                          <a:solidFill>
                            <a:srgbClr val="000000"/>
                          </a:solidFill>
                          <a:effectLst/>
                          <a:latin typeface="標楷體" pitchFamily="65" charset="-120"/>
                          <a:ea typeface="標楷體" pitchFamily="65" charset="-120"/>
                        </a:rPr>
                        <a:t>品興營造股份有限公司</a:t>
                      </a:r>
                      <a:endParaRPr kumimoji="1" lang="zh-TW" altLang="en-US" sz="1800" b="0" i="0" u="none" strike="noStrike" cap="none" normalizeH="0" baseline="0" dirty="0" smtClean="0">
                        <a:ln>
                          <a:noFill/>
                        </a:ln>
                        <a:solidFill>
                          <a:schemeClr val="tx1"/>
                        </a:solidFill>
                        <a:effectLst/>
                        <a:latin typeface="標楷體" pitchFamily="65" charset="-120"/>
                        <a:ea typeface="標楷體" pitchFamily="65" charset="-120"/>
                      </a:endParaRPr>
                    </a:p>
                  </a:txBody>
                  <a:tcPr anchor="ctr" horzOverflow="overflow">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800" b="0" i="0" u="none" strike="noStrike" cap="none" normalizeH="0" baseline="0" dirty="0" smtClean="0">
                          <a:ln>
                            <a:noFill/>
                          </a:ln>
                          <a:solidFill>
                            <a:srgbClr val="000000"/>
                          </a:solidFill>
                          <a:effectLst/>
                          <a:latin typeface="標楷體" pitchFamily="65" charset="-120"/>
                          <a:ea typeface="標楷體" pitchFamily="65" charset="-120"/>
                        </a:rPr>
                        <a:t>華固樂富中心</a:t>
                      </a:r>
                      <a:endParaRPr kumimoji="1" lang="zh-TW" altLang="en-US" sz="1800" b="0" i="0" u="none" strike="noStrike" cap="none" normalizeH="0" baseline="0" dirty="0" smtClean="0">
                        <a:ln>
                          <a:noFill/>
                        </a:ln>
                        <a:solidFill>
                          <a:schemeClr val="tx1"/>
                        </a:solidFill>
                        <a:effectLst/>
                        <a:latin typeface="標楷體" pitchFamily="65" charset="-120"/>
                        <a:ea typeface="標楷體" pitchFamily="65" charset="-120"/>
                      </a:endParaRPr>
                    </a:p>
                  </a:txBody>
                  <a:tcPr anchor="ctr" horzOverflow="overflow">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800" b="0" i="0" u="none" strike="noStrike" cap="none" normalizeH="0" baseline="0" dirty="0" smtClean="0">
                          <a:ln>
                            <a:noFill/>
                          </a:ln>
                          <a:solidFill>
                            <a:srgbClr val="000000"/>
                          </a:solidFill>
                          <a:effectLst/>
                          <a:latin typeface="標楷體" pitchFamily="65" charset="-120"/>
                          <a:ea typeface="標楷體" pitchFamily="65" charset="-120"/>
                        </a:rPr>
                        <a:t>文承路</a:t>
                      </a:r>
                      <a:endParaRPr kumimoji="1" lang="zh-TW" altLang="en-US" sz="1800" b="0" i="0" u="none" strike="noStrike" cap="none" normalizeH="0" baseline="0" dirty="0" smtClean="0">
                        <a:ln>
                          <a:noFill/>
                        </a:ln>
                        <a:solidFill>
                          <a:schemeClr val="tx1"/>
                        </a:solidFill>
                        <a:effectLst/>
                        <a:latin typeface="標楷體" pitchFamily="65" charset="-120"/>
                        <a:ea typeface="標楷體" pitchFamily="65" charset="-120"/>
                      </a:endParaRPr>
                    </a:p>
                  </a:txBody>
                  <a:tcPr anchor="ctr" horzOverflow="overflow">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r>
              <a:tr h="591970">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800" b="0" i="0" u="none" strike="noStrike" cap="none" normalizeH="0" baseline="0" dirty="0" smtClean="0">
                          <a:ln>
                            <a:noFill/>
                          </a:ln>
                          <a:solidFill>
                            <a:srgbClr val="000000"/>
                          </a:solidFill>
                          <a:effectLst/>
                          <a:latin typeface="標楷體" pitchFamily="65" charset="-120"/>
                          <a:ea typeface="標楷體" pitchFamily="65" charset="-120"/>
                        </a:rPr>
                        <a:t>品興營造股份有限公司</a:t>
                      </a:r>
                      <a:endParaRPr kumimoji="1" lang="zh-TW" altLang="en-US" sz="1800" b="0" i="0" u="none" strike="noStrike" cap="none" normalizeH="0" baseline="0" dirty="0" smtClean="0">
                        <a:ln>
                          <a:noFill/>
                        </a:ln>
                        <a:solidFill>
                          <a:schemeClr val="tx1"/>
                        </a:solidFill>
                        <a:effectLst/>
                        <a:latin typeface="標楷體" pitchFamily="65" charset="-120"/>
                        <a:ea typeface="標楷體" pitchFamily="65" charset="-120"/>
                      </a:endParaRPr>
                    </a:p>
                  </a:txBody>
                  <a:tcPr anchor="ctr" horzOverflow="overflow">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800" b="0" i="0" u="none" strike="noStrike" cap="none" normalizeH="0" baseline="0" dirty="0" smtClean="0">
                          <a:ln>
                            <a:noFill/>
                          </a:ln>
                          <a:solidFill>
                            <a:srgbClr val="000000"/>
                          </a:solidFill>
                          <a:effectLst/>
                          <a:latin typeface="標楷體" pitchFamily="65" charset="-120"/>
                          <a:ea typeface="標楷體" pitchFamily="65" charset="-120"/>
                        </a:rPr>
                        <a:t>華固中原置地</a:t>
                      </a:r>
                      <a:r>
                        <a:rPr kumimoji="1" lang="en-US" altLang="zh-TW" sz="1800" b="0" i="0" u="none" strike="noStrike" cap="none" normalizeH="0" baseline="0" dirty="0" smtClean="0">
                          <a:ln>
                            <a:noFill/>
                          </a:ln>
                          <a:solidFill>
                            <a:srgbClr val="000000"/>
                          </a:solidFill>
                          <a:effectLst/>
                          <a:latin typeface="標楷體" pitchFamily="65" charset="-120"/>
                          <a:ea typeface="標楷體" pitchFamily="65" charset="-120"/>
                        </a:rPr>
                        <a:t>(CW)</a:t>
                      </a:r>
                      <a:endParaRPr kumimoji="1" lang="en-US" altLang="zh-TW" sz="1800" b="0" i="0" u="none" strike="noStrike" cap="none" normalizeH="0" baseline="0" dirty="0" smtClean="0">
                        <a:ln>
                          <a:noFill/>
                        </a:ln>
                        <a:solidFill>
                          <a:schemeClr val="tx1"/>
                        </a:solidFill>
                        <a:effectLst/>
                        <a:latin typeface="標楷體" pitchFamily="65" charset="-120"/>
                        <a:ea typeface="標楷體" pitchFamily="65" charset="-120"/>
                      </a:endParaRPr>
                    </a:p>
                  </a:txBody>
                  <a:tcPr anchor="ctr" horzOverflow="overflow">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800" b="0" i="0" u="none" strike="noStrike" cap="none" normalizeH="0" baseline="0" dirty="0" smtClean="0">
                          <a:ln>
                            <a:noFill/>
                          </a:ln>
                          <a:solidFill>
                            <a:srgbClr val="000000"/>
                          </a:solidFill>
                          <a:effectLst/>
                          <a:latin typeface="標楷體" pitchFamily="65" charset="-120"/>
                          <a:ea typeface="標楷體" pitchFamily="65" charset="-120"/>
                        </a:rPr>
                        <a:t>中和中原街</a:t>
                      </a:r>
                      <a:endParaRPr kumimoji="1" lang="zh-TW" altLang="en-US" sz="1800" b="0" i="0" u="none" strike="noStrike" cap="none" normalizeH="0" baseline="0" dirty="0" smtClean="0">
                        <a:ln>
                          <a:noFill/>
                        </a:ln>
                        <a:solidFill>
                          <a:schemeClr val="tx1"/>
                        </a:solidFill>
                        <a:effectLst/>
                        <a:latin typeface="標楷體" pitchFamily="65" charset="-120"/>
                        <a:ea typeface="標楷體" pitchFamily="65" charset="-120"/>
                      </a:endParaRPr>
                    </a:p>
                  </a:txBody>
                  <a:tcPr anchor="ctr" horzOverflow="overflow">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r>
              <a:tr h="591970">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800" b="0" i="0" u="none" strike="noStrike" cap="none" normalizeH="0" baseline="0" smtClean="0">
                          <a:ln>
                            <a:noFill/>
                          </a:ln>
                          <a:solidFill>
                            <a:srgbClr val="000000"/>
                          </a:solidFill>
                          <a:effectLst/>
                          <a:latin typeface="標楷體" pitchFamily="65" charset="-120"/>
                          <a:ea typeface="標楷體" pitchFamily="65" charset="-120"/>
                        </a:rPr>
                        <a:t>昭揚建設有限公司</a:t>
                      </a:r>
                      <a:endParaRPr kumimoji="1" lang="zh-TW" altLang="en-US" sz="1800" b="0" i="0" u="none" strike="noStrike" cap="none" normalizeH="0" baseline="0" smtClean="0">
                        <a:ln>
                          <a:noFill/>
                        </a:ln>
                        <a:solidFill>
                          <a:schemeClr val="tx1"/>
                        </a:solidFill>
                        <a:effectLst/>
                        <a:latin typeface="標楷體" pitchFamily="65" charset="-120"/>
                        <a:ea typeface="標楷體" pitchFamily="65" charset="-120"/>
                      </a:endParaRPr>
                    </a:p>
                  </a:txBody>
                  <a:tcPr anchor="ctr" horzOverflow="overflow">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800" b="0" i="0" u="none" strike="noStrike" cap="none" normalizeH="0" baseline="0" dirty="0" smtClean="0">
                          <a:ln>
                            <a:noFill/>
                          </a:ln>
                          <a:solidFill>
                            <a:srgbClr val="000000"/>
                          </a:solidFill>
                          <a:effectLst/>
                          <a:latin typeface="標楷體" pitchFamily="65" charset="-120"/>
                          <a:ea typeface="標楷體" pitchFamily="65" charset="-120"/>
                        </a:rPr>
                        <a:t>昭揚天御</a:t>
                      </a:r>
                      <a:endParaRPr kumimoji="1" lang="zh-TW" altLang="en-US" sz="1800" b="0" i="0" u="none" strike="noStrike" cap="none" normalizeH="0" baseline="0" dirty="0" smtClean="0">
                        <a:ln>
                          <a:noFill/>
                        </a:ln>
                        <a:solidFill>
                          <a:schemeClr val="tx1"/>
                        </a:solidFill>
                        <a:effectLst/>
                        <a:latin typeface="標楷體" pitchFamily="65" charset="-120"/>
                        <a:ea typeface="標楷體" pitchFamily="65" charset="-120"/>
                      </a:endParaRPr>
                    </a:p>
                  </a:txBody>
                  <a:tcPr anchor="ctr" horzOverflow="overflow">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800" b="0" i="0" u="none" strike="noStrike" cap="none" normalizeH="0" baseline="0" dirty="0" smtClean="0">
                          <a:ln>
                            <a:noFill/>
                          </a:ln>
                          <a:solidFill>
                            <a:srgbClr val="000000"/>
                          </a:solidFill>
                          <a:effectLst/>
                          <a:latin typeface="標楷體" pitchFamily="65" charset="-120"/>
                          <a:ea typeface="標楷體" pitchFamily="65" charset="-120"/>
                        </a:rPr>
                        <a:t>桃園光東路路</a:t>
                      </a:r>
                      <a:endParaRPr kumimoji="1" lang="zh-TW" altLang="en-US" sz="1800" b="0" i="0" u="none" strike="noStrike" cap="none" normalizeH="0" baseline="0" dirty="0" smtClean="0">
                        <a:ln>
                          <a:noFill/>
                        </a:ln>
                        <a:solidFill>
                          <a:schemeClr val="tx1"/>
                        </a:solidFill>
                        <a:effectLst/>
                        <a:latin typeface="標楷體" pitchFamily="65" charset="-120"/>
                        <a:ea typeface="標楷體" pitchFamily="65" charset="-120"/>
                      </a:endParaRPr>
                    </a:p>
                  </a:txBody>
                  <a:tcPr anchor="ctr" horzOverflow="overflow">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r>
              <a:tr h="591970">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800" b="0" i="0" u="none" strike="noStrike" cap="none" normalizeH="0" baseline="0" dirty="0" smtClean="0">
                          <a:ln>
                            <a:noFill/>
                          </a:ln>
                          <a:solidFill>
                            <a:srgbClr val="000000"/>
                          </a:solidFill>
                          <a:effectLst/>
                          <a:latin typeface="標楷體" pitchFamily="65" charset="-120"/>
                          <a:ea typeface="標楷體" pitchFamily="65" charset="-120"/>
                        </a:rPr>
                        <a:t>助群營造股份有限公司</a:t>
                      </a:r>
                      <a:endParaRPr kumimoji="1" lang="zh-TW" altLang="en-US" sz="1800" b="0" i="0" u="none" strike="noStrike" cap="none" normalizeH="0" baseline="0" dirty="0" smtClean="0">
                        <a:ln>
                          <a:noFill/>
                        </a:ln>
                        <a:solidFill>
                          <a:schemeClr val="tx1"/>
                        </a:solidFill>
                        <a:effectLst/>
                        <a:latin typeface="標楷體" pitchFamily="65" charset="-120"/>
                        <a:ea typeface="標楷體" pitchFamily="65" charset="-120"/>
                      </a:endParaRPr>
                    </a:p>
                  </a:txBody>
                  <a:tcPr anchor="ctr" horzOverflow="overflow">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800" b="0" i="0" u="none" strike="noStrike" cap="none" normalizeH="0" baseline="0" smtClean="0">
                          <a:ln>
                            <a:noFill/>
                          </a:ln>
                          <a:solidFill>
                            <a:srgbClr val="000000"/>
                          </a:solidFill>
                          <a:effectLst/>
                          <a:latin typeface="標楷體" pitchFamily="65" charset="-120"/>
                          <a:ea typeface="標楷體" pitchFamily="65" charset="-120"/>
                        </a:rPr>
                        <a:t>石牌市場及住宅</a:t>
                      </a:r>
                      <a:endParaRPr kumimoji="1" lang="zh-TW" altLang="en-US" sz="1800" b="0" i="0" u="none" strike="noStrike" cap="none" normalizeH="0" baseline="0" smtClean="0">
                        <a:ln>
                          <a:noFill/>
                        </a:ln>
                        <a:solidFill>
                          <a:schemeClr val="tx1"/>
                        </a:solidFill>
                        <a:effectLst/>
                        <a:latin typeface="標楷體" pitchFamily="65" charset="-120"/>
                        <a:ea typeface="標楷體" pitchFamily="65" charset="-120"/>
                      </a:endParaRPr>
                    </a:p>
                  </a:txBody>
                  <a:tcPr anchor="ctr" horzOverflow="overflow">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800" b="0" i="0" u="none" strike="noStrike" cap="none" normalizeH="0" baseline="0" dirty="0" smtClean="0">
                          <a:ln>
                            <a:noFill/>
                          </a:ln>
                          <a:solidFill>
                            <a:srgbClr val="000000"/>
                          </a:solidFill>
                          <a:effectLst/>
                          <a:latin typeface="標楷體" pitchFamily="65" charset="-120"/>
                          <a:ea typeface="標楷體" pitchFamily="65" charset="-120"/>
                        </a:rPr>
                        <a:t>北投裕民</a:t>
                      </a:r>
                      <a:r>
                        <a:rPr kumimoji="1" lang="en-US" altLang="zh-TW" sz="1800" b="0" i="0" u="none" strike="noStrike" cap="none" normalizeH="0" baseline="0" dirty="0" smtClean="0">
                          <a:ln>
                            <a:noFill/>
                          </a:ln>
                          <a:solidFill>
                            <a:srgbClr val="000000"/>
                          </a:solidFill>
                          <a:effectLst/>
                          <a:latin typeface="標楷體" pitchFamily="65" charset="-120"/>
                          <a:ea typeface="標楷體" pitchFamily="65" charset="-120"/>
                        </a:rPr>
                        <a:t>2</a:t>
                      </a:r>
                      <a:r>
                        <a:rPr kumimoji="1" lang="zh-TW" altLang="en-US" sz="1800" b="0" i="0" u="none" strike="noStrike" cap="none" normalizeH="0" baseline="0" dirty="0" smtClean="0">
                          <a:ln>
                            <a:noFill/>
                          </a:ln>
                          <a:solidFill>
                            <a:srgbClr val="000000"/>
                          </a:solidFill>
                          <a:effectLst/>
                          <a:latin typeface="標楷體" pitchFamily="65" charset="-120"/>
                          <a:ea typeface="標楷體" pitchFamily="65" charset="-120"/>
                        </a:rPr>
                        <a:t>路</a:t>
                      </a:r>
                      <a:endParaRPr kumimoji="1" lang="zh-TW" altLang="en-US" sz="1800" b="0" i="0" u="none" strike="noStrike" cap="none" normalizeH="0" baseline="0" dirty="0" smtClean="0">
                        <a:ln>
                          <a:noFill/>
                        </a:ln>
                        <a:solidFill>
                          <a:schemeClr val="tx1"/>
                        </a:solidFill>
                        <a:effectLst/>
                        <a:latin typeface="標楷體" pitchFamily="65" charset="-120"/>
                        <a:ea typeface="標楷體" pitchFamily="65" charset="-120"/>
                      </a:endParaRPr>
                    </a:p>
                  </a:txBody>
                  <a:tcPr anchor="ctr" horzOverflow="overflow">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r>
              <a:tr h="591970">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800" b="0" i="0" u="none" strike="noStrike" cap="none" normalizeH="0" baseline="0" smtClean="0">
                          <a:ln>
                            <a:noFill/>
                          </a:ln>
                          <a:solidFill>
                            <a:srgbClr val="000000"/>
                          </a:solidFill>
                          <a:effectLst/>
                          <a:latin typeface="標楷體" pitchFamily="65" charset="-120"/>
                          <a:ea typeface="標楷體" pitchFamily="65" charset="-120"/>
                        </a:rPr>
                        <a:t>助群營造股份有限公司</a:t>
                      </a:r>
                      <a:endParaRPr kumimoji="1" lang="zh-TW" altLang="en-US" sz="1800" b="0" i="0" u="none" strike="noStrike" cap="none" normalizeH="0" baseline="0" smtClean="0">
                        <a:ln>
                          <a:noFill/>
                        </a:ln>
                        <a:solidFill>
                          <a:schemeClr val="tx1"/>
                        </a:solidFill>
                        <a:effectLst/>
                        <a:latin typeface="標楷體" pitchFamily="65" charset="-120"/>
                        <a:ea typeface="標楷體" pitchFamily="65" charset="-120"/>
                      </a:endParaRPr>
                    </a:p>
                  </a:txBody>
                  <a:tcPr anchor="ctr" horzOverflow="overflow">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800" b="0" i="0" u="none" strike="noStrike" cap="none" normalizeH="0" baseline="0" smtClean="0">
                          <a:ln>
                            <a:noFill/>
                          </a:ln>
                          <a:solidFill>
                            <a:srgbClr val="000000"/>
                          </a:solidFill>
                          <a:effectLst/>
                          <a:latin typeface="標楷體" pitchFamily="65" charset="-120"/>
                          <a:ea typeface="標楷體" pitchFamily="65" charset="-120"/>
                        </a:rPr>
                        <a:t>斯馨段</a:t>
                      </a:r>
                      <a:endParaRPr kumimoji="1" lang="zh-TW" altLang="en-US" sz="1800" b="0" i="0" u="none" strike="noStrike" cap="none" normalizeH="0" baseline="0" smtClean="0">
                        <a:ln>
                          <a:noFill/>
                        </a:ln>
                        <a:solidFill>
                          <a:schemeClr val="tx1"/>
                        </a:solidFill>
                        <a:effectLst/>
                        <a:latin typeface="標楷體" pitchFamily="65" charset="-120"/>
                        <a:ea typeface="標楷體" pitchFamily="65" charset="-120"/>
                      </a:endParaRPr>
                    </a:p>
                  </a:txBody>
                  <a:tcPr anchor="ctr" horzOverflow="overflow">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800" b="0" i="0" u="none" strike="noStrike" cap="none" normalizeH="0" baseline="0" dirty="0" smtClean="0">
                          <a:ln>
                            <a:noFill/>
                          </a:ln>
                          <a:solidFill>
                            <a:srgbClr val="000000"/>
                          </a:solidFill>
                          <a:effectLst/>
                          <a:latin typeface="標楷體" pitchFamily="65" charset="-120"/>
                          <a:ea typeface="標楷體" pitchFamily="65" charset="-120"/>
                        </a:rPr>
                        <a:t>央北</a:t>
                      </a:r>
                      <a:r>
                        <a:rPr kumimoji="1" lang="en-US" altLang="zh-TW" sz="1800" b="0" i="0" u="none" strike="noStrike" cap="none" normalizeH="0" baseline="0" dirty="0" smtClean="0">
                          <a:ln>
                            <a:noFill/>
                          </a:ln>
                          <a:solidFill>
                            <a:srgbClr val="000000"/>
                          </a:solidFill>
                          <a:effectLst/>
                          <a:latin typeface="標楷體" pitchFamily="65" charset="-120"/>
                          <a:ea typeface="標楷體" pitchFamily="65" charset="-120"/>
                        </a:rPr>
                        <a:t>2</a:t>
                      </a:r>
                      <a:r>
                        <a:rPr kumimoji="1" lang="zh-TW" altLang="en-US" sz="1800" b="0" i="0" u="none" strike="noStrike" cap="none" normalizeH="0" baseline="0" dirty="0" smtClean="0">
                          <a:ln>
                            <a:noFill/>
                          </a:ln>
                          <a:solidFill>
                            <a:srgbClr val="000000"/>
                          </a:solidFill>
                          <a:effectLst/>
                          <a:latin typeface="標楷體" pitchFamily="65" charset="-120"/>
                          <a:ea typeface="標楷體" pitchFamily="65" charset="-120"/>
                        </a:rPr>
                        <a:t>路與斯馨路口</a:t>
                      </a:r>
                      <a:endParaRPr kumimoji="1" lang="zh-TW" altLang="en-US" sz="1800" b="0" i="0" u="none" strike="noStrike" cap="none" normalizeH="0" baseline="0" dirty="0" smtClean="0">
                        <a:ln>
                          <a:noFill/>
                        </a:ln>
                        <a:solidFill>
                          <a:schemeClr val="tx1"/>
                        </a:solidFill>
                        <a:effectLst/>
                        <a:latin typeface="標楷體" pitchFamily="65" charset="-120"/>
                        <a:ea typeface="標楷體" pitchFamily="65" charset="-120"/>
                      </a:endParaRPr>
                    </a:p>
                  </a:txBody>
                  <a:tcPr anchor="ctr" horzOverflow="overflow">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r>
              <a:tr h="591970">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800" b="0" i="0" u="none" strike="noStrike" cap="none" normalizeH="0" baseline="0" smtClean="0">
                          <a:ln>
                            <a:noFill/>
                          </a:ln>
                          <a:solidFill>
                            <a:srgbClr val="000000"/>
                          </a:solidFill>
                          <a:effectLst/>
                          <a:latin typeface="標楷體" pitchFamily="65" charset="-120"/>
                          <a:ea typeface="標楷體" pitchFamily="65" charset="-120"/>
                        </a:rPr>
                        <a:t>北京建設股份有限公司</a:t>
                      </a:r>
                      <a:endParaRPr kumimoji="1" lang="zh-TW" altLang="en-US" sz="1800" b="0" i="0" u="none" strike="noStrike" cap="none" normalizeH="0" baseline="0" smtClean="0">
                        <a:ln>
                          <a:noFill/>
                        </a:ln>
                        <a:solidFill>
                          <a:schemeClr val="tx1"/>
                        </a:solidFill>
                        <a:effectLst/>
                        <a:latin typeface="標楷體" pitchFamily="65" charset="-120"/>
                        <a:ea typeface="標楷體" pitchFamily="65" charset="-120"/>
                      </a:endParaRPr>
                    </a:p>
                  </a:txBody>
                  <a:tcPr anchor="ctr" horzOverflow="overflow">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800" b="0" i="0" u="none" strike="noStrike" cap="none" normalizeH="0" baseline="0" smtClean="0">
                          <a:ln>
                            <a:noFill/>
                          </a:ln>
                          <a:solidFill>
                            <a:srgbClr val="000000"/>
                          </a:solidFill>
                          <a:effectLst/>
                          <a:latin typeface="標楷體" pitchFamily="65" charset="-120"/>
                          <a:ea typeface="標楷體" pitchFamily="65" charset="-120"/>
                        </a:rPr>
                        <a:t>福誠案</a:t>
                      </a:r>
                      <a:endParaRPr kumimoji="1" lang="zh-TW" altLang="en-US" sz="1800" b="0" i="0" u="none" strike="noStrike" cap="none" normalizeH="0" baseline="0" smtClean="0">
                        <a:ln>
                          <a:noFill/>
                        </a:ln>
                        <a:solidFill>
                          <a:schemeClr val="tx1"/>
                        </a:solidFill>
                        <a:effectLst/>
                        <a:latin typeface="標楷體" pitchFamily="65" charset="-120"/>
                        <a:ea typeface="標楷體" pitchFamily="65" charset="-120"/>
                      </a:endParaRPr>
                    </a:p>
                  </a:txBody>
                  <a:tcPr anchor="ctr" horzOverflow="overflow">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800" b="0" i="0" u="none" strike="noStrike" cap="none" normalizeH="0" baseline="0" dirty="0" smtClean="0">
                          <a:ln>
                            <a:noFill/>
                          </a:ln>
                          <a:solidFill>
                            <a:srgbClr val="000000"/>
                          </a:solidFill>
                          <a:effectLst/>
                          <a:latin typeface="標楷體" pitchFamily="65" charset="-120"/>
                          <a:ea typeface="標楷體" pitchFamily="65" charset="-120"/>
                        </a:rPr>
                        <a:t>高雄前鎮區</a:t>
                      </a:r>
                      <a:endParaRPr kumimoji="1" lang="zh-TW" altLang="en-US" sz="1800" b="0" i="0" u="none" strike="noStrike" cap="none" normalizeH="0" baseline="0" dirty="0" smtClean="0">
                        <a:ln>
                          <a:noFill/>
                        </a:ln>
                        <a:solidFill>
                          <a:schemeClr val="tx1"/>
                        </a:solidFill>
                        <a:effectLst/>
                        <a:latin typeface="標楷體" pitchFamily="65" charset="-120"/>
                        <a:ea typeface="標楷體" pitchFamily="65" charset="-120"/>
                      </a:endParaRPr>
                    </a:p>
                  </a:txBody>
                  <a:tcPr anchor="ctr" horzOverflow="overflow">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r>
              <a:tr h="591970">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800" b="0" i="0" u="none" strike="noStrike" cap="none" normalizeH="0" baseline="0" smtClean="0">
                          <a:ln>
                            <a:noFill/>
                          </a:ln>
                          <a:solidFill>
                            <a:srgbClr val="000000"/>
                          </a:solidFill>
                          <a:effectLst/>
                          <a:latin typeface="標楷體" pitchFamily="65" charset="-120"/>
                          <a:ea typeface="標楷體" pitchFamily="65" charset="-120"/>
                        </a:rPr>
                        <a:t>三井工程股份有限公司</a:t>
                      </a:r>
                      <a:endParaRPr kumimoji="1" lang="zh-TW" altLang="en-US" sz="1800" b="0" i="0" u="none" strike="noStrike" cap="none" normalizeH="0" baseline="0" smtClean="0">
                        <a:ln>
                          <a:noFill/>
                        </a:ln>
                        <a:solidFill>
                          <a:schemeClr val="tx1"/>
                        </a:solidFill>
                        <a:effectLst/>
                        <a:latin typeface="標楷體" pitchFamily="65" charset="-120"/>
                        <a:ea typeface="標楷體" pitchFamily="65" charset="-120"/>
                      </a:endParaRPr>
                    </a:p>
                  </a:txBody>
                  <a:tcPr anchor="ctr" horzOverflow="overflow">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800" b="0" i="0" u="none" strike="noStrike" cap="none" normalizeH="0" baseline="0" smtClean="0">
                          <a:ln>
                            <a:noFill/>
                          </a:ln>
                          <a:solidFill>
                            <a:srgbClr val="000000"/>
                          </a:solidFill>
                          <a:effectLst/>
                          <a:latin typeface="標楷體" pitchFamily="65" charset="-120"/>
                          <a:ea typeface="標楷體" pitchFamily="65" charset="-120"/>
                        </a:rPr>
                        <a:t>國泰</a:t>
                      </a:r>
                      <a:r>
                        <a:rPr kumimoji="1" lang="en-US" altLang="zh-TW" sz="1800" b="0" i="0" u="none" strike="noStrike" cap="none" normalizeH="0" baseline="0" smtClean="0">
                          <a:ln>
                            <a:noFill/>
                          </a:ln>
                          <a:solidFill>
                            <a:srgbClr val="000000"/>
                          </a:solidFill>
                          <a:effectLst/>
                          <a:latin typeface="標楷體" pitchFamily="65" charset="-120"/>
                          <a:ea typeface="標楷體" pitchFamily="65" charset="-120"/>
                        </a:rPr>
                        <a:t>MOST+</a:t>
                      </a:r>
                      <a:endParaRPr kumimoji="1" lang="en-US" altLang="zh-TW" sz="1800" b="0" i="0" u="none" strike="noStrike" cap="none" normalizeH="0" baseline="0" smtClean="0">
                        <a:ln>
                          <a:noFill/>
                        </a:ln>
                        <a:solidFill>
                          <a:schemeClr val="tx1"/>
                        </a:solidFill>
                        <a:effectLst/>
                        <a:latin typeface="標楷體" pitchFamily="65" charset="-120"/>
                        <a:ea typeface="標楷體" pitchFamily="65" charset="-120"/>
                      </a:endParaRPr>
                    </a:p>
                  </a:txBody>
                  <a:tcPr anchor="ctr" horzOverflow="overflow">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800" b="0" i="0" u="none" strike="noStrike" cap="none" normalizeH="0" baseline="0" dirty="0" smtClean="0">
                          <a:ln>
                            <a:noFill/>
                          </a:ln>
                          <a:solidFill>
                            <a:srgbClr val="000000"/>
                          </a:solidFill>
                          <a:effectLst/>
                          <a:latin typeface="標楷體" pitchFamily="65" charset="-120"/>
                          <a:ea typeface="標楷體" pitchFamily="65" charset="-120"/>
                        </a:rPr>
                        <a:t>台中山西二路</a:t>
                      </a:r>
                      <a:endParaRPr kumimoji="1" lang="zh-TW" altLang="en-US" sz="1800" b="0" i="0" u="none" strike="noStrike" cap="none" normalizeH="0" baseline="0" dirty="0" smtClean="0">
                        <a:ln>
                          <a:noFill/>
                        </a:ln>
                        <a:solidFill>
                          <a:schemeClr val="tx1"/>
                        </a:solidFill>
                        <a:effectLst/>
                        <a:latin typeface="標楷體" pitchFamily="65" charset="-120"/>
                        <a:ea typeface="標楷體" pitchFamily="65" charset="-120"/>
                      </a:endParaRPr>
                    </a:p>
                  </a:txBody>
                  <a:tcPr anchor="ctr" horzOverflow="overflow">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r>
              <a:tr h="591970">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800" b="0" i="0" u="none" strike="noStrike" cap="none" normalizeH="0" baseline="0" smtClean="0">
                          <a:ln>
                            <a:noFill/>
                          </a:ln>
                          <a:solidFill>
                            <a:srgbClr val="000000"/>
                          </a:solidFill>
                          <a:effectLst/>
                          <a:latin typeface="標楷體" pitchFamily="65" charset="-120"/>
                          <a:ea typeface="標楷體" pitchFamily="65" charset="-120"/>
                        </a:rPr>
                        <a:t>華友聯開發股份有限公司</a:t>
                      </a:r>
                      <a:endParaRPr kumimoji="1" lang="zh-TW" altLang="en-US" sz="1800" b="0" i="0" u="none" strike="noStrike" cap="none" normalizeH="0" baseline="0" smtClean="0">
                        <a:ln>
                          <a:noFill/>
                        </a:ln>
                        <a:solidFill>
                          <a:schemeClr val="tx1"/>
                        </a:solidFill>
                        <a:effectLst/>
                        <a:latin typeface="標楷體" pitchFamily="65" charset="-120"/>
                        <a:ea typeface="標楷體" pitchFamily="65" charset="-120"/>
                      </a:endParaRPr>
                    </a:p>
                  </a:txBody>
                  <a:tcPr anchor="ctr" horzOverflow="overflow">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800" b="0" i="0" u="none" strike="noStrike" cap="none" normalizeH="0" baseline="0" smtClean="0">
                          <a:ln>
                            <a:noFill/>
                          </a:ln>
                          <a:solidFill>
                            <a:srgbClr val="000000"/>
                          </a:solidFill>
                          <a:effectLst/>
                          <a:latin typeface="標楷體" pitchFamily="65" charset="-120"/>
                          <a:ea typeface="標楷體" pitchFamily="65" charset="-120"/>
                        </a:rPr>
                        <a:t>高雄坪松段</a:t>
                      </a:r>
                      <a:endParaRPr kumimoji="1" lang="zh-TW" altLang="en-US" sz="1800" b="0" i="0" u="none" strike="noStrike" cap="none" normalizeH="0" baseline="0" smtClean="0">
                        <a:ln>
                          <a:noFill/>
                        </a:ln>
                        <a:solidFill>
                          <a:schemeClr val="tx1"/>
                        </a:solidFill>
                        <a:effectLst/>
                        <a:latin typeface="標楷體" pitchFamily="65" charset="-120"/>
                        <a:ea typeface="標楷體" pitchFamily="65" charset="-120"/>
                      </a:endParaRPr>
                    </a:p>
                  </a:txBody>
                  <a:tcPr anchor="ctr" horzOverflow="overflow">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800" b="0" i="0" u="none" strike="noStrike" cap="none" normalizeH="0" baseline="0" dirty="0" smtClean="0">
                          <a:ln>
                            <a:noFill/>
                          </a:ln>
                          <a:solidFill>
                            <a:srgbClr val="000000"/>
                          </a:solidFill>
                          <a:effectLst/>
                          <a:latin typeface="標楷體" pitchFamily="65" charset="-120"/>
                          <a:ea typeface="標楷體" pitchFamily="65" charset="-120"/>
                        </a:rPr>
                        <a:t>高雄小港區</a:t>
                      </a:r>
                      <a:endParaRPr kumimoji="1" lang="zh-TW" altLang="en-US" sz="1800" b="0" i="0" u="none" strike="noStrike" cap="none" normalizeH="0" baseline="0" dirty="0" smtClean="0">
                        <a:ln>
                          <a:noFill/>
                        </a:ln>
                        <a:solidFill>
                          <a:schemeClr val="tx1"/>
                        </a:solidFill>
                        <a:effectLst/>
                        <a:latin typeface="標楷體" pitchFamily="65" charset="-120"/>
                        <a:ea typeface="標楷體" pitchFamily="65" charset="-120"/>
                      </a:endParaRPr>
                    </a:p>
                  </a:txBody>
                  <a:tcPr anchor="ctr" horzOverflow="overflow">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內容版面配置區 2"/>
          <p:cNvSpPr>
            <a:spLocks noGrp="1"/>
          </p:cNvSpPr>
          <p:nvPr>
            <p:ph idx="1"/>
          </p:nvPr>
        </p:nvSpPr>
        <p:spPr/>
        <p:txBody>
          <a:bodyPr/>
          <a:lstStyle/>
          <a:p>
            <a:pPr>
              <a:buNone/>
            </a:pPr>
            <a:r>
              <a:rPr lang="zh-TW" altLang="en-US" sz="6000" dirty="0" smtClean="0">
                <a:latin typeface="標楷體" pitchFamily="65" charset="-120"/>
                <a:ea typeface="標楷體" pitchFamily="65" charset="-120"/>
              </a:rPr>
              <a:t>      </a:t>
            </a:r>
            <a:endParaRPr lang="en-US" altLang="zh-TW" sz="6000" dirty="0" smtClean="0">
              <a:latin typeface="標楷體" pitchFamily="65" charset="-120"/>
              <a:ea typeface="標楷體" pitchFamily="65" charset="-120"/>
            </a:endParaRPr>
          </a:p>
          <a:p>
            <a:pPr>
              <a:buNone/>
            </a:pPr>
            <a:r>
              <a:rPr lang="zh-TW" altLang="en-US" sz="6000" dirty="0" smtClean="0">
                <a:solidFill>
                  <a:schemeClr val="tx1"/>
                </a:solidFill>
                <a:latin typeface="標楷體" pitchFamily="65" charset="-120"/>
                <a:ea typeface="標楷體" pitchFamily="65" charset="-120"/>
              </a:rPr>
              <a:t> </a:t>
            </a:r>
            <a:r>
              <a:rPr lang="en-US" altLang="zh-TW" sz="5400" dirty="0" smtClean="0">
                <a:latin typeface="標楷體" pitchFamily="65" charset="-120"/>
                <a:ea typeface="標楷體" pitchFamily="65" charset="-120"/>
              </a:rPr>
              <a:t>Financial Information</a:t>
            </a:r>
            <a:endParaRPr lang="en-US" altLang="zh-TW" sz="5400" dirty="0" smtClean="0">
              <a:solidFill>
                <a:schemeClr val="tx1"/>
              </a:solidFill>
              <a:latin typeface="標楷體" pitchFamily="65" charset="-120"/>
              <a:ea typeface="標楷體" pitchFamily="65" charset="-120"/>
            </a:endParaRPr>
          </a:p>
          <a:p>
            <a:endParaRPr lang="zh-TW" altLang="en-US" dirty="0"/>
          </a:p>
        </p:txBody>
      </p:sp>
      <p:sp>
        <p:nvSpPr>
          <p:cNvPr id="4" name="頁尾版面配置區 3"/>
          <p:cNvSpPr>
            <a:spLocks noGrp="1"/>
          </p:cNvSpPr>
          <p:nvPr>
            <p:ph type="ftr" sz="quarter" idx="11"/>
          </p:nvPr>
        </p:nvSpPr>
        <p:spPr/>
        <p:txBody>
          <a:bodyPr/>
          <a:lstStyle/>
          <a:p>
            <a:r>
              <a:rPr lang="zh-TW" altLang="en-US" dirty="0" smtClean="0"/>
              <a:t>         </a:t>
            </a:r>
            <a:endParaRPr lang="zh-TW" altLang="en-US" dirty="0"/>
          </a:p>
        </p:txBody>
      </p:sp>
      <p:sp>
        <p:nvSpPr>
          <p:cNvPr id="5" name="投影片編號版面配置區 4"/>
          <p:cNvSpPr>
            <a:spLocks noGrp="1"/>
          </p:cNvSpPr>
          <p:nvPr>
            <p:ph type="sldNum" sz="quarter" idx="12"/>
          </p:nvPr>
        </p:nvSpPr>
        <p:spPr/>
        <p:txBody>
          <a:bodyPr>
            <a:normAutofit/>
          </a:bodyPr>
          <a:lstStyle/>
          <a:p>
            <a:fld id="{4D7FAEE6-2A4A-46A2-BC14-94A91FA8264E}" type="slidenum">
              <a:rPr lang="zh-TW" altLang="en-US" smtClean="0"/>
              <a:pPr/>
              <a:t>8</a:t>
            </a:fld>
            <a:endParaRPr lang="zh-TW" altLang="en-US"/>
          </a:p>
        </p:txBody>
      </p:sp>
      <p:sp>
        <p:nvSpPr>
          <p:cNvPr id="2" name="標題 1"/>
          <p:cNvSpPr>
            <a:spLocks noGrp="1"/>
          </p:cNvSpPr>
          <p:nvPr>
            <p:ph type="title"/>
          </p:nvPr>
        </p:nvSpPr>
        <p:spPr/>
        <p:txBody>
          <a:bodyPr/>
          <a:lstStyle/>
          <a:p>
            <a:endParaRPr lang="zh-TW" altLang="en-US" dirty="0"/>
          </a:p>
        </p:txBody>
      </p:sp>
      <p:pic>
        <p:nvPicPr>
          <p:cNvPr id="7" name="Picture 2" descr="C:\Users\cwco\Pictures\image003.gif"/>
          <p:cNvPicPr>
            <a:picLocks noChangeAspect="1" noChangeArrowheads="1"/>
          </p:cNvPicPr>
          <p:nvPr/>
        </p:nvPicPr>
        <p:blipFill>
          <a:blip r:embed="rId2" cstate="print"/>
          <a:srcRect/>
          <a:stretch>
            <a:fillRect/>
          </a:stretch>
        </p:blipFill>
        <p:spPr bwMode="auto">
          <a:xfrm>
            <a:off x="6732240" y="260648"/>
            <a:ext cx="1080120" cy="717962"/>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內容版面配置區 9"/>
          <p:cNvGraphicFramePr>
            <a:graphicFrameLocks noGrp="1"/>
          </p:cNvGraphicFramePr>
          <p:nvPr>
            <p:ph idx="1"/>
          </p:nvPr>
        </p:nvGraphicFramePr>
        <p:xfrm>
          <a:off x="251521" y="1484789"/>
          <a:ext cx="8640960" cy="5313440"/>
        </p:xfrm>
        <a:graphic>
          <a:graphicData uri="http://schemas.openxmlformats.org/drawingml/2006/table">
            <a:tbl>
              <a:tblPr firstRow="1" bandRow="1">
                <a:tableStyleId>{5C22544A-7EE6-4342-B048-85BDC9FD1C3A}</a:tableStyleId>
              </a:tblPr>
              <a:tblGrid>
                <a:gridCol w="2504622"/>
                <a:gridCol w="2003702"/>
                <a:gridCol w="2003702"/>
                <a:gridCol w="2128934"/>
              </a:tblGrid>
              <a:tr h="965245">
                <a:tc>
                  <a:txBody>
                    <a:bodyPr/>
                    <a:lstStyle/>
                    <a:p>
                      <a:pPr algn="ctr" fontAlgn="ctr"/>
                      <a:r>
                        <a:rPr lang="zh-TW" altLang="en-US" sz="2000" b="1" i="0" u="none" strike="noStrike" dirty="0" smtClean="0">
                          <a:solidFill>
                            <a:schemeClr val="tx1"/>
                          </a:solidFill>
                          <a:latin typeface="標楷體" pitchFamily="65" charset="-120"/>
                          <a:ea typeface="標楷體" pitchFamily="65" charset="-120"/>
                        </a:rPr>
                        <a:t>項     目</a:t>
                      </a:r>
                      <a:endParaRPr lang="en-US" altLang="zh-TW" sz="2000" b="1" i="0" u="none" strike="noStrike" dirty="0" smtClean="0">
                        <a:solidFill>
                          <a:schemeClr val="tx1"/>
                        </a:solidFill>
                        <a:latin typeface="標楷體" pitchFamily="65" charset="-120"/>
                        <a:ea typeface="標楷體" pitchFamily="65" charset="-120"/>
                      </a:endParaRPr>
                    </a:p>
                    <a:p>
                      <a:pPr algn="ctr" fontAlgn="ctr"/>
                      <a:r>
                        <a:rPr lang="en-US" altLang="zh-TW" sz="2000" b="1" kern="100" dirty="0" smtClean="0">
                          <a:solidFill>
                            <a:schemeClr val="tx1"/>
                          </a:solidFill>
                          <a:latin typeface="標楷體" pitchFamily="65" charset="-120"/>
                          <a:ea typeface="標楷體" pitchFamily="65" charset="-120"/>
                        </a:rPr>
                        <a:t>Items</a:t>
                      </a:r>
                      <a:endParaRPr lang="zh-TW" altLang="en-US" sz="2000" b="1" i="0" u="none" strike="noStrike" dirty="0">
                        <a:solidFill>
                          <a:schemeClr val="tx1"/>
                        </a:solidFill>
                        <a:latin typeface="標楷體" pitchFamily="65" charset="-120"/>
                        <a:ea typeface="標楷體" pitchFamily="65" charset="-120"/>
                      </a:endParaRPr>
                    </a:p>
                  </a:txBody>
                  <a:tcPr marL="0" marR="0" marT="0"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altLang="zh-TW" sz="2000" b="1" i="0" u="none" strike="noStrike" dirty="0" smtClean="0">
                          <a:solidFill>
                            <a:schemeClr val="tx1"/>
                          </a:solidFill>
                          <a:latin typeface="標楷體" pitchFamily="65" charset="-120"/>
                          <a:ea typeface="標楷體" pitchFamily="65" charset="-120"/>
                        </a:rPr>
                        <a:t>111</a:t>
                      </a:r>
                      <a:r>
                        <a:rPr lang="zh-TW" altLang="en-US" sz="2000" b="1" i="0" u="none" strike="noStrike" dirty="0" smtClean="0">
                          <a:solidFill>
                            <a:schemeClr val="tx1"/>
                          </a:solidFill>
                          <a:latin typeface="標楷體" pitchFamily="65" charset="-120"/>
                          <a:ea typeface="標楷體" pitchFamily="65" charset="-120"/>
                        </a:rPr>
                        <a:t>年前</a:t>
                      </a:r>
                      <a:r>
                        <a:rPr lang="en-US" altLang="zh-TW" sz="2000" b="1" i="0" u="none" strike="noStrike" dirty="0" smtClean="0">
                          <a:solidFill>
                            <a:schemeClr val="tx1"/>
                          </a:solidFill>
                          <a:latin typeface="標楷體" pitchFamily="65" charset="-120"/>
                          <a:ea typeface="標楷體" pitchFamily="65" charset="-120"/>
                        </a:rPr>
                        <a:t>3</a:t>
                      </a:r>
                      <a:r>
                        <a:rPr lang="zh-TW" altLang="en-US" sz="2000" b="1" i="0" u="none" strike="noStrike" dirty="0" smtClean="0">
                          <a:solidFill>
                            <a:schemeClr val="tx1"/>
                          </a:solidFill>
                          <a:latin typeface="標楷體" pitchFamily="65" charset="-120"/>
                          <a:ea typeface="標楷體" pitchFamily="65" charset="-120"/>
                        </a:rPr>
                        <a:t>季</a:t>
                      </a:r>
                      <a:endParaRPr lang="en-US" altLang="zh-TW" sz="2000" b="1" i="0" u="none" strike="noStrike" dirty="0" smtClean="0">
                        <a:solidFill>
                          <a:schemeClr val="tx1"/>
                        </a:solidFill>
                        <a:latin typeface="標楷體" pitchFamily="65" charset="-120"/>
                        <a:ea typeface="標楷體" pitchFamily="65" charset="-120"/>
                      </a:endParaRPr>
                    </a:p>
                    <a:p>
                      <a:pPr marL="0" marR="0" indent="0" algn="ctr" defTabSz="914400" rtl="0" eaLnBrk="1" fontAlgn="b" latinLnBrk="0" hangingPunct="1">
                        <a:lnSpc>
                          <a:spcPct val="100000"/>
                        </a:lnSpc>
                        <a:spcBef>
                          <a:spcPts val="0"/>
                        </a:spcBef>
                        <a:spcAft>
                          <a:spcPts val="0"/>
                        </a:spcAft>
                        <a:buClrTx/>
                        <a:buSzTx/>
                        <a:buFontTx/>
                        <a:buNone/>
                        <a:tabLst/>
                        <a:defRPr/>
                      </a:pPr>
                      <a:r>
                        <a:rPr kumimoji="0" lang="en-US" altLang="zh-TW" sz="1600" b="1" kern="1200" dirty="0" smtClean="0">
                          <a:solidFill>
                            <a:schemeClr val="tx1"/>
                          </a:solidFill>
                          <a:latin typeface="標楷體" pitchFamily="65" charset="-120"/>
                          <a:ea typeface="標楷體" pitchFamily="65" charset="-120"/>
                          <a:cs typeface="+mn-cs"/>
                        </a:rPr>
                        <a:t>(2022</a:t>
                      </a:r>
                      <a:r>
                        <a:rPr kumimoji="0" lang="en-US" altLang="zh-TW" sz="1600" b="1" kern="1200" baseline="0" dirty="0" smtClean="0">
                          <a:solidFill>
                            <a:schemeClr val="tx1"/>
                          </a:solidFill>
                          <a:latin typeface="標楷體" pitchFamily="65" charset="-120"/>
                          <a:ea typeface="標楷體" pitchFamily="65" charset="-120"/>
                          <a:cs typeface="+mn-cs"/>
                        </a:rPr>
                        <a:t> First three quarters)</a:t>
                      </a:r>
                      <a:endParaRPr lang="zh-TW" altLang="en-US" sz="1600" dirty="0" smtClean="0">
                        <a:solidFill>
                          <a:schemeClr val="tx1"/>
                        </a:solidFill>
                        <a:latin typeface="標楷體" pitchFamily="65" charset="-120"/>
                        <a:ea typeface="標楷體" pitchFamily="65" charset="-120"/>
                      </a:endParaRPr>
                    </a:p>
                    <a:p>
                      <a:pPr algn="ctr" fontAlgn="b"/>
                      <a:endParaRPr lang="zh-TW" altLang="en-US" sz="1400" b="1" i="0" u="none" strike="noStrike" dirty="0">
                        <a:solidFill>
                          <a:schemeClr val="tx1"/>
                        </a:solidFill>
                        <a:latin typeface="標楷體" pitchFamily="65" charset="-120"/>
                        <a:ea typeface="標楷體" pitchFamily="65" charset="-120"/>
                      </a:endParaRPr>
                    </a:p>
                  </a:txBody>
                  <a:tcPr marL="0" marR="0" marT="0" marB="0" anchor="ctr"/>
                </a:tc>
                <a:tc>
                  <a:txBody>
                    <a:bodyPr/>
                    <a:lstStyle/>
                    <a:p>
                      <a:pPr algn="ctr" fontAlgn="b"/>
                      <a:r>
                        <a:rPr lang="zh-TW" altLang="en-US" sz="2000" b="1" i="0" u="none" strike="noStrike" dirty="0">
                          <a:solidFill>
                            <a:schemeClr val="tx1"/>
                          </a:solidFill>
                          <a:latin typeface="標楷體" pitchFamily="65" charset="-120"/>
                          <a:ea typeface="標楷體" pitchFamily="65" charset="-120"/>
                        </a:rPr>
                        <a:t> </a:t>
                      </a:r>
                      <a:r>
                        <a:rPr lang="en-US" altLang="zh-TW" sz="2000" b="1" i="0" u="none" strike="noStrike" dirty="0">
                          <a:solidFill>
                            <a:schemeClr val="tx1"/>
                          </a:solidFill>
                          <a:latin typeface="標楷體" pitchFamily="65" charset="-120"/>
                          <a:ea typeface="標楷體" pitchFamily="65" charset="-120"/>
                        </a:rPr>
                        <a:t>110</a:t>
                      </a:r>
                      <a:r>
                        <a:rPr lang="zh-TW" altLang="en-US" sz="2000" b="1" i="0" u="none" strike="noStrike" dirty="0">
                          <a:solidFill>
                            <a:schemeClr val="tx1"/>
                          </a:solidFill>
                          <a:latin typeface="標楷體" pitchFamily="65" charset="-120"/>
                          <a:ea typeface="標楷體" pitchFamily="65" charset="-120"/>
                        </a:rPr>
                        <a:t>年前</a:t>
                      </a:r>
                      <a:r>
                        <a:rPr lang="en-US" altLang="zh-TW" sz="2000" b="1" i="0" u="none" strike="noStrike" dirty="0">
                          <a:solidFill>
                            <a:schemeClr val="tx1"/>
                          </a:solidFill>
                          <a:latin typeface="標楷體" pitchFamily="65" charset="-120"/>
                          <a:ea typeface="標楷體" pitchFamily="65" charset="-120"/>
                        </a:rPr>
                        <a:t>3</a:t>
                      </a:r>
                      <a:r>
                        <a:rPr lang="zh-TW" altLang="en-US" sz="2000" b="1" i="0" u="none" strike="noStrike" dirty="0" smtClean="0">
                          <a:solidFill>
                            <a:schemeClr val="tx1"/>
                          </a:solidFill>
                          <a:latin typeface="標楷體" pitchFamily="65" charset="-120"/>
                          <a:ea typeface="標楷體" pitchFamily="65" charset="-120"/>
                        </a:rPr>
                        <a:t>季</a:t>
                      </a:r>
                      <a:endParaRPr lang="en-US" altLang="zh-TW" sz="2000" b="1" i="0" u="none" strike="noStrike" dirty="0" smtClean="0">
                        <a:solidFill>
                          <a:schemeClr val="tx1"/>
                        </a:solidFill>
                        <a:latin typeface="標楷體" pitchFamily="65" charset="-120"/>
                        <a:ea typeface="標楷體" pitchFamily="65" charset="-120"/>
                      </a:endParaRPr>
                    </a:p>
                    <a:p>
                      <a:pPr algn="ctr" fontAlgn="b"/>
                      <a:r>
                        <a:rPr kumimoji="0" lang="en-US" altLang="zh-TW" sz="1600" b="1" kern="1200" dirty="0" smtClean="0">
                          <a:solidFill>
                            <a:schemeClr val="tx1"/>
                          </a:solidFill>
                          <a:latin typeface="標楷體" pitchFamily="65" charset="-120"/>
                          <a:ea typeface="標楷體" pitchFamily="65" charset="-120"/>
                          <a:cs typeface="+mn-cs"/>
                        </a:rPr>
                        <a:t>(2021</a:t>
                      </a:r>
                      <a:r>
                        <a:rPr kumimoji="0" lang="en-US" altLang="zh-TW" sz="1600" b="1" kern="1200" baseline="0" dirty="0" smtClean="0">
                          <a:solidFill>
                            <a:schemeClr val="tx1"/>
                          </a:solidFill>
                          <a:latin typeface="標楷體" pitchFamily="65" charset="-120"/>
                          <a:ea typeface="標楷體" pitchFamily="65" charset="-120"/>
                          <a:cs typeface="+mn-cs"/>
                        </a:rPr>
                        <a:t> First three quarters</a:t>
                      </a:r>
                      <a:r>
                        <a:rPr lang="zh-TW" altLang="en-US" sz="1600" b="1" i="0" u="none" strike="noStrike" dirty="0" smtClean="0">
                          <a:solidFill>
                            <a:schemeClr val="tx1"/>
                          </a:solidFill>
                          <a:latin typeface="標楷體" pitchFamily="65" charset="-120"/>
                          <a:ea typeface="標楷體" pitchFamily="65" charset="-120"/>
                        </a:rPr>
                        <a:t> </a:t>
                      </a:r>
                      <a:endParaRPr lang="zh-TW" altLang="en-US" sz="1600" b="1" i="0" u="none" strike="noStrike" dirty="0">
                        <a:solidFill>
                          <a:schemeClr val="tx1"/>
                        </a:solidFill>
                        <a:latin typeface="標楷體" pitchFamily="65" charset="-120"/>
                        <a:ea typeface="標楷體" pitchFamily="65" charset="-120"/>
                      </a:endParaRPr>
                    </a:p>
                  </a:txBody>
                  <a:tcPr marL="0" marR="0" marT="0"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zh-TW" altLang="en-US" sz="2000" b="1" i="0" u="none" strike="noStrike" dirty="0" smtClean="0">
                          <a:solidFill>
                            <a:schemeClr val="tx1"/>
                          </a:solidFill>
                          <a:latin typeface="標楷體" pitchFamily="65" charset="-120"/>
                          <a:ea typeface="標楷體" pitchFamily="65" charset="-120"/>
                        </a:rPr>
                        <a:t>成長</a:t>
                      </a:r>
                      <a:endParaRPr lang="en-US" altLang="zh-TW" sz="2000" b="1" i="0" u="none" strike="noStrike" dirty="0" smtClean="0">
                        <a:solidFill>
                          <a:schemeClr val="tx1"/>
                        </a:solidFill>
                        <a:latin typeface="標楷體" pitchFamily="65" charset="-120"/>
                        <a:ea typeface="標楷體" pitchFamily="65" charset="-120"/>
                      </a:endParaRPr>
                    </a:p>
                    <a:p>
                      <a:pPr marL="0" marR="0" indent="0" algn="ctr" defTabSz="914400" rtl="0" eaLnBrk="1" fontAlgn="b" latinLnBrk="0" hangingPunct="1">
                        <a:lnSpc>
                          <a:spcPct val="100000"/>
                        </a:lnSpc>
                        <a:spcBef>
                          <a:spcPts val="0"/>
                        </a:spcBef>
                        <a:spcAft>
                          <a:spcPts val="0"/>
                        </a:spcAft>
                        <a:buClrTx/>
                        <a:buSzTx/>
                        <a:buFontTx/>
                        <a:buNone/>
                        <a:tabLst/>
                        <a:defRPr/>
                      </a:pPr>
                      <a:r>
                        <a:rPr lang="en-US" altLang="zh-TW" sz="2000" b="1" i="0" u="none" strike="noStrike" dirty="0" smtClean="0">
                          <a:solidFill>
                            <a:schemeClr val="tx1"/>
                          </a:solidFill>
                          <a:latin typeface="標楷體" pitchFamily="65" charset="-120"/>
                          <a:ea typeface="標楷體" pitchFamily="65" charset="-120"/>
                        </a:rPr>
                        <a:t>growth rate</a:t>
                      </a:r>
                    </a:p>
                    <a:p>
                      <a:pPr algn="ctr" fontAlgn="b"/>
                      <a:endParaRPr lang="zh-TW" altLang="en-US" sz="2000" b="1" i="0" u="none" strike="noStrike" dirty="0">
                        <a:solidFill>
                          <a:schemeClr val="tx1"/>
                        </a:solidFill>
                        <a:latin typeface="標楷體" pitchFamily="65" charset="-120"/>
                        <a:ea typeface="標楷體" pitchFamily="65" charset="-120"/>
                      </a:endParaRPr>
                    </a:p>
                  </a:txBody>
                  <a:tcPr marL="0" marR="0" marT="0" marB="0" anchor="ctr"/>
                </a:tc>
              </a:tr>
              <a:tr h="410416">
                <a:tc>
                  <a:txBody>
                    <a:bodyPr/>
                    <a:lstStyle/>
                    <a:p>
                      <a:pPr algn="ctr" fontAlgn="ctr"/>
                      <a:r>
                        <a:rPr kumimoji="0" lang="en-US" altLang="zh-TW" sz="2000" b="0" kern="1200" dirty="0" smtClean="0">
                          <a:solidFill>
                            <a:schemeClr val="dk1"/>
                          </a:solidFill>
                          <a:latin typeface="+mn-lt"/>
                          <a:ea typeface="+mn-ea"/>
                          <a:cs typeface="+mn-cs"/>
                        </a:rPr>
                        <a:t>operating revenue</a:t>
                      </a:r>
                      <a:endParaRPr lang="zh-TW" altLang="en-US" sz="2000" b="0" i="0" u="none" strike="noStrike" dirty="0">
                        <a:solidFill>
                          <a:schemeClr val="bg1"/>
                        </a:solidFill>
                        <a:latin typeface="標楷體" pitchFamily="65" charset="-120"/>
                        <a:ea typeface="標楷體" pitchFamily="65" charset="-120"/>
                      </a:endParaRPr>
                    </a:p>
                  </a:txBody>
                  <a:tcPr marL="0" marR="0" marT="0" marB="0" anchor="ctr"/>
                </a:tc>
                <a:tc>
                  <a:txBody>
                    <a:bodyPr/>
                    <a:lstStyle/>
                    <a:p>
                      <a:pPr algn="l" fontAlgn="b"/>
                      <a:r>
                        <a:rPr lang="zh-TW" altLang="en-US" sz="1800" b="0" i="0" u="none" strike="noStrike" dirty="0">
                          <a:latin typeface="標楷體"/>
                        </a:rPr>
                        <a:t>   </a:t>
                      </a:r>
                      <a:r>
                        <a:rPr lang="en-US" altLang="zh-TW" sz="1800" b="0" i="0" u="none" strike="noStrike" dirty="0">
                          <a:latin typeface="標楷體"/>
                        </a:rPr>
                        <a:t>2,456,450 </a:t>
                      </a:r>
                    </a:p>
                  </a:txBody>
                  <a:tcPr marL="0" marR="0" marT="0" marB="0" anchor="b"/>
                </a:tc>
                <a:tc>
                  <a:txBody>
                    <a:bodyPr/>
                    <a:lstStyle/>
                    <a:p>
                      <a:pPr algn="l" fontAlgn="b"/>
                      <a:r>
                        <a:rPr lang="zh-TW" altLang="en-US" sz="1800" b="0" i="0" u="none" strike="noStrike" dirty="0">
                          <a:latin typeface="標楷體"/>
                        </a:rPr>
                        <a:t>  </a:t>
                      </a:r>
                      <a:r>
                        <a:rPr lang="en-US" altLang="zh-TW" sz="1800" b="0" i="0" u="none" strike="noStrike" dirty="0">
                          <a:latin typeface="標楷體"/>
                        </a:rPr>
                        <a:t>1,878,628 </a:t>
                      </a:r>
                    </a:p>
                  </a:txBody>
                  <a:tcPr marL="0" marR="0" marT="0" marB="0" anchor="b"/>
                </a:tc>
                <a:tc>
                  <a:txBody>
                    <a:bodyPr/>
                    <a:lstStyle/>
                    <a:p>
                      <a:pPr algn="ctr" fontAlgn="b"/>
                      <a:r>
                        <a:rPr lang="en-US" altLang="zh-TW" sz="1800" b="0" i="0" u="none" strike="noStrike" dirty="0">
                          <a:latin typeface="標楷體"/>
                        </a:rPr>
                        <a:t>30.76%</a:t>
                      </a:r>
                    </a:p>
                  </a:txBody>
                  <a:tcPr marL="0" marR="0" marT="0" marB="0" anchor="b"/>
                </a:tc>
              </a:tr>
              <a:tr h="410416">
                <a:tc>
                  <a:txBody>
                    <a:bodyPr/>
                    <a:lstStyle/>
                    <a:p>
                      <a:pPr algn="ctr" fontAlgn="ctr"/>
                      <a:r>
                        <a:rPr kumimoji="0" lang="en-US" altLang="zh-TW" kern="1200" dirty="0" smtClean="0">
                          <a:solidFill>
                            <a:schemeClr val="dk1"/>
                          </a:solidFill>
                          <a:latin typeface="+mn-lt"/>
                          <a:ea typeface="+mn-ea"/>
                          <a:cs typeface="+mn-cs"/>
                        </a:rPr>
                        <a:t>operating costs</a:t>
                      </a:r>
                      <a:endParaRPr lang="zh-TW" altLang="en-US" sz="1800" b="1" i="0" u="none" strike="noStrike" dirty="0">
                        <a:solidFill>
                          <a:schemeClr val="bg1"/>
                        </a:solidFill>
                        <a:latin typeface="標楷體" pitchFamily="65" charset="-120"/>
                        <a:ea typeface="標楷體" pitchFamily="65" charset="-120"/>
                      </a:endParaRPr>
                    </a:p>
                  </a:txBody>
                  <a:tcPr marL="0" marR="0" marT="0" marB="0" anchor="ctr"/>
                </a:tc>
                <a:tc>
                  <a:txBody>
                    <a:bodyPr/>
                    <a:lstStyle/>
                    <a:p>
                      <a:pPr algn="l" fontAlgn="b"/>
                      <a:r>
                        <a:rPr lang="zh-TW" altLang="en-US" sz="1800" b="0" i="0" u="none" strike="noStrike">
                          <a:latin typeface="標楷體"/>
                        </a:rPr>
                        <a:t>   </a:t>
                      </a:r>
                      <a:r>
                        <a:rPr lang="en-US" altLang="zh-TW" sz="1800" b="0" i="0" u="none" strike="noStrike">
                          <a:latin typeface="標楷體"/>
                        </a:rPr>
                        <a:t>2,103,666 </a:t>
                      </a:r>
                    </a:p>
                  </a:txBody>
                  <a:tcPr marL="0" marR="0" marT="0" marB="0" anchor="b"/>
                </a:tc>
                <a:tc>
                  <a:txBody>
                    <a:bodyPr/>
                    <a:lstStyle/>
                    <a:p>
                      <a:pPr algn="l" fontAlgn="b"/>
                      <a:r>
                        <a:rPr lang="zh-TW" altLang="en-US" sz="1800" b="0" i="0" u="none" strike="noStrike">
                          <a:latin typeface="標楷體"/>
                        </a:rPr>
                        <a:t>  </a:t>
                      </a:r>
                      <a:r>
                        <a:rPr lang="en-US" altLang="zh-TW" sz="1800" b="0" i="0" u="none" strike="noStrike">
                          <a:latin typeface="標楷體"/>
                        </a:rPr>
                        <a:t>1,552,163 </a:t>
                      </a:r>
                    </a:p>
                  </a:txBody>
                  <a:tcPr marL="0" marR="0" marT="0" marB="0" anchor="b"/>
                </a:tc>
                <a:tc>
                  <a:txBody>
                    <a:bodyPr/>
                    <a:lstStyle/>
                    <a:p>
                      <a:pPr algn="ctr" fontAlgn="b"/>
                      <a:r>
                        <a:rPr lang="en-US" altLang="zh-TW" sz="1800" b="0" i="0" u="none" strike="noStrike" dirty="0">
                          <a:latin typeface="標楷體"/>
                        </a:rPr>
                        <a:t>35.53%</a:t>
                      </a:r>
                    </a:p>
                  </a:txBody>
                  <a:tcPr marL="0" marR="0" marT="0" marB="0" anchor="b"/>
                </a:tc>
              </a:tr>
              <a:tr h="410416">
                <a:tc>
                  <a:txBody>
                    <a:bodyPr/>
                    <a:lstStyle/>
                    <a:p>
                      <a:pPr algn="ctr" fontAlgn="ctr"/>
                      <a:r>
                        <a:rPr kumimoji="0" lang="en-US" altLang="zh-TW" sz="1400" kern="1200" dirty="0" smtClean="0">
                          <a:solidFill>
                            <a:schemeClr val="dk1"/>
                          </a:solidFill>
                          <a:latin typeface="+mn-lt"/>
                          <a:ea typeface="+mn-ea"/>
                          <a:cs typeface="+mn-cs"/>
                        </a:rPr>
                        <a:t>Gross profit (loss) from operations</a:t>
                      </a:r>
                      <a:endParaRPr lang="zh-TW" altLang="en-US" sz="1400" b="1" i="0" u="none" strike="noStrike" dirty="0">
                        <a:solidFill>
                          <a:schemeClr val="bg1"/>
                        </a:solidFill>
                        <a:latin typeface="標楷體" pitchFamily="65" charset="-120"/>
                        <a:ea typeface="標楷體" pitchFamily="65" charset="-120"/>
                      </a:endParaRPr>
                    </a:p>
                  </a:txBody>
                  <a:tcPr marL="0" marR="0" marT="0" marB="0" anchor="ctr"/>
                </a:tc>
                <a:tc>
                  <a:txBody>
                    <a:bodyPr/>
                    <a:lstStyle/>
                    <a:p>
                      <a:pPr algn="l" fontAlgn="b"/>
                      <a:r>
                        <a:rPr lang="zh-TW" altLang="en-US" sz="1800" b="0" i="0" u="none" strike="noStrike">
                          <a:latin typeface="標楷體"/>
                        </a:rPr>
                        <a:t>     </a:t>
                      </a:r>
                      <a:r>
                        <a:rPr lang="en-US" altLang="zh-TW" sz="1800" b="0" i="0" u="none" strike="noStrike">
                          <a:latin typeface="標楷體"/>
                        </a:rPr>
                        <a:t>352,784 </a:t>
                      </a:r>
                    </a:p>
                  </a:txBody>
                  <a:tcPr marL="0" marR="0" marT="0" marB="0" anchor="b"/>
                </a:tc>
                <a:tc>
                  <a:txBody>
                    <a:bodyPr/>
                    <a:lstStyle/>
                    <a:p>
                      <a:pPr algn="l" fontAlgn="b"/>
                      <a:r>
                        <a:rPr lang="zh-TW" altLang="en-US" sz="1800" b="0" i="0" u="none" strike="noStrike">
                          <a:latin typeface="標楷體"/>
                        </a:rPr>
                        <a:t>    </a:t>
                      </a:r>
                      <a:r>
                        <a:rPr lang="en-US" altLang="zh-TW" sz="1800" b="0" i="0" u="none" strike="noStrike">
                          <a:latin typeface="標楷體"/>
                        </a:rPr>
                        <a:t>326,465 </a:t>
                      </a:r>
                    </a:p>
                  </a:txBody>
                  <a:tcPr marL="0" marR="0" marT="0" marB="0" anchor="b"/>
                </a:tc>
                <a:tc>
                  <a:txBody>
                    <a:bodyPr/>
                    <a:lstStyle/>
                    <a:p>
                      <a:pPr algn="ctr" fontAlgn="b"/>
                      <a:r>
                        <a:rPr lang="en-US" altLang="zh-TW" sz="1800" b="0" i="0" u="none" strike="noStrike" dirty="0">
                          <a:latin typeface="標楷體"/>
                        </a:rPr>
                        <a:t>8.06%</a:t>
                      </a:r>
                    </a:p>
                  </a:txBody>
                  <a:tcPr marL="0" marR="0" marT="0" marB="0" anchor="b"/>
                </a:tc>
              </a:tr>
              <a:tr h="410416">
                <a:tc>
                  <a:txBody>
                    <a:bodyPr/>
                    <a:lstStyle/>
                    <a:p>
                      <a:pPr algn="ctr" fontAlgn="ctr"/>
                      <a:r>
                        <a:rPr kumimoji="0" lang="en-US" altLang="zh-TW" kern="1200" dirty="0" smtClean="0">
                          <a:solidFill>
                            <a:schemeClr val="dk1"/>
                          </a:solidFill>
                          <a:latin typeface="+mn-lt"/>
                          <a:ea typeface="+mn-ea"/>
                          <a:cs typeface="+mn-cs"/>
                        </a:rPr>
                        <a:t>operating expenses</a:t>
                      </a:r>
                      <a:endParaRPr lang="zh-TW" altLang="en-US" sz="1800" b="1" i="0" u="none" strike="noStrike" dirty="0">
                        <a:solidFill>
                          <a:schemeClr val="bg1"/>
                        </a:solidFill>
                        <a:latin typeface="標楷體" pitchFamily="65" charset="-120"/>
                        <a:ea typeface="標楷體" pitchFamily="65" charset="-120"/>
                      </a:endParaRPr>
                    </a:p>
                  </a:txBody>
                  <a:tcPr marL="0" marR="0" marT="0" marB="0" anchor="ctr"/>
                </a:tc>
                <a:tc>
                  <a:txBody>
                    <a:bodyPr/>
                    <a:lstStyle/>
                    <a:p>
                      <a:pPr algn="l" fontAlgn="b"/>
                      <a:r>
                        <a:rPr lang="zh-TW" altLang="en-US" sz="1800" b="0" i="0" u="none" strike="noStrike">
                          <a:latin typeface="標楷體"/>
                        </a:rPr>
                        <a:t>     </a:t>
                      </a:r>
                      <a:r>
                        <a:rPr lang="en-US" altLang="zh-TW" sz="1800" b="0" i="0" u="none" strike="noStrike">
                          <a:latin typeface="標楷體"/>
                        </a:rPr>
                        <a:t>113,243 </a:t>
                      </a:r>
                    </a:p>
                  </a:txBody>
                  <a:tcPr marL="0" marR="0" marT="0" marB="0" anchor="b"/>
                </a:tc>
                <a:tc>
                  <a:txBody>
                    <a:bodyPr/>
                    <a:lstStyle/>
                    <a:p>
                      <a:pPr algn="l" fontAlgn="b"/>
                      <a:r>
                        <a:rPr lang="zh-TW" altLang="en-US" sz="1800" b="0" i="0" u="none" strike="noStrike">
                          <a:latin typeface="標楷體"/>
                        </a:rPr>
                        <a:t>    </a:t>
                      </a:r>
                      <a:r>
                        <a:rPr lang="en-US" altLang="zh-TW" sz="1800" b="0" i="0" u="none" strike="noStrike">
                          <a:latin typeface="標楷體"/>
                        </a:rPr>
                        <a:t>115,570 </a:t>
                      </a:r>
                    </a:p>
                  </a:txBody>
                  <a:tcPr marL="0" marR="0" marT="0" marB="0" anchor="b"/>
                </a:tc>
                <a:tc>
                  <a:txBody>
                    <a:bodyPr/>
                    <a:lstStyle/>
                    <a:p>
                      <a:pPr algn="ctr" fontAlgn="b"/>
                      <a:r>
                        <a:rPr lang="en-US" altLang="zh-TW" sz="1800" b="0" i="0" u="none" strike="noStrike" dirty="0">
                          <a:latin typeface="標楷體"/>
                        </a:rPr>
                        <a:t>-2.01%</a:t>
                      </a:r>
                    </a:p>
                  </a:txBody>
                  <a:tcPr marL="0" marR="0" marT="0" marB="0" anchor="b"/>
                </a:tc>
              </a:tr>
              <a:tr h="467998">
                <a:tc>
                  <a:txBody>
                    <a:bodyPr/>
                    <a:lstStyle/>
                    <a:p>
                      <a:pPr algn="ctr" fontAlgn="ctr"/>
                      <a:r>
                        <a:rPr kumimoji="0" lang="en-US" altLang="zh-TW" sz="1600" kern="1200" dirty="0" smtClean="0">
                          <a:solidFill>
                            <a:schemeClr val="dk1"/>
                          </a:solidFill>
                          <a:latin typeface="+mn-lt"/>
                          <a:ea typeface="+mn-ea"/>
                          <a:cs typeface="+mn-cs"/>
                        </a:rPr>
                        <a:t>Net other income (expenses)</a:t>
                      </a:r>
                      <a:endParaRPr lang="zh-TW" altLang="en-US" sz="1600" b="1" i="0" u="none" strike="noStrike" dirty="0">
                        <a:solidFill>
                          <a:schemeClr val="bg1"/>
                        </a:solidFill>
                        <a:latin typeface="標楷體" pitchFamily="65" charset="-120"/>
                        <a:ea typeface="標楷體" pitchFamily="65" charset="-120"/>
                      </a:endParaRPr>
                    </a:p>
                  </a:txBody>
                  <a:tcPr marL="0" marR="0" marT="0" marB="0" anchor="ctr"/>
                </a:tc>
                <a:tc>
                  <a:txBody>
                    <a:bodyPr/>
                    <a:lstStyle/>
                    <a:p>
                      <a:pPr algn="l" fontAlgn="b"/>
                      <a:r>
                        <a:rPr lang="zh-TW" altLang="en-US" sz="1800" b="0" i="0" u="none" strike="noStrike">
                          <a:latin typeface="標楷體"/>
                        </a:rPr>
                        <a:t>      </a:t>
                      </a:r>
                      <a:r>
                        <a:rPr lang="en-US" altLang="zh-TW" sz="1800" b="0" i="0" u="none" strike="noStrike">
                          <a:latin typeface="標楷體"/>
                        </a:rPr>
                        <a:t>14,922 </a:t>
                      </a:r>
                    </a:p>
                  </a:txBody>
                  <a:tcPr marL="0" marR="0" marT="0" marB="0" anchor="b"/>
                </a:tc>
                <a:tc>
                  <a:txBody>
                    <a:bodyPr/>
                    <a:lstStyle/>
                    <a:p>
                      <a:pPr algn="l" fontAlgn="b"/>
                      <a:r>
                        <a:rPr lang="zh-TW" altLang="en-US" sz="1800" b="0" i="0" u="none" strike="noStrike">
                          <a:latin typeface="標楷體"/>
                        </a:rPr>
                        <a:t>      </a:t>
                      </a:r>
                      <a:r>
                        <a:rPr lang="en-US" altLang="zh-TW" sz="1800" b="0" i="0" u="none" strike="noStrike">
                          <a:latin typeface="標楷體"/>
                        </a:rPr>
                        <a:t>6,179 </a:t>
                      </a:r>
                    </a:p>
                  </a:txBody>
                  <a:tcPr marL="0" marR="0" marT="0" marB="0" anchor="b"/>
                </a:tc>
                <a:tc>
                  <a:txBody>
                    <a:bodyPr/>
                    <a:lstStyle/>
                    <a:p>
                      <a:pPr algn="ctr" fontAlgn="b"/>
                      <a:r>
                        <a:rPr lang="en-US" altLang="zh-TW" sz="1800" b="0" i="0" u="none" strike="noStrike" dirty="0">
                          <a:latin typeface="標楷體"/>
                        </a:rPr>
                        <a:t>141.50%</a:t>
                      </a:r>
                    </a:p>
                  </a:txBody>
                  <a:tcPr marL="0" marR="0" marT="0" marB="0" anchor="b"/>
                </a:tc>
              </a:tr>
              <a:tr h="467998">
                <a:tc>
                  <a:txBody>
                    <a:bodyPr/>
                    <a:lstStyle/>
                    <a:p>
                      <a:pPr algn="ctr" fontAlgn="ctr"/>
                      <a:r>
                        <a:rPr kumimoji="0" lang="en-US" altLang="zh-TW" sz="1600" kern="1200" dirty="0" smtClean="0">
                          <a:solidFill>
                            <a:schemeClr val="dk1"/>
                          </a:solidFill>
                          <a:latin typeface="+mn-lt"/>
                          <a:ea typeface="+mn-ea"/>
                          <a:cs typeface="+mn-cs"/>
                        </a:rPr>
                        <a:t>Net operating income (loss)</a:t>
                      </a:r>
                      <a:endParaRPr lang="zh-TW" altLang="en-US" sz="1600" b="1" i="0" u="none" strike="noStrike" dirty="0">
                        <a:solidFill>
                          <a:schemeClr val="bg1"/>
                        </a:solidFill>
                        <a:latin typeface="標楷體" pitchFamily="65" charset="-120"/>
                        <a:ea typeface="標楷體" pitchFamily="65" charset="-120"/>
                      </a:endParaRPr>
                    </a:p>
                  </a:txBody>
                  <a:tcPr marL="0" marR="0" marT="0" marB="0" anchor="ctr"/>
                </a:tc>
                <a:tc>
                  <a:txBody>
                    <a:bodyPr/>
                    <a:lstStyle/>
                    <a:p>
                      <a:pPr algn="l" fontAlgn="b"/>
                      <a:r>
                        <a:rPr lang="zh-TW" altLang="en-US" sz="1800" b="0" i="0" u="none" strike="noStrike" dirty="0">
                          <a:latin typeface="標楷體"/>
                        </a:rPr>
                        <a:t>     </a:t>
                      </a:r>
                      <a:r>
                        <a:rPr lang="en-US" altLang="zh-TW" sz="1800" b="0" i="0" u="none" strike="noStrike" dirty="0">
                          <a:latin typeface="標楷體"/>
                        </a:rPr>
                        <a:t>254,463 </a:t>
                      </a:r>
                    </a:p>
                  </a:txBody>
                  <a:tcPr marL="0" marR="0" marT="0" marB="0" anchor="b"/>
                </a:tc>
                <a:tc>
                  <a:txBody>
                    <a:bodyPr/>
                    <a:lstStyle/>
                    <a:p>
                      <a:pPr algn="l" fontAlgn="b"/>
                      <a:r>
                        <a:rPr lang="zh-TW" altLang="en-US" sz="1800" b="0" i="0" u="none" strike="noStrike">
                          <a:latin typeface="標楷體"/>
                        </a:rPr>
                        <a:t>    </a:t>
                      </a:r>
                      <a:r>
                        <a:rPr lang="en-US" altLang="zh-TW" sz="1800" b="0" i="0" u="none" strike="noStrike">
                          <a:latin typeface="標楷體"/>
                        </a:rPr>
                        <a:t>217,074 </a:t>
                      </a:r>
                    </a:p>
                  </a:txBody>
                  <a:tcPr marL="0" marR="0" marT="0" marB="0" anchor="b"/>
                </a:tc>
                <a:tc>
                  <a:txBody>
                    <a:bodyPr/>
                    <a:lstStyle/>
                    <a:p>
                      <a:pPr algn="ctr" fontAlgn="b"/>
                      <a:r>
                        <a:rPr lang="en-US" altLang="zh-TW" sz="1800" b="0" i="0" u="none" strike="noStrike" dirty="0">
                          <a:latin typeface="標楷體"/>
                        </a:rPr>
                        <a:t>17.22%</a:t>
                      </a:r>
                    </a:p>
                  </a:txBody>
                  <a:tcPr marL="0" marR="0" marT="0" marB="0" anchor="b"/>
                </a:tc>
              </a:tr>
              <a:tr h="410416">
                <a:tc>
                  <a:txBody>
                    <a:bodyPr/>
                    <a:lstStyle/>
                    <a:p>
                      <a:pPr algn="ctr" fontAlgn="ctr"/>
                      <a:r>
                        <a:rPr kumimoji="0" lang="en-US" altLang="zh-TW" sz="1400" kern="1200" dirty="0" smtClean="0">
                          <a:solidFill>
                            <a:schemeClr val="dk1"/>
                          </a:solidFill>
                          <a:latin typeface="+mn-lt"/>
                          <a:ea typeface="+mn-ea"/>
                          <a:cs typeface="+mn-cs"/>
                        </a:rPr>
                        <a:t>Total non-operating income and expenses</a:t>
                      </a:r>
                      <a:endParaRPr lang="zh-TW" altLang="en-US" sz="1400" b="1" i="0" u="none" strike="noStrike" dirty="0">
                        <a:solidFill>
                          <a:schemeClr val="bg1"/>
                        </a:solidFill>
                        <a:latin typeface="標楷體" pitchFamily="65" charset="-120"/>
                        <a:ea typeface="標楷體" pitchFamily="65" charset="-120"/>
                      </a:endParaRPr>
                    </a:p>
                  </a:txBody>
                  <a:tcPr marL="0" marR="0" marT="0" marB="0" anchor="ctr"/>
                </a:tc>
                <a:tc>
                  <a:txBody>
                    <a:bodyPr/>
                    <a:lstStyle/>
                    <a:p>
                      <a:pPr algn="l" fontAlgn="b"/>
                      <a:r>
                        <a:rPr lang="zh-TW" altLang="en-US" sz="1800" b="0" i="0" u="none" strike="noStrike">
                          <a:latin typeface="標楷體"/>
                        </a:rPr>
                        <a:t>      </a:t>
                      </a:r>
                      <a:r>
                        <a:rPr lang="en-US" altLang="zh-TW" sz="1800" b="0" i="0" u="none" strike="noStrike">
                          <a:latin typeface="標楷體"/>
                        </a:rPr>
                        <a:t>75,485 </a:t>
                      </a:r>
                    </a:p>
                  </a:txBody>
                  <a:tcPr marL="0" marR="0" marT="0" marB="0" anchor="b"/>
                </a:tc>
                <a:tc>
                  <a:txBody>
                    <a:bodyPr/>
                    <a:lstStyle/>
                    <a:p>
                      <a:pPr algn="l" fontAlgn="b"/>
                      <a:r>
                        <a:rPr lang="zh-TW" altLang="en-US" sz="1800" b="0" i="0" u="none" strike="noStrike">
                          <a:latin typeface="標楷體"/>
                        </a:rPr>
                        <a:t>     </a:t>
                      </a:r>
                      <a:r>
                        <a:rPr lang="en-US" altLang="zh-TW" sz="1800" b="0" i="0" u="none" strike="noStrike">
                          <a:latin typeface="標楷體"/>
                        </a:rPr>
                        <a:t>66,566 </a:t>
                      </a:r>
                    </a:p>
                  </a:txBody>
                  <a:tcPr marL="0" marR="0" marT="0" marB="0" anchor="b"/>
                </a:tc>
                <a:tc>
                  <a:txBody>
                    <a:bodyPr/>
                    <a:lstStyle/>
                    <a:p>
                      <a:pPr algn="ctr" fontAlgn="b"/>
                      <a:r>
                        <a:rPr lang="en-US" altLang="zh-TW" sz="1800" b="0" i="0" u="none" strike="noStrike" dirty="0">
                          <a:latin typeface="標楷體"/>
                        </a:rPr>
                        <a:t>13.40%</a:t>
                      </a:r>
                    </a:p>
                  </a:txBody>
                  <a:tcPr marL="0" marR="0" marT="0" marB="0" anchor="b"/>
                </a:tc>
              </a:tr>
              <a:tr h="410416">
                <a:tc>
                  <a:txBody>
                    <a:bodyPr/>
                    <a:lstStyle/>
                    <a:p>
                      <a:pPr algn="ctr" fontAlgn="ctr"/>
                      <a:r>
                        <a:rPr kumimoji="0" lang="en-US" altLang="zh-TW" sz="1400" kern="1200" dirty="0" smtClean="0">
                          <a:solidFill>
                            <a:schemeClr val="dk1"/>
                          </a:solidFill>
                          <a:latin typeface="+mn-lt"/>
                          <a:ea typeface="+mn-ea"/>
                          <a:cs typeface="+mn-cs"/>
                        </a:rPr>
                        <a:t>Profit (loss) from continuing operations before tax</a:t>
                      </a:r>
                      <a:endParaRPr lang="zh-TW" altLang="en-US" sz="1400" b="1" i="0" u="none" strike="noStrike" dirty="0">
                        <a:solidFill>
                          <a:schemeClr val="bg1"/>
                        </a:solidFill>
                        <a:latin typeface="標楷體" pitchFamily="65" charset="-120"/>
                        <a:ea typeface="標楷體" pitchFamily="65" charset="-120"/>
                      </a:endParaRPr>
                    </a:p>
                  </a:txBody>
                  <a:tcPr marL="0" marR="0" marT="0" marB="0" anchor="ctr"/>
                </a:tc>
                <a:tc>
                  <a:txBody>
                    <a:bodyPr/>
                    <a:lstStyle/>
                    <a:p>
                      <a:pPr algn="l" fontAlgn="b"/>
                      <a:r>
                        <a:rPr lang="zh-TW" altLang="en-US" sz="1800" b="0" i="0" u="none" strike="noStrike">
                          <a:latin typeface="標楷體"/>
                        </a:rPr>
                        <a:t>     </a:t>
                      </a:r>
                      <a:r>
                        <a:rPr lang="en-US" altLang="zh-TW" sz="1800" b="0" i="0" u="none" strike="noStrike">
                          <a:latin typeface="標楷體"/>
                        </a:rPr>
                        <a:t>329,948 </a:t>
                      </a:r>
                    </a:p>
                  </a:txBody>
                  <a:tcPr marL="0" marR="0" marT="0" marB="0" anchor="b"/>
                </a:tc>
                <a:tc>
                  <a:txBody>
                    <a:bodyPr/>
                    <a:lstStyle/>
                    <a:p>
                      <a:pPr algn="l" fontAlgn="b"/>
                      <a:r>
                        <a:rPr lang="zh-TW" altLang="en-US" sz="1800" b="0" i="0" u="none" strike="noStrike">
                          <a:latin typeface="標楷體"/>
                        </a:rPr>
                        <a:t>    </a:t>
                      </a:r>
                      <a:r>
                        <a:rPr lang="en-US" altLang="zh-TW" sz="1800" b="0" i="0" u="none" strike="noStrike">
                          <a:latin typeface="標楷體"/>
                        </a:rPr>
                        <a:t>283,640 </a:t>
                      </a:r>
                    </a:p>
                  </a:txBody>
                  <a:tcPr marL="0" marR="0" marT="0" marB="0" anchor="b"/>
                </a:tc>
                <a:tc>
                  <a:txBody>
                    <a:bodyPr/>
                    <a:lstStyle/>
                    <a:p>
                      <a:pPr algn="ctr" fontAlgn="b"/>
                      <a:r>
                        <a:rPr lang="en-US" altLang="zh-TW" sz="1800" b="0" i="0" u="none" strike="noStrike" dirty="0">
                          <a:latin typeface="標楷體"/>
                        </a:rPr>
                        <a:t>16.33%</a:t>
                      </a:r>
                    </a:p>
                  </a:txBody>
                  <a:tcPr marL="0" marR="0" marT="0" marB="0" anchor="b"/>
                </a:tc>
              </a:tr>
              <a:tr h="410416">
                <a:tc>
                  <a:txBody>
                    <a:bodyPr/>
                    <a:lstStyle/>
                    <a:p>
                      <a:pPr algn="ctr" fontAlgn="ctr"/>
                      <a:r>
                        <a:rPr kumimoji="0" lang="en-US" altLang="zh-TW" kern="1200" dirty="0" smtClean="0">
                          <a:solidFill>
                            <a:schemeClr val="dk1"/>
                          </a:solidFill>
                          <a:latin typeface="+mn-lt"/>
                          <a:ea typeface="+mn-ea"/>
                          <a:cs typeface="+mn-cs"/>
                        </a:rPr>
                        <a:t>Profit (loss)</a:t>
                      </a:r>
                      <a:endParaRPr lang="zh-TW" altLang="en-US" sz="1800" b="1" i="0" u="none" strike="noStrike" dirty="0">
                        <a:solidFill>
                          <a:schemeClr val="bg1"/>
                        </a:solidFill>
                        <a:latin typeface="標楷體" pitchFamily="65" charset="-120"/>
                        <a:ea typeface="標楷體" pitchFamily="65" charset="-120"/>
                      </a:endParaRPr>
                    </a:p>
                  </a:txBody>
                  <a:tcPr marL="0" marR="0" marT="0" marB="0" anchor="ctr"/>
                </a:tc>
                <a:tc>
                  <a:txBody>
                    <a:bodyPr/>
                    <a:lstStyle/>
                    <a:p>
                      <a:pPr algn="l" fontAlgn="b"/>
                      <a:r>
                        <a:rPr lang="zh-TW" altLang="en-US" sz="1800" b="0" i="0" u="none" strike="noStrike">
                          <a:latin typeface="標楷體"/>
                        </a:rPr>
                        <a:t>     </a:t>
                      </a:r>
                      <a:r>
                        <a:rPr lang="en-US" altLang="zh-TW" sz="1800" b="0" i="0" u="none" strike="noStrike">
                          <a:latin typeface="標楷體"/>
                        </a:rPr>
                        <a:t>272,437 </a:t>
                      </a:r>
                    </a:p>
                  </a:txBody>
                  <a:tcPr marL="0" marR="0" marT="0" marB="0" anchor="b"/>
                </a:tc>
                <a:tc>
                  <a:txBody>
                    <a:bodyPr/>
                    <a:lstStyle/>
                    <a:p>
                      <a:pPr algn="l" fontAlgn="b"/>
                      <a:r>
                        <a:rPr lang="zh-TW" altLang="en-US" sz="1800" b="0" i="0" u="none" strike="noStrike">
                          <a:latin typeface="標楷體"/>
                        </a:rPr>
                        <a:t>    </a:t>
                      </a:r>
                      <a:r>
                        <a:rPr lang="en-US" altLang="zh-TW" sz="1800" b="0" i="0" u="none" strike="noStrike">
                          <a:latin typeface="標楷體"/>
                        </a:rPr>
                        <a:t>229,330 </a:t>
                      </a:r>
                    </a:p>
                  </a:txBody>
                  <a:tcPr marL="0" marR="0" marT="0" marB="0" anchor="b"/>
                </a:tc>
                <a:tc>
                  <a:txBody>
                    <a:bodyPr/>
                    <a:lstStyle/>
                    <a:p>
                      <a:pPr algn="ctr" fontAlgn="b"/>
                      <a:r>
                        <a:rPr lang="en-US" altLang="zh-TW" sz="1800" b="0" i="0" u="none" strike="noStrike" dirty="0">
                          <a:latin typeface="標楷體"/>
                        </a:rPr>
                        <a:t>18.80%</a:t>
                      </a:r>
                    </a:p>
                  </a:txBody>
                  <a:tcPr marL="0" marR="0" marT="0" marB="0" anchor="b"/>
                </a:tc>
              </a:tr>
              <a:tr h="410416">
                <a:tc>
                  <a:txBody>
                    <a:bodyPr/>
                    <a:lstStyle/>
                    <a:p>
                      <a:pPr algn="ctr" fontAlgn="ctr"/>
                      <a:r>
                        <a:rPr lang="en-US" altLang="zh-TW" sz="1800" b="0" i="0" u="none" strike="noStrike" dirty="0" smtClean="0">
                          <a:solidFill>
                            <a:schemeClr val="tx1"/>
                          </a:solidFill>
                          <a:latin typeface="標楷體" pitchFamily="65" charset="-120"/>
                          <a:ea typeface="標楷體" pitchFamily="65" charset="-120"/>
                        </a:rPr>
                        <a:t>EPS(</a:t>
                      </a:r>
                      <a:r>
                        <a:rPr kumimoji="0" lang="en-US" altLang="zh-TW" sz="1600" kern="1200" dirty="0" smtClean="0">
                          <a:solidFill>
                            <a:schemeClr val="dk1"/>
                          </a:solidFill>
                          <a:latin typeface="+mn-lt"/>
                          <a:ea typeface="+mn-ea"/>
                          <a:cs typeface="+mn-cs"/>
                        </a:rPr>
                        <a:t>Unit: NT$</a:t>
                      </a:r>
                      <a:r>
                        <a:rPr lang="en-US" altLang="zh-TW" sz="1600" b="0" i="0" u="none" strike="noStrike" dirty="0" smtClean="0">
                          <a:solidFill>
                            <a:schemeClr val="tx1"/>
                          </a:solidFill>
                          <a:latin typeface="標楷體" pitchFamily="65" charset="-120"/>
                          <a:ea typeface="標楷體" pitchFamily="65" charset="-120"/>
                        </a:rPr>
                        <a:t>)</a:t>
                      </a:r>
                      <a:endParaRPr lang="zh-TW" altLang="en-US" sz="1600" b="0" i="0" u="none" strike="noStrike" dirty="0">
                        <a:solidFill>
                          <a:schemeClr val="tx1"/>
                        </a:solidFill>
                        <a:latin typeface="標楷體" pitchFamily="65" charset="-120"/>
                        <a:ea typeface="標楷體" pitchFamily="65" charset="-120"/>
                      </a:endParaRPr>
                    </a:p>
                  </a:txBody>
                  <a:tcPr marL="0" marR="0" marT="0" marB="0" anchor="ctr"/>
                </a:tc>
                <a:tc>
                  <a:txBody>
                    <a:bodyPr/>
                    <a:lstStyle/>
                    <a:p>
                      <a:pPr algn="l" fontAlgn="b"/>
                      <a:r>
                        <a:rPr lang="zh-TW" altLang="en-US" sz="1800" b="0" i="0" u="none" strike="noStrike" dirty="0">
                          <a:latin typeface="標楷體"/>
                        </a:rPr>
                        <a:t>        </a:t>
                      </a:r>
                      <a:r>
                        <a:rPr lang="en-US" altLang="zh-TW" sz="1800" b="0" i="0" u="none" strike="noStrike" dirty="0">
                          <a:latin typeface="標楷體"/>
                        </a:rPr>
                        <a:t>1.71 </a:t>
                      </a:r>
                    </a:p>
                  </a:txBody>
                  <a:tcPr marL="0" marR="0" marT="0" marB="0" anchor="b"/>
                </a:tc>
                <a:tc>
                  <a:txBody>
                    <a:bodyPr/>
                    <a:lstStyle/>
                    <a:p>
                      <a:pPr algn="l" fontAlgn="b"/>
                      <a:r>
                        <a:rPr lang="zh-TW" altLang="en-US" sz="1800" b="0" i="0" u="none" strike="noStrike" dirty="0">
                          <a:latin typeface="標楷體"/>
                        </a:rPr>
                        <a:t>       </a:t>
                      </a:r>
                      <a:r>
                        <a:rPr lang="en-US" altLang="zh-TW" sz="1800" b="0" i="0" u="none" strike="noStrike" dirty="0">
                          <a:latin typeface="標楷體"/>
                        </a:rPr>
                        <a:t>1.44 </a:t>
                      </a:r>
                    </a:p>
                  </a:txBody>
                  <a:tcPr marL="0" marR="0" marT="0" marB="0" anchor="b"/>
                </a:tc>
                <a:tc>
                  <a:txBody>
                    <a:bodyPr/>
                    <a:lstStyle/>
                    <a:p>
                      <a:pPr algn="ctr" fontAlgn="b"/>
                      <a:r>
                        <a:rPr lang="en-US" altLang="zh-TW" sz="1800" b="0" i="0" u="none" strike="noStrike" dirty="0">
                          <a:latin typeface="標楷體"/>
                        </a:rPr>
                        <a:t>18.75%</a:t>
                      </a:r>
                    </a:p>
                  </a:txBody>
                  <a:tcPr marL="0" marR="0" marT="0" marB="0" anchor="b"/>
                </a:tc>
              </a:tr>
            </a:tbl>
          </a:graphicData>
        </a:graphic>
      </p:graphicFrame>
      <p:sp>
        <p:nvSpPr>
          <p:cNvPr id="4" name="投影片編號版面配置區 3"/>
          <p:cNvSpPr>
            <a:spLocks noGrp="1"/>
          </p:cNvSpPr>
          <p:nvPr>
            <p:ph type="sldNum" sz="quarter" idx="12"/>
          </p:nvPr>
        </p:nvSpPr>
        <p:spPr/>
        <p:txBody>
          <a:bodyPr>
            <a:normAutofit/>
          </a:bodyPr>
          <a:lstStyle/>
          <a:p>
            <a:fld id="{4D7FAEE6-2A4A-46A2-BC14-94A91FA8264E}" type="slidenum">
              <a:rPr lang="zh-TW" altLang="en-US" smtClean="0"/>
              <a:pPr/>
              <a:t>9</a:t>
            </a:fld>
            <a:endParaRPr lang="zh-TW" altLang="en-US"/>
          </a:p>
        </p:txBody>
      </p:sp>
      <p:sp>
        <p:nvSpPr>
          <p:cNvPr id="2" name="標題 1"/>
          <p:cNvSpPr>
            <a:spLocks noGrp="1"/>
          </p:cNvSpPr>
          <p:nvPr>
            <p:ph type="title"/>
          </p:nvPr>
        </p:nvSpPr>
        <p:spPr>
          <a:xfrm>
            <a:off x="304800" y="457200"/>
            <a:ext cx="8686800" cy="667544"/>
          </a:xfrm>
        </p:spPr>
        <p:txBody>
          <a:bodyPr>
            <a:normAutofit/>
          </a:bodyPr>
          <a:lstStyle/>
          <a:p>
            <a:r>
              <a:rPr lang="zh-TW" altLang="en-US" sz="3200" b="1" dirty="0" smtClean="0">
                <a:solidFill>
                  <a:schemeClr val="tx1"/>
                </a:solidFill>
                <a:latin typeface="標楷體" pitchFamily="65" charset="-120"/>
                <a:ea typeface="標楷體" pitchFamily="65" charset="-120"/>
              </a:rPr>
              <a:t>  </a:t>
            </a:r>
            <a:r>
              <a:rPr lang="en-US" altLang="zh-TW" sz="3200" dirty="0" smtClean="0">
                <a:solidFill>
                  <a:schemeClr val="tx1"/>
                </a:solidFill>
                <a:latin typeface="標楷體" pitchFamily="65" charset="-120"/>
                <a:ea typeface="標楷體" pitchFamily="65" charset="-120"/>
              </a:rPr>
              <a:t>Statement of Comprehensive Income</a:t>
            </a:r>
            <a:endParaRPr lang="zh-TW" altLang="en-US" sz="3200" b="1" dirty="0">
              <a:solidFill>
                <a:schemeClr val="tx1"/>
              </a:solidFill>
              <a:latin typeface="標楷體" pitchFamily="65" charset="-120"/>
              <a:ea typeface="標楷體" pitchFamily="65" charset="-120"/>
            </a:endParaRPr>
          </a:p>
        </p:txBody>
      </p:sp>
      <p:sp>
        <p:nvSpPr>
          <p:cNvPr id="11" name="文字方塊 10"/>
          <p:cNvSpPr txBox="1"/>
          <p:nvPr/>
        </p:nvSpPr>
        <p:spPr>
          <a:xfrm>
            <a:off x="6012160" y="1052736"/>
            <a:ext cx="2808312" cy="369332"/>
          </a:xfrm>
          <a:prstGeom prst="rect">
            <a:avLst/>
          </a:prstGeom>
          <a:noFill/>
        </p:spPr>
        <p:txBody>
          <a:bodyPr wrap="square" rtlCol="0">
            <a:spAutoFit/>
          </a:bodyPr>
          <a:lstStyle/>
          <a:p>
            <a:r>
              <a:rPr lang="en-US" altLang="zh-TW" dirty="0" smtClean="0">
                <a:solidFill>
                  <a:schemeClr val="tx2"/>
                </a:solidFill>
                <a:latin typeface="標楷體" pitchFamily="65" charset="-120"/>
                <a:ea typeface="標楷體" pitchFamily="65" charset="-120"/>
              </a:rPr>
              <a:t>Unit</a:t>
            </a:r>
            <a:r>
              <a:rPr lang="zh-TW" altLang="zh-TW" dirty="0" smtClean="0">
                <a:solidFill>
                  <a:schemeClr val="tx2"/>
                </a:solidFill>
                <a:latin typeface="標楷體" pitchFamily="65" charset="-120"/>
                <a:ea typeface="標楷體" pitchFamily="65" charset="-120"/>
              </a:rPr>
              <a:t>：</a:t>
            </a:r>
            <a:r>
              <a:rPr lang="en-US" altLang="zh-TW" dirty="0" smtClean="0">
                <a:solidFill>
                  <a:schemeClr val="tx2"/>
                </a:solidFill>
                <a:latin typeface="標楷體" pitchFamily="65" charset="-120"/>
                <a:ea typeface="標楷體" pitchFamily="65" charset="-120"/>
              </a:rPr>
              <a:t>NTD1000</a:t>
            </a:r>
            <a:endParaRPr lang="zh-TW" altLang="en-US" dirty="0">
              <a:solidFill>
                <a:schemeClr val="tx2"/>
              </a:solidFill>
              <a:latin typeface="標楷體" pitchFamily="65" charset="-120"/>
              <a:ea typeface="標楷體" pitchFamily="65" charset="-120"/>
            </a:endParaRPr>
          </a:p>
        </p:txBody>
      </p:sp>
      <p:pic>
        <p:nvPicPr>
          <p:cNvPr id="22" name="Picture 2" descr="C:\Users\cwco\Pictures\image003.gif"/>
          <p:cNvPicPr>
            <a:picLocks noChangeAspect="1" noChangeArrowheads="1"/>
          </p:cNvPicPr>
          <p:nvPr/>
        </p:nvPicPr>
        <p:blipFill>
          <a:blip r:embed="rId2" cstate="print"/>
          <a:srcRect/>
          <a:stretch>
            <a:fillRect/>
          </a:stretch>
        </p:blipFill>
        <p:spPr bwMode="auto">
          <a:xfrm>
            <a:off x="7668344" y="188640"/>
            <a:ext cx="1080120" cy="717962"/>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匯合">
  <a:themeElements>
    <a:clrScheme name="匯合">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匯合">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匯合">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5730</TotalTime>
  <Words>995</Words>
  <Application>Microsoft Office PowerPoint</Application>
  <PresentationFormat>如螢幕大小 (4:3)</PresentationFormat>
  <Paragraphs>327</Paragraphs>
  <Slides>16</Slides>
  <Notes>4</Notes>
  <HiddenSlides>0</HiddenSlides>
  <MMClips>0</MMClips>
  <ScaleCrop>false</ScaleCrop>
  <HeadingPairs>
    <vt:vector size="4" baseType="variant">
      <vt:variant>
        <vt:lpstr>佈景主題</vt:lpstr>
      </vt:variant>
      <vt:variant>
        <vt:i4>1</vt:i4>
      </vt:variant>
      <vt:variant>
        <vt:lpstr>投影片標題</vt:lpstr>
      </vt:variant>
      <vt:variant>
        <vt:i4>16</vt:i4>
      </vt:variant>
    </vt:vector>
  </HeadingPairs>
  <TitlesOfParts>
    <vt:vector size="17" baseType="lpstr">
      <vt:lpstr>匯合</vt:lpstr>
      <vt:lpstr>  中華電線電纜股份有限公司  CHINA WIRE &amp; CABLE CO., LTD.</vt:lpstr>
      <vt:lpstr>    Investment safety reminder</vt:lpstr>
      <vt:lpstr> Briefing points</vt:lpstr>
      <vt:lpstr>投影片 4</vt:lpstr>
      <vt:lpstr>Partner</vt:lpstr>
      <vt:lpstr>Wire and Cable (Important recent tender)</vt:lpstr>
      <vt:lpstr>Window/door department</vt:lpstr>
      <vt:lpstr>投影片 8</vt:lpstr>
      <vt:lpstr>  Statement of Comprehensive Income</vt:lpstr>
      <vt:lpstr> Last two years PRODUCTI0N VALUE TABLE</vt:lpstr>
      <vt:lpstr> Last two years sales volume value table</vt:lpstr>
      <vt:lpstr>投影片 12</vt:lpstr>
      <vt:lpstr>Financial analysis(ifrs merge)  </vt:lpstr>
      <vt:lpstr>投影片 14</vt:lpstr>
      <vt:lpstr> Operation Philosophy and Prospect</vt:lpstr>
      <vt:lpstr>投影片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中華電線電纜股份有限公司</dc:title>
  <dc:creator>A1</dc:creator>
  <cp:lastModifiedBy>cwco</cp:lastModifiedBy>
  <cp:revision>797</cp:revision>
  <dcterms:created xsi:type="dcterms:W3CDTF">2017-11-15T03:30:46Z</dcterms:created>
  <dcterms:modified xsi:type="dcterms:W3CDTF">2022-11-29T03:34:05Z</dcterms:modified>
</cp:coreProperties>
</file>