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9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0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theme/theme12.xml" ContentType="application/vnd.openxmlformats-officedocument.theme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3" r:id="rId1"/>
    <p:sldMasterId id="2147483677" r:id="rId2"/>
    <p:sldMasterId id="2147483689" r:id="rId3"/>
    <p:sldMasterId id="2147483701" r:id="rId4"/>
    <p:sldMasterId id="2147483713" r:id="rId5"/>
    <p:sldMasterId id="2147483725" r:id="rId6"/>
    <p:sldMasterId id="2147483794" r:id="rId7"/>
    <p:sldMasterId id="2147483876" r:id="rId8"/>
    <p:sldMasterId id="2147483973" r:id="rId9"/>
    <p:sldMasterId id="2147484085" r:id="rId10"/>
    <p:sldMasterId id="2147484094" r:id="rId11"/>
    <p:sldMasterId id="2147484103" r:id="rId12"/>
    <p:sldMasterId id="2147484239" r:id="rId13"/>
  </p:sldMasterIdLst>
  <p:notesMasterIdLst>
    <p:notesMasterId r:id="rId24"/>
  </p:notesMasterIdLst>
  <p:handoutMasterIdLst>
    <p:handoutMasterId r:id="rId25"/>
  </p:handoutMasterIdLst>
  <p:sldIdLst>
    <p:sldId id="1013" r:id="rId14"/>
    <p:sldId id="1041" r:id="rId15"/>
    <p:sldId id="1042" r:id="rId16"/>
    <p:sldId id="1031" r:id="rId17"/>
    <p:sldId id="1048" r:id="rId18"/>
    <p:sldId id="1022" r:id="rId19"/>
    <p:sldId id="1047" r:id="rId20"/>
    <p:sldId id="1046" r:id="rId21"/>
    <p:sldId id="1044" r:id="rId22"/>
    <p:sldId id="1045" r:id="rId23"/>
  </p:sldIdLst>
  <p:sldSz cx="9144000" cy="6858000" type="screen4x3"/>
  <p:notesSz cx="6807200" cy="9939338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Times New Roman" pitchFamily="18" charset="0"/>
        <a:ea typeface="標楷體" pitchFamily="65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766C1CAB-08DF-4A1D-9C17-216D853F073D}">
          <p14:sldIdLst>
            <p14:sldId id="1013"/>
            <p14:sldId id="1041"/>
            <p14:sldId id="1042"/>
            <p14:sldId id="1031"/>
            <p14:sldId id="1048"/>
            <p14:sldId id="1022"/>
            <p14:sldId id="1047"/>
            <p14:sldId id="1046"/>
            <p14:sldId id="1044"/>
            <p14:sldId id="1045"/>
          </p14:sldIdLst>
        </p14:section>
      </p14:sectionLst>
    </p:ext>
    <p:ext uri="{EFAFB233-063F-42B5-8137-9DF3F51BA10A}">
      <p15:sldGuideLst xmlns="" xmlns:p14="http://schemas.microsoft.com/office/powerpoint/2010/main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00"/>
    <a:srgbClr val="CC00FF"/>
    <a:srgbClr val="00CC66"/>
    <a:srgbClr val="CCCCFF"/>
    <a:srgbClr val="CC99FF"/>
    <a:srgbClr val="9900CC"/>
    <a:srgbClr val="FF6600"/>
    <a:srgbClr val="FFCC99"/>
    <a:srgbClr val="D9FA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60" autoAdjust="0"/>
    <p:restoredTop sz="96987" autoAdjust="0"/>
  </p:normalViewPr>
  <p:slideViewPr>
    <p:cSldViewPr>
      <p:cViewPr varScale="1">
        <p:scale>
          <a:sx n="108" d="100"/>
          <a:sy n="108" d="100"/>
        </p:scale>
        <p:origin x="-180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47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9990" cy="49797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039" tIns="46523" rIns="93039" bIns="46523" numCol="1" anchor="t" anchorCtr="0" compatLnSpc="1">
            <a:prstTxWarp prst="textNoShape">
              <a:avLst/>
            </a:prstTxWarp>
          </a:bodyPr>
          <a:lstStyle>
            <a:lvl1pPr defTabSz="93067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212" y="2"/>
            <a:ext cx="2949990" cy="49797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039" tIns="46523" rIns="93039" bIns="46523" numCol="1" anchor="t" anchorCtr="0" compatLnSpc="1">
            <a:prstTxWarp prst="textNoShape">
              <a:avLst/>
            </a:prstTxWarp>
          </a:bodyPr>
          <a:lstStyle>
            <a:lvl1pPr algn="r" defTabSz="93067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1373"/>
            <a:ext cx="2949990" cy="49797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039" tIns="46523" rIns="93039" bIns="46523" numCol="1" anchor="b" anchorCtr="0" compatLnSpc="1">
            <a:prstTxWarp prst="textNoShape">
              <a:avLst/>
            </a:prstTxWarp>
          </a:bodyPr>
          <a:lstStyle>
            <a:lvl1pPr defTabSz="93067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212" y="9441373"/>
            <a:ext cx="2949990" cy="49797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039" tIns="46523" rIns="93039" bIns="46523" numCol="1" anchor="b" anchorCtr="0" compatLnSpc="1">
            <a:prstTxWarp prst="textNoShape">
              <a:avLst/>
            </a:prstTxWarp>
          </a:bodyPr>
          <a:lstStyle>
            <a:lvl1pPr algn="r" defTabSz="93067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3C223BEB-4B75-454A-BD56-0506A26756C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39686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2949990" cy="49797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039" tIns="46523" rIns="93039" bIns="46523" numCol="1" anchor="t" anchorCtr="0" compatLnSpc="1">
            <a:prstTxWarp prst="textNoShape">
              <a:avLst/>
            </a:prstTxWarp>
          </a:bodyPr>
          <a:lstStyle>
            <a:lvl1pPr defTabSz="93067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690" y="2"/>
            <a:ext cx="2949990" cy="49797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039" tIns="46523" rIns="93039" bIns="46523" numCol="1" anchor="t" anchorCtr="0" compatLnSpc="1">
            <a:prstTxWarp prst="textNoShape">
              <a:avLst/>
            </a:prstTxWarp>
          </a:bodyPr>
          <a:lstStyle>
            <a:lvl1pPr algn="r" defTabSz="93067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68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7713"/>
            <a:ext cx="4967288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938" y="4720686"/>
            <a:ext cx="5443325" cy="447247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039" tIns="46523" rIns="93039" bIns="46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9827"/>
            <a:ext cx="2949990" cy="497969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039" tIns="46523" rIns="93039" bIns="46523" numCol="1" anchor="b" anchorCtr="0" compatLnSpc="1">
            <a:prstTxWarp prst="textNoShape">
              <a:avLst/>
            </a:prstTxWarp>
          </a:bodyPr>
          <a:lstStyle>
            <a:lvl1pPr defTabSz="93067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690" y="9439827"/>
            <a:ext cx="2949990" cy="497969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3039" tIns="46523" rIns="93039" bIns="46523" numCol="1" anchor="b" anchorCtr="0" compatLnSpc="1">
            <a:prstTxWarp prst="textNoShape">
              <a:avLst/>
            </a:prstTxWarp>
          </a:bodyPr>
          <a:lstStyle>
            <a:lvl1pPr algn="r" defTabSz="930671">
              <a:defRPr sz="14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D501A511-36C2-4BF7-AA2A-17AEA38DAD7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5084589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27745"/>
            <a:fld id="{C822A525-FC6E-47A5-B4D4-AAC7C5748252}" type="slidenum">
              <a:rPr lang="en-US" altLang="zh-TW" smtClean="0">
                <a:ea typeface="新細明體" charset="-120"/>
              </a:rPr>
              <a:pPr defTabSz="927745"/>
              <a:t>1</a:t>
            </a:fld>
            <a:endParaRPr lang="en-US" altLang="zh-TW" dirty="0" smtClean="0">
              <a:ea typeface="新細明體" charset="-120"/>
            </a:endParaRPr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745" y="4720686"/>
            <a:ext cx="4989714" cy="4472472"/>
          </a:xfrm>
          <a:noFill/>
        </p:spPr>
        <p:txBody>
          <a:bodyPr/>
          <a:lstStyle/>
          <a:p>
            <a:pPr eaLnBrk="1" hangingPunct="1"/>
            <a:endParaRPr lang="zh-TW" altLang="zh-TW" dirty="0" smtClean="0">
              <a:ea typeface="新細明體" charset="-12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大陸不鏽鋼產品提高退稅率及競爭者產能開出，影響不鏽鋼部門獲利</a:t>
            </a:r>
            <a:endParaRPr lang="en-US" altLang="zh-TW" dirty="0" smtClean="0">
              <a:latin typeface="Calibri" panose="020F0502020204030204" pitchFamily="34" charset="0"/>
              <a:ea typeface="標楷體" panose="03000509000000000000" pitchFamily="65" charset="-120"/>
            </a:endParaRPr>
          </a:p>
          <a:p>
            <a:endParaRPr lang="en-US" altLang="zh-TW" dirty="0" smtClean="0"/>
          </a:p>
          <a:p>
            <a:r>
              <a:rPr lang="zh-TW" altLang="en-US" dirty="0" smtClean="0"/>
              <a:t>大陸條類出口退稅率提高差</a:t>
            </a:r>
            <a:r>
              <a:rPr lang="en-US" altLang="zh-TW" dirty="0" smtClean="0"/>
              <a:t>10%</a:t>
            </a:r>
            <a:r>
              <a:rPr lang="zh-TW" altLang="en-US" dirty="0" smtClean="0"/>
              <a:t> </a:t>
            </a:r>
            <a:r>
              <a:rPr lang="en-US" altLang="zh-TW" dirty="0" smtClean="0"/>
              <a:t>(4-&gt;13%), </a:t>
            </a:r>
            <a:r>
              <a:rPr lang="zh-TW" altLang="en-US" dirty="0" smtClean="0"/>
              <a:t>所以大陸條類出口產品對我們有成本優勢</a:t>
            </a:r>
            <a:endParaRPr lang="en-US" altLang="zh-TW" dirty="0" smtClean="0"/>
          </a:p>
          <a:p>
            <a:r>
              <a:rPr lang="zh-TW" altLang="en-US" dirty="0" smtClean="0"/>
              <a:t>ＲＭＢ１０％貶值影響ｍｉｎｏｒ，原料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鄭總</a:t>
            </a:r>
            <a:r>
              <a:rPr lang="en-US" altLang="zh-TW" dirty="0" smtClean="0"/>
              <a:t>4Q18</a:t>
            </a:r>
            <a:r>
              <a:rPr lang="zh-TW" altLang="en-US" dirty="0" smtClean="0"/>
              <a:t>季績效</a:t>
            </a:r>
            <a:r>
              <a:rPr lang="en-US" altLang="zh-TW" dirty="0" smtClean="0"/>
              <a:t>:</a:t>
            </a:r>
            <a:r>
              <a:rPr lang="zh-TW" altLang="en-US" dirty="0" smtClean="0"/>
              <a:t> 特鋼看不出來不景氣</a:t>
            </a:r>
            <a:r>
              <a:rPr lang="zh-TW" altLang="en-US" baseline="0" dirty="0" smtClean="0"/>
              <a:t> 因為當產品走到</a:t>
            </a:r>
            <a:r>
              <a:rPr lang="en-US" altLang="zh-TW" baseline="0" dirty="0" err="1" smtClean="0"/>
              <a:t>nitch</a:t>
            </a:r>
            <a:r>
              <a:rPr lang="en-US" altLang="zh-TW" baseline="0" dirty="0" smtClean="0"/>
              <a:t> </a:t>
            </a:r>
            <a:r>
              <a:rPr lang="en-US" altLang="zh-TW" baseline="0" dirty="0" err="1" smtClean="0"/>
              <a:t>eg</a:t>
            </a:r>
            <a:r>
              <a:rPr lang="en-US" altLang="zh-TW" baseline="0" dirty="0" smtClean="0"/>
              <a:t> GDI </a:t>
            </a:r>
            <a:r>
              <a:rPr lang="zh-TW" altLang="en-US" baseline="0" dirty="0" smtClean="0"/>
              <a:t>就不受到景氣影響</a:t>
            </a:r>
            <a:endParaRPr lang="en-US" altLang="zh-TW" baseline="0" dirty="0" smtClean="0"/>
          </a:p>
          <a:p>
            <a:r>
              <a:rPr lang="zh-TW" altLang="en-US" baseline="0" dirty="0" smtClean="0"/>
              <a:t>鹽水還是</a:t>
            </a:r>
            <a:r>
              <a:rPr lang="en-US" altLang="zh-TW" baseline="0" dirty="0" smtClean="0"/>
              <a:t>commodity</a:t>
            </a:r>
            <a:r>
              <a:rPr lang="zh-TW" altLang="en-US" baseline="0" dirty="0" smtClean="0"/>
              <a:t> 仍要</a:t>
            </a:r>
            <a:r>
              <a:rPr lang="en-US" altLang="zh-TW" baseline="0" dirty="0" smtClean="0"/>
              <a:t>focus cost, </a:t>
            </a:r>
            <a:r>
              <a:rPr lang="en-US" altLang="zh-TW" baseline="0" dirty="0" err="1" smtClean="0"/>
              <a:t>etc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01A511-36C2-4BF7-AA2A-17AEA38DAD7D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05125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  <a:p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Arial" charset="0"/>
                <a:ea typeface="新細明體" pitchFamily="18" charset="-120"/>
                <a:cs typeface="+mn-cs"/>
              </a:rPr>
              <a:t> </a:t>
            </a:r>
            <a:br>
              <a:rPr kumimoji="1" lang="zh-TW" altLang="en-US" sz="1200" kern="1200" dirty="0">
                <a:solidFill>
                  <a:schemeClr val="tx1"/>
                </a:solidFill>
                <a:effectLst/>
                <a:latin typeface="Arial" charset="0"/>
                <a:ea typeface="新細明體" pitchFamily="18" charset="-120"/>
                <a:cs typeface="+mn-cs"/>
              </a:rPr>
            </a:b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Arial" charset="0"/>
                <a:ea typeface="新細明體" pitchFamily="18" charset="-120"/>
                <a:cs typeface="+mn-cs"/>
              </a:rPr>
              <a:t>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01A511-36C2-4BF7-AA2A-17AEA38DAD7D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351560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圖表定義：不鏽鋼部門</a:t>
            </a:r>
            <a:r>
              <a:rPr lang="en-US" altLang="zh-TW" dirty="0" smtClean="0"/>
              <a:t>-</a:t>
            </a:r>
            <a:r>
              <a:rPr lang="zh-TW" altLang="en-US" dirty="0" smtClean="0"/>
              <a:t>台灣</a:t>
            </a:r>
            <a:r>
              <a:rPr lang="en-US" altLang="zh-TW" dirty="0" smtClean="0"/>
              <a:t>+</a:t>
            </a:r>
            <a:r>
              <a:rPr lang="zh-TW" altLang="en-US" dirty="0" smtClean="0"/>
              <a:t>大陸 </a:t>
            </a:r>
            <a:r>
              <a:rPr lang="en-US" altLang="zh-TW" dirty="0" smtClean="0"/>
              <a:t>: </a:t>
            </a:r>
            <a:r>
              <a:rPr lang="zh-TW" altLang="en-US" dirty="0" smtClean="0"/>
              <a:t>銷量不含鋼纜，但淨利含鋼纜</a:t>
            </a:r>
            <a:endParaRPr lang="en-US" altLang="zh-TW" dirty="0" smtClean="0"/>
          </a:p>
          <a:p>
            <a:r>
              <a:rPr lang="en-US" altLang="zh-TW" dirty="0" smtClean="0"/>
              <a:t>4Q18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:</a:t>
            </a:r>
          </a:p>
          <a:p>
            <a:r>
              <a:rPr lang="zh-TW" altLang="en-US" dirty="0" smtClean="0"/>
              <a:t>存貨跌價損失</a:t>
            </a:r>
            <a:r>
              <a:rPr lang="en-US" altLang="zh-TW" dirty="0" smtClean="0"/>
              <a:t>&amp;</a:t>
            </a:r>
            <a:r>
              <a:rPr lang="zh-TW" altLang="en-US" dirty="0" smtClean="0"/>
              <a:t>時間差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/>
              <a:t>2.5</a:t>
            </a:r>
            <a:r>
              <a:rPr lang="zh-TW" altLang="en-US" dirty="0" smtClean="0"/>
              <a:t>億元 </a:t>
            </a:r>
            <a:r>
              <a:rPr lang="en-US" altLang="zh-TW" dirty="0" smtClean="0"/>
              <a:t>(</a:t>
            </a:r>
            <a:r>
              <a:rPr lang="zh-TW" altLang="en-US" dirty="0" smtClean="0"/>
              <a:t>鹽水</a:t>
            </a:r>
            <a:r>
              <a:rPr lang="en-US" altLang="zh-TW" dirty="0" smtClean="0"/>
              <a:t>NTD 1.9</a:t>
            </a:r>
            <a:r>
              <a:rPr lang="zh-TW" altLang="en-US" dirty="0" smtClean="0"/>
              <a:t>億元</a:t>
            </a:r>
            <a:r>
              <a:rPr lang="en-US" altLang="zh-TW" dirty="0" smtClean="0"/>
              <a:t>+</a:t>
            </a:r>
            <a:r>
              <a:rPr lang="zh-TW" altLang="en-US" dirty="0" smtClean="0"/>
              <a:t>特鋼</a:t>
            </a:r>
            <a:r>
              <a:rPr lang="zh-TW" altLang="en-US" baseline="0" dirty="0" smtClean="0"/>
              <a:t> </a:t>
            </a:r>
            <a:r>
              <a:rPr lang="en-US" altLang="zh-TW" baseline="0" dirty="0" smtClean="0"/>
              <a:t>NTD 0.6</a:t>
            </a:r>
            <a:r>
              <a:rPr lang="zh-TW" altLang="en-US" dirty="0" smtClean="0"/>
              <a:t>億元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量差</a:t>
            </a:r>
            <a:r>
              <a:rPr lang="en-US" altLang="zh-TW" dirty="0" smtClean="0"/>
              <a:t>1.4</a:t>
            </a:r>
            <a:r>
              <a:rPr lang="zh-TW" altLang="en-US" dirty="0" smtClean="0"/>
              <a:t>億元 </a:t>
            </a:r>
            <a:endParaRPr lang="en-US" altLang="zh-TW" dirty="0" smtClean="0"/>
          </a:p>
          <a:p>
            <a:pPr defTabSz="915497">
              <a:defRPr/>
            </a:pPr>
            <a:r>
              <a:rPr lang="zh-TW" altLang="en-US" dirty="0" smtClean="0"/>
              <a:t>共計</a:t>
            </a:r>
            <a:r>
              <a:rPr lang="en-US" altLang="zh-TW" dirty="0" smtClean="0"/>
              <a:t>3.9</a:t>
            </a:r>
            <a:r>
              <a:rPr lang="zh-TW" altLang="en-US" dirty="0" smtClean="0"/>
              <a:t>億元  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**********************************************************************</a:t>
            </a:r>
          </a:p>
          <a:p>
            <a:r>
              <a:rPr lang="en-US" altLang="zh-TW" dirty="0" smtClean="0"/>
              <a:t>17Q2</a:t>
            </a:r>
            <a:r>
              <a:rPr lang="zh-TW" altLang="en-US" dirty="0" smtClean="0"/>
              <a:t>量減少</a:t>
            </a:r>
            <a:r>
              <a:rPr lang="en-US" altLang="zh-TW" dirty="0" smtClean="0"/>
              <a:t>:</a:t>
            </a:r>
            <a:r>
              <a:rPr lang="zh-TW" altLang="en-US" dirty="0" smtClean="0"/>
              <a:t> 鉻價影響</a:t>
            </a:r>
            <a:endParaRPr lang="en-US" altLang="zh-TW" dirty="0" smtClean="0"/>
          </a:p>
          <a:p>
            <a:r>
              <a:rPr lang="en-US" altLang="zh-TW" dirty="0" smtClean="0"/>
              <a:t>17Q4</a:t>
            </a:r>
            <a:r>
              <a:rPr lang="zh-TW" altLang="en-US" dirty="0" smtClean="0"/>
              <a:t>量減少</a:t>
            </a:r>
            <a:r>
              <a:rPr lang="en-US" altLang="zh-TW" dirty="0" smtClean="0"/>
              <a:t>:</a:t>
            </a:r>
            <a:r>
              <a:rPr lang="zh-TW" altLang="en-US" dirty="0" smtClean="0"/>
              <a:t>  一半因為對寶鋼銷售量降</a:t>
            </a:r>
            <a:r>
              <a:rPr lang="en-US" altLang="zh-TW" dirty="0" smtClean="0"/>
              <a:t>(</a:t>
            </a:r>
            <a:r>
              <a:rPr lang="zh-TW" altLang="en-US" dirty="0" smtClean="0"/>
              <a:t>寶鋼政策</a:t>
            </a:r>
            <a:r>
              <a:rPr lang="en-US" altLang="zh-TW" dirty="0" smtClean="0"/>
              <a:t>), </a:t>
            </a:r>
            <a:r>
              <a:rPr lang="zh-TW" altLang="en-US" dirty="0" smtClean="0"/>
              <a:t>與常熟因環保因素停工</a:t>
            </a:r>
            <a:r>
              <a:rPr lang="en-US" altLang="zh-TW" dirty="0" smtClean="0"/>
              <a:t>(</a:t>
            </a:r>
            <a:r>
              <a:rPr lang="zh-TW" altLang="en-US" dirty="0" smtClean="0"/>
              <a:t>酸排放問題</a:t>
            </a:r>
            <a:r>
              <a:rPr lang="en-US" altLang="zh-TW" dirty="0" smtClean="0"/>
              <a:t>)</a:t>
            </a:r>
            <a:r>
              <a:rPr lang="zh-TW" altLang="en-US" dirty="0" smtClean="0"/>
              <a:t>  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01A511-36C2-4BF7-AA2A-17AEA38DAD7D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056180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01A511-36C2-4BF7-AA2A-17AEA38DAD7D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42427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501A511-36C2-4BF7-AA2A-17AEA38DAD7D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65431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0B6EA-151F-416E-A307-D1844227AC4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D5ADF-16A9-4D78-B759-62E6C623821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3AA09-CBAA-4077-BBF9-EB62CFD378B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32FD6-AAE5-4FC4-A698-A25D4F5471D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B2672-0B71-4D24-A248-AABBE1806F6E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969050-A151-40A3-8F2E-98D6FB9BD414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8C2FB6-A775-4D9A-AB81-10DF79ADE72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12BFF-55B8-4828-9688-141B705A9F7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6A36F-BE93-49DC-BF1C-4897F89AF97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2704F-0010-4FB7-B35C-EECF9C8B827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601D7-77E8-426A-AA9F-73EDA4F5672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8938" y="152400"/>
            <a:ext cx="2176462" cy="61563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" y="152400"/>
            <a:ext cx="6380163" cy="61563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E1792-8B05-4F6E-8453-6B55938DE85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8938" y="152400"/>
            <a:ext cx="2176462" cy="61563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" y="152400"/>
            <a:ext cx="6380163" cy="61563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CD894-8C76-404E-8CA2-0F211FAF7B9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409F4-BC3D-4DD6-8243-1F809DF96AA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6E60-10C3-43F0-B65C-1228C70685D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標題，四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sz="quarter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206375" y="908050"/>
            <a:ext cx="4267200" cy="26241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25975" y="908050"/>
            <a:ext cx="4267200" cy="26241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206375" y="3684588"/>
            <a:ext cx="4267200" cy="26241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5975" y="3684588"/>
            <a:ext cx="4267200" cy="2624137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1D064-C158-4513-9EBE-C59B13BD29D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206375" y="152400"/>
            <a:ext cx="8709025" cy="61563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9F2A15-605F-4261-9283-36A20E28FC1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206375" y="908050"/>
            <a:ext cx="8686800" cy="5400675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6AF7A-EEA2-4735-8695-3B783E4DC35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B4C7E-B226-4D15-A216-3FF4FEDD0B0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51AA9-1CFA-4420-88FF-03EF886EDCA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8F2A2-32C7-4BDE-86AB-7246365183E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2C7AE-BDBE-4EA4-8CDA-533DBB01F47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B31B2-D248-4F06-887B-6281B3D6CEF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71A45-2F7B-4500-9A57-8704B1A5395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04206-43BB-4F04-ABD2-905A57D3733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206375" y="908050"/>
            <a:ext cx="8686800" cy="5400675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7EAD5-FD68-4C7E-8461-78E290E7A21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89D02-5CC0-4AC4-B865-5068B713DB5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E5B5A-4DD1-4991-A29F-9AE75A09AF84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D3BA79-CFA9-4E97-A8B3-2505C68AA66E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182AC-BB2C-4A1F-A8C4-7B3FD18D355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65977-0E63-440D-BA30-2C97BB21984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C5CA5-0598-42B5-B1B4-5BB77DFCBFA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F1809B-3960-4C02-BDB5-6DFD8158347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206375" y="908050"/>
            <a:ext cx="8686800" cy="5400675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6B88A-98FD-4C58-983D-47FCD6C5C84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A6773-2C9F-4A4A-AD6E-AEE128F4FDF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849BB-4740-4A75-B354-7C4C547EB01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4BF68-8C0D-40C7-B412-72FBCF90910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39C92-26D7-4900-95F2-3244F714A34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4603A-253C-4876-A502-1AE9D42AD8D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9E4C6-C576-4E3E-BB04-AC36CEF9D46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18A2A-40BE-425F-AA0A-CCFD17F0F88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EEBE6-E6BF-4D93-AD9A-E333F96CAB9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206375" y="908050"/>
            <a:ext cx="8686800" cy="5400675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2B69B-07D7-43A0-8217-EBD501E4A61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1B9658-70C7-401D-A8A9-0C231E7BFA44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0FE5B-100C-4A45-8A2C-2EABD478DEF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標題及文字在物件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206375" y="908050"/>
            <a:ext cx="8686800" cy="2624138"/>
          </a:xfrm>
        </p:spPr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06375" y="3684588"/>
            <a:ext cx="8686800" cy="2624137"/>
          </a:xfrm>
        </p:spPr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00027-190E-4D86-BBA8-FEDCE271754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94828-AEDB-4A61-B381-52446F6C385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B151-DA19-4537-8A91-1086240CB8A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8CBF0-9ED2-4DFF-9777-34B10139727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1248F-8480-434C-9F77-48733BE13FD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E26F0-CEBC-47AF-B544-3636F45DB7B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D8A95-47AA-4ED9-88F9-7D1AA8F7A214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75732-058E-4534-A718-DC69B275A1F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BC7C9-1889-4AEC-9C55-E9C4E909C41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24E31-D031-4A44-B560-32E59C4FD65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8938" y="152400"/>
            <a:ext cx="2176462" cy="61563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" y="152400"/>
            <a:ext cx="6380163" cy="61563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02C2A-4F03-411B-80A9-52C23245D18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標題及物件在文字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8686800" cy="2624138"/>
          </a:xfrm>
        </p:spPr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06375" y="3684588"/>
            <a:ext cx="8686800" cy="2624137"/>
          </a:xfrm>
        </p:spPr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2pPr>
            <a:lvl3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3pPr>
            <a:lvl4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4pPr>
            <a:lvl5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53804-E5C2-489D-ADCE-0A55AA1C85F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626D6-2F30-42BD-A1E4-81F552FECB4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75ED9-5043-46B1-9974-1315CEA4AC9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>
            <a:lvl1pPr>
              <a:defRPr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206375" y="908050"/>
            <a:ext cx="8686800" cy="5400675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83ABA-878F-475A-86B2-9CD66A8349D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A004E-8BDE-43E2-AD56-5DB2D505EE4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4B559B-5B5D-4513-9AE7-13CF57F6B3F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CAC3A-7132-4DD4-84FF-63E85B501A8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Click to edit Master title style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D1C0AC-D8B9-4394-B5A3-79D1B597856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61DF2-E77D-495B-97FD-E29FEC0E1D7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F30AE-CE32-4556-BBC9-A7176819554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BCB21-8728-46EE-BA9D-E68129889B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F1A08-E92E-4686-9CE1-6C63C905C78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B3172-36D8-4F57-B1AD-99B09305FCE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1A525-059C-42BA-8079-1CF08590774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D7D93-11F6-4158-B506-26A433D104D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38938" y="152400"/>
            <a:ext cx="2176462" cy="61563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06375" y="152400"/>
            <a:ext cx="6380163" cy="61563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350FC-4647-44BA-AD9A-DCF21C69E70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9B622-0582-4C37-AAC9-3BF2A5FA8D2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37B4D-23EB-4143-AE30-3B7ECB7160B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B893B-DE82-4D11-B153-FD15135071A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958FEE-9BFE-4231-8BD6-8966A6DECB0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26638-B1E9-4CF1-80BA-F924F090988E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7556-40FD-43A6-B26E-4AD708580CB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1A34E-EB6E-4D94-8A1F-D3BED1A5ADA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95B7F-18B5-4184-A866-D0ED1ED12D4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65194-2673-4B71-B963-CFB113A910A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0F4A2-A24F-4552-916D-666C7BF6E66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E4D920-8EB2-4031-BA87-670EA6F0CE1E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38938" y="152400"/>
            <a:ext cx="2176462" cy="61563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06375" y="152400"/>
            <a:ext cx="6380163" cy="61563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104D1-C924-4ECC-AFDE-18A563AAF44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3900F-C87F-427F-834C-BEDA59550A7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905647-AA1F-4835-99A2-872FA8A6DB3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F557D-01E4-42B0-B409-CC9E5F62642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3D152-D239-4FCA-AEF8-76245A17400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5976E-9E51-4ED8-A92D-26DBE266BFC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CA8AA-F085-4D3C-91FA-49E440B2F2A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9B928-36AA-457B-AB48-2BFE61CC382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06A46-ED4B-4F65-8B68-3F8FFD69479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09DF8-FCAD-4AE5-A758-E35299D4338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12CF1-E32B-429F-81EF-9149C0D02D4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A2B07-9033-46F9-8222-433E5419642E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38938" y="152400"/>
            <a:ext cx="2176462" cy="61563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06375" y="152400"/>
            <a:ext cx="6380163" cy="61563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27A2F-C714-4D1B-9ADD-97AE42078C1E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BB2D0-ED82-484A-AE3E-C1EE28501AD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331BC-9A34-40DB-9E52-1398BA2E029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19EA5-6315-4DF3-B678-8EC8A868F5D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9205D-1B43-4DD7-8F33-68D8D7BD0EA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7120-2727-4F5F-BDB3-F8652E8738E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7317C-3462-446F-9CF4-23B98968756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620E1-360E-411D-AA14-199391B1689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313E3-46AE-4F08-B6BF-1AE17A7DA854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C8F16-1BC1-48EE-B476-497C1E3BCDF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0889A-AE57-4B1A-AD8C-6E7D96D95AD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0594E6-D6AF-4DA0-B2EF-A6D8F86D265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49CC7-59D5-461B-BD1E-AF58F104877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8938" y="152400"/>
            <a:ext cx="2176462" cy="61563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" y="152400"/>
            <a:ext cx="6380163" cy="61563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6CE39-563E-497F-8AAA-95E910C136C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F4A249-53D7-4294-9105-54021BE795D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59B68-28DE-48D9-B937-7A54EFA56CC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F3159-3027-428F-A7AB-18B8A476680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938B8-4A27-4ED9-BB58-6886517EE9B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30CF8-16EF-4A13-8051-5D5EAD1163B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06A43-932A-4567-8FD0-2DE6FA29538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B35F-946D-4E46-BE83-ABB49F96E29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2AC7-DF11-4171-99E2-38FEA9CB173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DCBBA-EC6E-4B22-B8A9-2A0387BBB9D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A4B89-9295-4B2F-887E-AEAEB80440E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BC024-72D2-49F3-9587-9EE56462644E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738938" y="152400"/>
            <a:ext cx="2176462" cy="61563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06375" y="152400"/>
            <a:ext cx="6380163" cy="61563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6BAD9-A756-44DF-AFAA-45107E2D5A4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DCCAB-55CA-49FF-9C3C-A0D9941015D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8DB152-E544-4481-8A44-1C01EE8E410E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29656-3643-4C57-9B9B-12FF1EDA2E64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15F20-A29A-47F9-A87E-C1ACC121BB9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CC07A7-3D49-4403-990A-8A28CA550004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E0AFF-2803-4395-B70E-E6300CD10F9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D2950-F188-4973-B43D-1D5A6B8E470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960BF-5089-400C-82B6-A530E138A5F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603EFE-50DF-4D3D-B493-F654E844C6C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28171-469A-4001-8C9B-4ADA16485AB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781C8-78D4-4840-ADD3-16AC30E19DD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8938" y="152400"/>
            <a:ext cx="2176462" cy="61563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" y="152400"/>
            <a:ext cx="6380163" cy="61563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6547B-9191-4352-9A27-95EF1DB4211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8686800" cy="2624138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6375" y="3684588"/>
            <a:ext cx="8686800" cy="2624137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505F2-08A3-439D-97B1-6556EC4C67E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92E8E-15D6-48B6-B18D-BC2F65C9BC2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3DBDF-08B2-44BE-8C68-129C46ACE0D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19EC8-363A-471D-AF2A-D5356DBBDD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01376-4203-47E8-B00B-E491C5E3CD0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E0B84-44B5-48C0-8EEF-8D177A5044C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7B877-97A8-47CF-AFB5-C83549AFBB1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2340F-2AAE-4062-A5CC-319B4DF5239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49139E-165D-4C2F-B58C-846CFB3C602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A0B69A-BDE5-4BA8-825F-0156BD50D17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5CD5B-BB68-4240-BABF-B3485F903BA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66EF82-1EA4-4AC8-BAD8-2D5431B703D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D004F-2D5E-455B-841D-0C051C69D34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8938" y="152400"/>
            <a:ext cx="2176462" cy="61563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6375" y="152400"/>
            <a:ext cx="6380163" cy="61563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1AC5B-605A-4102-9280-6A2C5013E2B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57715-825E-4BEE-9ABA-39E74C0007C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9600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206375" y="908050"/>
            <a:ext cx="4267200" cy="5400675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5975" y="908050"/>
            <a:ext cx="4267200" cy="5400675"/>
          </a:xfrm>
        </p:spPr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D4E1E-9D22-4B6D-BF4F-746EFA6896E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206375" y="152400"/>
            <a:ext cx="8709025" cy="615632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58AD6-5397-4387-8DCD-964FA39B253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986C5-2C1F-4FD8-B45D-251121D05E9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18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124.xml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7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26.xml"/><Relationship Id="rId9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134.xml"/><Relationship Id="rId9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6.xml"/><Relationship Id="rId13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45.xml"/><Relationship Id="rId12" Type="http://schemas.openxmlformats.org/officeDocument/2006/relationships/slideLayout" Target="../slideLayouts/slideLayout150.xml"/><Relationship Id="rId2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39.xml"/><Relationship Id="rId6" Type="http://schemas.openxmlformats.org/officeDocument/2006/relationships/slideLayout" Target="../slideLayouts/slideLayout144.xml"/><Relationship Id="rId11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14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48.xml"/><Relationship Id="rId4" Type="http://schemas.openxmlformats.org/officeDocument/2006/relationships/slideLayout" Target="../slideLayouts/slideLayout142.xml"/><Relationship Id="rId9" Type="http://schemas.openxmlformats.org/officeDocument/2006/relationships/slideLayout" Target="../slideLayouts/slideLayout147.xml"/><Relationship Id="rId14" Type="http://schemas.openxmlformats.org/officeDocument/2006/relationships/theme" Target="../theme/theme1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theme" Target="../theme/theme8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6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slideLayout" Target="../slideLayouts/slideLayout1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125-inside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17294A16-7E56-4443-9E11-5C9A725F628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100358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 smtClean="0">
                <a:ea typeface="新細明體" pitchFamily="18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4" r:id="rId2"/>
    <p:sldLayoutId id="2147484253" r:id="rId3"/>
    <p:sldLayoutId id="2147484252" r:id="rId4"/>
    <p:sldLayoutId id="2147484251" r:id="rId5"/>
    <p:sldLayoutId id="2147484250" r:id="rId6"/>
    <p:sldLayoutId id="2147484249" r:id="rId7"/>
    <p:sldLayoutId id="2147484248" r:id="rId8"/>
    <p:sldLayoutId id="2147484247" r:id="rId9"/>
    <p:sldLayoutId id="2147484246" r:id="rId10"/>
    <p:sldLayoutId id="2147484245" r:id="rId11"/>
    <p:sldLayoutId id="2147484244" r:id="rId12"/>
    <p:sldLayoutId id="2147484243" r:id="rId13"/>
    <p:sldLayoutId id="2147484242" r:id="rId14"/>
    <p:sldLayoutId id="2147484241" r:id="rId15"/>
    <p:sldLayoutId id="2147484240" r:id="rId16"/>
  </p:sldLayoutIdLst>
  <p:transition>
    <p:random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7" descr="1125-insid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09B2C676-AE38-47F0-AD2C-F8DF42EB020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2698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26981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100358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 smtClean="0">
                <a:solidFill>
                  <a:srgbClr val="000000"/>
                </a:solidFill>
                <a:ea typeface="新細明體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61" r:id="rId1"/>
    <p:sldLayoutId id="2147484360" r:id="rId2"/>
    <p:sldLayoutId id="2147484359" r:id="rId3"/>
    <p:sldLayoutId id="2147484358" r:id="rId4"/>
    <p:sldLayoutId id="2147484357" r:id="rId5"/>
    <p:sldLayoutId id="2147484356" r:id="rId6"/>
    <p:sldLayoutId id="2147484355" r:id="rId7"/>
    <p:sldLayoutId id="2147484354" r:id="rId8"/>
  </p:sldLayoutIdLst>
  <p:transition>
    <p:rand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7" descr="1125-insid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35A6A5B2-FA8F-44BB-BEA1-59422B65C36E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3619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3619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100358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 smtClean="0">
                <a:solidFill>
                  <a:srgbClr val="000000"/>
                </a:solidFill>
                <a:ea typeface="新細明體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69" r:id="rId1"/>
    <p:sldLayoutId id="2147484368" r:id="rId2"/>
    <p:sldLayoutId id="2147484367" r:id="rId3"/>
    <p:sldLayoutId id="2147484366" r:id="rId4"/>
    <p:sldLayoutId id="2147484365" r:id="rId5"/>
    <p:sldLayoutId id="2147484364" r:id="rId6"/>
    <p:sldLayoutId id="2147484363" r:id="rId7"/>
    <p:sldLayoutId id="2147484362" r:id="rId8"/>
  </p:sldLayoutIdLst>
  <p:transition>
    <p:rand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7" descr="1125-inside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E9EC8979-4D31-4233-A077-ADCA93A6A8F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4541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4541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100358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 smtClean="0">
                <a:solidFill>
                  <a:srgbClr val="000000"/>
                </a:solidFill>
                <a:ea typeface="新細明體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7" r:id="rId1"/>
    <p:sldLayoutId id="2147484376" r:id="rId2"/>
    <p:sldLayoutId id="2147484375" r:id="rId3"/>
    <p:sldLayoutId id="2147484374" r:id="rId4"/>
    <p:sldLayoutId id="2147484373" r:id="rId5"/>
    <p:sldLayoutId id="2147484372" r:id="rId6"/>
    <p:sldLayoutId id="2147484371" r:id="rId7"/>
    <p:sldLayoutId id="2147484370" r:id="rId8"/>
  </p:sldLayoutIdLst>
  <p:transition>
    <p:random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626" name="Picture 7" descr="1125-inside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BDD6688C-E10D-4785-993D-EEA539985ED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546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546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100358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 smtClean="0">
                <a:solidFill>
                  <a:srgbClr val="000000"/>
                </a:solidFill>
                <a:ea typeface="新細明體" pitchFamily="18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90" r:id="rId1"/>
    <p:sldLayoutId id="2147484389" r:id="rId2"/>
    <p:sldLayoutId id="2147484388" r:id="rId3"/>
    <p:sldLayoutId id="2147484387" r:id="rId4"/>
    <p:sldLayoutId id="2147484386" r:id="rId5"/>
    <p:sldLayoutId id="2147484385" r:id="rId6"/>
    <p:sldLayoutId id="2147484384" r:id="rId7"/>
    <p:sldLayoutId id="2147484383" r:id="rId8"/>
    <p:sldLayoutId id="2147484382" r:id="rId9"/>
    <p:sldLayoutId id="2147484381" r:id="rId10"/>
    <p:sldLayoutId id="2147484380" r:id="rId11"/>
    <p:sldLayoutId id="2147484379" r:id="rId12"/>
    <p:sldLayoutId id="2147484378" r:id="rId13"/>
  </p:sldLayoutIdLst>
  <p:transition>
    <p:random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7" descr="1125-inside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D11C549B-DED8-4A6F-BE91-E6A86679BF24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843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1843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</a:t>
            </a:r>
          </a:p>
          <a:p>
            <a:pPr lvl="1"/>
            <a:r>
              <a:rPr lang="en-US" altLang="zh-TW" dirty="0" smtClean="0"/>
              <a:t>20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endParaRPr lang="en-US" altLang="zh-TW" dirty="0" smtClean="0"/>
          </a:p>
        </p:txBody>
      </p:sp>
      <p:sp>
        <p:nvSpPr>
          <p:cNvPr id="2054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>
                <a:solidFill>
                  <a:srgbClr val="000000"/>
                </a:solidFill>
                <a:ea typeface="新細明體" pitchFamily="18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65" r:id="rId2"/>
    <p:sldLayoutId id="2147484264" r:id="rId3"/>
    <p:sldLayoutId id="2147484263" r:id="rId4"/>
    <p:sldLayoutId id="2147484262" r:id="rId5"/>
    <p:sldLayoutId id="2147484261" r:id="rId6"/>
    <p:sldLayoutId id="2147484260" r:id="rId7"/>
    <p:sldLayoutId id="2147484259" r:id="rId8"/>
    <p:sldLayoutId id="2147484258" r:id="rId9"/>
    <p:sldLayoutId id="2147484257" r:id="rId10"/>
    <p:sldLayoutId id="2147484256" r:id="rId11"/>
  </p:sldLayoutIdLst>
  <p:transition>
    <p:random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標楷體" panose="03000509000000000000" pitchFamily="65" charset="-120"/>
          <a:ea typeface="標楷體" panose="03000509000000000000" pitchFamily="65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4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標楷體" panose="03000509000000000000" pitchFamily="65" charset="-120"/>
          <a:ea typeface="標楷體" panose="03000509000000000000" pitchFamily="65" charset="-12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7" descr="1125-inside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63CF76D4-A6BD-4747-BF0E-7D81FA76D52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3072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30725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3078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>
                <a:solidFill>
                  <a:srgbClr val="000000"/>
                </a:solidFill>
                <a:ea typeface="新細明體" pitchFamily="18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7" r:id="rId1"/>
    <p:sldLayoutId id="2147484276" r:id="rId2"/>
    <p:sldLayoutId id="2147484275" r:id="rId3"/>
    <p:sldLayoutId id="2147484274" r:id="rId4"/>
    <p:sldLayoutId id="2147484273" r:id="rId5"/>
    <p:sldLayoutId id="2147484272" r:id="rId6"/>
    <p:sldLayoutId id="2147484271" r:id="rId7"/>
    <p:sldLayoutId id="2147484270" r:id="rId8"/>
    <p:sldLayoutId id="2147484269" r:id="rId9"/>
    <p:sldLayoutId id="2147484268" r:id="rId10"/>
    <p:sldLayoutId id="2147484267" r:id="rId11"/>
  </p:sldLayoutIdLst>
  <p:transition>
    <p:random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7" descr="1125-inside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43C8ADF4-1B18-4ACA-874A-E5D6EACA720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4301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4301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4102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>
                <a:solidFill>
                  <a:srgbClr val="000000"/>
                </a:solidFill>
                <a:ea typeface="新細明體" pitchFamily="18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8" r:id="rId1"/>
    <p:sldLayoutId id="2147484287" r:id="rId2"/>
    <p:sldLayoutId id="2147484286" r:id="rId3"/>
    <p:sldLayoutId id="2147484285" r:id="rId4"/>
    <p:sldLayoutId id="2147484284" r:id="rId5"/>
    <p:sldLayoutId id="2147484283" r:id="rId6"/>
    <p:sldLayoutId id="2147484282" r:id="rId7"/>
    <p:sldLayoutId id="2147484281" r:id="rId8"/>
    <p:sldLayoutId id="2147484280" r:id="rId9"/>
    <p:sldLayoutId id="2147484279" r:id="rId10"/>
    <p:sldLayoutId id="2147484278" r:id="rId11"/>
  </p:sldLayoutIdLst>
  <p:transition>
    <p:random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7" descr="1125-inside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1E00D51A-F4B4-496A-9F48-378AF8BC2AC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5530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5301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5126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>
                <a:solidFill>
                  <a:srgbClr val="000000"/>
                </a:solidFill>
                <a:ea typeface="新細明體" pitchFamily="18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9" r:id="rId1"/>
    <p:sldLayoutId id="2147484298" r:id="rId2"/>
    <p:sldLayoutId id="2147484297" r:id="rId3"/>
    <p:sldLayoutId id="2147484296" r:id="rId4"/>
    <p:sldLayoutId id="2147484295" r:id="rId5"/>
    <p:sldLayoutId id="2147484294" r:id="rId6"/>
    <p:sldLayoutId id="2147484293" r:id="rId7"/>
    <p:sldLayoutId id="2147484292" r:id="rId8"/>
    <p:sldLayoutId id="2147484291" r:id="rId9"/>
    <p:sldLayoutId id="2147484290" r:id="rId10"/>
    <p:sldLayoutId id="2147484289" r:id="rId11"/>
  </p:sldLayoutIdLst>
  <p:transition>
    <p:random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7" descr="1125-inside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E6C2FD47-3CDF-4F39-85B2-23DB32CD63F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6758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6758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6150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>
                <a:solidFill>
                  <a:srgbClr val="000000"/>
                </a:solidFill>
                <a:ea typeface="新細明體" pitchFamily="18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0" r:id="rId1"/>
    <p:sldLayoutId id="2147484309" r:id="rId2"/>
    <p:sldLayoutId id="2147484308" r:id="rId3"/>
    <p:sldLayoutId id="2147484307" r:id="rId4"/>
    <p:sldLayoutId id="2147484306" r:id="rId5"/>
    <p:sldLayoutId id="2147484305" r:id="rId6"/>
    <p:sldLayoutId id="2147484304" r:id="rId7"/>
    <p:sldLayoutId id="2147484303" r:id="rId8"/>
    <p:sldLayoutId id="2147484302" r:id="rId9"/>
    <p:sldLayoutId id="2147484301" r:id="rId10"/>
    <p:sldLayoutId id="2147484300" r:id="rId11"/>
  </p:sldLayoutIdLst>
  <p:transition>
    <p:random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7" descr="1125-inside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BDF2559E-519A-441E-94BC-B8F7B31D6922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79876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79877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100358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 smtClean="0">
                <a:solidFill>
                  <a:srgbClr val="000000"/>
                </a:solidFill>
                <a:ea typeface="新細明體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3" r:id="rId1"/>
    <p:sldLayoutId id="2147484322" r:id="rId2"/>
    <p:sldLayoutId id="2147484321" r:id="rId3"/>
    <p:sldLayoutId id="2147484320" r:id="rId4"/>
    <p:sldLayoutId id="2147484319" r:id="rId5"/>
    <p:sldLayoutId id="2147484318" r:id="rId6"/>
    <p:sldLayoutId id="2147484317" r:id="rId7"/>
    <p:sldLayoutId id="2147484316" r:id="rId8"/>
    <p:sldLayoutId id="2147484315" r:id="rId9"/>
    <p:sldLayoutId id="2147484314" r:id="rId10"/>
    <p:sldLayoutId id="2147484313" r:id="rId11"/>
    <p:sldLayoutId id="2147484312" r:id="rId12"/>
    <p:sldLayoutId id="2147484311" r:id="rId13"/>
  </p:sldLayoutIdLst>
  <p:transition>
    <p:random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Picture 7" descr="1125-inside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41B5ED52-B995-4142-81F6-CF467CDA1DD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9421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9421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100358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 smtClean="0">
                <a:solidFill>
                  <a:srgbClr val="000000"/>
                </a:solidFill>
                <a:ea typeface="新細明體" pitchFamily="18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7" r:id="rId1"/>
    <p:sldLayoutId id="2147484336" r:id="rId2"/>
    <p:sldLayoutId id="2147484335" r:id="rId3"/>
    <p:sldLayoutId id="2147484334" r:id="rId4"/>
    <p:sldLayoutId id="2147484333" r:id="rId5"/>
    <p:sldLayoutId id="2147484332" r:id="rId6"/>
    <p:sldLayoutId id="2147484331" r:id="rId7"/>
    <p:sldLayoutId id="2147484330" r:id="rId8"/>
    <p:sldLayoutId id="2147484329" r:id="rId9"/>
    <p:sldLayoutId id="2147484328" r:id="rId10"/>
    <p:sldLayoutId id="2147484327" r:id="rId11"/>
    <p:sldLayoutId id="2147484326" r:id="rId12"/>
    <p:sldLayoutId id="2147484325" r:id="rId13"/>
    <p:sldLayoutId id="2147484324" r:id="rId14"/>
  </p:sldLayoutIdLst>
  <p:transition>
    <p:random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Picture 7" descr="1125-inside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1588" y="44450"/>
            <a:ext cx="9140825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175" y="6453188"/>
            <a:ext cx="981075" cy="2936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kumimoji="0" sz="1200" b="1">
                <a:solidFill>
                  <a:srgbClr val="000000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479DD836-F823-4F7D-AE49-2462986E145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0957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152400"/>
            <a:ext cx="8686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9573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6375" y="908050"/>
            <a:ext cx="868680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en-US" altLang="zh-TW" smtClean="0"/>
              <a:t>20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endParaRPr lang="en-US" altLang="zh-TW" smtClean="0"/>
          </a:p>
        </p:txBody>
      </p:sp>
      <p:sp>
        <p:nvSpPr>
          <p:cNvPr id="100358" name="Text Box 8"/>
          <p:cNvSpPr txBox="1">
            <a:spLocks noChangeArrowheads="1"/>
          </p:cNvSpPr>
          <p:nvPr/>
        </p:nvSpPr>
        <p:spPr bwMode="auto">
          <a:xfrm>
            <a:off x="6696075" y="6491288"/>
            <a:ext cx="2447925" cy="2746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Calibri" pitchFamily="34" charset="0"/>
                <a:ea typeface="標楷體" pitchFamily="65" charset="-12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zh-TW" sz="1200" b="1" dirty="0" smtClean="0">
                <a:solidFill>
                  <a:srgbClr val="000000"/>
                </a:solidFill>
                <a:ea typeface="新細明體" pitchFamily="18" charset="-120"/>
              </a:rPr>
              <a:t>Strictly for internal use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53" r:id="rId1"/>
    <p:sldLayoutId id="2147484352" r:id="rId2"/>
    <p:sldLayoutId id="2147484351" r:id="rId3"/>
    <p:sldLayoutId id="2147484350" r:id="rId4"/>
    <p:sldLayoutId id="2147484349" r:id="rId5"/>
    <p:sldLayoutId id="2147484348" r:id="rId6"/>
    <p:sldLayoutId id="2147484347" r:id="rId7"/>
    <p:sldLayoutId id="2147484346" r:id="rId8"/>
    <p:sldLayoutId id="2147484345" r:id="rId9"/>
    <p:sldLayoutId id="2147484344" r:id="rId10"/>
    <p:sldLayoutId id="2147484343" r:id="rId11"/>
    <p:sldLayoutId id="2147484342" r:id="rId12"/>
    <p:sldLayoutId id="2147484341" r:id="rId13"/>
    <p:sldLayoutId id="2147484340" r:id="rId14"/>
    <p:sldLayoutId id="2147484339" r:id="rId15"/>
    <p:sldLayoutId id="2147484338" r:id="rId16"/>
  </p:sldLayoutIdLst>
  <p:transition>
    <p:random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800" b="1">
          <a:solidFill>
            <a:srgbClr val="BF1400"/>
          </a:solidFill>
          <a:latin typeface="Calibri" pitchFamily="34" charset="0"/>
          <a:ea typeface="新細明體" pitchFamily="18" charset="-120"/>
        </a:defRPr>
      </a:lvl9pPr>
    </p:titleStyle>
    <p:bodyStyle>
      <a:lvl1pPr marL="284163" indent="-284163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 sz="2000" b="1">
          <a:solidFill>
            <a:schemeClr val="tx1"/>
          </a:solidFill>
          <a:latin typeface="+mn-lt"/>
          <a:ea typeface="+mn-ea"/>
          <a:cs typeface="+mn-cs"/>
        </a:defRPr>
      </a:lvl1pPr>
      <a:lvl2pPr marL="668338" indent="-193675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BB2D3F"/>
        </a:buClr>
        <a:buSzPct val="1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2pPr>
      <a:lvl3pPr marL="1050925" indent="-192088" algn="l" rtl="0" eaLnBrk="0" fontAlgn="ctr" hangingPunct="0">
        <a:lnSpc>
          <a:spcPct val="120000"/>
        </a:lnSpc>
        <a:spcBef>
          <a:spcPct val="40000"/>
        </a:spcBef>
        <a:spcAft>
          <a:spcPct val="0"/>
        </a:spcAft>
        <a:buClr>
          <a:srgbClr val="002A8F"/>
        </a:buClr>
        <a:buSzPct val="180000"/>
        <a:buFont typeface="Wingdings" pitchFamily="2" charset="2"/>
        <a:buChar char="§"/>
        <a:defRPr kumimoji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Slide Number Placeholder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5B21B49-7BB2-4BA6-BFC3-13FA35550E70}" type="slidenum">
              <a:rPr lang="en-US" altLang="zh-TW" smtClean="0"/>
              <a:pPr/>
              <a:t>1</a:t>
            </a:fld>
            <a:endParaRPr lang="en-US" altLang="zh-TW" dirty="0" smtClean="0"/>
          </a:p>
        </p:txBody>
      </p:sp>
      <p:sp>
        <p:nvSpPr>
          <p:cNvPr id="171010" name="投影片編號版面配置區 1"/>
          <p:cNvSpPr txBox="1">
            <a:spLocks noGrp="1"/>
          </p:cNvSpPr>
          <p:nvPr/>
        </p:nvSpPr>
        <p:spPr bwMode="auto">
          <a:xfrm>
            <a:off x="4067175" y="6453188"/>
            <a:ext cx="981075" cy="29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fld id="{81A895F4-58B1-447B-A1B6-1B5CC23537E7}" type="slidenum">
              <a:rPr kumimoji="0" lang="en-US" altLang="zh-TW" sz="1200">
                <a:latin typeface="Arial" charset="0"/>
                <a:ea typeface="MS PGothic" pitchFamily="34" charset="-128"/>
              </a:rPr>
              <a:pPr algn="ctr"/>
              <a:t>1</a:t>
            </a:fld>
            <a:endParaRPr kumimoji="0" lang="en-US" altLang="zh-TW" sz="1200" dirty="0">
              <a:latin typeface="Arial" charset="0"/>
              <a:ea typeface="MS PGothic" pitchFamily="34" charset="-128"/>
            </a:endParaRPr>
          </a:p>
        </p:txBody>
      </p:sp>
      <p:pic>
        <p:nvPicPr>
          <p:cNvPr id="1710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75"/>
            <a:ext cx="9180513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1012" name="Text Box 5"/>
          <p:cNvSpPr txBox="1">
            <a:spLocks noChangeArrowheads="1"/>
          </p:cNvSpPr>
          <p:nvPr/>
        </p:nvSpPr>
        <p:spPr bwMode="auto">
          <a:xfrm>
            <a:off x="0" y="1628775"/>
            <a:ext cx="9324975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0" lang="en-US" altLang="zh-TW" sz="3600" b="1" dirty="0" err="1">
                <a:solidFill>
                  <a:srgbClr val="800080"/>
                </a:solidFill>
                <a:latin typeface="Calibri" pitchFamily="34" charset="0"/>
              </a:rPr>
              <a:t>Walsin</a:t>
            </a:r>
            <a:r>
              <a:rPr kumimoji="0" lang="en-US" altLang="zh-TW" sz="3600" b="1" dirty="0">
                <a:solidFill>
                  <a:srgbClr val="800080"/>
                </a:solidFill>
                <a:latin typeface="Calibri" pitchFamily="34" charset="0"/>
              </a:rPr>
              <a:t> </a:t>
            </a:r>
            <a:r>
              <a:rPr kumimoji="0" lang="en-US" altLang="zh-TW" sz="3600" b="1" dirty="0" err="1">
                <a:solidFill>
                  <a:srgbClr val="800080"/>
                </a:solidFill>
                <a:latin typeface="Calibri" pitchFamily="34" charset="0"/>
              </a:rPr>
              <a:t>Lihwa</a:t>
            </a:r>
            <a:r>
              <a:rPr kumimoji="0" lang="en-US" altLang="zh-TW" sz="3600" b="1" dirty="0">
                <a:solidFill>
                  <a:srgbClr val="800080"/>
                </a:solidFill>
                <a:latin typeface="Calibri" pitchFamily="34" charset="0"/>
              </a:rPr>
              <a:t> Corporation</a:t>
            </a:r>
          </a:p>
          <a:p>
            <a:pPr algn="ctr">
              <a:lnSpc>
                <a:spcPct val="120000"/>
              </a:lnSpc>
            </a:pPr>
            <a:r>
              <a:rPr kumimoji="0" lang="en-US" altLang="zh-TW" sz="3600" b="1" dirty="0" smtClean="0">
                <a:solidFill>
                  <a:srgbClr val="800080"/>
                </a:solidFill>
                <a:latin typeface="Calibri" pitchFamily="34" charset="0"/>
              </a:rPr>
              <a:t>2018/</a:t>
            </a:r>
            <a:r>
              <a:rPr kumimoji="0" lang="en-US" altLang="zh-TW" sz="3600" b="1" dirty="0" err="1" smtClean="0">
                <a:solidFill>
                  <a:srgbClr val="800080"/>
                </a:solidFill>
                <a:latin typeface="Calibri" pitchFamily="34" charset="0"/>
              </a:rPr>
              <a:t>Q4</a:t>
            </a:r>
            <a:r>
              <a:rPr kumimoji="0" lang="zh-TW" altLang="en-US" sz="3600" b="1" dirty="0" smtClean="0">
                <a:solidFill>
                  <a:srgbClr val="800080"/>
                </a:solidFill>
                <a:latin typeface="Calibri" pitchFamily="34" charset="0"/>
              </a:rPr>
              <a:t> </a:t>
            </a:r>
            <a:r>
              <a:rPr kumimoji="0" lang="en-US" altLang="zh-TW" sz="3600" b="1" dirty="0">
                <a:solidFill>
                  <a:srgbClr val="800080"/>
                </a:solidFill>
                <a:latin typeface="Calibri" pitchFamily="34" charset="0"/>
              </a:rPr>
              <a:t>Investor Conference</a:t>
            </a:r>
            <a:endParaRPr kumimoji="0" lang="zh-TW" altLang="en-US" sz="3600" b="1" dirty="0">
              <a:solidFill>
                <a:srgbClr val="800080"/>
              </a:solidFill>
              <a:latin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dirty="0"/>
              <a:t>Segment </a:t>
            </a:r>
            <a:r>
              <a:rPr lang="en-US" altLang="zh-TW" sz="2400" dirty="0" smtClean="0"/>
              <a:t>Definition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D1C0AC-D8B9-4394-B5A3-79D1B5978562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8" name="文字方塊 7"/>
          <p:cNvSpPr txBox="1"/>
          <p:nvPr/>
        </p:nvSpPr>
        <p:spPr>
          <a:xfrm>
            <a:off x="323528" y="1052736"/>
            <a:ext cx="8640960" cy="3342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4163" lvl="1" indent="-284163" eaLnBrk="0" fontAlgn="ctr" hangingPunct="0">
              <a:lnSpc>
                <a:spcPct val="150000"/>
              </a:lnSpc>
              <a:spcBef>
                <a:spcPct val="40000"/>
              </a:spcBef>
              <a:buClr>
                <a:srgbClr val="002A8F"/>
              </a:buClr>
              <a:buSzPct val="180000"/>
              <a:buFont typeface="Wingdings" pitchFamily="2" charset="2"/>
              <a:buChar char="§"/>
            </a:pPr>
            <a:r>
              <a:rPr lang="en-US" altLang="zh-TW" sz="1600" kern="0" dirty="0">
                <a:latin typeface="Calibri" panose="020F0502020204030204" pitchFamily="34" charset="0"/>
              </a:rPr>
              <a:t>Stainless </a:t>
            </a:r>
            <a:r>
              <a:rPr lang="en-US" altLang="zh-TW" sz="1600" kern="0" dirty="0" smtClean="0">
                <a:latin typeface="Calibri" panose="020F0502020204030204" pitchFamily="34" charset="0"/>
              </a:rPr>
              <a:t>Steel Segment</a:t>
            </a:r>
            <a:r>
              <a:rPr lang="en-US" altLang="zh-TW" sz="1600" kern="0" dirty="0">
                <a:latin typeface="Calibri" panose="020F0502020204030204" pitchFamily="34" charset="0"/>
              </a:rPr>
              <a:t>: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Yansheui</a:t>
            </a:r>
            <a:r>
              <a:rPr lang="en-US" altLang="zh-TW" sz="1600" kern="0" dirty="0">
                <a:latin typeface="Calibri" panose="020F0502020204030204" pitchFamily="34" charset="0"/>
              </a:rPr>
              <a:t> Factory, Taichung Factory, Yantai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Walsin</a:t>
            </a:r>
            <a:r>
              <a:rPr lang="en-US" altLang="zh-TW" sz="1600" kern="0" dirty="0">
                <a:latin typeface="Calibri" panose="020F0502020204030204" pitchFamily="34" charset="0"/>
              </a:rPr>
              <a:t>,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Jiangyin</a:t>
            </a:r>
            <a:r>
              <a:rPr lang="en-US" altLang="zh-TW" sz="1600" kern="0" dirty="0">
                <a:latin typeface="Calibri" panose="020F0502020204030204" pitchFamily="34" charset="0"/>
              </a:rPr>
              <a:t>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Walsin</a:t>
            </a:r>
            <a:r>
              <a:rPr lang="en-US" altLang="zh-TW" sz="1600" kern="0" dirty="0">
                <a:latin typeface="Calibri" panose="020F0502020204030204" pitchFamily="34" charset="0"/>
              </a:rPr>
              <a:t> Specialty Alloy,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Jiangyin</a:t>
            </a:r>
            <a:r>
              <a:rPr lang="en-US" altLang="zh-TW" sz="1600" kern="0" dirty="0">
                <a:latin typeface="Calibri" panose="020F0502020204030204" pitchFamily="34" charset="0"/>
              </a:rPr>
              <a:t>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Walsin</a:t>
            </a:r>
            <a:r>
              <a:rPr lang="en-US" altLang="zh-TW" sz="1600" kern="0" dirty="0">
                <a:latin typeface="Calibri" panose="020F0502020204030204" pitchFamily="34" charset="0"/>
              </a:rPr>
              <a:t> Steel Cable, Shanghai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Baihe</a:t>
            </a:r>
            <a:r>
              <a:rPr lang="en-US" altLang="zh-TW" sz="1600" kern="0" dirty="0">
                <a:latin typeface="Calibri" panose="020F0502020204030204" pitchFamily="34" charset="0"/>
              </a:rPr>
              <a:t>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Walsin</a:t>
            </a:r>
            <a:r>
              <a:rPr lang="en-US" altLang="zh-TW" sz="1600" kern="0" dirty="0">
                <a:latin typeface="Calibri" panose="020F0502020204030204" pitchFamily="34" charset="0"/>
              </a:rPr>
              <a:t> and Changshu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Walsin</a:t>
            </a:r>
            <a:r>
              <a:rPr lang="en-US" altLang="zh-TW" sz="1600" kern="0" dirty="0">
                <a:latin typeface="Calibri" panose="020F0502020204030204" pitchFamily="34" charset="0"/>
              </a:rPr>
              <a:t>. </a:t>
            </a:r>
          </a:p>
          <a:p>
            <a:pPr marL="284163" lvl="1" indent="-284163" eaLnBrk="0" fontAlgn="ctr" hangingPunct="0">
              <a:lnSpc>
                <a:spcPct val="150000"/>
              </a:lnSpc>
              <a:spcBef>
                <a:spcPct val="40000"/>
              </a:spcBef>
              <a:buClr>
                <a:srgbClr val="002A8F"/>
              </a:buClr>
              <a:buSzPct val="180000"/>
              <a:buFont typeface="Wingdings" pitchFamily="2" charset="2"/>
              <a:buChar char="§"/>
            </a:pPr>
            <a:r>
              <a:rPr lang="en-US" altLang="zh-TW" sz="1600" kern="0" dirty="0">
                <a:latin typeface="Calibri" panose="020F0502020204030204" pitchFamily="34" charset="0"/>
              </a:rPr>
              <a:t>Wire </a:t>
            </a:r>
            <a:r>
              <a:rPr lang="en-US" altLang="zh-TW" sz="1600" kern="0" dirty="0" smtClean="0">
                <a:latin typeface="Calibri" panose="020F0502020204030204" pitchFamily="34" charset="0"/>
              </a:rPr>
              <a:t>and </a:t>
            </a:r>
            <a:r>
              <a:rPr lang="en-US" altLang="zh-TW" sz="1600" kern="0" dirty="0">
                <a:latin typeface="Calibri" panose="020F0502020204030204" pitchFamily="34" charset="0"/>
              </a:rPr>
              <a:t>C</a:t>
            </a:r>
            <a:r>
              <a:rPr lang="en-US" altLang="zh-TW" sz="1600" kern="0" dirty="0" smtClean="0">
                <a:latin typeface="Calibri" panose="020F0502020204030204" pitchFamily="34" charset="0"/>
              </a:rPr>
              <a:t>able Segment</a:t>
            </a:r>
            <a:r>
              <a:rPr lang="en-US" altLang="zh-TW" sz="1600" kern="0" dirty="0">
                <a:latin typeface="Calibri" panose="020F0502020204030204" pitchFamily="34" charset="0"/>
              </a:rPr>
              <a:t>: </a:t>
            </a:r>
            <a:r>
              <a:rPr lang="en-US" altLang="zh-TW" sz="1600" kern="0" dirty="0" err="1" smtClean="0">
                <a:latin typeface="Calibri" panose="020F0502020204030204" pitchFamily="34" charset="0"/>
              </a:rPr>
              <a:t>Xinzhuang</a:t>
            </a:r>
            <a:r>
              <a:rPr lang="en-US" altLang="zh-TW" sz="1600" kern="0" dirty="0" smtClean="0">
                <a:latin typeface="Calibri" panose="020F0502020204030204" pitchFamily="34" charset="0"/>
              </a:rPr>
              <a:t> </a:t>
            </a:r>
            <a:r>
              <a:rPr lang="en-US" altLang="zh-TW" sz="1600" kern="0" dirty="0">
                <a:latin typeface="Calibri" panose="020F0502020204030204" pitchFamily="34" charset="0"/>
              </a:rPr>
              <a:t>Factory, Yangmei Factory, Nanjing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Walsin</a:t>
            </a:r>
            <a:r>
              <a:rPr lang="en-US" altLang="zh-TW" sz="1600" kern="0" dirty="0">
                <a:latin typeface="Calibri" panose="020F0502020204030204" pitchFamily="34" charset="0"/>
              </a:rPr>
              <a:t> Metal, Dongguan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Walsin</a:t>
            </a:r>
            <a:r>
              <a:rPr lang="en-US" altLang="zh-TW" sz="1600" kern="0" dirty="0">
                <a:latin typeface="Calibri" panose="020F0502020204030204" pitchFamily="34" charset="0"/>
              </a:rPr>
              <a:t> and Shanghai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Walsin</a:t>
            </a:r>
            <a:r>
              <a:rPr lang="en-US" altLang="zh-TW" sz="1600" kern="0" dirty="0">
                <a:latin typeface="Calibri" panose="020F0502020204030204" pitchFamily="34" charset="0"/>
              </a:rPr>
              <a:t> Power Wire &amp; Cable.</a:t>
            </a:r>
          </a:p>
          <a:p>
            <a:pPr marL="284163" lvl="1" indent="-284163" eaLnBrk="0" fontAlgn="ctr" hangingPunct="0">
              <a:lnSpc>
                <a:spcPct val="150000"/>
              </a:lnSpc>
              <a:spcBef>
                <a:spcPct val="40000"/>
              </a:spcBef>
              <a:buClr>
                <a:srgbClr val="002A8F"/>
              </a:buClr>
              <a:buSzPct val="180000"/>
              <a:buFont typeface="Wingdings" pitchFamily="2" charset="2"/>
              <a:buChar char="§"/>
            </a:pPr>
            <a:r>
              <a:rPr lang="en-US" altLang="zh-TW" sz="1600" kern="0" dirty="0">
                <a:latin typeface="Calibri" panose="020F0502020204030204" pitchFamily="34" charset="0"/>
              </a:rPr>
              <a:t>Investments: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Winbond</a:t>
            </a:r>
            <a:r>
              <a:rPr lang="en-US" altLang="zh-TW" sz="1600" kern="0" dirty="0">
                <a:latin typeface="Calibri" panose="020F0502020204030204" pitchFamily="34" charset="0"/>
              </a:rPr>
              <a:t>,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Walsin</a:t>
            </a:r>
            <a:r>
              <a:rPr lang="en-US" altLang="zh-TW" sz="1600" kern="0" dirty="0">
                <a:latin typeface="Calibri" panose="020F0502020204030204" pitchFamily="34" charset="0"/>
              </a:rPr>
              <a:t> Technology Corporation, Walton Advanced Engineering,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HannStar</a:t>
            </a:r>
            <a:r>
              <a:rPr lang="en-US" altLang="zh-TW" sz="1600" kern="0" dirty="0">
                <a:latin typeface="Calibri" panose="020F0502020204030204" pitchFamily="34" charset="0"/>
              </a:rPr>
              <a:t> Display Corporation ,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HannStar</a:t>
            </a:r>
            <a:r>
              <a:rPr lang="en-US" altLang="zh-TW" sz="1600" kern="0" dirty="0">
                <a:latin typeface="Calibri" panose="020F0502020204030204" pitchFamily="34" charset="0"/>
              </a:rPr>
              <a:t> Board Corporation, Borrego</a:t>
            </a:r>
            <a:r>
              <a:rPr lang="en-US" altLang="zh-TW" sz="1600" kern="0" dirty="0" smtClean="0">
                <a:latin typeface="Calibri" panose="020F0502020204030204" pitchFamily="34" charset="0"/>
              </a:rPr>
              <a:t>, Lippo, </a:t>
            </a:r>
            <a:r>
              <a:rPr lang="en-US" altLang="zh-TW" sz="1600" kern="0" dirty="0" err="1" smtClean="0">
                <a:latin typeface="Calibri" panose="020F0502020204030204" pitchFamily="34" charset="0"/>
              </a:rPr>
              <a:t>WPT</a:t>
            </a:r>
            <a:r>
              <a:rPr lang="en-US" altLang="zh-TW" sz="1600" kern="0" dirty="0">
                <a:latin typeface="Calibri" panose="020F0502020204030204" pitchFamily="34" charset="0"/>
              </a:rPr>
              <a:t>, Hangzhou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Walsin</a:t>
            </a:r>
            <a:r>
              <a:rPr lang="en-US" altLang="zh-TW" sz="1600" kern="0" dirty="0">
                <a:latin typeface="Calibri" panose="020F0502020204030204" pitchFamily="34" charset="0"/>
              </a:rPr>
              <a:t> Power Cable &amp; Wire Co., Ltd., </a:t>
            </a:r>
            <a:r>
              <a:rPr lang="en-US" altLang="zh-TW" sz="1600" kern="0" dirty="0" err="1">
                <a:latin typeface="Calibri" panose="020F0502020204030204" pitchFamily="34" charset="0"/>
              </a:rPr>
              <a:t>Jinxin</a:t>
            </a:r>
            <a:r>
              <a:rPr lang="en-US" altLang="zh-TW" sz="1600" kern="0" dirty="0">
                <a:latin typeface="Calibri" panose="020F0502020204030204" pitchFamily="34" charset="0"/>
              </a:rPr>
              <a:t> Investment Co., </a:t>
            </a:r>
            <a:r>
              <a:rPr lang="en-US" altLang="zh-TW" sz="1600" kern="0" dirty="0" smtClean="0">
                <a:latin typeface="Calibri" panose="020F0502020204030204" pitchFamily="34" charset="0"/>
              </a:rPr>
              <a:t>Ltd</a:t>
            </a:r>
            <a:r>
              <a:rPr lang="en-US" altLang="zh-TW" sz="1600" kern="0" dirty="0">
                <a:latin typeface="Calibri" panose="020F0502020204030204" pitchFamily="34" charset="0"/>
              </a:rPr>
              <a:t> and</a:t>
            </a:r>
            <a:r>
              <a:rPr lang="zh-TW" altLang="en-US" sz="1600" kern="0" dirty="0">
                <a:latin typeface="Calibri" panose="020F0502020204030204" pitchFamily="34" charset="0"/>
              </a:rPr>
              <a:t> </a:t>
            </a:r>
            <a:r>
              <a:rPr lang="en-US" sz="1600" kern="0" dirty="0" err="1">
                <a:latin typeface="Calibri" panose="020F0502020204030204" pitchFamily="34" charset="0"/>
              </a:rPr>
              <a:t>Powertec</a:t>
            </a:r>
            <a:r>
              <a:rPr lang="en-US" sz="1600" kern="0" dirty="0">
                <a:latin typeface="Calibri" panose="020F0502020204030204" pitchFamily="34" charset="0"/>
              </a:rPr>
              <a:t> Energy Corp.</a:t>
            </a:r>
          </a:p>
          <a:p>
            <a:pPr marL="284163" lvl="1" indent="-284163" eaLnBrk="0" fontAlgn="ctr" hangingPunct="0">
              <a:lnSpc>
                <a:spcPct val="150000"/>
              </a:lnSpc>
              <a:spcBef>
                <a:spcPct val="40000"/>
              </a:spcBef>
              <a:buClr>
                <a:srgbClr val="002A8F"/>
              </a:buClr>
              <a:buSzPct val="180000"/>
              <a:buFont typeface="Wingdings" pitchFamily="2" charset="2"/>
              <a:buChar char="§"/>
            </a:pPr>
            <a:r>
              <a:rPr lang="en-US" altLang="zh-TW" sz="1600" kern="0" dirty="0" smtClean="0">
                <a:latin typeface="Calibri" panose="020F0502020204030204" pitchFamily="34" charset="0"/>
              </a:rPr>
              <a:t>Others: impairment loss, tax for undistributed surplus earnings, etc.</a:t>
            </a:r>
            <a:endParaRPr lang="en-US" altLang="zh-TW" sz="1600" kern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7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Disclaimer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052736"/>
            <a:ext cx="7848872" cy="3817094"/>
          </a:xfrm>
        </p:spPr>
        <p:txBody>
          <a:bodyPr/>
          <a:lstStyle/>
          <a:p>
            <a:r>
              <a:rPr lang="en-US" altLang="zh-TW" sz="2400" b="0" dirty="0" err="1"/>
              <a:t>Walsin’s</a:t>
            </a:r>
            <a:r>
              <a:rPr lang="en-US" altLang="zh-TW" sz="2400" b="0" dirty="0"/>
              <a:t> statements of its current expectations are forward looking statements subject to significant risks and uncertainties and actual results may differ materially </a:t>
            </a:r>
            <a:r>
              <a:rPr lang="en-US" altLang="zh-TW" sz="2400" b="0" dirty="0" smtClean="0"/>
              <a:t>from </a:t>
            </a:r>
            <a:r>
              <a:rPr lang="en-US" altLang="zh-TW" sz="2400" b="0" dirty="0"/>
              <a:t>these forward-looking statements. </a:t>
            </a:r>
          </a:p>
          <a:p>
            <a:r>
              <a:rPr lang="en-US" altLang="zh-TW" sz="2400" b="0" dirty="0"/>
              <a:t>Except as required by law, </a:t>
            </a:r>
            <a:r>
              <a:rPr lang="en-US" altLang="zh-TW" sz="2400" b="0" dirty="0" err="1"/>
              <a:t>Walsin</a:t>
            </a:r>
            <a:r>
              <a:rPr lang="en-US" altLang="zh-TW" sz="2400" b="0" dirty="0"/>
              <a:t> undertakes no obligation to update any forward-looking statement, whether as a result of new information, future events, or otherwise.</a:t>
            </a:r>
            <a:endParaRPr lang="zh-TW" altLang="en-US" sz="2400" b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D1C0AC-D8B9-4394-B5A3-79D1B5978562}" type="slidenum">
              <a:rPr lang="en-US" altLang="zh-TW" smtClean="0"/>
              <a:pPr>
                <a:defRPr/>
              </a:pPr>
              <a:t>2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8194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Agenda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D1C0AC-D8B9-4394-B5A3-79D1B5978562}" type="slidenum">
              <a:rPr lang="en-US" altLang="zh-TW" smtClean="0"/>
              <a:pPr>
                <a:defRPr/>
              </a:pPr>
              <a:t>3</a:t>
            </a:fld>
            <a:endParaRPr lang="en-US" altLang="zh-TW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564233"/>
              </p:ext>
            </p:extLst>
          </p:nvPr>
        </p:nvGraphicFramePr>
        <p:xfrm>
          <a:off x="251520" y="908722"/>
          <a:ext cx="8352928" cy="47525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16624">
                  <a:extLst>
                    <a:ext uri="{9D8B030D-6E8A-4147-A177-3AD203B41FA5}">
                      <a16:colId xmlns="" xmlns:p14="http://schemas.microsoft.com/office/powerpoint/2010/main" xmlns:mc="http://schemas.openxmlformats.org/markup-compatibility/2006" xmlns:a16="http://schemas.microsoft.com/office/drawing/2014/main" val="20000"/>
                    </a:ext>
                  </a:extLst>
                </a:gridCol>
                <a:gridCol w="2736304">
                  <a:extLst>
                    <a:ext uri="{9D8B030D-6E8A-4147-A177-3AD203B41FA5}">
                      <a16:colId xmlns="" xmlns:p14="http://schemas.microsoft.com/office/powerpoint/2010/main" xmlns:mc="http://schemas.openxmlformats.org/markup-compatibility/2006" xmlns:a16="http://schemas.microsoft.com/office/drawing/2014/main" val="20001"/>
                    </a:ext>
                  </a:extLst>
                </a:gridCol>
              </a:tblGrid>
              <a:tr h="806489">
                <a:tc>
                  <a:txBody>
                    <a:bodyPr/>
                    <a:lstStyle/>
                    <a:p>
                      <a:pPr marL="285750" indent="-285750" algn="l"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buChar char="n"/>
                      </a:pPr>
                      <a:r>
                        <a:rPr kumimoji="1" lang="en-US" altLang="zh-TW" sz="2400" b="1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2018</a:t>
                      </a:r>
                      <a:r>
                        <a:rPr kumimoji="1" lang="en-US" altLang="zh-TW" sz="2400" b="1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kumimoji="1" lang="en-US" altLang="zh-TW" sz="2400" b="1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P</a:t>
                      </a:r>
                      <a:r>
                        <a:rPr kumimoji="1" lang="en-US" altLang="zh-TW" sz="2400" b="1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rofit</a:t>
                      </a:r>
                      <a:endParaRPr lang="en-US" altLang="zh-TW" sz="2400" dirty="0"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2400" dirty="0"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P4 </a:t>
                      </a:r>
                      <a:endParaRPr lang="zh-TW" altLang="en-US" sz="2400" dirty="0"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0"/>
                  </a:ext>
                </a:extLst>
              </a:tr>
              <a:tr h="806489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buChar char="n"/>
                      </a:pPr>
                      <a:r>
                        <a:rPr kumimoji="1" lang="en-US" altLang="zh-TW" sz="2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Wire and </a:t>
                      </a:r>
                      <a:r>
                        <a:rPr kumimoji="1" lang="en-US" altLang="zh-TW" sz="2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Cable</a:t>
                      </a:r>
                      <a:r>
                        <a:rPr kumimoji="1" lang="en-US" altLang="zh-TW" sz="2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 Segment</a:t>
                      </a:r>
                      <a:endParaRPr kumimoji="1" lang="zh-TW" altLang="en-US" sz="2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P5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1"/>
                  </a:ext>
                </a:extLst>
              </a:tr>
              <a:tr h="806489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buChar char="n"/>
                      </a:pPr>
                      <a:r>
                        <a:rPr kumimoji="1" lang="en-US" altLang="zh-TW" sz="2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Stainless </a:t>
                      </a:r>
                      <a:r>
                        <a:rPr kumimoji="1" lang="en-US" altLang="zh-TW" sz="2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Steel</a:t>
                      </a:r>
                      <a:r>
                        <a:rPr kumimoji="1" lang="en-US" altLang="zh-TW" sz="2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 Segment</a:t>
                      </a:r>
                      <a:endParaRPr kumimoji="1" lang="zh-TW" altLang="en-US" sz="2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P6</a:t>
                      </a:r>
                      <a:r>
                        <a:rPr lang="en-US" altLang="zh-TW" sz="2400" baseline="0" dirty="0"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~ P7</a:t>
                      </a:r>
                      <a:endParaRPr lang="en-US" altLang="zh-TW" sz="2400" dirty="0"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2"/>
                  </a:ext>
                </a:extLst>
              </a:tr>
              <a:tr h="806489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buChar char="n"/>
                      </a:pPr>
                      <a:r>
                        <a:rPr kumimoji="1" lang="en-US" altLang="zh-TW" sz="2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Commercial </a:t>
                      </a:r>
                      <a:r>
                        <a:rPr kumimoji="1" lang="en-US" altLang="zh-TW" sz="2400" b="1" kern="120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Real Estate Segment</a:t>
                      </a:r>
                      <a:endParaRPr kumimoji="1" lang="zh-TW" altLang="en-US" sz="2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P8</a:t>
                      </a:r>
                      <a:endParaRPr lang="zh-TW" altLang="en-US" sz="2400" dirty="0"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3"/>
                  </a:ext>
                </a:extLst>
              </a:tr>
              <a:tr h="1526570"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buChar char="n"/>
                      </a:pPr>
                      <a:r>
                        <a:rPr kumimoji="1" lang="en-US" altLang="zh-TW" sz="24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Appendix</a:t>
                      </a:r>
                    </a:p>
                    <a:p>
                      <a:pPr marL="742950" lvl="1" indent="-285750" algn="l" defTabSz="914400" rtl="0" eaLnBrk="1" latinLnBrk="0" hangingPunct="1">
                        <a:buClr>
                          <a:schemeClr val="tx2"/>
                        </a:buClr>
                        <a:buSzPct val="80000"/>
                        <a:buFont typeface="Wingdings" panose="05000000000000000000" pitchFamily="2" charset="2"/>
                        <a:buChar char="n"/>
                      </a:pPr>
                      <a:r>
                        <a:rPr kumimoji="1" lang="en-US" altLang="zh-TW" sz="2400" b="1" kern="1200" baseline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Segment </a:t>
                      </a:r>
                      <a:r>
                        <a:rPr kumimoji="1" lang="en-US" altLang="zh-TW" sz="2400" b="1" kern="1200" baseline="0" dirty="0" smtClean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Definitions</a:t>
                      </a:r>
                      <a:endParaRPr kumimoji="1" lang="en-US" altLang="zh-TW" sz="2400" b="1" kern="12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dirty="0"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P9 ~ P10</a:t>
                      </a:r>
                      <a:endParaRPr lang="zh-TW" altLang="en-US" sz="2400" dirty="0"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75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2018</a:t>
            </a:r>
            <a:r>
              <a:rPr lang="zh-TW" altLang="en-US" dirty="0">
                <a:latin typeface="Calibri" panose="020F0502020204030204" pitchFamily="34" charset="0"/>
                <a:ea typeface="標楷體" panose="03000509000000000000" pitchFamily="65" charset="-120"/>
              </a:rPr>
              <a:t> </a:t>
            </a:r>
            <a:r>
              <a:rPr lang="en-US" altLang="zh-TW" dirty="0">
                <a:ea typeface="標楷體" panose="03000509000000000000" pitchFamily="65" charset="-120"/>
              </a:rPr>
              <a:t>Profit</a:t>
            </a:r>
            <a:r>
              <a:rPr lang="zh-TW" altLang="en-US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  </a:t>
            </a:r>
            <a:endParaRPr lang="zh-TW" altLang="en-US" dirty="0">
              <a:latin typeface="Calibri" panose="020F0502020204030204" pitchFamily="34" charset="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>
          <a:xfrm>
            <a:off x="4068000" y="6454800"/>
            <a:ext cx="981075" cy="293687"/>
          </a:xfrm>
        </p:spPr>
        <p:txBody>
          <a:bodyPr/>
          <a:lstStyle/>
          <a:p>
            <a:pPr>
              <a:defRPr/>
            </a:pPr>
            <a:fld id="{C9D1C0AC-D8B9-4394-B5A3-79D1B5978562}" type="slidenum">
              <a:rPr lang="en-US" altLang="zh-TW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en-US" altLang="zh-TW" dirty="0">
              <a:latin typeface="Calibri" panose="020F0502020204030204" pitchFamily="34" charset="0"/>
            </a:endParaRPr>
          </a:p>
        </p:txBody>
      </p:sp>
      <p:sp>
        <p:nvSpPr>
          <p:cNvPr id="7" name="內容版面配置區 2"/>
          <p:cNvSpPr>
            <a:spLocks noGrp="1"/>
          </p:cNvSpPr>
          <p:nvPr>
            <p:ph idx="1"/>
          </p:nvPr>
        </p:nvSpPr>
        <p:spPr>
          <a:xfrm>
            <a:off x="107504" y="836712"/>
            <a:ext cx="3670633" cy="3395463"/>
          </a:xfrm>
        </p:spPr>
        <p:txBody>
          <a:bodyPr/>
          <a:lstStyle/>
          <a:p>
            <a:r>
              <a:rPr lang="en-US" altLang="zh-TW" sz="1600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The company’s </a:t>
            </a:r>
            <a:r>
              <a:rPr lang="en-US" altLang="zh-TW" sz="1600" dirty="0" smtClean="0">
                <a:ea typeface="標楷體" panose="03000509000000000000" pitchFamily="65" charset="-120"/>
              </a:rPr>
              <a:t>profits hit record high. However, supply </a:t>
            </a:r>
            <a:r>
              <a:rPr lang="en-US" altLang="zh-TW" sz="1600" dirty="0">
                <a:ea typeface="標楷體" panose="03000509000000000000" pitchFamily="65" charset="-120"/>
              </a:rPr>
              <a:t>and </a:t>
            </a:r>
            <a:r>
              <a:rPr lang="en-US" altLang="zh-TW" sz="1600" dirty="0" smtClean="0">
                <a:ea typeface="標楷體" panose="03000509000000000000" pitchFamily="65" charset="-120"/>
              </a:rPr>
              <a:t>demand imbalance in the stainless steel market intensified in the second half of the year, impacting </a:t>
            </a:r>
            <a:r>
              <a:rPr lang="en-US" altLang="zh-TW" sz="1600" dirty="0">
                <a:ea typeface="標楷體" panose="03000509000000000000" pitchFamily="65" charset="-120"/>
              </a:rPr>
              <a:t>the stainless steel segment’s </a:t>
            </a:r>
            <a:r>
              <a:rPr lang="en-US" altLang="zh-TW" sz="1600" dirty="0" smtClean="0">
                <a:ea typeface="標楷體" panose="03000509000000000000" pitchFamily="65" charset="-120"/>
              </a:rPr>
              <a:t>profits</a:t>
            </a:r>
            <a:endParaRPr lang="en-US" altLang="zh-TW" sz="1600" dirty="0" smtClean="0">
              <a:latin typeface="Calibri" panose="020F0502020204030204" pitchFamily="34" charset="0"/>
              <a:ea typeface="標楷體" panose="03000509000000000000" pitchFamily="65" charset="-120"/>
            </a:endParaRPr>
          </a:p>
          <a:p>
            <a:r>
              <a:rPr lang="en-US" altLang="zh-TW" sz="1600" dirty="0" smtClean="0">
                <a:ea typeface="標楷體" panose="03000509000000000000" pitchFamily="65" charset="-120"/>
              </a:rPr>
              <a:t>The commercial </a:t>
            </a:r>
            <a:r>
              <a:rPr lang="en-US" altLang="zh-TW" sz="1600" dirty="0">
                <a:ea typeface="標楷體" panose="03000509000000000000" pitchFamily="65" charset="-120"/>
              </a:rPr>
              <a:t>real estate segment recognized </a:t>
            </a:r>
            <a:r>
              <a:rPr lang="en-US" altLang="zh-TW" sz="1600" dirty="0" smtClean="0">
                <a:ea typeface="標楷體" panose="03000509000000000000" pitchFamily="65" charset="-120"/>
              </a:rPr>
              <a:t>profits from </a:t>
            </a:r>
            <a:r>
              <a:rPr lang="en-US" altLang="zh-TW" sz="1600" dirty="0">
                <a:ea typeface="標楷體" panose="03000509000000000000" pitchFamily="65" charset="-120"/>
              </a:rPr>
              <a:t>the closing of the </a:t>
            </a:r>
            <a:r>
              <a:rPr lang="en-US" altLang="zh-TW" sz="1600" dirty="0" smtClean="0">
                <a:ea typeface="標楷體" panose="03000509000000000000" pitchFamily="65" charset="-120"/>
              </a:rPr>
              <a:t>Phase I office units on Lot </a:t>
            </a:r>
            <a:r>
              <a:rPr lang="en-US" altLang="zh-TW" sz="1600" dirty="0">
                <a:ea typeface="標楷體" panose="03000509000000000000" pitchFamily="65" charset="-120"/>
              </a:rPr>
              <a:t>AB </a:t>
            </a:r>
            <a:r>
              <a:rPr lang="en-US" altLang="zh-TW" sz="1600" dirty="0" smtClean="0">
                <a:ea typeface="標楷體" panose="03000509000000000000" pitchFamily="65" charset="-120"/>
              </a:rPr>
              <a:t>and Phase II residential </a:t>
            </a:r>
            <a:r>
              <a:rPr lang="en-US" altLang="zh-TW" sz="1600" dirty="0">
                <a:ea typeface="標楷體" panose="03000509000000000000" pitchFamily="65" charset="-120"/>
              </a:rPr>
              <a:t>units </a:t>
            </a:r>
            <a:r>
              <a:rPr lang="en-US" altLang="zh-TW" sz="1600" dirty="0" smtClean="0">
                <a:ea typeface="標楷體" panose="03000509000000000000" pitchFamily="65" charset="-120"/>
              </a:rPr>
              <a:t>on Lot D</a:t>
            </a:r>
            <a:endParaRPr lang="en-US" altLang="zh-TW" sz="1600" dirty="0" smtClean="0">
              <a:latin typeface="Calibri" panose="020F0502020204030204" pitchFamily="34" charset="0"/>
              <a:ea typeface="標楷體" panose="03000509000000000000" pitchFamily="65" charset="-120"/>
            </a:endParaRPr>
          </a:p>
          <a:p>
            <a:r>
              <a:rPr lang="en-US" altLang="zh-TW" sz="1600" dirty="0" smtClean="0">
                <a:ea typeface="標楷體" panose="03000509000000000000" pitchFamily="65" charset="-120"/>
              </a:rPr>
              <a:t>Investments profits increased </a:t>
            </a:r>
            <a:r>
              <a:rPr lang="en-US" altLang="zh-TW" sz="1600" dirty="0">
                <a:ea typeface="標楷體" panose="03000509000000000000" pitchFamily="65" charset="-120"/>
              </a:rPr>
              <a:t>mainly due to </a:t>
            </a:r>
            <a:r>
              <a:rPr lang="en-US" altLang="zh-TW" sz="1600" dirty="0" smtClean="0">
                <a:ea typeface="標楷體" panose="03000509000000000000" pitchFamily="65" charset="-120"/>
              </a:rPr>
              <a:t>recognition </a:t>
            </a:r>
            <a:r>
              <a:rPr lang="en-US" altLang="zh-TW" sz="1600" dirty="0">
                <a:ea typeface="標楷體" panose="03000509000000000000" pitchFamily="65" charset="-120"/>
              </a:rPr>
              <a:t>of increased</a:t>
            </a:r>
            <a:r>
              <a:rPr lang="zh-TW" altLang="en-US" sz="1600" dirty="0">
                <a:latin typeface="Calibri" panose="020F0502020204030204" pitchFamily="34" charset="0"/>
                <a:ea typeface="標楷體" panose="03000509000000000000" pitchFamily="65" charset="-120"/>
              </a:rPr>
              <a:t> </a:t>
            </a:r>
            <a:r>
              <a:rPr lang="en-US" altLang="zh-TW" sz="1600" dirty="0" smtClean="0">
                <a:ea typeface="標楷體" panose="03000509000000000000" pitchFamily="65" charset="-120"/>
              </a:rPr>
              <a:t>profits from the </a:t>
            </a:r>
            <a:r>
              <a:rPr lang="en-US" altLang="zh-TW" sz="1600" dirty="0">
                <a:ea typeface="標楷體" panose="03000509000000000000" pitchFamily="65" charset="-120"/>
              </a:rPr>
              <a:t>investment in </a:t>
            </a:r>
            <a:r>
              <a:rPr lang="en-US" altLang="zh-TW" sz="1600" dirty="0" err="1">
                <a:ea typeface="標楷體" panose="03000509000000000000" pitchFamily="65" charset="-120"/>
              </a:rPr>
              <a:t>Walsin</a:t>
            </a:r>
            <a:r>
              <a:rPr lang="en-US" altLang="zh-TW" sz="1600" dirty="0">
                <a:ea typeface="標楷體" panose="03000509000000000000" pitchFamily="65" charset="-120"/>
              </a:rPr>
              <a:t> Technology </a:t>
            </a:r>
            <a:r>
              <a:rPr lang="en-US" altLang="zh-TW" sz="1600" dirty="0" smtClean="0">
                <a:ea typeface="標楷體" panose="03000509000000000000" pitchFamily="65" charset="-120"/>
              </a:rPr>
              <a:t>Corporation</a:t>
            </a:r>
            <a:endParaRPr lang="en-US" altLang="zh-TW" sz="1600" dirty="0" smtClean="0">
              <a:latin typeface="Calibri" panose="020F0502020204030204" pitchFamily="34" charset="0"/>
              <a:ea typeface="標楷體" panose="03000509000000000000" pitchFamily="65" charset="-120"/>
            </a:endParaRPr>
          </a:p>
          <a:p>
            <a:r>
              <a:rPr lang="en-US" altLang="zh-TW" sz="1600" dirty="0" smtClean="0">
                <a:ea typeface="標楷體" panose="03000509000000000000" pitchFamily="65" charset="-120"/>
              </a:rPr>
              <a:t>2018 EPS was </a:t>
            </a:r>
            <a:r>
              <a:rPr lang="en-US" altLang="zh-TW" sz="1600" dirty="0" err="1" smtClean="0">
                <a:ea typeface="標楷體" panose="03000509000000000000" pitchFamily="65" charset="-120"/>
              </a:rPr>
              <a:t>NTD3.53</a:t>
            </a:r>
            <a:r>
              <a:rPr lang="en-US" altLang="zh-TW" sz="1600" dirty="0" smtClean="0">
                <a:ea typeface="標楷體" panose="03000509000000000000" pitchFamily="65" charset="-120"/>
              </a:rPr>
              <a:t> and t</a:t>
            </a:r>
            <a:r>
              <a:rPr lang="en-US" altLang="zh-TW" sz="1600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he </a:t>
            </a:r>
            <a:r>
              <a:rPr lang="en-US" altLang="zh-TW" sz="1600" dirty="0">
                <a:latin typeface="Calibri" panose="020F0502020204030204" pitchFamily="34" charset="0"/>
                <a:ea typeface="標楷體" panose="03000509000000000000" pitchFamily="65" charset="-120"/>
              </a:rPr>
              <a:t>company </a:t>
            </a:r>
            <a:r>
              <a:rPr lang="en-US" altLang="zh-TW" sz="1600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declared </a:t>
            </a:r>
            <a:r>
              <a:rPr lang="en-US" altLang="zh-TW" sz="1600" dirty="0">
                <a:latin typeface="Calibri" panose="020F0502020204030204" pitchFamily="34" charset="0"/>
                <a:ea typeface="標楷體" panose="03000509000000000000" pitchFamily="65" charset="-120"/>
              </a:rPr>
              <a:t>a dividend of </a:t>
            </a:r>
            <a:r>
              <a:rPr lang="en-US" altLang="zh-TW" sz="1600" dirty="0" err="1" smtClean="0">
                <a:latin typeface="Calibri" panose="020F0502020204030204" pitchFamily="34" charset="0"/>
                <a:ea typeface="標楷體" panose="03000509000000000000" pitchFamily="65" charset="-120"/>
              </a:rPr>
              <a:t>NTD1.2</a:t>
            </a:r>
            <a:r>
              <a:rPr lang="en-US" altLang="zh-TW" sz="1600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 </a:t>
            </a:r>
            <a:r>
              <a:rPr lang="en-US" altLang="zh-TW" sz="1600" dirty="0">
                <a:latin typeface="Calibri" panose="020F0502020204030204" pitchFamily="34" charset="0"/>
                <a:ea typeface="標楷體" panose="03000509000000000000" pitchFamily="65" charset="-120"/>
              </a:rPr>
              <a:t>per </a:t>
            </a:r>
            <a:r>
              <a:rPr lang="en-US" altLang="zh-TW" sz="1600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share</a:t>
            </a:r>
            <a:endParaRPr lang="en-US" altLang="zh-TW" sz="1600" dirty="0">
              <a:latin typeface="Calibri" panose="020F0502020204030204" pitchFamily="34" charset="0"/>
              <a:ea typeface="標楷體" panose="03000509000000000000" pitchFamily="65" charset="-120"/>
            </a:endParaRPr>
          </a:p>
        </p:txBody>
      </p:sp>
      <p:sp>
        <p:nvSpPr>
          <p:cNvPr id="10" name="文字方塊 4"/>
          <p:cNvSpPr txBox="1"/>
          <p:nvPr/>
        </p:nvSpPr>
        <p:spPr>
          <a:xfrm>
            <a:off x="3851920" y="6093296"/>
            <a:ext cx="4788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+mn-lt"/>
              </a:rPr>
              <a:t>Please </a:t>
            </a:r>
            <a:r>
              <a:rPr lang="en-US" altLang="zh-TW" sz="1200" dirty="0" smtClean="0">
                <a:latin typeface="+mn-lt"/>
              </a:rPr>
              <a:t>refer to the Appendix for </a:t>
            </a:r>
            <a:r>
              <a:rPr lang="en-US" altLang="zh-TW" sz="1200" dirty="0">
                <a:latin typeface="+mn-lt"/>
              </a:rPr>
              <a:t>each segment’s </a:t>
            </a:r>
            <a:r>
              <a:rPr lang="en-US" altLang="zh-TW" sz="1200" dirty="0" smtClean="0">
                <a:latin typeface="+mn-lt"/>
              </a:rPr>
              <a:t>definition</a:t>
            </a:r>
            <a:endParaRPr lang="en-US" altLang="zh-TW" sz="1200" dirty="0">
              <a:latin typeface="+mn-lt"/>
            </a:endParaRPr>
          </a:p>
        </p:txBody>
      </p:sp>
      <p:pic>
        <p:nvPicPr>
          <p:cNvPr id="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980728"/>
            <a:ext cx="4824536" cy="1465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655644"/>
            <a:ext cx="5115135" cy="3437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381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4553933" y="710760"/>
            <a:ext cx="41044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>
                <a:latin typeface="Arial" panose="020B0604020202020204" pitchFamily="34" charset="0"/>
                <a:cs typeface="Arial" panose="020B0604020202020204" pitchFamily="34" charset="0"/>
              </a:rPr>
              <a:t>Wire and </a:t>
            </a:r>
            <a:r>
              <a:rPr lang="en-US" altLang="zh-TW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Cable Segment </a:t>
            </a:r>
            <a:r>
              <a:rPr lang="en-US" altLang="zh-TW" sz="12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br>
              <a:rPr lang="en-US" altLang="zh-TW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TW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Net Income </a:t>
            </a:r>
            <a:r>
              <a:rPr lang="en-US" altLang="zh-TW" sz="1200" b="1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US" altLang="zh-TW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Sales Volume</a:t>
            </a:r>
            <a:endParaRPr lang="zh-TW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609600"/>
          </a:xfrm>
        </p:spPr>
        <p:txBody>
          <a:bodyPr/>
          <a:lstStyle/>
          <a:p>
            <a:r>
              <a:rPr lang="en-US" altLang="zh-TW" dirty="0">
                <a:ea typeface="標楷體" panose="03000509000000000000" pitchFamily="65" charset="-120"/>
              </a:rPr>
              <a:t>Wire and Cable Segment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-45545" y="1098268"/>
            <a:ext cx="4536504" cy="43469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altLang="zh-TW" sz="1800" dirty="0" smtClean="0">
                <a:ea typeface="標楷體" panose="03000509000000000000" pitchFamily="65" charset="-120"/>
              </a:rPr>
              <a:t>Stable </a:t>
            </a:r>
            <a:r>
              <a:rPr lang="en-US" altLang="zh-TW" sz="1800" dirty="0">
                <a:ea typeface="標楷體" panose="03000509000000000000" pitchFamily="65" charset="-120"/>
              </a:rPr>
              <a:t>sales volume and profits </a:t>
            </a:r>
            <a:r>
              <a:rPr lang="en-US" altLang="zh-TW" sz="1800" dirty="0" smtClean="0">
                <a:ea typeface="標楷體" panose="03000509000000000000" pitchFamily="65" charset="-120"/>
              </a:rPr>
              <a:t>for the Wire and Cable Segment</a:t>
            </a:r>
            <a:endParaRPr lang="en-US" altLang="zh-TW" sz="1800" dirty="0">
              <a:ea typeface="標楷體" panose="03000509000000000000" pitchFamily="65" charset="-120"/>
            </a:endParaRPr>
          </a:p>
          <a:p>
            <a:pPr>
              <a:lnSpc>
                <a:spcPct val="100000"/>
              </a:lnSpc>
            </a:pPr>
            <a:r>
              <a:rPr lang="en-US" altLang="zh-TW" sz="1800" dirty="0" smtClean="0">
                <a:ea typeface="標楷體" panose="03000509000000000000" pitchFamily="65" charset="-120"/>
              </a:rPr>
              <a:t>Copper Wire</a:t>
            </a:r>
            <a:endParaRPr lang="en-US" altLang="zh-TW" sz="1800" dirty="0">
              <a:ea typeface="標楷體" panose="03000509000000000000" pitchFamily="65" charset="-120"/>
            </a:endParaRPr>
          </a:p>
          <a:p>
            <a:pPr lvl="1">
              <a:lnSpc>
                <a:spcPct val="100000"/>
              </a:lnSpc>
            </a:pPr>
            <a:r>
              <a:rPr lang="en-US" altLang="zh-TW" sz="1600" dirty="0" smtClean="0">
                <a:ea typeface="標楷體" panose="03000509000000000000" pitchFamily="65" charset="-120"/>
              </a:rPr>
              <a:t>Nearing full capacity, with stable profits</a:t>
            </a:r>
            <a:endParaRPr lang="en-US" altLang="zh-TW" sz="1600" dirty="0">
              <a:ea typeface="標楷體" panose="03000509000000000000" pitchFamily="65" charset="-120"/>
            </a:endParaRPr>
          </a:p>
          <a:p>
            <a:pPr>
              <a:lnSpc>
                <a:spcPct val="100000"/>
              </a:lnSpc>
            </a:pPr>
            <a:r>
              <a:rPr lang="en-US" altLang="zh-TW" sz="1800" dirty="0" smtClean="0">
                <a:ea typeface="標楷體" panose="03000509000000000000" pitchFamily="65" charset="-120"/>
              </a:rPr>
              <a:t>Power Cable</a:t>
            </a:r>
            <a:endParaRPr lang="en-US" altLang="zh-TW" sz="1800" dirty="0">
              <a:ea typeface="標楷體" panose="03000509000000000000" pitchFamily="65" charset="-120"/>
            </a:endParaRPr>
          </a:p>
          <a:p>
            <a:pPr lvl="1">
              <a:lnSpc>
                <a:spcPct val="100000"/>
              </a:lnSpc>
            </a:pPr>
            <a:r>
              <a:rPr lang="en-US" altLang="zh-TW" sz="1600" dirty="0" smtClean="0">
                <a:ea typeface="標楷體" panose="03000509000000000000" pitchFamily="65" charset="-120"/>
              </a:rPr>
              <a:t>Higher profits in Q2 due to concentration of infrastructure profit recognition</a:t>
            </a:r>
            <a:endParaRPr lang="en-US" altLang="zh-TW" sz="1600" dirty="0">
              <a:ea typeface="標楷體" panose="03000509000000000000" pitchFamily="65" charset="-120"/>
            </a:endParaRPr>
          </a:p>
          <a:p>
            <a:pPr lvl="1">
              <a:lnSpc>
                <a:spcPct val="100000"/>
              </a:lnSpc>
            </a:pPr>
            <a:r>
              <a:rPr lang="en-US" altLang="zh-TW" sz="1600" dirty="0" smtClean="0">
                <a:ea typeface="標楷體" panose="03000509000000000000" pitchFamily="65" charset="-120"/>
              </a:rPr>
              <a:t>Continuously increasing the sales proportion of industrial cable products (green energy and </a:t>
            </a:r>
            <a:r>
              <a:rPr lang="en-US" altLang="zh-TW" sz="1600" dirty="0" smtClean="0"/>
              <a:t>port machinery</a:t>
            </a:r>
            <a:r>
              <a:rPr lang="en-US" altLang="zh-TW" sz="1600" dirty="0" smtClean="0">
                <a:ea typeface="標楷體" panose="03000509000000000000" pitchFamily="65" charset="-120"/>
              </a:rPr>
              <a:t>) and looking for opportunity to expand the export market</a:t>
            </a:r>
            <a:endParaRPr lang="en-US" altLang="zh-TW" sz="1600" dirty="0">
              <a:ea typeface="標楷體" panose="03000509000000000000" pitchFamily="65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8905647-AA1F-4835-99A2-872FA8A6DB36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  <p:sp>
        <p:nvSpPr>
          <p:cNvPr id="7" name="圓角矩形 6"/>
          <p:cNvSpPr/>
          <p:nvPr/>
        </p:nvSpPr>
        <p:spPr bwMode="auto">
          <a:xfrm>
            <a:off x="467544" y="4149080"/>
            <a:ext cx="3600400" cy="208823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標楷體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4499992" y="848638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dirty="0">
                <a:latin typeface="+mn-lt"/>
                <a:cs typeface="Arial" panose="020B0604020202020204" pitchFamily="34" charset="0"/>
              </a:rPr>
              <a:t>Net income </a:t>
            </a:r>
            <a:br>
              <a:rPr lang="en-US" altLang="zh-TW" sz="900" dirty="0">
                <a:latin typeface="+mn-lt"/>
                <a:cs typeface="Arial" panose="020B0604020202020204" pitchFamily="34" charset="0"/>
              </a:rPr>
            </a:br>
            <a:r>
              <a:rPr lang="en-US" altLang="zh-TW" sz="900" dirty="0">
                <a:latin typeface="+mn-lt"/>
                <a:cs typeface="Arial" panose="020B0604020202020204" pitchFamily="34" charset="0"/>
              </a:rPr>
              <a:t>(</a:t>
            </a:r>
            <a:r>
              <a:rPr lang="en-US" altLang="zh-TW" sz="900" dirty="0" err="1" smtClean="0">
                <a:latin typeface="+mn-lt"/>
                <a:cs typeface="Arial" panose="020B0604020202020204" pitchFamily="34" charset="0"/>
              </a:rPr>
              <a:t>NTD</a:t>
            </a:r>
            <a:r>
              <a:rPr lang="en-US" altLang="zh-TW" sz="900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en-US" altLang="zh-TW" sz="900" dirty="0">
                <a:latin typeface="+mn-lt"/>
                <a:cs typeface="Arial" panose="020B0604020202020204" pitchFamily="34" charset="0"/>
              </a:rPr>
              <a:t>M)</a:t>
            </a:r>
            <a:endParaRPr lang="zh-TW" altLang="en-US" sz="9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812360" y="83934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900" dirty="0">
                <a:latin typeface="+mn-lt"/>
                <a:cs typeface="Arial" panose="020B0604020202020204" pitchFamily="34" charset="0"/>
              </a:rPr>
              <a:t>Sales volume</a:t>
            </a:r>
            <a:br>
              <a:rPr lang="en-US" altLang="zh-TW" sz="900" dirty="0">
                <a:latin typeface="+mn-lt"/>
                <a:cs typeface="Arial" panose="020B0604020202020204" pitchFamily="34" charset="0"/>
              </a:rPr>
            </a:br>
            <a:r>
              <a:rPr lang="en-US" altLang="zh-TW" sz="900" dirty="0" smtClean="0">
                <a:latin typeface="+mn-lt"/>
                <a:cs typeface="Arial" panose="020B0604020202020204" pitchFamily="34" charset="0"/>
              </a:rPr>
              <a:t>(</a:t>
            </a:r>
            <a:r>
              <a:rPr lang="en-US" altLang="zh-TW" sz="900" dirty="0">
                <a:latin typeface="+mn-lt"/>
                <a:cs typeface="Arial" panose="020B0604020202020204" pitchFamily="34" charset="0"/>
              </a:rPr>
              <a:t>KMT)</a:t>
            </a:r>
            <a:endParaRPr lang="zh-TW" altLang="en-US" sz="9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8" name="文字方塊 25"/>
          <p:cNvSpPr txBox="1"/>
          <p:nvPr/>
        </p:nvSpPr>
        <p:spPr>
          <a:xfrm>
            <a:off x="4571999" y="3717032"/>
            <a:ext cx="41574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Power Cables Product Mix</a:t>
            </a:r>
            <a:endParaRPr lang="zh-TW" alt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19891"/>
            <a:ext cx="4158396" cy="2415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227" y="3981410"/>
            <a:ext cx="4270920" cy="2423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84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字方塊 8"/>
          <p:cNvSpPr txBox="1"/>
          <p:nvPr/>
        </p:nvSpPr>
        <p:spPr>
          <a:xfrm>
            <a:off x="4146515" y="1355928"/>
            <a:ext cx="4965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 dirty="0" smtClean="0">
                <a:latin typeface="+mn-lt"/>
              </a:rPr>
              <a:t>Stainless Steel Segment </a:t>
            </a:r>
            <a:r>
              <a:rPr lang="en-US" altLang="zh-TW" sz="1400" b="1" dirty="0">
                <a:latin typeface="+mn-lt"/>
              </a:rPr>
              <a:t>– </a:t>
            </a:r>
            <a:br>
              <a:rPr lang="en-US" altLang="zh-TW" sz="1400" b="1" dirty="0">
                <a:latin typeface="+mn-lt"/>
              </a:rPr>
            </a:br>
            <a:r>
              <a:rPr lang="en-US" altLang="zh-TW" sz="1400" b="1" dirty="0" smtClean="0">
                <a:latin typeface="+mn-lt"/>
              </a:rPr>
              <a:t>Net Income </a:t>
            </a:r>
            <a:r>
              <a:rPr lang="en-US" altLang="zh-TW" sz="1400" b="1" dirty="0">
                <a:latin typeface="+mn-lt"/>
              </a:rPr>
              <a:t>&amp; </a:t>
            </a:r>
            <a:r>
              <a:rPr lang="en-US" altLang="zh-TW" sz="1400" b="1" dirty="0" smtClean="0">
                <a:latin typeface="+mn-lt"/>
              </a:rPr>
              <a:t>Sales Volume</a:t>
            </a:r>
            <a:endParaRPr lang="zh-TW" altLang="en-US" sz="1400" b="1" dirty="0">
              <a:latin typeface="+mn-lt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609600"/>
          </a:xfrm>
        </p:spPr>
        <p:txBody>
          <a:bodyPr/>
          <a:lstStyle/>
          <a:p>
            <a:r>
              <a:rPr lang="en-US" altLang="zh-TW" dirty="0">
                <a:ea typeface="標楷體" panose="03000509000000000000" pitchFamily="65" charset="-120"/>
              </a:rPr>
              <a:t>Stainless Steel Segment</a:t>
            </a:r>
            <a:endPara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749CC7-59D5-461B-BD1E-AF58F104877D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  <p:sp>
        <p:nvSpPr>
          <p:cNvPr id="9" name="內容版面配置區 2"/>
          <p:cNvSpPr txBox="1">
            <a:spLocks/>
          </p:cNvSpPr>
          <p:nvPr/>
        </p:nvSpPr>
        <p:spPr>
          <a:xfrm>
            <a:off x="107504" y="1052736"/>
            <a:ext cx="3963798" cy="4309659"/>
          </a:xfrm>
          <a:prstGeom prst="rect">
            <a:avLst/>
          </a:prstGeom>
        </p:spPr>
        <p:txBody>
          <a:bodyPr/>
          <a:lstStyle>
            <a:lvl1pPr marL="284163" indent="-284163" algn="l" rtl="0" eaLnBrk="0" fontAlgn="ctr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002A8F"/>
              </a:buClr>
              <a:buSzPct val="180000"/>
              <a:buFont typeface="Wingdings" pitchFamily="2" charset="2"/>
              <a:buChar char="§"/>
              <a:defRPr kumimoji="1"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8338" indent="-193675" algn="l" rtl="0" eaLnBrk="0" fontAlgn="ctr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BB2D3F"/>
              </a:buClr>
              <a:buSzPct val="180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050925" indent="-192088" algn="l" rtl="0" eaLnBrk="0" fontAlgn="ctr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002A8F"/>
              </a:buClr>
              <a:buSzPct val="180000"/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4163" lvl="1" indent="-284163">
              <a:buClr>
                <a:srgbClr val="002A8F"/>
              </a:buClr>
            </a:pPr>
            <a:r>
              <a:rPr lang="en-US" altLang="zh-TW" sz="1800" b="1" dirty="0" smtClean="0">
                <a:ea typeface="標楷體" panose="03000509000000000000" pitchFamily="65" charset="-120"/>
              </a:rPr>
              <a:t>Profits of the Stainless Steel Segment declined</a:t>
            </a:r>
            <a:endParaRPr lang="en-US" altLang="zh-TW" sz="1800" b="1" dirty="0">
              <a:ea typeface="標楷體" panose="03000509000000000000" pitchFamily="65" charset="-120"/>
            </a:endParaRPr>
          </a:p>
          <a:p>
            <a:pPr marL="666750" lvl="2" indent="-284163">
              <a:buClr>
                <a:srgbClr val="C00000"/>
              </a:buClr>
            </a:pPr>
            <a:r>
              <a:rPr lang="en-US" altLang="zh-TW" sz="1600" dirty="0" smtClean="0"/>
              <a:t>Mainland China raised the export rebate rate in Q4 for wire rod products, competition in the export market intensified, affecting profits</a:t>
            </a:r>
            <a:endParaRPr lang="en-US" altLang="zh-TW" sz="1600" dirty="0"/>
          </a:p>
          <a:p>
            <a:pPr marL="666750" lvl="2" indent="-284163">
              <a:buClr>
                <a:srgbClr val="C00000"/>
              </a:buClr>
            </a:pPr>
            <a:r>
              <a:rPr lang="en-US" sz="1600" dirty="0" smtClean="0"/>
              <a:t>Competitors in </a:t>
            </a:r>
            <a:r>
              <a:rPr lang="en-US" sz="1600" dirty="0"/>
              <a:t>Indonesia</a:t>
            </a:r>
            <a:r>
              <a:rPr lang="en-US" sz="1600" dirty="0" smtClean="0"/>
              <a:t> and Mainland China continued expanding their capacity, </a:t>
            </a:r>
            <a:r>
              <a:rPr lang="en-US" sz="1600" dirty="0"/>
              <a:t>intensifying the </a:t>
            </a:r>
            <a:r>
              <a:rPr lang="en-US" sz="1600" dirty="0" smtClean="0"/>
              <a:t>long-term </a:t>
            </a:r>
            <a:r>
              <a:rPr lang="en-US" sz="1600" dirty="0"/>
              <a:t>supply </a:t>
            </a:r>
            <a:r>
              <a:rPr lang="en-US" sz="1600" dirty="0" smtClean="0"/>
              <a:t>and demand imbalance in the stainless steel market</a:t>
            </a:r>
            <a:endParaRPr lang="en-US" altLang="zh-TW" sz="1600" kern="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7740352" y="1475492"/>
            <a:ext cx="121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900" dirty="0">
                <a:latin typeface="+mj-lt"/>
                <a:cs typeface="Arial" panose="020B0604020202020204" pitchFamily="34" charset="0"/>
              </a:rPr>
              <a:t>Sales </a:t>
            </a:r>
            <a:r>
              <a:rPr lang="en-US" altLang="zh-TW" sz="900" dirty="0" smtClean="0">
                <a:latin typeface="+mj-lt"/>
                <a:cs typeface="Arial" panose="020B0604020202020204" pitchFamily="34" charset="0"/>
              </a:rPr>
              <a:t>Volume</a:t>
            </a:r>
            <a:endParaRPr lang="en-US" altLang="zh-TW" sz="900" dirty="0">
              <a:latin typeface="+mj-lt"/>
              <a:cs typeface="Arial" panose="020B0604020202020204" pitchFamily="34" charset="0"/>
            </a:endParaRPr>
          </a:p>
          <a:p>
            <a:pPr algn="r"/>
            <a:r>
              <a:rPr lang="en-US" altLang="zh-TW" sz="900" dirty="0" smtClean="0">
                <a:latin typeface="+mj-lt"/>
                <a:cs typeface="Arial" panose="020B0604020202020204" pitchFamily="34" charset="0"/>
              </a:rPr>
              <a:t>(</a:t>
            </a:r>
            <a:r>
              <a:rPr lang="en-US" altLang="zh-TW" sz="900" dirty="0" err="1" smtClean="0">
                <a:latin typeface="+mj-lt"/>
                <a:cs typeface="Arial" panose="020B0604020202020204" pitchFamily="34" charset="0"/>
              </a:rPr>
              <a:t>KMT</a:t>
            </a:r>
            <a:r>
              <a:rPr lang="en-US" altLang="zh-TW" sz="900" dirty="0">
                <a:latin typeface="+mj-lt"/>
                <a:cs typeface="Arial" panose="020B0604020202020204" pitchFamily="34" charset="0"/>
              </a:rPr>
              <a:t>)</a:t>
            </a:r>
            <a:endParaRPr lang="zh-TW" altLang="en-US" sz="9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文字方塊 13"/>
          <p:cNvSpPr txBox="1"/>
          <p:nvPr/>
        </p:nvSpPr>
        <p:spPr>
          <a:xfrm>
            <a:off x="4067944" y="147549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00" dirty="0">
                <a:latin typeface="+mj-lt"/>
                <a:cs typeface="Arial" panose="020B0604020202020204" pitchFamily="34" charset="0"/>
              </a:rPr>
              <a:t>Net </a:t>
            </a:r>
            <a:r>
              <a:rPr lang="en-US" altLang="zh-TW" sz="900" dirty="0" smtClean="0">
                <a:latin typeface="+mj-lt"/>
                <a:cs typeface="Arial" panose="020B0604020202020204" pitchFamily="34" charset="0"/>
              </a:rPr>
              <a:t>Income</a:t>
            </a:r>
          </a:p>
          <a:p>
            <a:r>
              <a:rPr lang="en-US" altLang="zh-TW" sz="900" dirty="0" smtClean="0">
                <a:latin typeface="+mj-lt"/>
                <a:cs typeface="Arial" panose="020B0604020202020204" pitchFamily="34" charset="0"/>
              </a:rPr>
              <a:t>(</a:t>
            </a:r>
            <a:r>
              <a:rPr lang="en-US" altLang="zh-TW" sz="900" dirty="0" err="1" smtClean="0">
                <a:latin typeface="+mj-lt"/>
                <a:cs typeface="Arial" panose="020B0604020202020204" pitchFamily="34" charset="0"/>
              </a:rPr>
              <a:t>NTD</a:t>
            </a:r>
            <a:r>
              <a:rPr lang="en-US" altLang="zh-TW" sz="900" dirty="0" smtClean="0">
                <a:latin typeface="+mj-lt"/>
                <a:cs typeface="Arial" panose="020B0604020202020204" pitchFamily="34" charset="0"/>
              </a:rPr>
              <a:t> </a:t>
            </a:r>
            <a:r>
              <a:rPr lang="en-US" altLang="zh-TW" sz="900" dirty="0">
                <a:latin typeface="+mj-lt"/>
                <a:cs typeface="Arial" panose="020B0604020202020204" pitchFamily="34" charset="0"/>
              </a:rPr>
              <a:t>M)</a:t>
            </a:r>
            <a:endParaRPr lang="zh-TW" altLang="en-US" sz="90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2321" y="1879148"/>
            <a:ext cx="4730159" cy="2745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8052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標題 1">
            <a:extLst>
              <a:ext uri="{FF2B5EF4-FFF2-40B4-BE49-F238E27FC236}">
                <a16:creationId xmlns="" xmlns:a14="http://schemas.microsoft.com/office/drawing/2010/main" xmlns:p14="http://schemas.microsoft.com/office/powerpoint/2010/main" xmlns:mc="http://schemas.openxmlformats.org/markup-compatibility/2006" xmlns:a16="http://schemas.microsoft.com/office/drawing/2014/main" id="{61C871BF-3379-4C67-9365-0161DDD6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227112"/>
            <a:ext cx="8686800" cy="609600"/>
          </a:xfrm>
        </p:spPr>
        <p:txBody>
          <a:bodyPr/>
          <a:lstStyle/>
          <a:p>
            <a:r>
              <a:rPr lang="en-US" altLang="zh-TW" dirty="0">
                <a:ea typeface="標楷體" panose="03000509000000000000" pitchFamily="65" charset="-120"/>
              </a:rPr>
              <a:t>Stainless Steel Segment</a:t>
            </a:r>
            <a:r>
              <a:rPr lang="zh-TW" altLang="en-US" dirty="0">
                <a:ea typeface="標楷體" panose="03000509000000000000" pitchFamily="65" charset="-120"/>
              </a:rPr>
              <a:t> 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749CC7-59D5-461B-BD1E-AF58F104877D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178395" y="973122"/>
            <a:ext cx="3745533" cy="3824030"/>
          </a:xfrm>
          <a:prstGeom prst="rect">
            <a:avLst/>
          </a:prstGeom>
        </p:spPr>
        <p:txBody>
          <a:bodyPr/>
          <a:lstStyle>
            <a:lvl1pPr marL="284163" indent="-284163" algn="l" rtl="0" eaLnBrk="0" fontAlgn="ctr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002A8F"/>
              </a:buClr>
              <a:buSzPct val="180000"/>
              <a:buFont typeface="Wingdings" pitchFamily="2" charset="2"/>
              <a:buChar char="§"/>
              <a:defRPr kumimoji="1"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8338" indent="-193675" algn="l" rtl="0" eaLnBrk="0" fontAlgn="ctr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BB2D3F"/>
              </a:buClr>
              <a:buSzPct val="180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050925" indent="-192088" algn="l" rtl="0" eaLnBrk="0" fontAlgn="ctr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002A8F"/>
              </a:buClr>
              <a:buSzPct val="180000"/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altLang="zh-TW" sz="1600" kern="0" dirty="0" smtClean="0">
                <a:ea typeface="標楷體" panose="03000509000000000000" pitchFamily="65" charset="-120"/>
              </a:rPr>
              <a:t>Accelerating the development of new steel grades and expan</a:t>
            </a:r>
            <a:r>
              <a:rPr lang="en-US" altLang="zh-TW" sz="1600" kern="0" dirty="0">
                <a:ea typeface="標楷體" panose="03000509000000000000" pitchFamily="65" charset="-120"/>
              </a:rPr>
              <a:t>ding variety of</a:t>
            </a:r>
            <a:r>
              <a:rPr lang="en-US" altLang="zh-TW" sz="1600" kern="0" dirty="0" smtClean="0">
                <a:ea typeface="標楷體" panose="03000509000000000000" pitchFamily="65" charset="-120"/>
              </a:rPr>
              <a:t> product sizes, increasing sales proportion of high-value products, adjusting product </a:t>
            </a:r>
            <a:r>
              <a:rPr lang="en-US" altLang="zh-TW" sz="1600" kern="0" dirty="0">
                <a:ea typeface="標楷體" panose="03000509000000000000" pitchFamily="65" charset="-120"/>
              </a:rPr>
              <a:t>structure </a:t>
            </a:r>
            <a:r>
              <a:rPr lang="en-US" altLang="zh-TW" sz="1600" kern="0" dirty="0" smtClean="0">
                <a:ea typeface="標楷體" panose="03000509000000000000" pitchFamily="65" charset="-120"/>
              </a:rPr>
              <a:t>and increasing industrial applications</a:t>
            </a:r>
          </a:p>
          <a:p>
            <a:r>
              <a:rPr lang="en-US" altLang="zh-TW" sz="1600" kern="0" dirty="0" smtClean="0">
                <a:ea typeface="標楷體" panose="03000509000000000000" pitchFamily="65" charset="-120"/>
              </a:rPr>
              <a:t>I</a:t>
            </a:r>
            <a:r>
              <a:rPr lang="en-US" altLang="zh-TW" sz="1600" b="1" kern="0" dirty="0" smtClean="0">
                <a:ea typeface="標楷體" panose="03000509000000000000" pitchFamily="65" charset="-120"/>
              </a:rPr>
              <a:t>ncreasing production and sales volumes of </a:t>
            </a:r>
            <a:r>
              <a:rPr lang="en-US" altLang="zh-TW" sz="1600" kern="0" dirty="0" smtClean="0">
                <a:ea typeface="標楷體" panose="03000509000000000000" pitchFamily="65" charset="-120"/>
              </a:rPr>
              <a:t>straight bars</a:t>
            </a:r>
            <a:endParaRPr lang="en-US" altLang="zh-TW" sz="1600" kern="0" dirty="0">
              <a:ea typeface="標楷體" panose="03000509000000000000" pitchFamily="65" charset="-120"/>
            </a:endParaRPr>
          </a:p>
          <a:p>
            <a:endParaRPr lang="en-US" altLang="zh-TW" sz="1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1600" kern="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74663" lvl="1" indent="0">
              <a:buNone/>
            </a:pPr>
            <a:r>
              <a:rPr lang="zh-TW" altLang="en-US" sz="1600" kern="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1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sz="1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endParaRPr lang="en-US" altLang="zh-TW" sz="1600" kern="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292" y="852957"/>
            <a:ext cx="4744431" cy="2523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421" y="3876531"/>
            <a:ext cx="4746302" cy="2432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字方塊 15"/>
          <p:cNvSpPr txBox="1"/>
          <p:nvPr/>
        </p:nvSpPr>
        <p:spPr>
          <a:xfrm>
            <a:off x="4947709" y="521329"/>
            <a:ext cx="4808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 smtClean="0">
                <a:latin typeface="+mn-lt"/>
              </a:rPr>
              <a:t>Rods in Mainland China- </a:t>
            </a:r>
            <a:r>
              <a:rPr lang="en-US" altLang="zh-TW" sz="1400" b="1" dirty="0">
                <a:latin typeface="+mn-lt"/>
              </a:rPr>
              <a:t>P</a:t>
            </a:r>
            <a:r>
              <a:rPr lang="en-US" altLang="zh-TW" sz="1400" b="1" dirty="0" smtClean="0">
                <a:latin typeface="+mn-lt"/>
              </a:rPr>
              <a:t>roduct </a:t>
            </a:r>
            <a:r>
              <a:rPr lang="en-US" altLang="zh-TW" sz="1400" b="1" dirty="0">
                <a:latin typeface="+mn-lt"/>
              </a:rPr>
              <a:t>M</a:t>
            </a:r>
            <a:r>
              <a:rPr lang="en-US" altLang="zh-TW" sz="1400" b="1" dirty="0" smtClean="0">
                <a:latin typeface="+mn-lt"/>
              </a:rPr>
              <a:t>ix</a:t>
            </a:r>
            <a:endParaRPr lang="zh-TW" altLang="en-US" sz="1400" b="1" dirty="0">
              <a:latin typeface="+mn-lt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4932809" y="3553271"/>
            <a:ext cx="45831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b="1" dirty="0">
                <a:latin typeface="+mj-lt"/>
              </a:rPr>
              <a:t>S</a:t>
            </a:r>
            <a:r>
              <a:rPr lang="en-US" altLang="zh-TW" sz="1400" b="1" dirty="0" smtClean="0">
                <a:latin typeface="+mj-lt"/>
              </a:rPr>
              <a:t>tainless </a:t>
            </a:r>
            <a:r>
              <a:rPr lang="en-US" altLang="zh-TW" sz="1400" b="1" dirty="0">
                <a:latin typeface="+mj-lt"/>
              </a:rPr>
              <a:t>S</a:t>
            </a:r>
            <a:r>
              <a:rPr lang="en-US" altLang="zh-TW" sz="1400" b="1" dirty="0" smtClean="0">
                <a:latin typeface="+mj-lt"/>
              </a:rPr>
              <a:t>teel </a:t>
            </a:r>
            <a:r>
              <a:rPr lang="en-US" altLang="zh-TW" sz="1400" b="1" dirty="0">
                <a:latin typeface="+mj-lt"/>
              </a:rPr>
              <a:t>in </a:t>
            </a:r>
            <a:r>
              <a:rPr lang="en-US" altLang="zh-TW" sz="1400" b="1" dirty="0" smtClean="0">
                <a:latin typeface="+mj-lt"/>
              </a:rPr>
              <a:t>Taiwan – Product </a:t>
            </a:r>
            <a:r>
              <a:rPr lang="en-US" altLang="zh-TW" sz="1400" b="1" dirty="0">
                <a:latin typeface="+mj-lt"/>
              </a:rPr>
              <a:t>M</a:t>
            </a:r>
            <a:r>
              <a:rPr lang="en-US" altLang="zh-TW" sz="1400" b="1" dirty="0" smtClean="0">
                <a:latin typeface="+mj-lt"/>
              </a:rPr>
              <a:t>ix</a:t>
            </a:r>
            <a:endParaRPr lang="zh-TW" altLang="en-US" sz="1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0556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4="http://schemas.microsoft.com/office/drawing/2010/main" xmlns:a16="http://schemas.microsoft.com/office/drawing/2014/main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Calibri" panose="020F0502020204030204" pitchFamily="34" charset="0"/>
                <a:ea typeface="標楷體" panose="03000509000000000000" pitchFamily="65" charset="-120"/>
              </a:rPr>
              <a:t>Commercial </a:t>
            </a:r>
            <a:r>
              <a:rPr lang="en-US" altLang="zh-TW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Real Estate </a:t>
            </a:r>
            <a:r>
              <a:rPr lang="en-US" altLang="zh-TW" dirty="0">
                <a:latin typeface="Calibri" panose="020F0502020204030204" pitchFamily="34" charset="0"/>
                <a:ea typeface="標楷體" panose="03000509000000000000" pitchFamily="65" charset="-120"/>
              </a:rPr>
              <a:t>Segment</a:t>
            </a:r>
            <a:endParaRPr lang="zh-TW" altLang="en-US" dirty="0">
              <a:latin typeface="Calibri" panose="020F0502020204030204" pitchFamily="34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749CC7-59D5-461B-BD1E-AF58F104877D}" type="slidenum">
              <a:rPr lang="en-US" altLang="zh-TW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215008" y="692696"/>
            <a:ext cx="8928992" cy="1037034"/>
          </a:xfrm>
          <a:prstGeom prst="rect">
            <a:avLst/>
          </a:prstGeom>
        </p:spPr>
        <p:txBody>
          <a:bodyPr/>
          <a:lstStyle>
            <a:lvl1pPr marL="284163" indent="-284163" algn="l" rtl="0" eaLnBrk="0" fontAlgn="ctr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002A8F"/>
              </a:buClr>
              <a:buSzPct val="180000"/>
              <a:buFont typeface="Wingdings" pitchFamily="2" charset="2"/>
              <a:buChar char="§"/>
              <a:defRPr kumimoji="1" sz="20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8338" indent="-193675" algn="l" rtl="0" eaLnBrk="0" fontAlgn="ctr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BB2D3F"/>
              </a:buClr>
              <a:buSzPct val="180000"/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2pPr>
            <a:lvl3pPr marL="1050925" indent="-192088" algn="l" rtl="0" eaLnBrk="0" fontAlgn="ctr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002A8F"/>
              </a:buClr>
              <a:buSzPct val="180000"/>
              <a:buFont typeface="Wingdings" pitchFamily="2" charset="2"/>
              <a:buChar char="§"/>
              <a:defRPr kumimoji="1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zh-TW" sz="1500" b="0" kern="0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Rental occupancy of Taipei </a:t>
            </a:r>
            <a:r>
              <a:rPr lang="en-US" altLang="zh-TW" sz="1500" b="0" kern="0" dirty="0">
                <a:latin typeface="Calibri" panose="020F0502020204030204" pitchFamily="34" charset="0"/>
                <a:ea typeface="標楷體" panose="03000509000000000000" pitchFamily="65" charset="-120"/>
              </a:rPr>
              <a:t>Xinyi Headquarter is close to 100%, bringing steady rental income </a:t>
            </a:r>
            <a:r>
              <a:rPr lang="en-US" altLang="zh-TW" sz="1500" b="0" kern="0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annually</a:t>
            </a:r>
            <a:endParaRPr lang="en-US" altLang="zh-TW" sz="1500" b="0" kern="0" dirty="0">
              <a:latin typeface="Calibri" panose="020F0502020204030204" pitchFamily="34" charset="0"/>
              <a:ea typeface="標楷體" panose="03000509000000000000" pitchFamily="65" charset="-120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zh-TW" sz="1500" b="0" dirty="0"/>
              <a:t>Construction of the “</a:t>
            </a:r>
            <a:r>
              <a:rPr lang="en-US" altLang="zh-TW" sz="1500" b="0" dirty="0" err="1" smtClean="0"/>
              <a:t>Jingyuan</a:t>
            </a:r>
            <a:r>
              <a:rPr lang="en-US" altLang="zh-TW" sz="1500" b="0" dirty="0" smtClean="0"/>
              <a:t>” </a:t>
            </a:r>
            <a:r>
              <a:rPr lang="en-US" altLang="zh-TW" sz="1500" b="0" dirty="0"/>
              <a:t>residential </a:t>
            </a:r>
            <a:r>
              <a:rPr lang="en-US" altLang="zh-TW" sz="1500" b="0" dirty="0" smtClean="0"/>
              <a:t>project</a:t>
            </a:r>
            <a:r>
              <a:rPr lang="en-US" altLang="zh-TW" sz="1500" kern="0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 </a:t>
            </a:r>
            <a:r>
              <a:rPr lang="en-US" altLang="zh-TW" sz="1500" b="0" kern="0" dirty="0" smtClean="0">
                <a:latin typeface="Calibri" panose="020F0502020204030204" pitchFamily="34" charset="0"/>
                <a:ea typeface="標楷體" panose="03000509000000000000" pitchFamily="65" charset="-120"/>
              </a:rPr>
              <a:t>on Lot </a:t>
            </a:r>
            <a:r>
              <a:rPr lang="en-US" altLang="zh-TW" sz="1500" b="0" kern="0" dirty="0">
                <a:latin typeface="Calibri" panose="020F0502020204030204" pitchFamily="34" charset="0"/>
                <a:ea typeface="標楷體" panose="03000509000000000000" pitchFamily="65" charset="-120"/>
              </a:rPr>
              <a:t>D of </a:t>
            </a:r>
            <a:r>
              <a:rPr lang="en-US" altLang="zh-TW" sz="1500" b="0" dirty="0"/>
              <a:t>Nanjing </a:t>
            </a:r>
            <a:r>
              <a:rPr lang="en-US" altLang="zh-TW" sz="1500" b="0" dirty="0" err="1"/>
              <a:t>Walsin</a:t>
            </a:r>
            <a:r>
              <a:rPr lang="en-US" altLang="zh-TW" sz="1500" b="0" dirty="0"/>
              <a:t> Centro was completed in 2017</a:t>
            </a:r>
            <a:r>
              <a:rPr lang="en-US" altLang="zh-TW" sz="1500" b="0" kern="0" dirty="0">
                <a:latin typeface="Calibri" panose="020F0502020204030204" pitchFamily="34" charset="0"/>
                <a:ea typeface="標楷體" panose="03000509000000000000" pitchFamily="65" charset="-120"/>
              </a:rPr>
              <a:t>: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980350"/>
              </p:ext>
            </p:extLst>
          </p:nvPr>
        </p:nvGraphicFramePr>
        <p:xfrm>
          <a:off x="758355" y="1484784"/>
          <a:ext cx="7776864" cy="93726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="" xmlns:p14="http://schemas.microsoft.com/office/powerpoint/2010/main" xmlns:mc="http://schemas.openxmlformats.org/markup-compatibility/2006" xmlns:a16="http://schemas.microsoft.com/office/drawing/2014/main" val="20000"/>
                    </a:ext>
                  </a:extLst>
                </a:gridCol>
                <a:gridCol w="907311">
                  <a:extLst>
                    <a:ext uri="{9D8B030D-6E8A-4147-A177-3AD203B41FA5}">
                      <a16:colId xmlns="" xmlns:p14="http://schemas.microsoft.com/office/powerpoint/2010/main" xmlns:mc="http://schemas.openxmlformats.org/markup-compatibility/2006" xmlns:a16="http://schemas.microsoft.com/office/drawing/2014/main" val="20001"/>
                    </a:ext>
                  </a:extLst>
                </a:gridCol>
                <a:gridCol w="1180921">
                  <a:extLst>
                    <a:ext uri="{9D8B030D-6E8A-4147-A177-3AD203B41FA5}">
                      <a16:colId xmlns="" xmlns:p14="http://schemas.microsoft.com/office/powerpoint/2010/main" xmlns:mc="http://schemas.openxmlformats.org/markup-compatibility/2006" xmlns:a16="http://schemas.microsoft.com/office/drawing/2014/main" val="20002"/>
                    </a:ext>
                  </a:extLst>
                </a:gridCol>
                <a:gridCol w="4176464">
                  <a:extLst>
                    <a:ext uri="{9D8B030D-6E8A-4147-A177-3AD203B41FA5}">
                      <a16:colId xmlns="" xmlns:p14="http://schemas.microsoft.com/office/powerpoint/2010/main" xmlns:mc="http://schemas.openxmlformats.org/markup-compatibility/2006" xmlns:a16="http://schemas.microsoft.com/office/drawing/2014/main" val="20003"/>
                    </a:ext>
                  </a:extLst>
                </a:gridCol>
              </a:tblGrid>
              <a:tr h="45412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5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Status</a:t>
                      </a:r>
                      <a:endParaRPr lang="zh-TW" altLang="en-US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Area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n-US" altLang="zh-TW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(K m</a:t>
                      </a:r>
                      <a:r>
                        <a:rPr lang="en-US" altLang="zh-TW" sz="1500" u="none" strike="noStrike" kern="1200" baseline="300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)</a:t>
                      </a:r>
                      <a:endParaRPr lang="en-US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500" u="none" strike="noStrike" kern="120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Sale</a:t>
                      </a:r>
                      <a:r>
                        <a:rPr lang="en-US" altLang="zh-TW" sz="1500" u="none" strike="noStrike" kern="1200" baseline="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Price </a:t>
                      </a:r>
                      <a:r>
                        <a:rPr lang="en-US" altLang="zh-TW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RMB</a:t>
                      </a:r>
                      <a:r>
                        <a:rPr lang="zh-TW" altLang="en-US" sz="1500" u="none" strike="noStrike" kern="1200" baseline="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1500" u="none" strike="noStrike" kern="1200" baseline="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billion</a:t>
                      </a:r>
                      <a:r>
                        <a:rPr lang="en-US" altLang="zh-TW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) </a:t>
                      </a:r>
                      <a:endParaRPr lang="en-US" altLang="zh-TW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5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Remarks</a:t>
                      </a:r>
                      <a:endParaRPr lang="zh-TW" altLang="en-US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0"/>
                  </a:ext>
                </a:extLst>
              </a:tr>
              <a:tr h="22478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 u="none" strike="noStrike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Closed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52.3</a:t>
                      </a:r>
                      <a:endParaRPr lang="en-US" altLang="zh-TW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2.27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500" u="none" strike="noStrike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Recognized </a:t>
                      </a:r>
                      <a:r>
                        <a:rPr lang="en-US" altLang="zh-TW" sz="1500" u="none" strike="noStrike" dirty="0" err="1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RMB</a:t>
                      </a:r>
                      <a:r>
                        <a:rPr lang="en-US" altLang="zh-TW" sz="1500" u="none" strike="noStrike" baseline="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1500" u="none" strike="noStrike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328</a:t>
                      </a:r>
                      <a:r>
                        <a:rPr lang="en-US" altLang="zh-TW" sz="1500" u="none" strike="noStrike" baseline="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million</a:t>
                      </a:r>
                      <a:r>
                        <a:rPr lang="en-US" altLang="zh-TW" sz="1500" u="none" strike="noStrike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1500" u="none" strike="noStrike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net income </a:t>
                      </a:r>
                      <a:r>
                        <a:rPr lang="en-US" altLang="zh-TW" sz="1500" u="none" strike="noStrike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in 2018</a:t>
                      </a:r>
                      <a:endParaRPr lang="en-US" altLang="zh-TW" sz="1500" u="none" strike="noStrike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1"/>
                  </a:ext>
                </a:extLst>
              </a:tr>
              <a:tr h="1836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1" i="0" u="none" strike="noStrike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For</a:t>
                      </a:r>
                      <a:r>
                        <a:rPr lang="en-US" altLang="zh-TW" sz="1500" b="1" i="0" u="none" strike="noStrike" baseline="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sale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u="none" strike="noStrike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30.3</a:t>
                      </a:r>
                      <a:endParaRPr lang="en-US" altLang="zh-TW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NA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Excluding </a:t>
                      </a:r>
                      <a:r>
                        <a:rPr lang="en-US" altLang="zh-TW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700 </a:t>
                      </a:r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parking spaces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內容版面配置區 2"/>
          <p:cNvSpPr txBox="1">
            <a:spLocks/>
          </p:cNvSpPr>
          <p:nvPr/>
        </p:nvSpPr>
        <p:spPr>
          <a:xfrm>
            <a:off x="182291" y="2708920"/>
            <a:ext cx="8928992" cy="432048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284163" indent="-284163" eaLnBrk="0" fontAlgn="ctr" hangingPunct="0">
              <a:lnSpc>
                <a:spcPct val="100000"/>
              </a:lnSpc>
              <a:spcBef>
                <a:spcPts val="600"/>
              </a:spcBef>
              <a:buClr>
                <a:srgbClr val="002A8F"/>
              </a:buClr>
              <a:buSzPct val="180000"/>
              <a:buFont typeface="Wingdings" pitchFamily="2" charset="2"/>
              <a:buChar char="§"/>
              <a:defRPr sz="1600" b="0" kern="0">
                <a:latin typeface="Calibri" panose="020F0502020204030204" pitchFamily="34" charset="0"/>
              </a:defRPr>
            </a:lvl1pPr>
            <a:lvl2pPr marL="668338" indent="-193675" eaLnBrk="0" fontAlgn="ctr" hangingPunct="0">
              <a:lnSpc>
                <a:spcPct val="120000"/>
              </a:lnSpc>
              <a:spcBef>
                <a:spcPct val="40000"/>
              </a:spcBef>
              <a:buClr>
                <a:srgbClr val="BB2D3F"/>
              </a:buClr>
              <a:buSzPct val="180000"/>
              <a:buFont typeface="Wingdings" pitchFamily="2" charset="2"/>
              <a:buChar char="§"/>
              <a:defRPr sz="2000">
                <a:latin typeface="+mn-lt"/>
                <a:ea typeface="+mn-ea"/>
              </a:defRPr>
            </a:lvl2pPr>
            <a:lvl3pPr marL="1050925" indent="-192088" eaLnBrk="0" fontAlgn="ctr" hangingPunct="0">
              <a:lnSpc>
                <a:spcPct val="120000"/>
              </a:lnSpc>
              <a:spcBef>
                <a:spcPct val="40000"/>
              </a:spcBef>
              <a:buClr>
                <a:srgbClr val="002A8F"/>
              </a:buClr>
              <a:buSzPct val="180000"/>
              <a:buFont typeface="Wingdings" pitchFamily="2" charset="2"/>
              <a:buChar char="§"/>
              <a:defRPr>
                <a:latin typeface="+mn-lt"/>
                <a:ea typeface="+mn-ea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latin typeface="+mn-lt"/>
                <a:ea typeface="+mn-ea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latin typeface="+mn-lt"/>
                <a:ea typeface="+mn-ea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+mn-lt"/>
                <a:ea typeface="+mn-ea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+mn-lt"/>
                <a:ea typeface="+mn-ea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+mn-lt"/>
                <a:ea typeface="+mn-ea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+mn-lt"/>
                <a:ea typeface="+mn-ea"/>
              </a:defRPr>
            </a:lvl9pPr>
          </a:lstStyle>
          <a:p>
            <a:r>
              <a:rPr lang="en-US" altLang="zh-TW" sz="1500" dirty="0"/>
              <a:t>Office buildings </a:t>
            </a:r>
            <a:r>
              <a:rPr lang="en-US" altLang="zh-TW" sz="1500" dirty="0" smtClean="0"/>
              <a:t>on Lot </a:t>
            </a:r>
            <a:r>
              <a:rPr lang="en-US" altLang="zh-TW" sz="1500" dirty="0"/>
              <a:t>AB of Nanjing </a:t>
            </a:r>
            <a:r>
              <a:rPr lang="en-US" altLang="zh-TW" sz="1500" dirty="0" err="1"/>
              <a:t>Walsin</a:t>
            </a:r>
            <a:r>
              <a:rPr lang="en-US" altLang="zh-TW" sz="1500" dirty="0"/>
              <a:t> Centro are </a:t>
            </a:r>
            <a:r>
              <a:rPr lang="en-US" altLang="zh-TW" sz="1500" dirty="0" smtClean="0"/>
              <a:t>being developed in various phases:</a:t>
            </a:r>
            <a:endParaRPr lang="en-US" altLang="zh-TW" sz="1500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1487261"/>
              </p:ext>
            </p:extLst>
          </p:nvPr>
        </p:nvGraphicFramePr>
        <p:xfrm>
          <a:off x="740580" y="3067412"/>
          <a:ext cx="7812413" cy="2139692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="" xmlns:p14="http://schemas.microsoft.com/office/powerpoint/2010/main" xmlns:mc="http://schemas.openxmlformats.org/markup-compatibility/2006" xmlns:a16="http://schemas.microsoft.com/office/drawing/2014/main" val="20000"/>
                    </a:ext>
                  </a:extLst>
                </a:gridCol>
                <a:gridCol w="929069">
                  <a:extLst>
                    <a:ext uri="{9D8B030D-6E8A-4147-A177-3AD203B41FA5}">
                      <a16:colId xmlns="" xmlns:p14="http://schemas.microsoft.com/office/powerpoint/2010/main" xmlns:mc="http://schemas.openxmlformats.org/markup-compatibility/2006" xmlns:a16="http://schemas.microsoft.com/office/drawing/2014/main" val="20001"/>
                    </a:ext>
                  </a:extLst>
                </a:gridCol>
                <a:gridCol w="1159163">
                  <a:extLst>
                    <a:ext uri="{9D8B030D-6E8A-4147-A177-3AD203B41FA5}">
                      <a16:colId xmlns="" xmlns:p14="http://schemas.microsoft.com/office/powerpoint/2010/main" xmlns:mc="http://schemas.openxmlformats.org/markup-compatibility/2006" xmlns:a16="http://schemas.microsoft.com/office/drawing/2014/main" val="20002"/>
                    </a:ext>
                  </a:extLst>
                </a:gridCol>
                <a:gridCol w="4212013">
                  <a:extLst>
                    <a:ext uri="{9D8B030D-6E8A-4147-A177-3AD203B41FA5}">
                      <a16:colId xmlns="" xmlns:p14="http://schemas.microsoft.com/office/powerpoint/2010/main" xmlns:mc="http://schemas.openxmlformats.org/markup-compatibility/2006" xmlns:a16="http://schemas.microsoft.com/office/drawing/2014/main" val="20003"/>
                    </a:ext>
                  </a:extLst>
                </a:gridCol>
              </a:tblGrid>
              <a:tr h="393948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5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Status</a:t>
                      </a:r>
                      <a:endParaRPr lang="zh-TW" altLang="en-US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Area</a:t>
                      </a:r>
                    </a:p>
                    <a:p>
                      <a:pPr marL="0" algn="ctr" defTabSz="914400" rtl="0" eaLnBrk="1" fontAlgn="ctr" latinLnBrk="0" hangingPunct="1"/>
                      <a:r>
                        <a:rPr lang="en-US" altLang="zh-TW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(K m</a:t>
                      </a:r>
                      <a:r>
                        <a:rPr lang="en-US" altLang="zh-TW" sz="1500" u="none" strike="noStrike" kern="1200" baseline="300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en-US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)</a:t>
                      </a:r>
                      <a:endParaRPr lang="en-US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500" u="none" strike="noStrike" kern="120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Sale </a:t>
                      </a:r>
                      <a:r>
                        <a:rPr lang="en-US" altLang="zh-TW" sz="1500" u="none" strike="noStrike" kern="1200" baseline="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Price </a:t>
                      </a:r>
                      <a:r>
                        <a:rPr lang="en-US" altLang="zh-TW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(</a:t>
                      </a:r>
                      <a:r>
                        <a:rPr lang="en-US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RMB billion</a:t>
                      </a:r>
                      <a:r>
                        <a:rPr lang="en-US" altLang="zh-TW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) </a:t>
                      </a:r>
                      <a:endParaRPr lang="en-US" altLang="zh-TW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500" b="1" i="0" u="none" strike="noStrike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Remarks</a:t>
                      </a:r>
                      <a:endParaRPr lang="zh-TW" altLang="en-US" sz="1500" b="1" i="0" u="none" strike="noStrike" kern="12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0"/>
                  </a:ext>
                </a:extLst>
              </a:tr>
              <a:tr h="286519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Closed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106.8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u="none" strike="noStrike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2.1 </a:t>
                      </a:r>
                      <a:endParaRPr lang="en-US" altLang="zh-TW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500" u="none" strike="noStrike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Recognized </a:t>
                      </a:r>
                      <a:r>
                        <a:rPr lang="en-US" altLang="zh-TW" sz="1500" u="none" strike="noStrike" dirty="0" err="1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RMB</a:t>
                      </a:r>
                      <a:r>
                        <a:rPr lang="en-US" altLang="zh-TW" sz="1500" u="none" strike="noStrike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1500" u="none" strike="noStrike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560 million </a:t>
                      </a:r>
                      <a:r>
                        <a:rPr lang="en-US" altLang="zh-TW" sz="1500" u="none" strike="noStrike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net</a:t>
                      </a:r>
                      <a:r>
                        <a:rPr lang="en-US" altLang="zh-TW" sz="1500" u="none" strike="noStrike" baseline="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income</a:t>
                      </a:r>
                      <a:r>
                        <a:rPr lang="en-US" altLang="zh-TW" sz="1500" u="none" strike="noStrike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in January </a:t>
                      </a:r>
                      <a:r>
                        <a:rPr lang="en-US" altLang="zh-TW" sz="1500" u="none" strike="noStrike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2018; the sale </a:t>
                      </a:r>
                      <a:r>
                        <a:rPr lang="en-US" altLang="zh-TW" sz="1500" u="none" strike="noStrike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price and net</a:t>
                      </a:r>
                      <a:r>
                        <a:rPr lang="en-US" altLang="zh-TW" sz="1500" u="none" strike="noStrike" baseline="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income </a:t>
                      </a:r>
                      <a:r>
                        <a:rPr lang="en-US" altLang="zh-TW" sz="1500" u="none" strike="noStrike" baseline="0" dirty="0" smtClean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includes sales </a:t>
                      </a:r>
                      <a:r>
                        <a:rPr lang="en-US" altLang="zh-TW" sz="1500" u="none" strike="noStrike" baseline="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of 286 parking spaces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1" i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Under Construction</a:t>
                      </a:r>
                      <a:endParaRPr lang="zh-TW" altLang="en-US" sz="1500" b="1" i="0" u="none" strike="noStrike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u="none" strike="noStrike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120.6</a:t>
                      </a:r>
                      <a:endParaRPr lang="en-US" altLang="zh-TW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u="none" strike="noStrike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NA 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Office building attached to the mall, excluding 650 </a:t>
                      </a:r>
                      <a:r>
                        <a:rPr lang="en-US" altLang="zh-TW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parking </a:t>
                      </a:r>
                      <a:r>
                        <a:rPr lang="en-US" altLang="zh-TW" sz="15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spaces; </a:t>
                      </a:r>
                      <a:r>
                        <a:rPr lang="en-US" altLang="zh-TW" sz="15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expected </a:t>
                      </a:r>
                      <a:r>
                        <a:rPr lang="en-US" altLang="zh-TW" sz="15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to be completed </a:t>
                      </a:r>
                      <a:r>
                        <a:rPr lang="en-US" altLang="zh-TW" sz="15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by the end of 2020</a:t>
                      </a:r>
                      <a:endParaRPr lang="zh-TW" altLang="en-US" sz="15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500" b="1" i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+mn-cs"/>
                        </a:rPr>
                        <a:t>In Planning</a:t>
                      </a:r>
                      <a:endParaRPr lang="zh-TW" altLang="en-US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183.8 </a:t>
                      </a:r>
                      <a:endParaRPr lang="en-US" altLang="zh-TW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500" u="none" strike="noStrike" kern="12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 NA</a:t>
                      </a:r>
                      <a:endParaRPr lang="en-US" sz="15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Excluding </a:t>
                      </a:r>
                      <a:r>
                        <a:rPr lang="en-US" altLang="zh-TW" sz="15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1100 </a:t>
                      </a:r>
                      <a:r>
                        <a:rPr lang="en-US" altLang="zh-TW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</a:rPr>
                        <a:t>parking spaces</a:t>
                      </a:r>
                      <a:endParaRPr lang="zh-TW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p14="http://schemas.microsoft.com/office/powerpoint/2010/main" xmlns:mc="http://schemas.openxmlformats.org/markup-compatibility/2006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內容版面配置區 2"/>
          <p:cNvSpPr txBox="1">
            <a:spLocks/>
          </p:cNvSpPr>
          <p:nvPr/>
        </p:nvSpPr>
        <p:spPr>
          <a:xfrm>
            <a:off x="182290" y="5301208"/>
            <a:ext cx="8928993" cy="1008112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284163" indent="-284163" eaLnBrk="0" fontAlgn="ctr" hangingPunct="0">
              <a:lnSpc>
                <a:spcPct val="100000"/>
              </a:lnSpc>
              <a:spcBef>
                <a:spcPts val="600"/>
              </a:spcBef>
              <a:buClr>
                <a:srgbClr val="002A8F"/>
              </a:buClr>
              <a:buSzPct val="180000"/>
              <a:buFont typeface="Wingdings" pitchFamily="2" charset="2"/>
              <a:buChar char="§"/>
              <a:defRPr sz="1600" b="0" kern="0">
                <a:latin typeface="Calibri" panose="020F0502020204030204" pitchFamily="34" charset="0"/>
              </a:defRPr>
            </a:lvl1pPr>
            <a:lvl2pPr marL="668338" indent="-193675" eaLnBrk="0" fontAlgn="ctr" hangingPunct="0">
              <a:lnSpc>
                <a:spcPct val="120000"/>
              </a:lnSpc>
              <a:spcBef>
                <a:spcPct val="40000"/>
              </a:spcBef>
              <a:buClr>
                <a:srgbClr val="BB2D3F"/>
              </a:buClr>
              <a:buSzPct val="180000"/>
              <a:buFont typeface="Wingdings" pitchFamily="2" charset="2"/>
              <a:buChar char="§"/>
              <a:defRPr sz="2000">
                <a:latin typeface="+mn-lt"/>
                <a:ea typeface="+mn-ea"/>
              </a:defRPr>
            </a:lvl2pPr>
            <a:lvl3pPr marL="1050925" indent="-192088" eaLnBrk="0" fontAlgn="ctr" hangingPunct="0">
              <a:lnSpc>
                <a:spcPct val="120000"/>
              </a:lnSpc>
              <a:spcBef>
                <a:spcPct val="40000"/>
              </a:spcBef>
              <a:buClr>
                <a:srgbClr val="002A8F"/>
              </a:buClr>
              <a:buSzPct val="180000"/>
              <a:buFont typeface="Wingdings" pitchFamily="2" charset="2"/>
              <a:buChar char="§"/>
              <a:defRPr>
                <a:latin typeface="+mn-lt"/>
                <a:ea typeface="+mn-ea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latin typeface="+mn-lt"/>
                <a:ea typeface="+mn-ea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latin typeface="+mn-lt"/>
                <a:ea typeface="+mn-ea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+mn-lt"/>
                <a:ea typeface="+mn-ea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+mn-lt"/>
                <a:ea typeface="+mn-ea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+mn-lt"/>
                <a:ea typeface="+mn-ea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latin typeface="+mn-lt"/>
                <a:ea typeface="+mn-ea"/>
              </a:defRPr>
            </a:lvl9pPr>
          </a:lstStyle>
          <a:p>
            <a:r>
              <a:rPr lang="en-US" altLang="zh-TW" sz="1500" dirty="0" err="1"/>
              <a:t>OneMall</a:t>
            </a:r>
            <a:r>
              <a:rPr lang="en-US" altLang="zh-TW" sz="1500" dirty="0"/>
              <a:t>, located </a:t>
            </a:r>
            <a:r>
              <a:rPr lang="en-US" altLang="zh-TW" sz="1500" dirty="0" smtClean="0"/>
              <a:t>on </a:t>
            </a:r>
            <a:r>
              <a:rPr lang="en-US" altLang="zh-TW" sz="1500" dirty="0"/>
              <a:t>plot AB of Nanjing </a:t>
            </a:r>
            <a:r>
              <a:rPr lang="en-US" altLang="zh-TW" sz="1500" dirty="0" err="1"/>
              <a:t>Walsin</a:t>
            </a:r>
            <a:r>
              <a:rPr lang="en-US" altLang="zh-TW" sz="1500" dirty="0"/>
              <a:t> Centro, </a:t>
            </a:r>
            <a:r>
              <a:rPr lang="en-US" altLang="zh-TW" sz="1500" dirty="0" smtClean="0"/>
              <a:t>has a total gross floor area of approximately 170,000</a:t>
            </a:r>
            <a:r>
              <a:rPr lang="en-US" altLang="zh-TW" sz="1500" kern="1200" dirty="0" smtClean="0"/>
              <a:t> </a:t>
            </a:r>
            <a:r>
              <a:rPr lang="en-US" altLang="zh-TW" sz="1500" kern="1200" dirty="0" err="1" smtClean="0"/>
              <a:t>m</a:t>
            </a:r>
            <a:r>
              <a:rPr lang="en-US" altLang="zh-TW" sz="1500" kern="1200" baseline="30000" dirty="0" err="1" smtClean="0"/>
              <a:t>2</a:t>
            </a:r>
            <a:r>
              <a:rPr lang="en-US" altLang="zh-TW" sz="1500" kern="1200" dirty="0" smtClean="0"/>
              <a:t>.</a:t>
            </a:r>
            <a:r>
              <a:rPr lang="en-US" altLang="zh-TW" sz="1500" dirty="0" smtClean="0"/>
              <a:t> We adopted “Healthy Life”, “Fun for </a:t>
            </a:r>
            <a:r>
              <a:rPr lang="en-US" sz="1500" dirty="0" smtClean="0"/>
              <a:t>Parents and Children” </a:t>
            </a:r>
            <a:r>
              <a:rPr lang="en-US" sz="1500" dirty="0"/>
              <a:t>and </a:t>
            </a:r>
            <a:r>
              <a:rPr lang="en-US" sz="1500" dirty="0" smtClean="0"/>
              <a:t>“Aesthetics Experiences</a:t>
            </a:r>
            <a:r>
              <a:rPr lang="en-US" altLang="zh-TW" sz="1500" dirty="0" smtClean="0"/>
              <a:t>” as the three core elements in designing and building living aesthetics areas and planning art-sharing and cultural spaces. </a:t>
            </a:r>
            <a:r>
              <a:rPr lang="en-US" altLang="zh-TW" sz="1500" dirty="0" err="1" smtClean="0"/>
              <a:t>OneMall</a:t>
            </a:r>
            <a:r>
              <a:rPr lang="en-US" altLang="zh-TW" sz="1500" dirty="0" smtClean="0"/>
              <a:t> is </a:t>
            </a:r>
            <a:r>
              <a:rPr lang="en-US" altLang="zh-TW" sz="1500" dirty="0"/>
              <a:t>expected to be open in </a:t>
            </a:r>
            <a:r>
              <a:rPr lang="en-US" altLang="zh-TW" sz="1500" dirty="0" smtClean="0"/>
              <a:t>May 2019.</a:t>
            </a:r>
          </a:p>
        </p:txBody>
      </p:sp>
    </p:spTree>
    <p:extLst>
      <p:ext uri="{BB962C8B-B14F-4D97-AF65-F5344CB8AC3E}">
        <p14:creationId xmlns:p14="http://schemas.microsoft.com/office/powerpoint/2010/main" val="489160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a16="http://schemas.microsoft.com/office/drawing/2014/main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686800" cy="6084912"/>
          </a:xfrm>
        </p:spPr>
        <p:txBody>
          <a:bodyPr/>
          <a:lstStyle/>
          <a:p>
            <a:pPr algn="ctr"/>
            <a:r>
              <a:rPr lang="en-US" altLang="zh-TW" dirty="0">
                <a:solidFill>
                  <a:schemeClr val="tx1"/>
                </a:solidFill>
              </a:rPr>
              <a:t>Appendix </a:t>
            </a:r>
            <a:br>
              <a:rPr lang="en-US" altLang="zh-TW" dirty="0">
                <a:solidFill>
                  <a:schemeClr val="tx1"/>
                </a:solidFill>
              </a:rPr>
            </a:br>
            <a:r>
              <a:rPr lang="en-US" altLang="zh-TW" dirty="0">
                <a:solidFill>
                  <a:schemeClr val="tx1"/>
                </a:solidFill>
              </a:rPr>
              <a:t>- Segment </a:t>
            </a:r>
            <a:r>
              <a:rPr lang="en-US" altLang="zh-TW" dirty="0" smtClean="0">
                <a:solidFill>
                  <a:schemeClr val="tx1"/>
                </a:solidFill>
              </a:rPr>
              <a:t>Definitions </a:t>
            </a:r>
            <a:r>
              <a:rPr lang="en-US" altLang="zh-TW" dirty="0">
                <a:solidFill>
                  <a:schemeClr val="tx1"/>
                </a:solidFill>
              </a:rPr>
              <a:t/>
            </a:r>
            <a:br>
              <a:rPr lang="en-US" altLang="zh-TW" dirty="0">
                <a:solidFill>
                  <a:schemeClr val="tx1"/>
                </a:solidFill>
              </a:rPr>
            </a:br>
            <a:r>
              <a:rPr lang="zh-TW" alt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D1C0AC-D8B9-4394-B5A3-79D1B5978562}" type="slidenum">
              <a:rPr lang="en-US" altLang="zh-TW" smtClean="0"/>
              <a:pPr>
                <a:defRPr/>
              </a:pPr>
              <a:t>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886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3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5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7_Office Theme">
  <a:themeElements>
    <a:clrScheme name="4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9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Office Theme">
  <a:themeElements>
    <a:clrScheme name="3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Office Theme">
      <a:majorFont>
        <a:latin typeface="Calibri"/>
        <a:ea typeface="新細明體"/>
        <a:cs typeface=""/>
      </a:majorFont>
      <a:minorFont>
        <a:latin typeface="Calibri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ea typeface="標楷體" pitchFamily="65" charset="-12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3_Office Theme 1">
    <a:dk1>
      <a:srgbClr val="000000"/>
    </a:dk1>
    <a:lt1>
      <a:srgbClr val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FFFFFF"/>
    </a:accent3>
    <a:accent4>
      <a:srgbClr val="000000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
  </Template>
  <TotalTime>37</TotalTime>
  <Words>885</Words>
  <Application>Microsoft Office PowerPoint</Application>
  <PresentationFormat>如螢幕大小 (4:3)</PresentationFormat>
  <Paragraphs>127</Paragraphs>
  <Slides>10</Slides>
  <Notes>6</Notes>
  <HiddenSlides>0</HiddenSlides>
  <MMClips>0</MMClips>
  <ScaleCrop>false</ScaleCrop>
  <HeadingPairs>
    <vt:vector size="4" baseType="variant">
      <vt:variant>
        <vt:lpstr>佈景主題</vt:lpstr>
      </vt:variant>
      <vt:variant>
        <vt:i4>13</vt:i4>
      </vt:variant>
      <vt:variant>
        <vt:lpstr>投影片標題</vt:lpstr>
      </vt:variant>
      <vt:variant>
        <vt:i4>10</vt:i4>
      </vt:variant>
    </vt:vector>
  </HeadingPairs>
  <TitlesOfParts>
    <vt:vector size="23" baseType="lpstr"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11_Office Theme</vt:lpstr>
      <vt:lpstr>12_Office Theme</vt:lpstr>
      <vt:lpstr>13_Office Theme</vt:lpstr>
      <vt:lpstr>14_Office Theme</vt:lpstr>
      <vt:lpstr>15_Office Theme</vt:lpstr>
      <vt:lpstr>PowerPoint 簡報</vt:lpstr>
      <vt:lpstr>Disclaimer</vt:lpstr>
      <vt:lpstr>Agenda</vt:lpstr>
      <vt:lpstr>2018 Profit  </vt:lpstr>
      <vt:lpstr>Wire and Cable Segment</vt:lpstr>
      <vt:lpstr>Stainless Steel Segment</vt:lpstr>
      <vt:lpstr>Stainless Steel Segment </vt:lpstr>
      <vt:lpstr>Commercial Real Estate Segment</vt:lpstr>
      <vt:lpstr>Appendix  - Segment Definitions   </vt:lpstr>
      <vt:lpstr>Segment Definition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李詩柔</dc:creator>
  <cp:lastModifiedBy>李詩柔</cp:lastModifiedBy>
  <cp:revision>6</cp:revision>
  <dcterms:created xsi:type="dcterms:W3CDTF">1900-01-01T05:00:00Z</dcterms:created>
  <dcterms:modified xsi:type="dcterms:W3CDTF">2019-02-22T05:14:20Z</dcterms:modified>
</cp:coreProperties>
</file>