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8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9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0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theme/theme12.xml" ContentType="application/vnd.openxmlformats-officedocument.theme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  <p:sldMasterId id="2147483677" r:id="rId2"/>
    <p:sldMasterId id="2147483689" r:id="rId3"/>
    <p:sldMasterId id="2147483701" r:id="rId4"/>
    <p:sldMasterId id="2147483713" r:id="rId5"/>
    <p:sldMasterId id="2147483725" r:id="rId6"/>
    <p:sldMasterId id="2147483794" r:id="rId7"/>
    <p:sldMasterId id="2147483876" r:id="rId8"/>
    <p:sldMasterId id="2147483973" r:id="rId9"/>
    <p:sldMasterId id="2147484085" r:id="rId10"/>
    <p:sldMasterId id="2147484094" r:id="rId11"/>
    <p:sldMasterId id="2147484103" r:id="rId12"/>
    <p:sldMasterId id="2147484239" r:id="rId13"/>
  </p:sldMasterIdLst>
  <p:notesMasterIdLst>
    <p:notesMasterId r:id="rId24"/>
  </p:notesMasterIdLst>
  <p:handoutMasterIdLst>
    <p:handoutMasterId r:id="rId25"/>
  </p:handoutMasterIdLst>
  <p:sldIdLst>
    <p:sldId id="1013" r:id="rId14"/>
    <p:sldId id="1027" r:id="rId15"/>
    <p:sldId id="1020" r:id="rId16"/>
    <p:sldId id="1031" r:id="rId17"/>
    <p:sldId id="1024" r:id="rId18"/>
    <p:sldId id="1022" r:id="rId19"/>
    <p:sldId id="1025" r:id="rId20"/>
    <p:sldId id="1040" r:id="rId21"/>
    <p:sldId id="1039" r:id="rId22"/>
    <p:sldId id="1033" r:id="rId23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766C1CAB-08DF-4A1D-9C17-216D853F073D}">
          <p14:sldIdLst>
            <p14:sldId id="1013"/>
            <p14:sldId id="1027"/>
            <p14:sldId id="1020"/>
            <p14:sldId id="1031"/>
            <p14:sldId id="1024"/>
            <p14:sldId id="1022"/>
            <p14:sldId id="1025"/>
            <p14:sldId id="1040"/>
            <p14:sldId id="1039"/>
            <p14:sldId id="103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CC00FF"/>
    <a:srgbClr val="00CC66"/>
    <a:srgbClr val="CCCCFF"/>
    <a:srgbClr val="CC99FF"/>
    <a:srgbClr val="9900CC"/>
    <a:srgbClr val="FF6600"/>
    <a:srgbClr val="FFCC99"/>
    <a:srgbClr val="D9FA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4" autoAdjust="0"/>
    <p:restoredTop sz="96915" autoAdjust="0"/>
  </p:normalViewPr>
  <p:slideViewPr>
    <p:cSldViewPr>
      <p:cViewPr varScale="1">
        <p:scale>
          <a:sx n="108" d="100"/>
          <a:sy n="108" d="100"/>
        </p:scale>
        <p:origin x="-199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47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862" cy="4974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899" tIns="46455" rIns="92899" bIns="46455" numCol="1" anchor="t" anchorCtr="0" compatLnSpc="1">
            <a:prstTxWarp prst="textNoShape">
              <a:avLst/>
            </a:prstTxWarp>
          </a:bodyPr>
          <a:lstStyle>
            <a:lvl1pPr defTabSz="92927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15" y="2"/>
            <a:ext cx="2945862" cy="4974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899" tIns="46455" rIns="92899" bIns="46455" numCol="1" anchor="t" anchorCtr="0" compatLnSpc="1">
            <a:prstTxWarp prst="textNoShape">
              <a:avLst/>
            </a:prstTxWarp>
          </a:bodyPr>
          <a:lstStyle>
            <a:lvl1pPr algn="r" defTabSz="92927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19"/>
            <a:ext cx="2945862" cy="4974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899" tIns="46455" rIns="92899" bIns="46455" numCol="1" anchor="b" anchorCtr="0" compatLnSpc="1">
            <a:prstTxWarp prst="textNoShape">
              <a:avLst/>
            </a:prstTxWarp>
          </a:bodyPr>
          <a:lstStyle>
            <a:lvl1pPr defTabSz="92927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15" y="9430819"/>
            <a:ext cx="2945862" cy="4974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899" tIns="46455" rIns="92899" bIns="46455" numCol="1" anchor="b" anchorCtr="0" compatLnSpc="1">
            <a:prstTxWarp prst="textNoShape">
              <a:avLst/>
            </a:prstTxWarp>
          </a:bodyPr>
          <a:lstStyle>
            <a:lvl1pPr algn="r" defTabSz="92927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3C223BEB-4B75-454A-BD56-0506A26756C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39686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862" cy="4974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899" tIns="46455" rIns="92899" bIns="46455" numCol="1" anchor="t" anchorCtr="0" compatLnSpc="1">
            <a:prstTxWarp prst="textNoShape">
              <a:avLst/>
            </a:prstTxWarp>
          </a:bodyPr>
          <a:lstStyle>
            <a:lvl1pPr defTabSz="92927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5" y="2"/>
            <a:ext cx="2945862" cy="4974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899" tIns="46455" rIns="92899" bIns="46455" numCol="1" anchor="t" anchorCtr="0" compatLnSpc="1">
            <a:prstTxWarp prst="textNoShape">
              <a:avLst/>
            </a:prstTxWarp>
          </a:bodyPr>
          <a:lstStyle>
            <a:lvl1pPr algn="r" defTabSz="92927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68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984" y="4715408"/>
            <a:ext cx="5435708" cy="446747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899" tIns="46455" rIns="92899" bIns="464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273"/>
            <a:ext cx="2945862" cy="4974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899" tIns="46455" rIns="92899" bIns="46455" numCol="1" anchor="b" anchorCtr="0" compatLnSpc="1">
            <a:prstTxWarp prst="textNoShape">
              <a:avLst/>
            </a:prstTxWarp>
          </a:bodyPr>
          <a:lstStyle>
            <a:lvl1pPr defTabSz="92927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5" y="9429273"/>
            <a:ext cx="2945862" cy="4974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899" tIns="46455" rIns="92899" bIns="46455" numCol="1" anchor="b" anchorCtr="0" compatLnSpc="1">
            <a:prstTxWarp prst="textNoShape">
              <a:avLst/>
            </a:prstTxWarp>
          </a:bodyPr>
          <a:lstStyle>
            <a:lvl1pPr algn="r" defTabSz="929271">
              <a:defRPr sz="14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D501A511-36C2-4BF7-AA2A-17AEA38DAD7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084589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6351"/>
            <a:fld id="{C822A525-FC6E-47A5-B4D4-AAC7C5748252}" type="slidenum">
              <a:rPr lang="en-US" altLang="zh-TW" smtClean="0">
                <a:ea typeface="新細明體" charset="-120"/>
              </a:rPr>
              <a:pPr defTabSz="926351"/>
              <a:t>1</a:t>
            </a:fld>
            <a:endParaRPr lang="en-US" altLang="zh-TW" dirty="0" smtClean="0">
              <a:ea typeface="新細明體" charset="-120"/>
            </a:endParaRPr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473" y="4715408"/>
            <a:ext cx="4982732" cy="4467471"/>
          </a:xfrm>
          <a:noFill/>
        </p:spPr>
        <p:txBody>
          <a:bodyPr/>
          <a:lstStyle/>
          <a:p>
            <a:pPr eaLnBrk="1" hangingPunct="1"/>
            <a:endParaRPr lang="zh-TW" altLang="zh-TW" dirty="0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026">
              <a:defRPr/>
            </a:pP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大陸不鏽鋼產品提高退稅率及競爭者產能開出，影響不鏽鋼部門獲利</a:t>
            </a:r>
            <a:endParaRPr lang="en-US" altLang="zh-TW" dirty="0" smtClean="0">
              <a:latin typeface="Calibri" panose="020F0502020204030204" pitchFamily="34" charset="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r>
              <a:rPr lang="zh-TW" altLang="en-US" dirty="0" smtClean="0"/>
              <a:t>大陸條類出口退稅率提高差</a:t>
            </a:r>
            <a:r>
              <a:rPr lang="en-US" altLang="zh-TW" dirty="0" smtClean="0"/>
              <a:t>10%</a:t>
            </a:r>
            <a:r>
              <a:rPr lang="zh-TW" altLang="en-US" dirty="0" smtClean="0"/>
              <a:t> </a:t>
            </a:r>
            <a:r>
              <a:rPr lang="en-US" altLang="zh-TW" dirty="0" smtClean="0"/>
              <a:t>(4-&gt;13%), </a:t>
            </a:r>
            <a:r>
              <a:rPr lang="zh-TW" altLang="en-US" dirty="0" smtClean="0"/>
              <a:t>所以大陸條類出口產品對我們有成本優勢</a:t>
            </a:r>
            <a:endParaRPr lang="en-US" altLang="zh-TW" dirty="0" smtClean="0"/>
          </a:p>
          <a:p>
            <a:r>
              <a:rPr lang="zh-TW" altLang="en-US" dirty="0" smtClean="0"/>
              <a:t>ＲＭＢ１０％貶值影響ｍｉｎｏｒ，原料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鄭總</a:t>
            </a:r>
            <a:r>
              <a:rPr lang="en-US" altLang="zh-TW" dirty="0" smtClean="0"/>
              <a:t>4Q18</a:t>
            </a:r>
            <a:r>
              <a:rPr lang="zh-TW" altLang="en-US" dirty="0" smtClean="0"/>
              <a:t>季績效</a:t>
            </a:r>
            <a:r>
              <a:rPr lang="en-US" altLang="zh-TW" dirty="0" smtClean="0"/>
              <a:t>:</a:t>
            </a:r>
            <a:r>
              <a:rPr lang="zh-TW" altLang="en-US" dirty="0" smtClean="0"/>
              <a:t> 特鋼看不出來不景氣</a:t>
            </a:r>
            <a:r>
              <a:rPr lang="zh-TW" altLang="en-US" baseline="0" dirty="0" smtClean="0"/>
              <a:t> 因為當產品走到</a:t>
            </a:r>
            <a:r>
              <a:rPr lang="en-US" altLang="zh-TW" baseline="0" dirty="0" err="1" smtClean="0"/>
              <a:t>nitch</a:t>
            </a:r>
            <a:r>
              <a:rPr lang="en-US" altLang="zh-TW" baseline="0" dirty="0" smtClean="0"/>
              <a:t> </a:t>
            </a:r>
            <a:r>
              <a:rPr lang="en-US" altLang="zh-TW" baseline="0" dirty="0" err="1" smtClean="0"/>
              <a:t>eg</a:t>
            </a:r>
            <a:r>
              <a:rPr lang="en-US" altLang="zh-TW" baseline="0" dirty="0" smtClean="0"/>
              <a:t> GDI </a:t>
            </a:r>
            <a:r>
              <a:rPr lang="zh-TW" altLang="en-US" baseline="0" dirty="0" smtClean="0"/>
              <a:t>就不受到景氣影響</a:t>
            </a:r>
            <a:endParaRPr lang="en-US" altLang="zh-TW" baseline="0" dirty="0" smtClean="0"/>
          </a:p>
          <a:p>
            <a:r>
              <a:rPr lang="zh-TW" altLang="en-US" baseline="0" dirty="0" smtClean="0"/>
              <a:t>鹽水還是</a:t>
            </a:r>
            <a:r>
              <a:rPr lang="en-US" altLang="zh-TW" baseline="0" dirty="0" smtClean="0"/>
              <a:t>commodity</a:t>
            </a:r>
            <a:r>
              <a:rPr lang="zh-TW" altLang="en-US" baseline="0" dirty="0" smtClean="0"/>
              <a:t> 仍要</a:t>
            </a:r>
            <a:r>
              <a:rPr lang="en-US" altLang="zh-TW" baseline="0" dirty="0" smtClean="0"/>
              <a:t>focus cost, </a:t>
            </a:r>
            <a:r>
              <a:rPr lang="en-US" altLang="zh-TW" baseline="0" dirty="0" err="1" smtClean="0"/>
              <a:t>etc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A511-36C2-4BF7-AA2A-17AEA38DAD7D}" type="slidenum">
              <a:rPr lang="en-US" altLang="zh-TW" smtClean="0"/>
              <a:pPr>
                <a:defRPr/>
              </a:pPr>
              <a:t>4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05125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121">
              <a:defRPr/>
            </a:pPr>
            <a:r>
              <a:rPr lang="zh-TW" altLang="en-US" b="1" dirty="0"/>
              <a:t>銅材量</a:t>
            </a:r>
            <a:r>
              <a:rPr lang="en-US" altLang="zh-TW" b="1" dirty="0"/>
              <a:t>-(-4%) </a:t>
            </a:r>
            <a:r>
              <a:rPr lang="zh-TW" altLang="en-US" b="1" dirty="0"/>
              <a:t>淨利</a:t>
            </a:r>
            <a:r>
              <a:rPr lang="en-US" altLang="zh-TW" b="1" dirty="0"/>
              <a:t>-(-6%) , cable</a:t>
            </a:r>
            <a:r>
              <a:rPr lang="zh-TW" altLang="en-US" b="1" dirty="0"/>
              <a:t>量</a:t>
            </a:r>
            <a:r>
              <a:rPr lang="en-US" altLang="zh-TW" b="1" dirty="0"/>
              <a:t>+4% </a:t>
            </a:r>
            <a:r>
              <a:rPr lang="zh-TW" altLang="en-US" b="1" dirty="0"/>
              <a:t>淨利</a:t>
            </a:r>
            <a:r>
              <a:rPr lang="en-US" altLang="zh-TW" b="1" dirty="0"/>
              <a:t>+ 42% , overall Q---(3%) ,</a:t>
            </a:r>
            <a:r>
              <a:rPr lang="zh-TW" altLang="en-US" b="1" dirty="0"/>
              <a:t>淨利</a:t>
            </a:r>
            <a:r>
              <a:rPr lang="en-US" altLang="zh-TW" b="1" dirty="0"/>
              <a:t>+ 17% </a:t>
            </a:r>
          </a:p>
          <a:p>
            <a:pPr defTabSz="914121">
              <a:defRPr/>
            </a:pPr>
            <a:r>
              <a:rPr lang="zh-TW" altLang="en-US" b="1" dirty="0"/>
              <a:t>電線電纜</a:t>
            </a:r>
            <a:r>
              <a:rPr lang="en-US" altLang="zh-TW" b="1" dirty="0"/>
              <a:t>:: </a:t>
            </a:r>
            <a:r>
              <a:rPr lang="zh-TW" altLang="en-US" b="1" dirty="0"/>
              <a:t>一 次性台電</a:t>
            </a:r>
            <a:r>
              <a:rPr lang="en-US" altLang="zh-TW" b="1" dirty="0"/>
              <a:t>+</a:t>
            </a:r>
            <a:r>
              <a:rPr lang="zh-TW" altLang="en-US" b="1" dirty="0"/>
              <a:t>日本共</a:t>
            </a:r>
            <a:r>
              <a:rPr lang="en-US" altLang="zh-TW" b="1" dirty="0"/>
              <a:t>1</a:t>
            </a:r>
            <a:r>
              <a:rPr lang="zh-TW" altLang="en-US" b="1" dirty="0"/>
              <a:t>億元</a:t>
            </a:r>
            <a:r>
              <a:rPr lang="en-US" altLang="zh-TW" b="1" dirty="0"/>
              <a:t>+</a:t>
            </a:r>
            <a:r>
              <a:rPr lang="zh-TW" altLang="en-US" b="1" dirty="0"/>
              <a:t>毛利上升</a:t>
            </a:r>
            <a:endParaRPr lang="en-US" altLang="zh-TW" b="1" dirty="0"/>
          </a:p>
          <a:p>
            <a:pPr defTabSz="914121">
              <a:defRPr/>
            </a:pPr>
            <a:r>
              <a:rPr lang="zh-TW" altLang="en-US" b="1" dirty="0"/>
              <a:t>銅</a:t>
            </a:r>
            <a:r>
              <a:rPr lang="en-US" altLang="zh-TW" b="1" dirty="0"/>
              <a:t>:</a:t>
            </a:r>
            <a:r>
              <a:rPr lang="zh-TW" altLang="en-US" b="1" dirty="0"/>
              <a:t>供給增加</a:t>
            </a:r>
            <a:endParaRPr lang="en-US" altLang="zh-TW" b="1" dirty="0"/>
          </a:p>
          <a:p>
            <a:pPr defTabSz="914121">
              <a:defRPr/>
            </a:pPr>
            <a:endParaRPr lang="en-US" altLang="zh-TW" b="1" dirty="0"/>
          </a:p>
          <a:p>
            <a:pPr defTabSz="914121">
              <a:defRPr/>
            </a:pPr>
            <a:r>
              <a:rPr lang="en-US" altLang="zh-TW" b="1" dirty="0"/>
              <a:t>2019</a:t>
            </a:r>
            <a:r>
              <a:rPr lang="zh-TW" altLang="zh-TW" b="1" dirty="0"/>
              <a:t>除了電力線外，其他線市場都很不確定，簽約很不確定，大陸銅條廠往東南亞送，造成低價競爭</a:t>
            </a:r>
            <a:r>
              <a:rPr lang="en-US" altLang="zh-TW" b="1" dirty="0"/>
              <a:t>Pg5~6</a:t>
            </a:r>
          </a:p>
          <a:p>
            <a:pPr defTabSz="914121">
              <a:defRPr/>
            </a:pPr>
            <a:r>
              <a:rPr lang="en-US" altLang="zh-TW" b="0" dirty="0" smtClean="0">
                <a:solidFill>
                  <a:srgbClr val="000000"/>
                </a:solidFill>
                <a:latin typeface="Microsoft YaHei" pitchFamily="34" charset="-122"/>
                <a:ea typeface="Microsoft YaHei" pitchFamily="34" charset="-122"/>
                <a:sym typeface="Wingdings" pitchFamily="2" charset="2"/>
              </a:rPr>
              <a:t>2019:</a:t>
            </a:r>
            <a:r>
              <a:rPr lang="en-US" altLang="zh-TW" b="0" baseline="0" dirty="0" smtClean="0">
                <a:solidFill>
                  <a:srgbClr val="000000"/>
                </a:solidFill>
                <a:latin typeface="Microsoft YaHei" pitchFamily="34" charset="-122"/>
                <a:ea typeface="Microsoft YaHei" pitchFamily="34" charset="-122"/>
                <a:sym typeface="Wingdings" pitchFamily="2" charset="2"/>
              </a:rPr>
              <a:t> </a:t>
            </a:r>
            <a:r>
              <a:rPr lang="zh-TW" altLang="en-US" b="0" dirty="0" smtClean="0">
                <a:solidFill>
                  <a:srgbClr val="000000"/>
                </a:solidFill>
                <a:latin typeface="Microsoft YaHei" pitchFamily="34" charset="-122"/>
                <a:ea typeface="Microsoft YaHei" pitchFamily="34" charset="-122"/>
                <a:sym typeface="Wingdings" pitchFamily="2" charset="2"/>
              </a:rPr>
              <a:t>中美貿易戰不確定因素</a:t>
            </a:r>
            <a:r>
              <a:rPr lang="en-US" altLang="zh-TW" b="0" dirty="0" smtClean="0">
                <a:solidFill>
                  <a:srgbClr val="000000"/>
                </a:solidFill>
                <a:latin typeface="Microsoft YaHei" pitchFamily="34" charset="-122"/>
                <a:ea typeface="Microsoft YaHei" pitchFamily="34" charset="-122"/>
                <a:sym typeface="Wingdings" pitchFamily="2" charset="2"/>
              </a:rPr>
              <a:t>,</a:t>
            </a:r>
            <a:r>
              <a:rPr lang="zh-TW" altLang="en-US" b="0" dirty="0" smtClean="0">
                <a:solidFill>
                  <a:srgbClr val="000000"/>
                </a:solidFill>
                <a:latin typeface="Microsoft YaHei" pitchFamily="34" charset="-122"/>
                <a:ea typeface="Microsoft YaHei" pitchFamily="34" charset="-122"/>
                <a:sym typeface="Wingdings" pitchFamily="2" charset="2"/>
              </a:rPr>
              <a:t> 市場需求下降</a:t>
            </a:r>
            <a:r>
              <a:rPr lang="en-US" altLang="zh-TW" b="0" dirty="0" smtClean="0">
                <a:solidFill>
                  <a:srgbClr val="000000"/>
                </a:solidFill>
                <a:latin typeface="Microsoft YaHei" pitchFamily="34" charset="-122"/>
                <a:ea typeface="Microsoft YaHei" pitchFamily="34" charset="-122"/>
                <a:sym typeface="Wingdings" pitchFamily="2" charset="2"/>
              </a:rPr>
              <a:t>,</a:t>
            </a:r>
            <a:r>
              <a:rPr lang="zh-TW" altLang="en-US" b="0" dirty="0" smtClean="0">
                <a:solidFill>
                  <a:srgbClr val="000000"/>
                </a:solidFill>
                <a:latin typeface="Microsoft YaHei" pitchFamily="34" charset="-122"/>
                <a:ea typeface="Microsoft YaHei" pitchFamily="34" charset="-122"/>
                <a:sym typeface="Wingdings" pitchFamily="2" charset="2"/>
              </a:rPr>
              <a:t>客戶持悲觀態度及保守因應對策</a:t>
            </a:r>
            <a:endParaRPr lang="en-US" altLang="zh-TW" dirty="0"/>
          </a:p>
          <a:p>
            <a:pPr defTabSz="914121">
              <a:defRPr/>
            </a:pP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 Unicode MS" panose="020B0604020202020204" pitchFamily="34" charset="-120"/>
              </a:rPr>
              <a:t>漆包線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 Unicode MS" panose="020B0604020202020204" pitchFamily="34" charset="-120"/>
              </a:rPr>
              <a:t>-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 Unicode MS" panose="020B0604020202020204" pitchFamily="34" charset="-120"/>
              </a:rPr>
              <a:t>對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 Unicode MS" panose="020B0604020202020204" pitchFamily="34" charset="-120"/>
              </a:rPr>
              <a:t>2019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 Unicode MS" panose="020B0604020202020204" pitchFamily="34" charset="-120"/>
              </a:rPr>
              <a:t>市況不明，持保守推估</a:t>
            </a:r>
            <a:endParaRPr lang="en-US" altLang="zh-TW" dirty="0">
              <a:latin typeface="Microsoft JhengHei" panose="020B0604030504040204" pitchFamily="34" charset="-120"/>
              <a:ea typeface="Microsoft JhengHei" panose="020B0604030504040204" pitchFamily="34" charset="-120"/>
              <a:cs typeface="Arial Unicode MS" panose="020B0604020202020204" pitchFamily="34" charset="-120"/>
            </a:endParaRPr>
          </a:p>
          <a:p>
            <a:pPr defTabSz="914121">
              <a:defRPr/>
            </a:pP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 Unicode MS" panose="020B0604020202020204" pitchFamily="34" charset="-120"/>
              </a:rPr>
              <a:t>4000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 Unicode MS" panose="020B0604020202020204" pitchFamily="34" charset="-120"/>
              </a:rPr>
              <a:t>萬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 Unicode MS" panose="020B0604020202020204" pitchFamily="34" charset="-120"/>
              </a:rPr>
              <a:t>?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 Unicode MS" panose="020B0604020202020204" pitchFamily="34" charset="-120"/>
              </a:rPr>
              <a:t> 量</a:t>
            </a:r>
            <a:endParaRPr lang="en-US" altLang="zh-TW" b="1" dirty="0"/>
          </a:p>
          <a:p>
            <a:pPr defTabSz="914121">
              <a:defRPr/>
            </a:pPr>
            <a:r>
              <a:rPr lang="zh-TW" altLang="zh-TW" b="1" dirty="0"/>
              <a:t>銅原則上是競爭供給增加</a:t>
            </a:r>
            <a:r>
              <a:rPr lang="en-US" altLang="zh-TW" b="1" dirty="0"/>
              <a:t>, 19</a:t>
            </a:r>
            <a:r>
              <a:rPr lang="zh-TW" altLang="zh-TW" b="1" dirty="0"/>
              <a:t>上半年會受中美貿易影響</a:t>
            </a:r>
            <a:r>
              <a:rPr lang="en-US" altLang="zh-TW" b="1" dirty="0"/>
              <a:t>, </a:t>
            </a:r>
            <a:r>
              <a:rPr lang="zh-TW" altLang="zh-TW" b="1" dirty="0"/>
              <a:t>需求也會降</a:t>
            </a:r>
            <a:endParaRPr lang="zh-TW" altLang="zh-TW" dirty="0"/>
          </a:p>
          <a:p>
            <a:pPr defTabSz="914121">
              <a:defRPr/>
            </a:pPr>
            <a:r>
              <a:rPr lang="en-US" altLang="zh-TW" dirty="0"/>
              <a:t>Focus: </a:t>
            </a:r>
            <a:r>
              <a:rPr lang="zh-TW" altLang="en-US" dirty="0"/>
              <a:t>資產結構改變 存貨下降 </a:t>
            </a:r>
            <a:r>
              <a:rPr lang="en-US" altLang="zh-TW" dirty="0"/>
              <a:t>pg11 </a:t>
            </a:r>
            <a:endParaRPr lang="zh-TW" altLang="zh-TW" dirty="0"/>
          </a:p>
          <a:p>
            <a:pPr rtl="0"/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rtl="0"/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*************************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rtl="0"/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rtl="0"/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線纜基本面改善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十億元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=&gt;12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億元 維持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rtl="0"/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ONE TIME:</a:t>
            </a:r>
          </a:p>
          <a:p>
            <a:pPr rtl="0"/>
            <a:endParaRPr lang="en-US" altLang="zh-TW" dirty="0"/>
          </a:p>
          <a:p>
            <a:pPr rtl="0"/>
            <a:r>
              <a:rPr lang="en-US" altLang="zh-TW" dirty="0"/>
              <a:t>18</a:t>
            </a:r>
            <a:r>
              <a:rPr lang="zh-TW" altLang="en-US" dirty="0"/>
              <a:t>年</a:t>
            </a:r>
            <a:r>
              <a:rPr lang="en-US" altLang="zh-TW" dirty="0"/>
              <a:t>Q2</a:t>
            </a:r>
            <a:r>
              <a:rPr lang="zh-TW" altLang="en-US" dirty="0"/>
              <a:t>獲利較高的來源</a:t>
            </a:r>
            <a:r>
              <a:rPr lang="en-US" altLang="zh-TW" dirty="0"/>
              <a:t>:</a:t>
            </a:r>
          </a:p>
          <a:p>
            <a:pPr rtl="0"/>
            <a:endParaRPr lang="zh-TW" altLang="en-US" dirty="0"/>
          </a:p>
          <a:p>
            <a:pPr rtl="0"/>
            <a:r>
              <a:rPr lang="zh-TW" altLang="en-US" dirty="0"/>
              <a:t>台電霧峰德義</a:t>
            </a:r>
            <a:r>
              <a:rPr lang="en-US" altLang="zh-TW" dirty="0"/>
              <a:t>, </a:t>
            </a:r>
            <a:r>
              <a:rPr lang="zh-TW" altLang="en-US" dirty="0"/>
              <a:t>稅前 </a:t>
            </a:r>
            <a:r>
              <a:rPr lang="en-US" altLang="zh-TW" dirty="0"/>
              <a:t>1.03</a:t>
            </a:r>
            <a:r>
              <a:rPr lang="zh-TW" altLang="en-US" dirty="0"/>
              <a:t>億</a:t>
            </a:r>
            <a:r>
              <a:rPr lang="en-US" altLang="zh-TW" dirty="0"/>
              <a:t>, </a:t>
            </a:r>
            <a:r>
              <a:rPr lang="zh-TW" altLang="en-US" dirty="0"/>
              <a:t>稅後約</a:t>
            </a:r>
            <a:r>
              <a:rPr lang="en-US" altLang="zh-TW" dirty="0"/>
              <a:t>8000</a:t>
            </a:r>
            <a:r>
              <a:rPr lang="zh-TW" altLang="en-US" dirty="0"/>
              <a:t>萬</a:t>
            </a:r>
          </a:p>
          <a:p>
            <a:pPr rtl="0"/>
            <a:endParaRPr lang="zh-TW" altLang="en-US" dirty="0"/>
          </a:p>
          <a:p>
            <a:pPr rtl="0"/>
            <a:r>
              <a:rPr lang="en-US" altLang="zh-TW" dirty="0"/>
              <a:t>EIKOH 77KV </a:t>
            </a:r>
            <a:r>
              <a:rPr lang="zh-TW" altLang="en-US" dirty="0"/>
              <a:t>中壓案，毛利率</a:t>
            </a:r>
            <a:r>
              <a:rPr lang="en-US" altLang="zh-TW" dirty="0"/>
              <a:t>26.5%</a:t>
            </a:r>
            <a:r>
              <a:rPr lang="zh-TW" altLang="en-US" dirty="0"/>
              <a:t>，毛利約</a:t>
            </a:r>
            <a:r>
              <a:rPr lang="en-US" altLang="zh-TW" dirty="0"/>
              <a:t>3,500</a:t>
            </a:r>
            <a:r>
              <a:rPr lang="zh-TW" altLang="en-US" dirty="0"/>
              <a:t>萬</a:t>
            </a:r>
            <a:r>
              <a:rPr lang="en-US" altLang="zh-TW" dirty="0"/>
              <a:t>(</a:t>
            </a:r>
            <a:r>
              <a:rPr lang="zh-TW" altLang="en-US" dirty="0"/>
              <a:t>稅後</a:t>
            </a:r>
            <a:r>
              <a:rPr lang="en-US" altLang="zh-TW" dirty="0"/>
              <a:t>2800</a:t>
            </a:r>
            <a:r>
              <a:rPr lang="zh-TW" altLang="en-US" dirty="0"/>
              <a:t>萬</a:t>
            </a:r>
            <a:r>
              <a:rPr lang="en-US" altLang="zh-TW" dirty="0"/>
              <a:t>), </a:t>
            </a:r>
            <a:r>
              <a:rPr lang="zh-TW" altLang="en-US" dirty="0"/>
              <a:t>今年接獲的日本連工帶料模式案，一次性</a:t>
            </a:r>
          </a:p>
          <a:p>
            <a:pPr rtl="0"/>
            <a:endParaRPr lang="zh-TW" altLang="en-US" dirty="0"/>
          </a:p>
          <a:p>
            <a:pPr rtl="0"/>
            <a:r>
              <a:rPr lang="en-US" altLang="zh-TW" dirty="0"/>
              <a:t>Q2</a:t>
            </a:r>
            <a:r>
              <a:rPr lang="zh-TW" altLang="en-US" dirty="0"/>
              <a:t>長約毛利率大概影響 </a:t>
            </a:r>
            <a:r>
              <a:rPr lang="en-US" altLang="zh-TW" dirty="0"/>
              <a:t>2,400</a:t>
            </a:r>
            <a:r>
              <a:rPr lang="zh-TW" altLang="en-US" dirty="0"/>
              <a:t>萬稅前</a:t>
            </a:r>
            <a:r>
              <a:rPr lang="en-US" altLang="zh-TW" dirty="0"/>
              <a:t>(1900</a:t>
            </a:r>
            <a:r>
              <a:rPr lang="zh-TW" altLang="en-US" dirty="0"/>
              <a:t>萬稅後</a:t>
            </a:r>
            <a:r>
              <a:rPr lang="en-US" altLang="zh-TW" dirty="0"/>
              <a:t>)</a:t>
            </a:r>
            <a:r>
              <a:rPr lang="zh-TW" altLang="en-US" dirty="0"/>
              <a:t>，民電長約開盤毛利率的提升  </a:t>
            </a:r>
            <a:r>
              <a:rPr lang="zh-TW" altLang="en-US" dirty="0" smtClean="0"/>
              <a:t>提升了</a:t>
            </a:r>
            <a:r>
              <a:rPr lang="en-US" altLang="zh-TW" dirty="0" smtClean="0"/>
              <a:t>2%, 12%</a:t>
            </a:r>
            <a:r>
              <a:rPr lang="zh-TW" altLang="en-US" dirty="0" smtClean="0"/>
              <a:t>到</a:t>
            </a:r>
            <a:r>
              <a:rPr lang="en-US" altLang="zh-TW" dirty="0" smtClean="0"/>
              <a:t>14%   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/>
              <a:t> </a:t>
            </a:r>
            <a:br>
              <a:rPr lang="zh-TW" altLang="en-US" dirty="0"/>
            </a:br>
            <a:r>
              <a:rPr lang="zh-TW" altLang="en-US" dirty="0"/>
              <a:t>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A511-36C2-4BF7-AA2A-17AEA38DAD7D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28141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圖表定義：不鏽鋼部門</a:t>
            </a:r>
            <a:r>
              <a:rPr lang="en-US" altLang="zh-TW" dirty="0" smtClean="0"/>
              <a:t>-</a:t>
            </a:r>
            <a:r>
              <a:rPr lang="zh-TW" altLang="en-US" dirty="0" smtClean="0"/>
              <a:t>台灣</a:t>
            </a:r>
            <a:r>
              <a:rPr lang="en-US" altLang="zh-TW" dirty="0" smtClean="0"/>
              <a:t>+</a:t>
            </a:r>
            <a:r>
              <a:rPr lang="zh-TW" altLang="en-US" dirty="0" smtClean="0"/>
              <a:t>大陸 </a:t>
            </a:r>
            <a:r>
              <a:rPr lang="en-US" altLang="zh-TW" dirty="0" smtClean="0"/>
              <a:t>: </a:t>
            </a:r>
            <a:r>
              <a:rPr lang="zh-TW" altLang="en-US" dirty="0" smtClean="0"/>
              <a:t>銷量不含鋼纜，但淨利含鋼纜</a:t>
            </a:r>
            <a:endParaRPr lang="en-US" altLang="zh-TW" dirty="0" smtClean="0"/>
          </a:p>
          <a:p>
            <a:r>
              <a:rPr lang="en-US" altLang="zh-TW" dirty="0" smtClean="0"/>
              <a:t>4Q18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:</a:t>
            </a:r>
          </a:p>
          <a:p>
            <a:r>
              <a:rPr lang="zh-TW" altLang="en-US" dirty="0" smtClean="0"/>
              <a:t>存貨跌價損失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時間差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2.5</a:t>
            </a:r>
            <a:r>
              <a:rPr lang="zh-TW" altLang="en-US" dirty="0" smtClean="0"/>
              <a:t>億元 </a:t>
            </a:r>
            <a:r>
              <a:rPr lang="en-US" altLang="zh-TW" dirty="0" smtClean="0"/>
              <a:t>(</a:t>
            </a:r>
            <a:r>
              <a:rPr lang="zh-TW" altLang="en-US" dirty="0" smtClean="0"/>
              <a:t>鹽水</a:t>
            </a:r>
            <a:r>
              <a:rPr lang="en-US" altLang="zh-TW" dirty="0" smtClean="0"/>
              <a:t>NTD 1.9</a:t>
            </a:r>
            <a:r>
              <a:rPr lang="zh-TW" altLang="en-US" dirty="0" smtClean="0"/>
              <a:t>億元</a:t>
            </a:r>
            <a:r>
              <a:rPr lang="en-US" altLang="zh-TW" dirty="0" smtClean="0"/>
              <a:t>+</a:t>
            </a:r>
            <a:r>
              <a:rPr lang="zh-TW" altLang="en-US" dirty="0" smtClean="0"/>
              <a:t>特鋼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NTD 0.6</a:t>
            </a:r>
            <a:r>
              <a:rPr lang="zh-TW" altLang="en-US" dirty="0" smtClean="0"/>
              <a:t>億元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量差</a:t>
            </a:r>
            <a:r>
              <a:rPr lang="en-US" altLang="zh-TW" dirty="0" smtClean="0"/>
              <a:t>1.4</a:t>
            </a:r>
            <a:r>
              <a:rPr lang="zh-TW" altLang="en-US" dirty="0" smtClean="0"/>
              <a:t>億元 </a:t>
            </a:r>
            <a:endParaRPr lang="en-US" altLang="zh-TW" dirty="0" smtClean="0"/>
          </a:p>
          <a:p>
            <a:pPr defTabSz="914121">
              <a:defRPr/>
            </a:pPr>
            <a:r>
              <a:rPr lang="zh-TW" altLang="en-US" dirty="0" smtClean="0"/>
              <a:t>共計</a:t>
            </a:r>
            <a:r>
              <a:rPr lang="en-US" altLang="zh-TW" dirty="0" smtClean="0"/>
              <a:t>3.9</a:t>
            </a:r>
            <a:r>
              <a:rPr lang="zh-TW" altLang="en-US" dirty="0" smtClean="0"/>
              <a:t>億元  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**********************************************************************</a:t>
            </a:r>
          </a:p>
          <a:p>
            <a:r>
              <a:rPr lang="en-US" altLang="zh-TW" dirty="0" smtClean="0"/>
              <a:t>17Q2</a:t>
            </a:r>
            <a:r>
              <a:rPr lang="zh-TW" altLang="en-US" dirty="0" smtClean="0"/>
              <a:t>量減少</a:t>
            </a:r>
            <a:r>
              <a:rPr lang="en-US" altLang="zh-TW" dirty="0" smtClean="0"/>
              <a:t>:</a:t>
            </a:r>
            <a:r>
              <a:rPr lang="zh-TW" altLang="en-US" dirty="0" smtClean="0"/>
              <a:t> 鉻價影響</a:t>
            </a:r>
            <a:endParaRPr lang="en-US" altLang="zh-TW" dirty="0" smtClean="0"/>
          </a:p>
          <a:p>
            <a:r>
              <a:rPr lang="en-US" altLang="zh-TW" dirty="0" smtClean="0"/>
              <a:t>17Q4</a:t>
            </a:r>
            <a:r>
              <a:rPr lang="zh-TW" altLang="en-US" dirty="0" smtClean="0"/>
              <a:t>量減少</a:t>
            </a:r>
            <a:r>
              <a:rPr lang="en-US" altLang="zh-TW" dirty="0" smtClean="0"/>
              <a:t>:</a:t>
            </a:r>
            <a:r>
              <a:rPr lang="zh-TW" altLang="en-US" dirty="0" smtClean="0"/>
              <a:t>  一半因為對寶鋼銷售量降</a:t>
            </a:r>
            <a:r>
              <a:rPr lang="en-US" altLang="zh-TW" dirty="0" smtClean="0"/>
              <a:t>(</a:t>
            </a:r>
            <a:r>
              <a:rPr lang="zh-TW" altLang="en-US" dirty="0" smtClean="0"/>
              <a:t>寶鋼政策</a:t>
            </a:r>
            <a:r>
              <a:rPr lang="en-US" altLang="zh-TW" dirty="0" smtClean="0"/>
              <a:t>), </a:t>
            </a:r>
            <a:r>
              <a:rPr lang="zh-TW" altLang="en-US" dirty="0" smtClean="0"/>
              <a:t>與常熟因環保因素停工</a:t>
            </a:r>
            <a:r>
              <a:rPr lang="en-US" altLang="zh-TW" dirty="0" smtClean="0"/>
              <a:t>(</a:t>
            </a:r>
            <a:r>
              <a:rPr lang="zh-TW" altLang="en-US" dirty="0" smtClean="0"/>
              <a:t>酸排放問題</a:t>
            </a:r>
            <a:r>
              <a:rPr lang="en-US" altLang="zh-TW" dirty="0" smtClean="0"/>
              <a:t>)</a:t>
            </a:r>
            <a:r>
              <a:rPr lang="zh-TW" altLang="en-US" dirty="0" smtClean="0"/>
              <a:t> 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A511-36C2-4BF7-AA2A-17AEA38DAD7D}" type="slidenum">
              <a:rPr lang="en-US" altLang="zh-TW" smtClean="0"/>
              <a:pPr>
                <a:defRPr/>
              </a:pPr>
              <a:t>6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05618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台灣不鏽鋼產品別需再等會計確認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與</a:t>
            </a:r>
            <a:r>
              <a:rPr lang="en-US" altLang="zh-TW" baseline="0" dirty="0" smtClean="0"/>
              <a:t>2017</a:t>
            </a:r>
            <a:r>
              <a:rPr lang="zh-TW" altLang="en-US" baseline="0" dirty="0" smtClean="0"/>
              <a:t>比重不同</a:t>
            </a:r>
            <a:endParaRPr lang="en-US" altLang="zh-TW" baseline="0" dirty="0" smtClean="0"/>
          </a:p>
          <a:p>
            <a:endParaRPr lang="en-US" altLang="zh-TW" baseline="0" dirty="0" smtClean="0"/>
          </a:p>
          <a:p>
            <a:r>
              <a:rPr lang="zh-TW" altLang="en-US" baseline="0" dirty="0" smtClean="0"/>
              <a:t>鋼捲準備線</a:t>
            </a:r>
            <a:r>
              <a:rPr lang="en-US" altLang="zh-TW" baseline="0" dirty="0" smtClean="0"/>
              <a:t>:</a:t>
            </a:r>
          </a:p>
          <a:p>
            <a:r>
              <a:rPr lang="en-US" altLang="zh-TW" baseline="0" dirty="0" smtClean="0"/>
              <a:t>2018/6</a:t>
            </a:r>
            <a:r>
              <a:rPr lang="zh-TW" altLang="en-US" baseline="0" smtClean="0"/>
              <a:t> 試車</a:t>
            </a:r>
            <a:endParaRPr lang="en-US" altLang="zh-TW" baseline="0" dirty="0" smtClean="0"/>
          </a:p>
          <a:p>
            <a:r>
              <a:rPr lang="en-US" altLang="zh-TW" baseline="0" dirty="0" smtClean="0"/>
              <a:t>2018/12</a:t>
            </a:r>
            <a:r>
              <a:rPr lang="zh-TW" altLang="en-US" baseline="0" dirty="0" smtClean="0"/>
              <a:t> 參數優化中</a:t>
            </a:r>
            <a:endParaRPr lang="en-US" altLang="zh-TW" baseline="0" dirty="0" smtClean="0"/>
          </a:p>
          <a:p>
            <a:r>
              <a:rPr lang="en-US" altLang="zh-TW" baseline="0" dirty="0" smtClean="0"/>
              <a:t>2019/Q1</a:t>
            </a:r>
            <a:r>
              <a:rPr lang="zh-TW" altLang="en-US" baseline="0" dirty="0" smtClean="0"/>
              <a:t> 參數優化完成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A511-36C2-4BF7-AA2A-17AEA38DAD7D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04510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72034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defTabSz="914121">
              <a:defRPr/>
            </a:pPr>
            <a:r>
              <a:rPr lang="zh-TW" altLang="en-US" dirty="0"/>
              <a:t>南京華新城</a:t>
            </a:r>
            <a:r>
              <a:rPr lang="en-US" altLang="zh-TW" dirty="0"/>
              <a:t>AB</a:t>
            </a:r>
            <a:r>
              <a:rPr lang="zh-TW" altLang="en-US" dirty="0"/>
              <a:t>地塊之商場「華采天地」總建築面積約</a:t>
            </a:r>
            <a:r>
              <a:rPr lang="en-US" altLang="zh-TW" dirty="0"/>
              <a:t>17</a:t>
            </a:r>
            <a:r>
              <a:rPr lang="zh-TW" altLang="en-US" dirty="0"/>
              <a:t>萬平方米，以「健康生活、親子同樂與美學體驗」為三大核心元素，打造生活美學聚落、規劃藝術分享及文化空間，預計將於</a:t>
            </a:r>
            <a:r>
              <a:rPr lang="en-US" altLang="zh-TW" dirty="0"/>
              <a:t>108</a:t>
            </a:r>
            <a:r>
              <a:rPr lang="zh-TW" altLang="en-US" dirty="0"/>
              <a:t>年</a:t>
            </a:r>
            <a:r>
              <a:rPr lang="en-US" altLang="zh-TW" dirty="0"/>
              <a:t>5</a:t>
            </a:r>
            <a:r>
              <a:rPr lang="zh-TW" altLang="en-US" dirty="0"/>
              <a:t>月開幕。</a:t>
            </a:r>
            <a:endParaRPr lang="en-US" altLang="zh-TW" dirty="0" smtClean="0">
              <a:ea typeface="新細明體" charset="-120"/>
            </a:endParaRPr>
          </a:p>
          <a:p>
            <a:pPr defTabSz="914121">
              <a:defRPr/>
            </a:pPr>
            <a:r>
              <a:rPr lang="en-US" altLang="zh-TW" dirty="0" smtClean="0">
                <a:ea typeface="新細明體" charset="-120"/>
              </a:rPr>
              <a:t>D</a:t>
            </a:r>
            <a:r>
              <a:rPr lang="zh-TW" altLang="en-US" dirty="0" smtClean="0">
                <a:ea typeface="新細明體" charset="-120"/>
              </a:rPr>
              <a:t>地塊</a:t>
            </a:r>
            <a:r>
              <a:rPr lang="en-US" altLang="zh-TW" dirty="0" smtClean="0">
                <a:ea typeface="新細明體" charset="-120"/>
              </a:rPr>
              <a:t>:</a:t>
            </a:r>
            <a:r>
              <a:rPr lang="zh-TW" altLang="en-US" dirty="0" smtClean="0">
                <a:ea typeface="新細明體" charset="-120"/>
              </a:rPr>
              <a:t> </a:t>
            </a:r>
            <a:r>
              <a:rPr lang="en-US" altLang="zh-TW" dirty="0" smtClean="0">
                <a:ea typeface="新細明體" charset="-120"/>
              </a:rPr>
              <a:t>2018</a:t>
            </a:r>
            <a:r>
              <a:rPr lang="zh-TW" altLang="en-US" dirty="0" smtClean="0">
                <a:ea typeface="新細明體" charset="-120"/>
              </a:rPr>
              <a:t>下半年</a:t>
            </a:r>
            <a:r>
              <a:rPr lang="en-US" altLang="zh-TW" dirty="0" smtClean="0">
                <a:ea typeface="新細明體" charset="-120"/>
              </a:rPr>
              <a:t>6</a:t>
            </a:r>
            <a:r>
              <a:rPr lang="zh-TW" altLang="en-US" dirty="0" smtClean="0">
                <a:ea typeface="新細明體" charset="-120"/>
              </a:rPr>
              <a:t>套人才房交屋</a:t>
            </a:r>
            <a:r>
              <a:rPr lang="en-US" altLang="zh-TW" dirty="0" smtClean="0">
                <a:ea typeface="新細明體" charset="-120"/>
              </a:rPr>
              <a:t>(</a:t>
            </a:r>
            <a:r>
              <a:rPr lang="zh-TW" altLang="en-US" dirty="0" smtClean="0">
                <a:ea typeface="新細明體" charset="-120"/>
              </a:rPr>
              <a:t>銷售面積共</a:t>
            </a:r>
            <a:r>
              <a:rPr lang="en-US" altLang="zh-TW" dirty="0" smtClean="0">
                <a:ea typeface="新細明體" charset="-120"/>
              </a:rPr>
              <a:t>910</a:t>
            </a:r>
            <a:r>
              <a:rPr lang="zh-TW" altLang="en-US" dirty="0" smtClean="0">
                <a:ea typeface="新細明體" charset="-120"/>
              </a:rPr>
              <a:t>平方米</a:t>
            </a:r>
            <a:r>
              <a:rPr lang="en-US" altLang="zh-TW" dirty="0" smtClean="0">
                <a:ea typeface="新細明體" charset="-120"/>
              </a:rPr>
              <a:t>),</a:t>
            </a:r>
            <a:r>
              <a:rPr lang="zh-TW" altLang="en-US" dirty="0" smtClean="0">
                <a:ea typeface="新細明體" charset="-120"/>
              </a:rPr>
              <a:t>其中五套為</a:t>
            </a:r>
            <a:r>
              <a:rPr lang="en-US" altLang="zh-TW" dirty="0" smtClean="0">
                <a:ea typeface="新細明體" charset="-120"/>
              </a:rPr>
              <a:t>2018</a:t>
            </a:r>
            <a:r>
              <a:rPr lang="zh-TW" altLang="en-US" dirty="0" smtClean="0">
                <a:ea typeface="新細明體" charset="-120"/>
              </a:rPr>
              <a:t>上半年已售，</a:t>
            </a:r>
            <a:r>
              <a:rPr lang="en-US" altLang="zh-TW" dirty="0" smtClean="0">
                <a:ea typeface="新細明體" charset="-120"/>
              </a:rPr>
              <a:t>1</a:t>
            </a:r>
            <a:r>
              <a:rPr lang="zh-TW" altLang="en-US" dirty="0" smtClean="0">
                <a:ea typeface="新細明體" charset="-120"/>
              </a:rPr>
              <a:t>套為</a:t>
            </a:r>
            <a:r>
              <a:rPr lang="en-US" altLang="zh-TW" dirty="0" smtClean="0">
                <a:ea typeface="新細明體" charset="-120"/>
              </a:rPr>
              <a:t>2018</a:t>
            </a:r>
            <a:r>
              <a:rPr lang="zh-TW" altLang="en-US" dirty="0" smtClean="0">
                <a:ea typeface="新細明體" charset="-120"/>
              </a:rPr>
              <a:t>下半年售出，皆為下半年交屋。獲利</a:t>
            </a:r>
            <a:r>
              <a:rPr lang="en-US" altLang="zh-TW" dirty="0" smtClean="0">
                <a:ea typeface="新細明體" charset="-120"/>
              </a:rPr>
              <a:t>:</a:t>
            </a:r>
            <a:r>
              <a:rPr lang="zh-TW" altLang="en-US" dirty="0" smtClean="0">
                <a:ea typeface="新細明體" charset="-120"/>
              </a:rPr>
              <a:t> </a:t>
            </a:r>
            <a:r>
              <a:rPr lang="zh-TW" altLang="en-US" dirty="0"/>
              <a:t>上半年</a:t>
            </a:r>
            <a:r>
              <a:rPr lang="en-US" altLang="zh-TW" dirty="0"/>
              <a:t>3.09+</a:t>
            </a:r>
            <a:r>
              <a:rPr lang="zh-TW" altLang="en-US" dirty="0"/>
              <a:t>下半年</a:t>
            </a:r>
            <a:r>
              <a:rPr lang="en-US" altLang="zh-TW" dirty="0"/>
              <a:t>.019=3.28</a:t>
            </a:r>
            <a:r>
              <a:rPr lang="zh-TW" altLang="en-US" dirty="0"/>
              <a:t>億</a:t>
            </a:r>
          </a:p>
          <a:p>
            <a:endParaRPr lang="en-US" altLang="zh-TW" dirty="0" smtClean="0">
              <a:ea typeface="新細明體" charset="-120"/>
            </a:endParaRPr>
          </a:p>
          <a:p>
            <a:r>
              <a:rPr lang="en-US" altLang="zh-TW" dirty="0" smtClean="0">
                <a:ea typeface="新細明體" charset="-120"/>
              </a:rPr>
              <a:t> </a:t>
            </a:r>
          </a:p>
          <a:p>
            <a:r>
              <a:rPr lang="zh-TW" altLang="en-US" dirty="0" smtClean="0">
                <a:ea typeface="新細明體" charset="-120"/>
              </a:rPr>
              <a:t> </a:t>
            </a:r>
            <a:endParaRPr lang="en-US" altLang="zh-TW" dirty="0" smtClean="0">
              <a:ea typeface="新細明體" charset="-120"/>
            </a:endParaRPr>
          </a:p>
        </p:txBody>
      </p:sp>
      <p:sp>
        <p:nvSpPr>
          <p:cNvPr id="172035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8404"/>
            <a:fld id="{8AF234E6-B3CE-46E3-8763-24F545EDF0D2}" type="slidenum">
              <a:rPr lang="en-US" altLang="zh-TW" smtClean="0">
                <a:ea typeface="新細明體" charset="-120"/>
              </a:rPr>
              <a:pPr defTabSz="928404"/>
              <a:t>8</a:t>
            </a:fld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1A511-36C2-4BF7-AA2A-17AEA38DAD7D}" type="slidenum">
              <a:rPr lang="en-US" altLang="zh-TW" smtClean="0"/>
              <a:pPr>
                <a:defRPr/>
              </a:pPr>
              <a:t>10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7270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0B6EA-151F-416E-A307-D1844227AC4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D5ADF-16A9-4D78-B759-62E6C623821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3AA09-CBAA-4077-BBF9-EB62CFD378B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32FD6-AAE5-4FC4-A698-A25D4F5471D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B2672-0B71-4D24-A248-AABBE1806F6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69050-A151-40A3-8F2E-98D6FB9BD41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2FB6-A775-4D9A-AB81-10DF79ADE72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12BFF-55B8-4828-9688-141B705A9F7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6A36F-BE93-49DC-BF1C-4897F89AF9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2704F-0010-4FB7-B35C-EECF9C8B827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601D7-77E8-426A-AA9F-73EDA4F5672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E1792-8B05-4F6E-8453-6B55938DE85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CD894-8C76-404E-8CA2-0F211FAF7B9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409F4-BC3D-4DD6-8243-1F809DF96AA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06E60-10C3-43F0-B65C-1228C70685D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06375" y="908050"/>
            <a:ext cx="4267200" cy="26241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25975" y="908050"/>
            <a:ext cx="4267200" cy="26241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206375" y="3684588"/>
            <a:ext cx="4267200" cy="26241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5975" y="3684588"/>
            <a:ext cx="4267200" cy="26241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1D064-C158-4513-9EBE-C59B13BD29D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206375" y="152400"/>
            <a:ext cx="8709025" cy="61563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F2A15-605F-4261-9283-36A20E28FC1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206375" y="908050"/>
            <a:ext cx="8686800" cy="5400675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6AF7A-EEA2-4735-8695-3B783E4DC35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B4C7E-B226-4D15-A216-3FF4FEDD0B0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51AA9-1CFA-4420-88FF-03EF886EDCA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8F2A2-32C7-4BDE-86AB-7246365183E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2C7AE-BDBE-4EA4-8CDA-533DBB01F47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B31B2-D248-4F06-887B-6281B3D6CEF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71A45-2F7B-4500-9A57-8704B1A5395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04206-43BB-4F04-ABD2-905A57D3733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206375" y="908050"/>
            <a:ext cx="8686800" cy="5400675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7EAD5-FD68-4C7E-8461-78E290E7A21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89D02-5CC0-4AC4-B865-5068B713DB5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E5B5A-4DD1-4991-A29F-9AE75A09AF8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3BA79-CFA9-4E97-A8B3-2505C68AA66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182AC-BB2C-4A1F-A8C4-7B3FD18D355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65977-0E63-440D-BA30-2C97BB21984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C5CA5-0598-42B5-B1B4-5BB77DFCBF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1809B-3960-4C02-BDB5-6DFD8158347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206375" y="908050"/>
            <a:ext cx="8686800" cy="5400675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6B88A-98FD-4C58-983D-47FCD6C5C84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A6773-2C9F-4A4A-AD6E-AEE128F4FDF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849BB-4740-4A75-B354-7C4C547EB01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4BF68-8C0D-40C7-B412-72FBCF90910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39C92-26D7-4900-95F2-3244F714A34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4603A-253C-4876-A502-1AE9D42AD8D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9E4C6-C576-4E3E-BB04-AC36CEF9D46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18A2A-40BE-425F-AA0A-CCFD17F0F88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EEBE6-E6BF-4D93-AD9A-E333F96CAB9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206375" y="908050"/>
            <a:ext cx="8686800" cy="5400675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2B69B-07D7-43A0-8217-EBD501E4A61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B9658-70C7-401D-A8A9-0C231E7BFA4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0FE5B-100C-4A45-8A2C-2EABD478DEF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206375" y="908050"/>
            <a:ext cx="8686800" cy="262413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06375" y="3684588"/>
            <a:ext cx="8686800" cy="2624137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00027-190E-4D86-BBA8-FEDCE271754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94828-AEDB-4A61-B381-52446F6C385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B151-DA19-4537-8A91-1086240CB8A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8CBF0-9ED2-4DFF-9777-34B1013972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1248F-8480-434C-9F77-48733BE13FD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E26F0-CEBC-47AF-B544-3636F45DB7B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D8A95-47AA-4ED9-88F9-7D1AA8F7A21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75732-058E-4534-A718-DC69B275A1F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BC7C9-1889-4AEC-9C55-E9C4E909C41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24E31-D031-4A44-B560-32E59C4FD65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02C2A-4F03-411B-80A9-52C23245D18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標題及物件在文字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8686800" cy="262413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6375" y="3684588"/>
            <a:ext cx="8686800" cy="2624137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53804-E5C2-489D-ADCE-0A55AA1C85F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626D6-2F30-42BD-A1E4-81F552FECB4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75ED9-5043-46B1-9974-1315CEA4AC9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206375" y="908050"/>
            <a:ext cx="8686800" cy="5400675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83ABA-878F-475A-86B2-9CD66A8349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A004E-8BDE-43E2-AD56-5DB2D505EE4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B559B-5B5D-4513-9AE7-13CF57F6B3F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CAC3A-7132-4DD4-84FF-63E85B501A8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Click to edit Master title style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1C0AC-D8B9-4394-B5A3-79D1B597856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61DF2-E77D-495B-97FD-E29FEC0E1D7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F30AE-CE32-4556-BBC9-A7176819554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BCB21-8728-46EE-BA9D-E68129889B9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F1A08-E92E-4686-9CE1-6C63C905C78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B3172-36D8-4F57-B1AD-99B09305FCE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1A525-059C-42BA-8079-1CF08590774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D7D93-11F6-4158-B506-26A433D104D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350FC-4647-44BA-AD9A-DCF21C69E7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9B622-0582-4C37-AAC9-3BF2A5FA8D2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7B4D-23EB-4143-AE30-3B7ECB7160B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B893B-DE82-4D11-B153-FD15135071A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58FEE-9BFE-4231-8BD6-8966A6DECB0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26638-B1E9-4CF1-80BA-F924F090988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7556-40FD-43A6-B26E-4AD708580CB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1A34E-EB6E-4D94-8A1F-D3BED1A5AD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95B7F-18B5-4184-A866-D0ED1ED12D4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65194-2673-4B71-B963-CFB113A910A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0F4A2-A24F-4552-916D-666C7BF6E66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4D920-8EB2-4031-BA87-670EA6F0CE1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104D1-C924-4ECC-AFDE-18A563AAF44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3900F-C87F-427F-834C-BEDA59550A7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05647-AA1F-4835-99A2-872FA8A6DB3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F557D-01E4-42B0-B409-CC9E5F62642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3D152-D239-4FCA-AEF8-76245A17400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5976E-9E51-4ED8-A92D-26DBE266BFC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CA8AA-F085-4D3C-91FA-49E440B2F2A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9B928-36AA-457B-AB48-2BFE61CC382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06A46-ED4B-4F65-8B68-3F8FFD69479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09DF8-FCAD-4AE5-A758-E35299D4338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12CF1-E32B-429F-81EF-9149C0D02D4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A2B07-9033-46F9-8222-433E5419642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27A2F-C714-4D1B-9ADD-97AE42078C1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BB2D0-ED82-484A-AE3E-C1EE28501A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331BC-9A34-40DB-9E52-1398BA2E029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19EA5-6315-4DF3-B678-8EC8A868F5D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9205D-1B43-4DD7-8F33-68D8D7BD0EA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A7120-2727-4F5F-BDB3-F8652E8738E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7317C-3462-446F-9CF4-23B98968756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620E1-360E-411D-AA14-199391B1689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313E3-46AE-4F08-B6BF-1AE17A7DA85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C8F16-1BC1-48EE-B476-497C1E3BCDF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0889A-AE57-4B1A-AD8C-6E7D96D95AD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594E6-D6AF-4DA0-B2EF-A6D8F86D265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49CC7-59D5-461B-BD1E-AF58F104877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6CE39-563E-497F-8AAA-95E910C136C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A249-53D7-4294-9105-54021BE795D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59B68-28DE-48D9-B937-7A54EFA56CC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F3159-3027-428F-A7AB-18B8A476680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938B8-4A27-4ED9-BB58-6886517EE9B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30CF8-16EF-4A13-8051-5D5EAD1163B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06A43-932A-4567-8FD0-2DE6FA29538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B35F-946D-4E46-BE83-ABB49F96E29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02AC7-DF11-4171-99E2-38FEA9CB173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DCBBA-EC6E-4B22-B8A9-2A0387BBB9D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A4B89-9295-4B2F-887E-AEAEB80440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BC024-72D2-49F3-9587-9EE56462644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6BAD9-A756-44DF-AFAA-45107E2D5A4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DCCAB-55CA-49FF-9C3C-A0D9941015D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DB152-E544-4481-8A44-1C01EE8E410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29656-3643-4C57-9B9B-12FF1EDA2E6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15F20-A29A-47F9-A87E-C1ACC121BB9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C07A7-3D49-4403-990A-8A28CA55000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E0AFF-2803-4395-B70E-E6300CD10F9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D2950-F188-4973-B43D-1D5A6B8E470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960BF-5089-400C-82B6-A530E138A5F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03EFE-50DF-4D3D-B493-F654E844C6C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28171-469A-4001-8C9B-4ADA16485AB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781C8-78D4-4840-ADD3-16AC30E19DD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6547B-9191-4352-9A27-95EF1DB4211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8686800" cy="2624138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6375" y="3684588"/>
            <a:ext cx="8686800" cy="2624137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505F2-08A3-439D-97B1-6556EC4C67E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92E8E-15D6-48B6-B18D-BC2F65C9BC2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3DBDF-08B2-44BE-8C68-129C46ACE0D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19EC8-363A-471D-AF2A-D5356DBBDD9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01376-4203-47E8-B00B-E491C5E3CD0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E0B84-44B5-48C0-8EEF-8D177A5044C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7B877-97A8-47CF-AFB5-C83549AFBB1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2340F-2AAE-4062-A5CC-319B4DF5239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9139E-165D-4C2F-B58C-846CFB3C602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0B69A-BDE5-4BA8-825F-0156BD50D17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CD5B-BB68-4240-BABF-B3485F903BA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6EF82-1EA4-4AC8-BAD8-2D5431B703D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D004F-2D5E-455B-841D-0C051C69D34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8938" y="152400"/>
            <a:ext cx="2176462" cy="61563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" y="152400"/>
            <a:ext cx="6380163" cy="61563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1AC5B-605A-4102-9280-6A2C5013E2B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7715-825E-4BEE-9ABA-39E74C0007C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206375" y="908050"/>
            <a:ext cx="4267200" cy="5400675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5975" y="908050"/>
            <a:ext cx="4267200" cy="5400675"/>
          </a:xfrm>
        </p:spPr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D4E1E-9D22-4B6D-BF4F-746EFA6896E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206375" y="152400"/>
            <a:ext cx="8709025" cy="61563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58AD6-5397-4387-8DCD-964FA39B253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986C5-2C1F-4FD8-B45D-251121D05E9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5" Type="http://schemas.openxmlformats.org/officeDocument/2006/relationships/slideLayout" Target="../slideLayouts/slideLayout119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18.xml"/><Relationship Id="rId9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127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26.xml"/><Relationship Id="rId9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34.xml"/><Relationship Id="rId9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6.xml"/><Relationship Id="rId13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1.xml"/><Relationship Id="rId7" Type="http://schemas.openxmlformats.org/officeDocument/2006/relationships/slideLayout" Target="../slideLayouts/slideLayout145.xml"/><Relationship Id="rId12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40.xml"/><Relationship Id="rId1" Type="http://schemas.openxmlformats.org/officeDocument/2006/relationships/slideLayout" Target="../slideLayouts/slideLayout139.xml"/><Relationship Id="rId6" Type="http://schemas.openxmlformats.org/officeDocument/2006/relationships/slideLayout" Target="../slideLayouts/slideLayout144.xml"/><Relationship Id="rId11" Type="http://schemas.openxmlformats.org/officeDocument/2006/relationships/slideLayout" Target="../slideLayouts/slideLayout149.xml"/><Relationship Id="rId5" Type="http://schemas.openxmlformats.org/officeDocument/2006/relationships/slideLayout" Target="../slideLayouts/slideLayout143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48.xml"/><Relationship Id="rId4" Type="http://schemas.openxmlformats.org/officeDocument/2006/relationships/slideLayout" Target="../slideLayouts/slideLayout142.xml"/><Relationship Id="rId9" Type="http://schemas.openxmlformats.org/officeDocument/2006/relationships/slideLayout" Target="../slideLayouts/slideLayout147.xml"/><Relationship Id="rId14" Type="http://schemas.openxmlformats.org/officeDocument/2006/relationships/theme" Target="../theme/theme1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6.xml"/><Relationship Id="rId13" Type="http://schemas.openxmlformats.org/officeDocument/2006/relationships/slideLayout" Target="../slideLayouts/slideLayout111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12" Type="http://schemas.openxmlformats.org/officeDocument/2006/relationships/slideLayout" Target="../slideLayouts/slideLayout110.xml"/><Relationship Id="rId17" Type="http://schemas.openxmlformats.org/officeDocument/2006/relationships/theme" Target="../theme/theme9.xml"/><Relationship Id="rId2" Type="http://schemas.openxmlformats.org/officeDocument/2006/relationships/slideLayout" Target="../slideLayouts/slideLayout100.xml"/><Relationship Id="rId16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11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3.xml"/><Relationship Id="rId1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2.xml"/><Relationship Id="rId9" Type="http://schemas.openxmlformats.org/officeDocument/2006/relationships/slideLayout" Target="../slideLayouts/slideLayout107.xml"/><Relationship Id="rId14" Type="http://schemas.openxmlformats.org/officeDocument/2006/relationships/slideLayout" Target="../slideLayouts/slideLayout1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25-inside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17294A16-7E56-4443-9E11-5C9A725F628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100358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 smtClean="0">
                <a:ea typeface="新細明體" pitchFamily="18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5" r:id="rId1"/>
    <p:sldLayoutId id="2147484254" r:id="rId2"/>
    <p:sldLayoutId id="2147484253" r:id="rId3"/>
    <p:sldLayoutId id="2147484252" r:id="rId4"/>
    <p:sldLayoutId id="2147484251" r:id="rId5"/>
    <p:sldLayoutId id="2147484250" r:id="rId6"/>
    <p:sldLayoutId id="2147484249" r:id="rId7"/>
    <p:sldLayoutId id="2147484248" r:id="rId8"/>
    <p:sldLayoutId id="2147484247" r:id="rId9"/>
    <p:sldLayoutId id="2147484246" r:id="rId10"/>
    <p:sldLayoutId id="2147484245" r:id="rId11"/>
    <p:sldLayoutId id="2147484244" r:id="rId12"/>
    <p:sldLayoutId id="2147484243" r:id="rId13"/>
    <p:sldLayoutId id="2147484242" r:id="rId14"/>
    <p:sldLayoutId id="2147484241" r:id="rId15"/>
    <p:sldLayoutId id="2147484240" r:id="rId16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7" descr="1125-inside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09B2C676-AE38-47F0-AD2C-F8DF42EB020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2698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2698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100358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 smtClean="0">
                <a:solidFill>
                  <a:srgbClr val="000000"/>
                </a:solidFill>
                <a:ea typeface="新細明體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1" r:id="rId1"/>
    <p:sldLayoutId id="2147484360" r:id="rId2"/>
    <p:sldLayoutId id="2147484359" r:id="rId3"/>
    <p:sldLayoutId id="2147484358" r:id="rId4"/>
    <p:sldLayoutId id="2147484357" r:id="rId5"/>
    <p:sldLayoutId id="2147484356" r:id="rId6"/>
    <p:sldLayoutId id="2147484355" r:id="rId7"/>
    <p:sldLayoutId id="2147484354" r:id="rId8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4" name="Picture 7" descr="1125-inside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5A6A5B2-FA8F-44BB-BEA1-59422B65C36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3619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3619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100358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 smtClean="0">
                <a:solidFill>
                  <a:srgbClr val="000000"/>
                </a:solidFill>
                <a:ea typeface="新細明體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9" r:id="rId1"/>
    <p:sldLayoutId id="2147484368" r:id="rId2"/>
    <p:sldLayoutId id="2147484367" r:id="rId3"/>
    <p:sldLayoutId id="2147484366" r:id="rId4"/>
    <p:sldLayoutId id="2147484365" r:id="rId5"/>
    <p:sldLayoutId id="2147484364" r:id="rId6"/>
    <p:sldLayoutId id="2147484363" r:id="rId7"/>
    <p:sldLayoutId id="2147484362" r:id="rId8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10" name="Picture 7" descr="1125-inside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E9EC8979-4D31-4233-A077-ADCA93A6A8F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4541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4541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100358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 smtClean="0">
                <a:solidFill>
                  <a:srgbClr val="000000"/>
                </a:solidFill>
                <a:ea typeface="新細明體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7" r:id="rId1"/>
    <p:sldLayoutId id="2147484376" r:id="rId2"/>
    <p:sldLayoutId id="2147484375" r:id="rId3"/>
    <p:sldLayoutId id="2147484374" r:id="rId4"/>
    <p:sldLayoutId id="2147484373" r:id="rId5"/>
    <p:sldLayoutId id="2147484372" r:id="rId6"/>
    <p:sldLayoutId id="2147484371" r:id="rId7"/>
    <p:sldLayoutId id="2147484370" r:id="rId8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626" name="Picture 7" descr="1125-inside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BDD6688C-E10D-4785-993D-EEA539985ED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546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546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100358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 smtClean="0">
                <a:solidFill>
                  <a:srgbClr val="000000"/>
                </a:solidFill>
                <a:ea typeface="新細明體" pitchFamily="18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0" r:id="rId1"/>
    <p:sldLayoutId id="2147484389" r:id="rId2"/>
    <p:sldLayoutId id="2147484388" r:id="rId3"/>
    <p:sldLayoutId id="2147484387" r:id="rId4"/>
    <p:sldLayoutId id="2147484386" r:id="rId5"/>
    <p:sldLayoutId id="2147484385" r:id="rId6"/>
    <p:sldLayoutId id="2147484384" r:id="rId7"/>
    <p:sldLayoutId id="2147484383" r:id="rId8"/>
    <p:sldLayoutId id="2147484382" r:id="rId9"/>
    <p:sldLayoutId id="2147484381" r:id="rId10"/>
    <p:sldLayoutId id="2147484380" r:id="rId11"/>
    <p:sldLayoutId id="2147484379" r:id="rId12"/>
    <p:sldLayoutId id="2147484378" r:id="rId13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1125-insid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D11C549B-DED8-4A6F-BE91-E6A86679BF2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843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843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</a:t>
            </a:r>
          </a:p>
          <a:p>
            <a:pPr lvl="1"/>
            <a:r>
              <a:rPr lang="en-US" altLang="zh-TW" dirty="0" smtClean="0"/>
              <a:t>20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endParaRPr lang="en-US" altLang="zh-TW" dirty="0" smtClean="0"/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>
                <a:solidFill>
                  <a:srgbClr val="000000"/>
                </a:solidFill>
                <a:ea typeface="新細明體" pitchFamily="18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6" r:id="rId1"/>
    <p:sldLayoutId id="2147484265" r:id="rId2"/>
    <p:sldLayoutId id="2147484264" r:id="rId3"/>
    <p:sldLayoutId id="2147484263" r:id="rId4"/>
    <p:sldLayoutId id="2147484262" r:id="rId5"/>
    <p:sldLayoutId id="2147484261" r:id="rId6"/>
    <p:sldLayoutId id="2147484260" r:id="rId7"/>
    <p:sldLayoutId id="2147484259" r:id="rId8"/>
    <p:sldLayoutId id="2147484258" r:id="rId9"/>
    <p:sldLayoutId id="2147484257" r:id="rId10"/>
    <p:sldLayoutId id="2147484256" r:id="rId11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4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7" descr="1125-insid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63CF76D4-A6BD-4747-BF0E-7D81FA76D52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3072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25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>
                <a:solidFill>
                  <a:srgbClr val="000000"/>
                </a:solidFill>
                <a:ea typeface="新細明體" pitchFamily="18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76" r:id="rId2"/>
    <p:sldLayoutId id="2147484275" r:id="rId3"/>
    <p:sldLayoutId id="2147484274" r:id="rId4"/>
    <p:sldLayoutId id="2147484273" r:id="rId5"/>
    <p:sldLayoutId id="2147484272" r:id="rId6"/>
    <p:sldLayoutId id="2147484271" r:id="rId7"/>
    <p:sldLayoutId id="2147484270" r:id="rId8"/>
    <p:sldLayoutId id="2147484269" r:id="rId9"/>
    <p:sldLayoutId id="2147484268" r:id="rId10"/>
    <p:sldLayoutId id="2147484267" r:id="rId11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7" descr="1125-insid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43C8ADF4-1B18-4ACA-874A-E5D6EACA720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4301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301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>
                <a:solidFill>
                  <a:srgbClr val="000000"/>
                </a:solidFill>
                <a:ea typeface="新細明體" pitchFamily="18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8" r:id="rId1"/>
    <p:sldLayoutId id="2147484287" r:id="rId2"/>
    <p:sldLayoutId id="2147484286" r:id="rId3"/>
    <p:sldLayoutId id="2147484285" r:id="rId4"/>
    <p:sldLayoutId id="2147484284" r:id="rId5"/>
    <p:sldLayoutId id="2147484283" r:id="rId6"/>
    <p:sldLayoutId id="2147484282" r:id="rId7"/>
    <p:sldLayoutId id="2147484281" r:id="rId8"/>
    <p:sldLayoutId id="2147484280" r:id="rId9"/>
    <p:sldLayoutId id="2147484279" r:id="rId10"/>
    <p:sldLayoutId id="2147484278" r:id="rId11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7" descr="1125-insid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1E00D51A-F4B4-496A-9F48-378AF8BC2AC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5530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530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>
                <a:solidFill>
                  <a:srgbClr val="000000"/>
                </a:solidFill>
                <a:ea typeface="新細明體" pitchFamily="18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9" r:id="rId1"/>
    <p:sldLayoutId id="2147484298" r:id="rId2"/>
    <p:sldLayoutId id="2147484297" r:id="rId3"/>
    <p:sldLayoutId id="2147484296" r:id="rId4"/>
    <p:sldLayoutId id="2147484295" r:id="rId5"/>
    <p:sldLayoutId id="2147484294" r:id="rId6"/>
    <p:sldLayoutId id="2147484293" r:id="rId7"/>
    <p:sldLayoutId id="2147484292" r:id="rId8"/>
    <p:sldLayoutId id="2147484291" r:id="rId9"/>
    <p:sldLayoutId id="2147484290" r:id="rId10"/>
    <p:sldLayoutId id="2147484289" r:id="rId11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7" descr="1125-insid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E6C2FD47-3CDF-4F39-85B2-23DB32CD63F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6758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758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>
                <a:solidFill>
                  <a:srgbClr val="000000"/>
                </a:solidFill>
                <a:ea typeface="新細明體" pitchFamily="18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0" r:id="rId1"/>
    <p:sldLayoutId id="2147484309" r:id="rId2"/>
    <p:sldLayoutId id="2147484308" r:id="rId3"/>
    <p:sldLayoutId id="2147484307" r:id="rId4"/>
    <p:sldLayoutId id="2147484306" r:id="rId5"/>
    <p:sldLayoutId id="2147484305" r:id="rId6"/>
    <p:sldLayoutId id="2147484304" r:id="rId7"/>
    <p:sldLayoutId id="2147484303" r:id="rId8"/>
    <p:sldLayoutId id="2147484302" r:id="rId9"/>
    <p:sldLayoutId id="2147484301" r:id="rId10"/>
    <p:sldLayoutId id="2147484300" r:id="rId11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7" descr="1125-inside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BDF2559E-519A-441E-94BC-B8F7B31D692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7987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987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100358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 smtClean="0">
                <a:solidFill>
                  <a:srgbClr val="000000"/>
                </a:solidFill>
                <a:ea typeface="新細明體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3" r:id="rId1"/>
    <p:sldLayoutId id="2147484322" r:id="rId2"/>
    <p:sldLayoutId id="2147484321" r:id="rId3"/>
    <p:sldLayoutId id="2147484320" r:id="rId4"/>
    <p:sldLayoutId id="2147484319" r:id="rId5"/>
    <p:sldLayoutId id="2147484318" r:id="rId6"/>
    <p:sldLayoutId id="2147484317" r:id="rId7"/>
    <p:sldLayoutId id="2147484316" r:id="rId8"/>
    <p:sldLayoutId id="2147484315" r:id="rId9"/>
    <p:sldLayoutId id="2147484314" r:id="rId10"/>
    <p:sldLayoutId id="2147484313" r:id="rId11"/>
    <p:sldLayoutId id="2147484312" r:id="rId12"/>
    <p:sldLayoutId id="2147484311" r:id="rId13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7" descr="1125-inside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41B5ED52-B995-4142-81F6-CF467CDA1DD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9421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9421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100358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 smtClean="0">
                <a:solidFill>
                  <a:srgbClr val="000000"/>
                </a:solidFill>
                <a:ea typeface="新細明體" pitchFamily="18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7" r:id="rId1"/>
    <p:sldLayoutId id="2147484336" r:id="rId2"/>
    <p:sldLayoutId id="2147484335" r:id="rId3"/>
    <p:sldLayoutId id="2147484334" r:id="rId4"/>
    <p:sldLayoutId id="2147484333" r:id="rId5"/>
    <p:sldLayoutId id="2147484332" r:id="rId6"/>
    <p:sldLayoutId id="2147484331" r:id="rId7"/>
    <p:sldLayoutId id="2147484330" r:id="rId8"/>
    <p:sldLayoutId id="2147484329" r:id="rId9"/>
    <p:sldLayoutId id="2147484328" r:id="rId10"/>
    <p:sldLayoutId id="2147484327" r:id="rId11"/>
    <p:sldLayoutId id="2147484326" r:id="rId12"/>
    <p:sldLayoutId id="2147484325" r:id="rId13"/>
    <p:sldLayoutId id="2147484324" r:id="rId14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Picture 7" descr="1125-inside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1588" y="4445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175" y="6453188"/>
            <a:ext cx="981075" cy="2936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479DD836-F823-4F7D-AE49-2462986E14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0957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957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6375" y="908050"/>
            <a:ext cx="8686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en-US" altLang="zh-TW" smtClean="0"/>
              <a:t>20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endParaRPr lang="en-US" altLang="zh-TW" smtClean="0"/>
          </a:p>
        </p:txBody>
      </p:sp>
      <p:sp>
        <p:nvSpPr>
          <p:cNvPr id="100358" name="Text Box 8"/>
          <p:cNvSpPr txBox="1">
            <a:spLocks noChangeArrowheads="1"/>
          </p:cNvSpPr>
          <p:nvPr/>
        </p:nvSpPr>
        <p:spPr bwMode="auto">
          <a:xfrm>
            <a:off x="6696075" y="6491288"/>
            <a:ext cx="2447925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zh-TW" sz="1200" b="1" dirty="0" smtClean="0">
                <a:solidFill>
                  <a:srgbClr val="000000"/>
                </a:solidFill>
                <a:ea typeface="新細明體" pitchFamily="18" charset="-120"/>
              </a:rPr>
              <a:t>Strictly for internal use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2" r:id="rId2"/>
    <p:sldLayoutId id="2147484351" r:id="rId3"/>
    <p:sldLayoutId id="2147484350" r:id="rId4"/>
    <p:sldLayoutId id="2147484349" r:id="rId5"/>
    <p:sldLayoutId id="2147484348" r:id="rId6"/>
    <p:sldLayoutId id="2147484347" r:id="rId7"/>
    <p:sldLayoutId id="2147484346" r:id="rId8"/>
    <p:sldLayoutId id="2147484345" r:id="rId9"/>
    <p:sldLayoutId id="2147484344" r:id="rId10"/>
    <p:sldLayoutId id="2147484343" r:id="rId11"/>
    <p:sldLayoutId id="2147484342" r:id="rId12"/>
    <p:sldLayoutId id="2147484341" r:id="rId13"/>
    <p:sldLayoutId id="2147484340" r:id="rId14"/>
    <p:sldLayoutId id="2147484339" r:id="rId15"/>
    <p:sldLayoutId id="2147484338" r:id="rId16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 b="1">
          <a:solidFill>
            <a:srgbClr val="BF1400"/>
          </a:solidFill>
          <a:latin typeface="Calibri" pitchFamily="34" charset="0"/>
          <a:ea typeface="新細明體" pitchFamily="18" charset="-120"/>
        </a:defRPr>
      </a:lvl9pPr>
    </p:titleStyle>
    <p:bodyStyle>
      <a:lvl1pPr marL="284163" indent="-284163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 sz="2000" b="1">
          <a:solidFill>
            <a:schemeClr val="tx1"/>
          </a:solidFill>
          <a:latin typeface="+mn-lt"/>
          <a:ea typeface="+mn-ea"/>
          <a:cs typeface="+mn-cs"/>
        </a:defRPr>
      </a:lvl1pPr>
      <a:lvl2pPr marL="668338" indent="-193675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BB2D3F"/>
        </a:buClr>
        <a:buSzPct val="1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2pPr>
      <a:lvl3pPr marL="1050925" indent="-192088" algn="l" rtl="0" eaLnBrk="0" fontAlgn="ctr" hangingPunct="0">
        <a:lnSpc>
          <a:spcPct val="120000"/>
        </a:lnSpc>
        <a:spcBef>
          <a:spcPct val="40000"/>
        </a:spcBef>
        <a:spcAft>
          <a:spcPct val="0"/>
        </a:spcAft>
        <a:buClr>
          <a:srgbClr val="002A8F"/>
        </a:buClr>
        <a:buSzPct val="1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Slide Number Placeholder 1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B21B49-7BB2-4BA6-BFC3-13FA35550E70}" type="slidenum">
              <a:rPr lang="en-US" altLang="zh-TW" smtClean="0"/>
              <a:pPr/>
              <a:t>1</a:t>
            </a:fld>
            <a:endParaRPr lang="en-US" altLang="zh-TW" dirty="0" smtClean="0"/>
          </a:p>
        </p:txBody>
      </p:sp>
      <p:sp>
        <p:nvSpPr>
          <p:cNvPr id="171010" name="投影片編號版面配置區 1"/>
          <p:cNvSpPr txBox="1">
            <a:spLocks noGrp="1"/>
          </p:cNvSpPr>
          <p:nvPr/>
        </p:nvSpPr>
        <p:spPr bwMode="auto">
          <a:xfrm>
            <a:off x="4067175" y="6453188"/>
            <a:ext cx="981075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fld id="{81A895F4-58B1-447B-A1B6-1B5CC23537E7}" type="slidenum">
              <a:rPr kumimoji="0" lang="en-US" altLang="zh-TW" sz="1200">
                <a:latin typeface="Arial" charset="0"/>
                <a:ea typeface="MS PGothic" pitchFamily="34" charset="-128"/>
              </a:rPr>
              <a:pPr algn="ctr"/>
              <a:t>1</a:t>
            </a:fld>
            <a:endParaRPr kumimoji="0" lang="en-US" altLang="zh-TW" sz="1200" dirty="0">
              <a:latin typeface="Arial" charset="0"/>
              <a:ea typeface="MS PGothic" pitchFamily="34" charset="-128"/>
            </a:endParaRPr>
          </a:p>
        </p:txBody>
      </p:sp>
      <p:pic>
        <p:nvPicPr>
          <p:cNvPr id="171011" name="Picture 2" descr="1125-cov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75"/>
            <a:ext cx="918051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1012" name="Text Box 5"/>
          <p:cNvSpPr txBox="1">
            <a:spLocks noChangeArrowheads="1"/>
          </p:cNvSpPr>
          <p:nvPr/>
        </p:nvSpPr>
        <p:spPr bwMode="auto">
          <a:xfrm>
            <a:off x="0" y="1628775"/>
            <a:ext cx="9324975" cy="142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0" lang="zh-TW" altLang="en-US" sz="3600" b="1" dirty="0" smtClean="0">
                <a:solidFill>
                  <a:srgbClr val="800080"/>
                </a:solidFill>
                <a:latin typeface="Calibri" pitchFamily="34" charset="0"/>
              </a:rPr>
              <a:t>華新麗華股份有限公司</a:t>
            </a:r>
            <a:endParaRPr kumimoji="0" lang="en-US" altLang="zh-TW" sz="3600" b="1" dirty="0" smtClean="0">
              <a:solidFill>
                <a:srgbClr val="800080"/>
              </a:solidFill>
              <a:latin typeface="Calibri" pitchFamily="34" charset="0"/>
            </a:endParaRPr>
          </a:p>
          <a:p>
            <a:pPr algn="ctr">
              <a:lnSpc>
                <a:spcPct val="120000"/>
              </a:lnSpc>
            </a:pPr>
            <a:r>
              <a:rPr kumimoji="0" lang="en-US" altLang="zh-TW" sz="3600" b="1" dirty="0" smtClean="0">
                <a:solidFill>
                  <a:srgbClr val="800080"/>
                </a:solidFill>
                <a:latin typeface="Calibri" pitchFamily="34" charset="0"/>
              </a:rPr>
              <a:t>2018/Q4</a:t>
            </a:r>
            <a:r>
              <a:rPr kumimoji="0" lang="zh-TW" altLang="en-US" sz="3600" b="1" dirty="0" smtClean="0">
                <a:solidFill>
                  <a:srgbClr val="800080"/>
                </a:solidFill>
                <a:latin typeface="Calibri" pitchFamily="34" charset="0"/>
              </a:rPr>
              <a:t>法說會</a:t>
            </a:r>
            <a:endParaRPr kumimoji="0" lang="zh-TW" altLang="en-US" sz="3600" b="1" dirty="0">
              <a:solidFill>
                <a:srgbClr val="800080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D1C0AC-D8B9-4394-B5A3-79D1B5978562}" type="slidenum">
              <a:rPr lang="en-US" altLang="zh-TW" smtClean="0"/>
              <a:pPr>
                <a:defRPr/>
              </a:pPr>
              <a:t>10</a:t>
            </a:fld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836712"/>
            <a:ext cx="8208912" cy="3528392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銹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鋼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部門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鹽水廠、台中廠、煙台華新、江陰合金、江陰鋼纜、白鶴華新及常熟華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電纜部門：新莊廠、楊梅廠、南京有色、東莞華新、上海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電力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轉投資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：華邦、華新科、華東、彩晶、瀚宇博德、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Borrego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、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Lippo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WPT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、杭電、金鑫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投資及寶德能源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：減損損失、未分配盈餘稅及其他等等</a:t>
            </a:r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9600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部門別定義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5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免責聲明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052736"/>
            <a:ext cx="7848872" cy="3817094"/>
          </a:xfrm>
        </p:spPr>
        <p:txBody>
          <a:bodyPr/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簡報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陳述係基於本公司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未來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營運之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假設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，屬於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前瞻性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陳述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具有風險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不確定性，故實際經營結果可能與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該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上述之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前瞻性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陳述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實質性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差異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除法律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規定</a:t>
            </a:r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外，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無論是由於新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信息、未來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事件或其他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原因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本公司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均</a:t>
            </a:r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承擔更新任何前瞻性</a:t>
            </a:r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陳述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義務</a:t>
            </a:r>
            <a:r>
              <a:rPr lang="zh-CN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D1C0AC-D8B9-4394-B5A3-79D1B5978562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1733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D1C0AC-D8B9-4394-B5A3-79D1B5978562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348928"/>
              </p:ext>
            </p:extLst>
          </p:nvPr>
        </p:nvGraphicFramePr>
        <p:xfrm>
          <a:off x="251520" y="908722"/>
          <a:ext cx="8352928" cy="45365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16624"/>
                <a:gridCol w="2736304"/>
              </a:tblGrid>
              <a:tr h="806489">
                <a:tc>
                  <a:txBody>
                    <a:bodyPr/>
                    <a:lstStyle/>
                    <a:p>
                      <a:pPr marL="285750" indent="-285750" algn="l"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buChar char="n"/>
                      </a:pPr>
                      <a:r>
                        <a:rPr kumimoji="1" lang="en-US" altLang="zh-TW" sz="24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  <a:cs typeface="+mn-cs"/>
                        </a:rPr>
                        <a:t>2018</a:t>
                      </a:r>
                      <a:r>
                        <a:rPr kumimoji="1" lang="zh-TW" altLang="en-US" sz="24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  <a:cs typeface="+mn-cs"/>
                        </a:rPr>
                        <a:t>年獲利</a:t>
                      </a:r>
                      <a:endParaRPr lang="en-US" altLang="zh-TW" sz="2400" dirty="0" smtClean="0">
                        <a:latin typeface="Calibri" panose="020F050202020403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 smtClean="0">
                          <a:latin typeface="Calibri" panose="020F0502020204030204" pitchFamily="34" charset="0"/>
                          <a:ea typeface="標楷體" panose="03000509000000000000" pitchFamily="65" charset="-120"/>
                        </a:rPr>
                        <a:t>P4 </a:t>
                      </a:r>
                      <a:endParaRPr lang="zh-TW" altLang="en-US" sz="2400" dirty="0">
                        <a:latin typeface="Calibri" panose="020F050202020403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</a:tr>
              <a:tr h="806489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buChar char="n"/>
                      </a:pPr>
                      <a:r>
                        <a:rPr kumimoji="1" lang="zh-TW" altLang="en-US" sz="2400" b="1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  <a:cs typeface="+mn-cs"/>
                        </a:rPr>
                        <a:t>電線電纜部門</a:t>
                      </a:r>
                      <a:endParaRPr kumimoji="1" lang="zh-TW" altLang="en-US" sz="24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>
                          <a:latin typeface="Calibri" panose="020F0502020204030204" pitchFamily="34" charset="0"/>
                          <a:ea typeface="標楷體" panose="03000509000000000000" pitchFamily="65" charset="-120"/>
                        </a:rPr>
                        <a:t>P5</a:t>
                      </a:r>
                    </a:p>
                  </a:txBody>
                  <a:tcPr anchor="ctr"/>
                </a:tc>
              </a:tr>
              <a:tr h="806489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buChar char="n"/>
                      </a:pPr>
                      <a:r>
                        <a:rPr kumimoji="1" lang="zh-TW" altLang="en-US" sz="2400" b="1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  <a:cs typeface="+mn-cs"/>
                        </a:rPr>
                        <a:t>不銹鋼部門</a:t>
                      </a:r>
                      <a:endParaRPr kumimoji="1" lang="zh-TW" altLang="en-US" sz="24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>
                          <a:latin typeface="Calibri" panose="020F0502020204030204" pitchFamily="34" charset="0"/>
                          <a:ea typeface="標楷體" panose="03000509000000000000" pitchFamily="65" charset="-120"/>
                        </a:rPr>
                        <a:t>P6~P7</a:t>
                      </a:r>
                    </a:p>
                  </a:txBody>
                  <a:tcPr anchor="ctr"/>
                </a:tc>
              </a:tr>
              <a:tr h="806489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buChar char="n"/>
                      </a:pPr>
                      <a:r>
                        <a:rPr kumimoji="1" lang="zh-TW" altLang="en-US" sz="2400" b="1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  <a:cs typeface="+mn-cs"/>
                        </a:rPr>
                        <a:t>商貿地產部門 </a:t>
                      </a:r>
                      <a:endParaRPr kumimoji="1" lang="zh-TW" altLang="en-US" sz="24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>
                          <a:latin typeface="Calibri" panose="020F0502020204030204" pitchFamily="34" charset="0"/>
                          <a:ea typeface="標楷體" panose="03000509000000000000" pitchFamily="65" charset="-120"/>
                        </a:rPr>
                        <a:t>P8</a:t>
                      </a:r>
                      <a:endParaRPr lang="zh-TW" altLang="en-US" sz="2400" dirty="0">
                        <a:latin typeface="Calibri" panose="020F050202020403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</a:tr>
              <a:tr h="1310546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buChar char="n"/>
                      </a:pPr>
                      <a:r>
                        <a:rPr kumimoji="1" lang="zh-TW" altLang="en-US" sz="2400" b="1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  <a:cs typeface="+mn-cs"/>
                        </a:rPr>
                        <a:t>附錄</a:t>
                      </a:r>
                      <a:endParaRPr kumimoji="1" lang="en-US" altLang="zh-TW" sz="2400" b="1" kern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742950" lvl="1" indent="-285750" algn="l" defTabSz="914400" rtl="0" eaLnBrk="1" latinLnBrk="0" hangingPunct="1">
                        <a:buClr>
                          <a:schemeClr val="tx2"/>
                        </a:buClr>
                        <a:buSzPct val="80000"/>
                        <a:buFont typeface="Wingdings" panose="05000000000000000000" pitchFamily="2" charset="2"/>
                        <a:buChar char="n"/>
                      </a:pPr>
                      <a:r>
                        <a:rPr kumimoji="1" lang="zh-TW" altLang="en-US" sz="2000" b="1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  <a:cs typeface="+mn-cs"/>
                        </a:rPr>
                        <a:t>部門別定義</a:t>
                      </a:r>
                      <a:endParaRPr kumimoji="1" lang="en-US" altLang="zh-TW" sz="2000" b="1" kern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>
                          <a:latin typeface="Calibri" panose="020F0502020204030204" pitchFamily="34" charset="0"/>
                          <a:ea typeface="標楷體" panose="03000509000000000000" pitchFamily="65" charset="-120"/>
                        </a:rPr>
                        <a:t>P9~10</a:t>
                      </a:r>
                      <a:endParaRPr lang="zh-TW" altLang="en-US" sz="2400" dirty="0">
                        <a:latin typeface="Calibri" panose="020F0502020204030204" pitchFamily="34" charset="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4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2018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年獲利  </a:t>
            </a:r>
            <a:endParaRPr lang="zh-TW" altLang="en-US" dirty="0">
              <a:latin typeface="Calibri" panose="020F0502020204030204" pitchFamily="34" charset="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>
          <a:xfrm>
            <a:off x="4068000" y="6454800"/>
            <a:ext cx="981075" cy="293687"/>
          </a:xfrm>
        </p:spPr>
        <p:txBody>
          <a:bodyPr/>
          <a:lstStyle/>
          <a:p>
            <a:pPr>
              <a:defRPr/>
            </a:pPr>
            <a:fld id="{C9D1C0AC-D8B9-4394-B5A3-79D1B5978562}" type="slidenum">
              <a:rPr lang="en-US" altLang="zh-TW" smtClean="0">
                <a:latin typeface="Calibri" panose="020F0502020204030204" pitchFamily="34" charset="0"/>
              </a:rPr>
              <a:pPr>
                <a:defRPr/>
              </a:pPr>
              <a:t>4</a:t>
            </a:fld>
            <a:endParaRPr lang="en-US" altLang="zh-TW" dirty="0">
              <a:latin typeface="Calibri" panose="020F0502020204030204" pitchFamily="34" charset="0"/>
            </a:endParaRP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107504" y="1113657"/>
            <a:ext cx="3670633" cy="3395463"/>
          </a:xfrm>
        </p:spPr>
        <p:txBody>
          <a:bodyPr/>
          <a:lstStyle/>
          <a:p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全</a:t>
            </a:r>
            <a:r>
              <a:rPr lang="zh-TW" altLang="en-US" dirty="0">
                <a:latin typeface="Calibri" panose="020F0502020204030204" pitchFamily="34" charset="0"/>
                <a:ea typeface="標楷體" panose="03000509000000000000" pitchFamily="65" charset="-120"/>
              </a:rPr>
              <a:t>公司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獲利創新高，惟下半年不鏽鋼市場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供需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變化波動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加大，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影響不鏽鋼部門獲利</a:t>
            </a:r>
            <a:endParaRPr lang="en-US" altLang="zh-TW" dirty="0" smtClean="0">
              <a:latin typeface="Calibri" panose="020F0502020204030204" pitchFamily="34" charset="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商</a:t>
            </a:r>
            <a:r>
              <a:rPr lang="zh-TW" altLang="en-US" dirty="0">
                <a:latin typeface="Calibri" panose="020F0502020204030204" pitchFamily="34" charset="0"/>
                <a:ea typeface="標楷體" panose="03000509000000000000" pitchFamily="65" charset="-120"/>
              </a:rPr>
              <a:t>貿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地產部門認列</a:t>
            </a:r>
            <a:r>
              <a:rPr lang="en-US" altLang="zh-TW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AB</a:t>
            </a:r>
            <a:r>
              <a:rPr lang="zh-TW" altLang="en-US" dirty="0">
                <a:latin typeface="Calibri" panose="020F0502020204030204" pitchFamily="34" charset="0"/>
                <a:ea typeface="標楷體" panose="03000509000000000000" pitchFamily="65" charset="-120"/>
              </a:rPr>
              <a:t>地塊第一期辦公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樓產品與</a:t>
            </a:r>
            <a:r>
              <a:rPr lang="en-US" altLang="zh-TW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D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地塊住宅產品第二期獲利</a:t>
            </a:r>
            <a:endParaRPr lang="en-US" altLang="zh-TW" dirty="0" smtClean="0">
              <a:latin typeface="Calibri" panose="020F0502020204030204" pitchFamily="34" charset="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轉投資獲利提升，主係認列華新科獲利增加 </a:t>
            </a:r>
            <a:endParaRPr lang="en-US" altLang="zh-TW" dirty="0" smtClean="0">
              <a:latin typeface="Calibri" panose="020F0502020204030204" pitchFamily="34" charset="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2018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年每股盈餘</a:t>
            </a:r>
            <a:r>
              <a:rPr lang="en-US" altLang="zh-TW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3.53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元</a:t>
            </a:r>
            <a:r>
              <a:rPr lang="en-US" altLang="zh-TW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，發放</a:t>
            </a:r>
            <a:r>
              <a:rPr lang="en-US" altLang="zh-TW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1.2</a:t>
            </a:r>
            <a:r>
              <a:rPr lang="zh-TW" altLang="en-US" dirty="0" smtClean="0">
                <a:latin typeface="Calibri" panose="020F0502020204030204" pitchFamily="34" charset="0"/>
                <a:ea typeface="標楷體" panose="03000509000000000000" pitchFamily="65" charset="-120"/>
              </a:rPr>
              <a:t>元股息</a:t>
            </a:r>
            <a:endParaRPr lang="en-US" altLang="zh-TW" dirty="0">
              <a:latin typeface="Calibri" panose="020F0502020204030204" pitchFamily="34" charset="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993214" y="6145559"/>
            <a:ext cx="4788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latin typeface="Calibri" panose="020F0502020204030204" pitchFamily="34" charset="0"/>
              </a:rPr>
              <a:t>各部門定義請參照附錄</a:t>
            </a:r>
            <a:r>
              <a:rPr lang="zh-TW" altLang="en-US" sz="1400" dirty="0" smtClean="0">
                <a:latin typeface="Calibri" panose="020F0502020204030204" pitchFamily="34" charset="0"/>
              </a:rPr>
              <a:t>說明</a:t>
            </a:r>
            <a:endParaRPr lang="en-US" altLang="zh-TW" sz="1400" dirty="0" smtClean="0">
              <a:latin typeface="Calibri" panose="020F050202020403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268" y="2802591"/>
            <a:ext cx="5159228" cy="3362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941" y="1196752"/>
            <a:ext cx="5112569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38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4624"/>
            <a:ext cx="8686800" cy="609600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電線電纜部門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2008" y="1186350"/>
            <a:ext cx="4355976" cy="457250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電線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電纜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部門銷量及獲利穩定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00000"/>
              </a:lnSpc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銅線材</a:t>
            </a:r>
            <a:endParaRPr lang="en-US" altLang="zh-TW" sz="1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00000"/>
              </a:lnSpc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產能接近滿載，獲利穩定</a:t>
            </a:r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00000"/>
              </a:lnSpc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電力線纜</a:t>
            </a:r>
            <a:endParaRPr lang="en-US" altLang="zh-TW" sz="18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0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Q2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基礎建設集中認列獲利，獲利較高</a:t>
            </a:r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00000"/>
              </a:lnSpc>
            </a:pP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持續提高產業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電纜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綠能、港機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銷售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比重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，伺機擴展外銷市場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00000"/>
              </a:lnSpc>
            </a:pP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00000"/>
              </a:lnSpc>
            </a:pPr>
            <a:endParaRPr lang="zh-TW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00000"/>
              </a:lnSpc>
            </a:pPr>
            <a:endParaRPr lang="zh-TW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>
              <a:lnSpc>
                <a:spcPct val="100000"/>
              </a:lnSpc>
            </a:pP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858837" lvl="2" indent="0">
              <a:lnSpc>
                <a:spcPct val="100000"/>
              </a:lnSpc>
              <a:buNone/>
            </a:pPr>
            <a:endParaRPr lang="en-US" altLang="zh-TW" sz="1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905647-AA1F-4835-99A2-872FA8A6DB36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  <p:sp>
        <p:nvSpPr>
          <p:cNvPr id="7" name="圓角矩形 6"/>
          <p:cNvSpPr/>
          <p:nvPr/>
        </p:nvSpPr>
        <p:spPr bwMode="auto">
          <a:xfrm>
            <a:off x="467544" y="4149080"/>
            <a:ext cx="3600400" cy="2088232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標楷體" pitchFamily="65" charset="-12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4505320" y="1253041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 smtClean="0"/>
              <a:t>稅後淨利</a:t>
            </a:r>
            <a:r>
              <a:rPr lang="en-US" altLang="zh-TW" sz="1000" dirty="0" smtClean="0"/>
              <a:t>(</a:t>
            </a:r>
            <a:r>
              <a:rPr lang="zh-TW" altLang="en-US" sz="1000" dirty="0" smtClean="0"/>
              <a:t>百萬元</a:t>
            </a:r>
            <a:r>
              <a:rPr lang="en-US" altLang="zh-TW" sz="1000" dirty="0" smtClean="0"/>
              <a:t>)</a:t>
            </a:r>
            <a:endParaRPr lang="zh-TW" altLang="en-US" sz="1000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8205112" y="1207783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 smtClean="0"/>
              <a:t>銷量 </a:t>
            </a:r>
            <a:r>
              <a:rPr lang="en-US" altLang="zh-TW" sz="1000" dirty="0" smtClean="0"/>
              <a:t>(</a:t>
            </a:r>
            <a:r>
              <a:rPr lang="zh-TW" altLang="en-US" sz="1000" dirty="0" smtClean="0"/>
              <a:t>千噸</a:t>
            </a:r>
            <a:r>
              <a:rPr lang="en-US" altLang="zh-TW" sz="1000" dirty="0" smtClean="0"/>
              <a:t>)</a:t>
            </a:r>
            <a:endParaRPr lang="zh-TW" altLang="en-US" sz="1000" dirty="0"/>
          </a:p>
        </p:txBody>
      </p:sp>
      <p:sp>
        <p:nvSpPr>
          <p:cNvPr id="9" name="文字方塊 8"/>
          <p:cNvSpPr txBox="1"/>
          <p:nvPr/>
        </p:nvSpPr>
        <p:spPr>
          <a:xfrm>
            <a:off x="5500272" y="1023117"/>
            <a:ext cx="267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/>
              <a:t>電線電纜部門稅後淨利與銷量</a:t>
            </a:r>
            <a:endParaRPr lang="zh-TW" altLang="en-US" sz="1400" b="1" dirty="0">
              <a:solidFill>
                <a:srgbClr val="FF0000"/>
              </a:solidFill>
            </a:endParaRPr>
          </a:p>
        </p:txBody>
      </p:sp>
      <p:sp>
        <p:nvSpPr>
          <p:cNvPr id="26" name="文字方塊 25"/>
          <p:cNvSpPr txBox="1"/>
          <p:nvPr/>
        </p:nvSpPr>
        <p:spPr>
          <a:xfrm>
            <a:off x="5402128" y="3995190"/>
            <a:ext cx="3379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>
                <a:solidFill>
                  <a:srgbClr val="FF0000"/>
                </a:solidFill>
              </a:rPr>
              <a:t>               </a:t>
            </a:r>
            <a:r>
              <a:rPr lang="zh-TW" altLang="en-US" sz="1400" b="1" dirty="0" smtClean="0"/>
              <a:t>電力線纜產品組合</a:t>
            </a:r>
            <a:endParaRPr lang="zh-TW" altLang="en-US" sz="1000" b="1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4784"/>
            <a:ext cx="4259163" cy="2495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293096"/>
            <a:ext cx="4187155" cy="2152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79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不銹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鋼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部門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>
          <a:xfrm>
            <a:off x="4067175" y="6447681"/>
            <a:ext cx="981075" cy="293687"/>
          </a:xfrm>
        </p:spPr>
        <p:txBody>
          <a:bodyPr/>
          <a:lstStyle/>
          <a:p>
            <a:pPr>
              <a:defRPr/>
            </a:pPr>
            <a:fld id="{2B749CC7-59D5-461B-BD1E-AF58F104877D}" type="slidenum">
              <a:rPr lang="en-US" altLang="zh-TW" smtClean="0"/>
              <a:pPr>
                <a:defRPr/>
              </a:pPr>
              <a:t>6</a:t>
            </a:fld>
            <a:endParaRPr lang="en-US" altLang="zh-TW" dirty="0"/>
          </a:p>
        </p:txBody>
      </p:sp>
      <p:sp>
        <p:nvSpPr>
          <p:cNvPr id="9" name="內容版面配置區 2"/>
          <p:cNvSpPr txBox="1">
            <a:spLocks/>
          </p:cNvSpPr>
          <p:nvPr/>
        </p:nvSpPr>
        <p:spPr>
          <a:xfrm>
            <a:off x="35496" y="824967"/>
            <a:ext cx="3888432" cy="4476241"/>
          </a:xfrm>
          <a:prstGeom prst="rect">
            <a:avLst/>
          </a:prstGeom>
        </p:spPr>
        <p:txBody>
          <a:bodyPr/>
          <a:lstStyle>
            <a:lvl1pPr marL="284163" indent="-284163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002A8F"/>
              </a:buClr>
              <a:buSzPct val="180000"/>
              <a:buFont typeface="Wingdings" pitchFamily="2" charset="2"/>
              <a:buChar char="§"/>
              <a:defRPr kumimoji="1"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338" indent="-193675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BB2D3F"/>
              </a:buClr>
              <a:buSzPct val="1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1050925" indent="-192088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002A8F"/>
              </a:buClr>
              <a:buSzPct val="180000"/>
              <a:buFont typeface="Wingdings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84163" lvl="1" indent="-284163">
              <a:buClr>
                <a:srgbClr val="002A8F"/>
              </a:buClr>
            </a:pPr>
            <a:r>
              <a:rPr lang="zh-TW" altLang="en-US" b="1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不鏽鋼部門獲利衰退</a:t>
            </a:r>
            <a:endParaRPr lang="en-US" altLang="zh-TW" kern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66750" lvl="2" indent="-284163">
              <a:buClr>
                <a:srgbClr val="C00000"/>
              </a:buClr>
            </a:pP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en-US" altLang="zh-TW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Q4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提高條類產品出口退稅率，外銷市場競爭激烈，影響獲利</a:t>
            </a:r>
            <a:endParaRPr lang="en-US" altLang="zh-TW" kern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66750" lvl="2" indent="-284163">
              <a:buClr>
                <a:srgbClr val="C00000"/>
              </a:buClr>
            </a:pP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印尼及大陸競爭者持續開出產能，不鏽鋼市場長期整體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供需</a:t>
            </a:r>
            <a:r>
              <a:rPr lang="zh-TW" altLang="en-US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波動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加劇</a:t>
            </a:r>
            <a:endParaRPr lang="en-US" altLang="zh-TW" kern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4375" lvl="3" indent="217488">
              <a:buClr>
                <a:srgbClr val="C00000"/>
              </a:buClr>
            </a:pPr>
            <a:endParaRPr lang="en-US" altLang="zh-TW" kern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66750" lvl="2" indent="-284163">
              <a:buClr>
                <a:srgbClr val="C00000"/>
              </a:buClr>
            </a:pPr>
            <a:endParaRPr lang="en-US" altLang="zh-TW" sz="1200" kern="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259661" y="822715"/>
            <a:ext cx="3416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/>
              <a:t>不鏽鋼部門稅後淨利與銷量</a:t>
            </a:r>
            <a:r>
              <a:rPr lang="en-US" altLang="zh-TW" sz="1400" b="1" dirty="0" smtClean="0"/>
              <a:t> </a:t>
            </a:r>
            <a:r>
              <a:rPr lang="zh-TW" altLang="en-US" sz="1400" b="1" dirty="0" smtClean="0"/>
              <a:t>　</a:t>
            </a:r>
            <a:endParaRPr lang="zh-TW" altLang="en-US" sz="1400" b="1" dirty="0">
              <a:solidFill>
                <a:srgbClr val="FF0000"/>
              </a:solidFill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3914408" y="1238563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 smtClean="0"/>
              <a:t>稅後淨利</a:t>
            </a:r>
            <a:r>
              <a:rPr lang="en-US" altLang="zh-TW" sz="1000" dirty="0" smtClean="0"/>
              <a:t>(</a:t>
            </a:r>
            <a:r>
              <a:rPr lang="zh-TW" altLang="en-US" sz="1000" dirty="0" smtClean="0"/>
              <a:t>百萬元</a:t>
            </a:r>
            <a:r>
              <a:rPr lang="en-US" altLang="zh-TW" sz="1000" dirty="0" smtClean="0"/>
              <a:t>)</a:t>
            </a:r>
            <a:endParaRPr lang="zh-TW" altLang="en-US" sz="1000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8100392" y="1239575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dirty="0" smtClean="0"/>
              <a:t>銷量 </a:t>
            </a:r>
            <a:r>
              <a:rPr lang="en-US" altLang="zh-TW" sz="1000" dirty="0" smtClean="0"/>
              <a:t>(</a:t>
            </a:r>
            <a:r>
              <a:rPr lang="zh-TW" altLang="en-US" sz="1000" dirty="0" smtClean="0"/>
              <a:t>千噸</a:t>
            </a:r>
            <a:r>
              <a:rPr lang="en-US" altLang="zh-TW" sz="1000" dirty="0" smtClean="0"/>
              <a:t>)</a:t>
            </a:r>
            <a:endParaRPr lang="zh-TW" altLang="en-US" sz="100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455" y="1484784"/>
            <a:ext cx="4711749" cy="2835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8052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0281" y="65617"/>
            <a:ext cx="8686800" cy="609600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不銹鋼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部門 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749CC7-59D5-461B-BD1E-AF58F104877D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5508104" y="528935"/>
            <a:ext cx="27160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/>
              <a:t>大陸棒材產品組合</a:t>
            </a:r>
            <a:endParaRPr lang="zh-TW" altLang="en-US" sz="1400" b="1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5652120" y="3481263"/>
            <a:ext cx="27160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dirty="0" smtClean="0"/>
              <a:t>台灣不鏽鋼產品組合</a:t>
            </a:r>
            <a:endParaRPr lang="zh-TW" altLang="en-US" sz="14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173" y="3861048"/>
            <a:ext cx="4608513" cy="2468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內容版面配置區 2"/>
          <p:cNvSpPr txBox="1">
            <a:spLocks/>
          </p:cNvSpPr>
          <p:nvPr/>
        </p:nvSpPr>
        <p:spPr>
          <a:xfrm>
            <a:off x="178396" y="829106"/>
            <a:ext cx="3601516" cy="1297672"/>
          </a:xfrm>
          <a:prstGeom prst="rect">
            <a:avLst/>
          </a:prstGeom>
        </p:spPr>
        <p:txBody>
          <a:bodyPr/>
          <a:lstStyle>
            <a:lvl1pPr marL="284163" indent="-284163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002A8F"/>
              </a:buClr>
              <a:buSzPct val="180000"/>
              <a:buFont typeface="Wingdings" pitchFamily="2" charset="2"/>
              <a:buChar char="§"/>
              <a:defRPr kumimoji="1"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338" indent="-193675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BB2D3F"/>
              </a:buClr>
              <a:buSzPct val="1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1050925" indent="-192088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002A8F"/>
              </a:buClr>
              <a:buSzPct val="180000"/>
              <a:buFont typeface="Wingdings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TW" altLang="en-US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加速開發新鋼種及擴充產品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尺寸，</a:t>
            </a:r>
            <a:r>
              <a:rPr lang="zh-TW" altLang="en-US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提升高值化產品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比例，調整產品結構，增加產業應用</a:t>
            </a:r>
            <a:endParaRPr lang="en-US" altLang="zh-TW" kern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提高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直棒產銷量</a:t>
            </a:r>
            <a:endParaRPr lang="en-US" altLang="zh-TW" kern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74663" lvl="1" indent="0">
              <a:buNone/>
            </a:pPr>
            <a:endParaRPr lang="en-US" altLang="zh-TW" kern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kern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5526" y="874352"/>
            <a:ext cx="4617159" cy="2504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856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標題 1"/>
          <p:cNvSpPr>
            <a:spLocks noGrp="1"/>
          </p:cNvSpPr>
          <p:nvPr>
            <p:ph type="title"/>
          </p:nvPr>
        </p:nvSpPr>
        <p:spPr>
          <a:xfrm>
            <a:off x="228600" y="83096"/>
            <a:ext cx="8686800" cy="6096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商貿地產部門 </a:t>
            </a:r>
            <a:endParaRPr lang="zh-TW" altLang="en-US" dirty="0" smtClean="0"/>
          </a:p>
        </p:txBody>
      </p:sp>
      <p:sp>
        <p:nvSpPr>
          <p:cNvPr id="171010" name="投影片編號版面配置區 2"/>
          <p:cNvSpPr>
            <a:spLocks noGrp="1"/>
          </p:cNvSpPr>
          <p:nvPr>
            <p:ph type="sldNum" sz="quarter" idx="10"/>
          </p:nvPr>
        </p:nvSpPr>
        <p:spPr bwMode="auto">
          <a:xfrm>
            <a:off x="4067175" y="6453188"/>
            <a:ext cx="981075" cy="29368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924C8743-200C-4F96-B544-68526C242EB5}" type="slidenum">
              <a:rPr lang="en-US" altLang="zh-TW" smtClean="0"/>
              <a:pPr/>
              <a:t>8</a:t>
            </a:fld>
            <a:endParaRPr lang="en-US" altLang="zh-TW" dirty="0" smtClean="0"/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206375" y="662583"/>
            <a:ext cx="8929688" cy="1038225"/>
          </a:xfrm>
          <a:prstGeom prst="rect">
            <a:avLst/>
          </a:prstGeom>
        </p:spPr>
        <p:txBody>
          <a:bodyPr/>
          <a:lstStyle>
            <a:lvl1pPr marL="284163" indent="-284163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002A8F"/>
              </a:buClr>
              <a:buSzPct val="180000"/>
              <a:buFont typeface="Wingdings" pitchFamily="2" charset="2"/>
              <a:buChar char="§"/>
              <a:defRPr kumimoji="1"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338" indent="-193675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BB2D3F"/>
              </a:buClr>
              <a:buSzPct val="1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1050925" indent="-192088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002A8F"/>
              </a:buClr>
              <a:buSzPct val="180000"/>
              <a:buFont typeface="Wingdings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lang="zh-TW" altLang="en-US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台北信義大樓已近滿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租，每年獲利穩定</a:t>
            </a:r>
            <a:endParaRPr lang="en-US" altLang="zh-TW" kern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南京華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新城</a:t>
            </a:r>
            <a:r>
              <a:rPr lang="en-US" altLang="zh-TW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地塊住宅產品「璟園」，已於</a:t>
            </a:r>
            <a:r>
              <a:rPr lang="en-US" altLang="zh-TW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2017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年建設完成：</a:t>
            </a:r>
            <a:endParaRPr lang="en-US" altLang="zh-TW" kern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81323" name="Group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503464"/>
              </p:ext>
            </p:extLst>
          </p:nvPr>
        </p:nvGraphicFramePr>
        <p:xfrm>
          <a:off x="683568" y="1583754"/>
          <a:ext cx="7775575" cy="998220"/>
        </p:xfrm>
        <a:graphic>
          <a:graphicData uri="http://schemas.openxmlformats.org/drawingml/2006/table">
            <a:tbl>
              <a:tblPr/>
              <a:tblGrid>
                <a:gridCol w="1417637"/>
                <a:gridCol w="1001713"/>
                <a:gridCol w="1046162"/>
                <a:gridCol w="4310063"/>
              </a:tblGrid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狀態</a:t>
                      </a:r>
                      <a:endParaRPr kumimoji="0" lang="zh-TW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面積</a:t>
                      </a:r>
                      <a:endParaRPr kumimoji="0" lang="en-US" altLang="zh-TW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平方千米</a:t>
                      </a: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)</a:t>
                      </a:r>
                      <a:endParaRPr kumimoji="0" lang="en-US" altLang="zh-TW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 銷售價金</a:t>
                      </a:r>
                      <a:br>
                        <a:rPr kumimoji="0" lang="zh-TW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</a:b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(RMB</a:t>
                      </a:r>
                      <a:r>
                        <a:rPr kumimoji="0" lang="zh-TW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億元</a:t>
                      </a: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) </a:t>
                      </a:r>
                      <a:endParaRPr kumimoji="0" lang="en-US" altLang="zh-TW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備註</a:t>
                      </a:r>
                      <a:endParaRPr kumimoji="0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已交屋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52.3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22.7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2018</a:t>
                      </a: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年認列獲利</a:t>
                      </a: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RMB 3.28</a:t>
                      </a: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億元</a:t>
                      </a:r>
                      <a:endParaRPr kumimoji="0" lang="en-US" altLang="zh-TW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待售</a:t>
                      </a: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30.3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 NA 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另有車位約</a:t>
                      </a: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700</a:t>
                      </a: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個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8" name="內容版面配置區 2"/>
          <p:cNvSpPr txBox="1">
            <a:spLocks/>
          </p:cNvSpPr>
          <p:nvPr/>
        </p:nvSpPr>
        <p:spPr>
          <a:xfrm>
            <a:off x="182563" y="2591866"/>
            <a:ext cx="8928100" cy="431800"/>
          </a:xfrm>
          <a:prstGeom prst="rect">
            <a:avLst/>
          </a:prstGeom>
        </p:spPr>
        <p:txBody>
          <a:bodyPr/>
          <a:lstStyle>
            <a:lvl1pPr marL="284163" indent="-284163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002A8F"/>
              </a:buClr>
              <a:buSzPct val="180000"/>
              <a:buFont typeface="Wingdings" pitchFamily="2" charset="2"/>
              <a:buChar char="§"/>
              <a:defRPr kumimoji="1"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338" indent="-193675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BB2D3F"/>
              </a:buClr>
              <a:buSzPct val="1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1050925" indent="-192088" algn="l" rtl="0" eaLnBrk="0" fontAlgn="ctr" hangingPunct="0">
              <a:lnSpc>
                <a:spcPct val="120000"/>
              </a:lnSpc>
              <a:spcBef>
                <a:spcPct val="40000"/>
              </a:spcBef>
              <a:spcAft>
                <a:spcPct val="0"/>
              </a:spcAft>
              <a:buClr>
                <a:srgbClr val="002A8F"/>
              </a:buClr>
              <a:buSzPct val="180000"/>
              <a:buFont typeface="Wingdings" pitchFamily="2" charset="2"/>
              <a:buChar char="§"/>
              <a:defRPr kumimoji="1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南京</a:t>
            </a:r>
            <a:r>
              <a:rPr lang="zh-TW" altLang="en-US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華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新城</a:t>
            </a:r>
            <a:r>
              <a:rPr lang="en-US" altLang="zh-TW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AB</a:t>
            </a:r>
            <a:r>
              <a:rPr lang="zh-TW" altLang="en-US" kern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地塊辦公樓採取分期開發：</a:t>
            </a:r>
            <a:endParaRPr lang="en-US" altLang="zh-TW" kern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81324" name="Group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379006"/>
              </p:ext>
            </p:extLst>
          </p:nvPr>
        </p:nvGraphicFramePr>
        <p:xfrm>
          <a:off x="683568" y="3095922"/>
          <a:ext cx="7812087" cy="1773238"/>
        </p:xfrm>
        <a:graphic>
          <a:graphicData uri="http://schemas.openxmlformats.org/drawingml/2006/table">
            <a:tbl>
              <a:tblPr/>
              <a:tblGrid>
                <a:gridCol w="1439862"/>
                <a:gridCol w="1000125"/>
                <a:gridCol w="1047750"/>
                <a:gridCol w="4324350"/>
              </a:tblGrid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狀態</a:t>
                      </a:r>
                      <a:endParaRPr kumimoji="0" lang="zh-TW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面積</a:t>
                      </a:r>
                      <a:endParaRPr kumimoji="0" lang="en-US" altLang="zh-TW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(</a:t>
                      </a: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平方千米</a:t>
                      </a: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)</a:t>
                      </a:r>
                      <a:endParaRPr kumimoji="0" lang="en-US" altLang="zh-TW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 銷售價金</a:t>
                      </a:r>
                      <a:b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</a:b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(RMB</a:t>
                      </a: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億元</a:t>
                      </a:r>
                      <a:r>
                        <a:rPr kumimoji="0" lang="en-US" altLang="zh-TW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) </a:t>
                      </a:r>
                      <a:endParaRPr kumimoji="0" lang="en-US" altLang="zh-TW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備註</a:t>
                      </a:r>
                      <a:endParaRPr kumimoji="0" lang="zh-TW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已交屋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106.8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21 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2018 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年</a:t>
                      </a: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1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月認列獲利</a:t>
                      </a: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RMB5.6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億，售價及獲利含</a:t>
                      </a: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286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個車位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興建中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120.6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 NA 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與商場連棟辦公樓，另有車位約</a:t>
                      </a: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650</a:t>
                      </a: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個，</a:t>
                      </a: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預計</a:t>
                      </a: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2020</a:t>
                      </a: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年底完工</a:t>
                      </a:r>
                    </a:p>
                  </a:txBody>
                  <a:tcPr marL="7620" marR="7620" marT="762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規劃中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183.8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 NA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另有車位約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1100</a:t>
                      </a: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標楷體" pitchFamily="65" charset="-120"/>
                        </a:rPr>
                        <a:t>個</a:t>
                      </a:r>
                      <a:endParaRPr kumimoji="0" lang="zh-CN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標楷體" pitchFamily="65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0" name="內容版面配置區 2"/>
          <p:cNvSpPr txBox="1">
            <a:spLocks/>
          </p:cNvSpPr>
          <p:nvPr/>
        </p:nvSpPr>
        <p:spPr>
          <a:xfrm>
            <a:off x="182563" y="5013424"/>
            <a:ext cx="8928100" cy="431800"/>
          </a:xfrm>
          <a:prstGeom prst="rect">
            <a:avLst/>
          </a:prstGeom>
        </p:spPr>
        <p:txBody>
          <a:bodyPr/>
          <a:lstStyle/>
          <a:p>
            <a:pPr marL="284163" indent="-284163" eaLnBrk="0" fontAlgn="ctr" hangingPunct="0">
              <a:lnSpc>
                <a:spcPct val="120000"/>
              </a:lnSpc>
              <a:spcBef>
                <a:spcPct val="40000"/>
              </a:spcBef>
              <a:buClr>
                <a:srgbClr val="002A8F"/>
              </a:buClr>
              <a:buSzPct val="180000"/>
              <a:buFont typeface="Wingdings" pitchFamily="2" charset="2"/>
              <a:buChar char="§"/>
            </a:pPr>
            <a:r>
              <a:rPr lang="zh-TW" altLang="en-US" sz="2000" b="1" dirty="0" smtClean="0">
                <a:latin typeface="標楷體" pitchFamily="65" charset="-120"/>
              </a:rPr>
              <a:t>南京</a:t>
            </a:r>
            <a:r>
              <a:rPr lang="zh-TW" altLang="en-US" sz="2000" b="1" dirty="0">
                <a:latin typeface="標楷體" pitchFamily="65" charset="-120"/>
              </a:rPr>
              <a:t>華新城</a:t>
            </a:r>
            <a:r>
              <a:rPr lang="en-US" altLang="zh-TW" sz="2000" b="1" dirty="0">
                <a:latin typeface="標楷體" pitchFamily="65" charset="-120"/>
              </a:rPr>
              <a:t>AB</a:t>
            </a:r>
            <a:r>
              <a:rPr lang="zh-TW" altLang="en-US" sz="2000" b="1" dirty="0">
                <a:latin typeface="標楷體" pitchFamily="65" charset="-120"/>
              </a:rPr>
              <a:t>地塊之商場「華采天地」總建築面積約</a:t>
            </a:r>
            <a:r>
              <a:rPr lang="en-US" altLang="zh-TW" sz="2000" b="1" dirty="0">
                <a:latin typeface="標楷體" pitchFamily="65" charset="-120"/>
              </a:rPr>
              <a:t>17</a:t>
            </a:r>
            <a:r>
              <a:rPr lang="zh-TW" altLang="en-US" sz="2000" b="1" dirty="0">
                <a:latin typeface="標楷體" pitchFamily="65" charset="-120"/>
              </a:rPr>
              <a:t>萬平方米，以「健康生活、親子同樂與美學體驗」為三大核心元素，打造生活美學聚落、規劃藝術分享及文化空間，預計將</a:t>
            </a:r>
            <a:r>
              <a:rPr lang="zh-TW" altLang="en-US" sz="2000" b="1" dirty="0" smtClean="0">
                <a:latin typeface="標楷體" pitchFamily="65" charset="-120"/>
              </a:rPr>
              <a:t>於</a:t>
            </a:r>
            <a:r>
              <a:rPr lang="en-US" altLang="zh-TW" sz="2000" b="1" dirty="0" smtClean="0">
                <a:latin typeface="標楷體" pitchFamily="65" charset="-120"/>
              </a:rPr>
              <a:t>2019</a:t>
            </a:r>
            <a:r>
              <a:rPr lang="zh-TW" altLang="en-US" sz="2000" b="1" dirty="0" smtClean="0">
                <a:latin typeface="標楷體" pitchFamily="65" charset="-120"/>
              </a:rPr>
              <a:t>年</a:t>
            </a:r>
            <a:r>
              <a:rPr lang="en-US" altLang="zh-TW" sz="2000" b="1" dirty="0">
                <a:latin typeface="標楷體" pitchFamily="65" charset="-120"/>
              </a:rPr>
              <a:t>5</a:t>
            </a:r>
            <a:r>
              <a:rPr lang="zh-TW" altLang="en-US" sz="2000" b="1" dirty="0">
                <a:latin typeface="標楷體" pitchFamily="65" charset="-120"/>
              </a:rPr>
              <a:t>月開幕。</a:t>
            </a:r>
          </a:p>
        </p:txBody>
      </p:sp>
    </p:spTree>
    <p:extLst>
      <p:ext uri="{BB962C8B-B14F-4D97-AF65-F5344CB8AC3E}">
        <p14:creationId xmlns:p14="http://schemas.microsoft.com/office/powerpoint/2010/main" val="65059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6084912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附錄 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– 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部門別定義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D1C0AC-D8B9-4394-B5A3-79D1B5978562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67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5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7_Office Theme">
  <a:themeElements>
    <a:clrScheme name="4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8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9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標楷體" pitchFamily="65" charset="-120"/>
          </a:defRPr>
        </a:defPPr>
      </a:lstStyle>
    </a:lnDef>
  </a:objectDefaults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3_Office Theme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176599</TotalTime>
  <Words>1235</Words>
  <Application>Microsoft Office PowerPoint</Application>
  <PresentationFormat>如螢幕大小 (4:3)</PresentationFormat>
  <Paragraphs>163</Paragraphs>
  <Slides>10</Slides>
  <Notes>7</Notes>
  <HiddenSlides>0</HiddenSlides>
  <MMClips>0</MMClips>
  <ScaleCrop>false</ScaleCrop>
  <HeadingPairs>
    <vt:vector size="4" baseType="variant">
      <vt:variant>
        <vt:lpstr>佈景主題</vt:lpstr>
      </vt:variant>
      <vt:variant>
        <vt:i4>13</vt:i4>
      </vt:variant>
      <vt:variant>
        <vt:lpstr>投影片標題</vt:lpstr>
      </vt:variant>
      <vt:variant>
        <vt:i4>10</vt:i4>
      </vt:variant>
    </vt:vector>
  </HeadingPairs>
  <TitlesOfParts>
    <vt:vector size="23" baseType="lpstr"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13_Office Theme</vt:lpstr>
      <vt:lpstr>14_Office Theme</vt:lpstr>
      <vt:lpstr>15_Office Theme</vt:lpstr>
      <vt:lpstr>PowerPoint 簡報</vt:lpstr>
      <vt:lpstr>免責聲明</vt:lpstr>
      <vt:lpstr>Agenda</vt:lpstr>
      <vt:lpstr>2018年獲利  </vt:lpstr>
      <vt:lpstr>電線電纜部門</vt:lpstr>
      <vt:lpstr>不銹鋼部門</vt:lpstr>
      <vt:lpstr>不銹鋼部門 </vt:lpstr>
      <vt:lpstr>商貿地產部門 </vt:lpstr>
      <vt:lpstr>附錄 – 部門別定義</vt:lpstr>
      <vt:lpstr>部門別定義</vt:lpstr>
    </vt:vector>
  </TitlesOfParts>
  <Company>Walsin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華新麗華企業簡介</dc:title>
  <dc:creator>ur95079</dc:creator>
  <cp:lastModifiedBy>李詩柔</cp:lastModifiedBy>
  <cp:revision>4102</cp:revision>
  <cp:lastPrinted>2019-02-21T07:19:15Z</cp:lastPrinted>
  <dcterms:created xsi:type="dcterms:W3CDTF">2009-11-26T05:05:17Z</dcterms:created>
  <dcterms:modified xsi:type="dcterms:W3CDTF">2019-02-22T06:17:34Z</dcterms:modified>
</cp:coreProperties>
</file>