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0" r:id="rId1"/>
    <p:sldMasterId id="2147483724" r:id="rId2"/>
  </p:sldMasterIdLst>
  <p:notesMasterIdLst>
    <p:notesMasterId r:id="rId21"/>
  </p:notesMasterIdLst>
  <p:handoutMasterIdLst>
    <p:handoutMasterId r:id="rId22"/>
  </p:handoutMasterIdLst>
  <p:sldIdLst>
    <p:sldId id="338" r:id="rId3"/>
    <p:sldId id="339" r:id="rId4"/>
    <p:sldId id="314" r:id="rId5"/>
    <p:sldId id="258" r:id="rId6"/>
    <p:sldId id="662" r:id="rId7"/>
    <p:sldId id="654" r:id="rId8"/>
    <p:sldId id="645" r:id="rId9"/>
    <p:sldId id="264" r:id="rId10"/>
    <p:sldId id="663" r:id="rId11"/>
    <p:sldId id="340" r:id="rId12"/>
    <p:sldId id="346" r:id="rId13"/>
    <p:sldId id="347" r:id="rId14"/>
    <p:sldId id="341" r:id="rId15"/>
    <p:sldId id="342" r:id="rId16"/>
    <p:sldId id="664" r:id="rId17"/>
    <p:sldId id="350" r:id="rId18"/>
    <p:sldId id="343" r:id="rId19"/>
    <p:sldId id="344" r:id="rId20"/>
  </p:sldIdLst>
  <p:sldSz cx="9144000" cy="6858000" type="screen4x3"/>
  <p:notesSz cx="6797675" cy="9926638"/>
  <p:defaultTextStyle>
    <a:defPPr>
      <a:defRPr lang="zh-TW"/>
    </a:defPPr>
    <a:lvl1pPr algn="l" rtl="0" fontAlgn="base">
      <a:spcBef>
        <a:spcPct val="0"/>
      </a:spcBef>
      <a:spcAft>
        <a:spcPct val="0"/>
      </a:spcAft>
      <a:defRPr kumimoji="1" kern="1200">
        <a:solidFill>
          <a:schemeClr val="tx1"/>
        </a:solidFill>
        <a:latin typeface="Calibri" pitchFamily="34" charset="0"/>
        <a:ea typeface="新細明體"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F3399"/>
    <a:srgbClr val="FFFFFF"/>
    <a:srgbClr val="8C891B"/>
    <a:srgbClr val="996600"/>
    <a:srgbClr val="993300"/>
    <a:srgbClr val="DBD9BF"/>
    <a:srgbClr val="D7D6C3"/>
    <a:srgbClr val="CBC9D3"/>
    <a:srgbClr val="FFEBE1"/>
    <a:srgbClr val="F4E1E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85BE263C-DBD7-4A20-BB59-AAB30ACAA65A}" styleName="中等深淺樣式 3 - 輔色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76" autoAdjust="0"/>
    <p:restoredTop sz="94660" autoAdjust="0"/>
  </p:normalViewPr>
  <p:slideViewPr>
    <p:cSldViewPr>
      <p:cViewPr>
        <p:scale>
          <a:sx n="100" d="100"/>
          <a:sy n="100" d="100"/>
        </p:scale>
        <p:origin x="-504"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63" d="100"/>
          <a:sy n="63" d="100"/>
        </p:scale>
        <p:origin x="-2982" y="-102"/>
      </p:cViewPr>
      <p:guideLst>
        <p:guide orient="horz" pos="3126"/>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HD6\alina\&#27861;&#35498;&#26371;\2021Q1&#27861;&#35498;&#26371;\&#37559;&#21806;&#37327;-&#20729;&#32113;&#35336;2021Q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HD6\alina\&#27861;&#35498;&#26371;\2021Q1&#27861;&#35498;&#26371;\&#37559;&#21806;&#37327;-&#20729;&#32113;&#35336;2021Q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HD6\alina\&#27861;&#35498;&#26371;\2021Q1&#27861;&#35498;&#26371;\&#37559;&#21806;&#37327;-&#20729;&#32113;&#35336;2020Q4.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HD6\alina\&#27861;&#35498;&#26371;\2021Q1&#27861;&#35498;&#26371;\&#37559;&#21806;&#37327;-&#20729;&#32113;&#35336;2020Q4.xlsx" TargetMode="Externa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___1.xlsx"/></Relationships>
</file>

<file path=ppt/charts/_rels/chart6.xml.rels><?xml version="1.0" encoding="UTF-8" standalone="yes"?>
<Relationships xmlns="http://schemas.openxmlformats.org/package/2006/relationships"><Relationship Id="rId1" Type="http://schemas.openxmlformats.org/officeDocument/2006/relationships/oleObject" Target="file:///\\HD6\alina\&#27861;&#35498;&#26371;\2021Q1&#27861;&#35498;&#26371;\&#27861;&#35498;&#26371;&#35036;&#20805;&#36039;&#26009;.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zh-TW"/>
  <c:style val="26"/>
  <c:chart>
    <c:autoTitleDeleted val="1"/>
    <c:plotArea>
      <c:layout>
        <c:manualLayout>
          <c:layoutTarget val="inner"/>
          <c:xMode val="edge"/>
          <c:yMode val="edge"/>
          <c:x val="7.5332991613909758E-2"/>
          <c:y val="1.8089026522729968E-2"/>
          <c:w val="0.9074537138576253"/>
          <c:h val="0.88665801839011438"/>
        </c:manualLayout>
      </c:layout>
      <c:barChart>
        <c:barDir val="col"/>
        <c:grouping val="stacked"/>
        <c:ser>
          <c:idx val="0"/>
          <c:order val="0"/>
          <c:tx>
            <c:strRef>
              <c:f>銷售數量統計!$A$22</c:f>
              <c:strCache>
                <c:ptCount val="1"/>
                <c:pt idx="0">
                  <c:v>Copper Wire</c:v>
                </c:pt>
              </c:strCache>
            </c:strRef>
          </c:tx>
          <c:spPr>
            <a:solidFill>
              <a:schemeClr val="bg2">
                <a:lumMod val="75000"/>
              </a:schemeClr>
            </a:solidFill>
          </c:spPr>
          <c:cat>
            <c:strRef>
              <c:f>銷售數量統計!$F$21:$J$21</c:f>
              <c:strCache>
                <c:ptCount val="5"/>
                <c:pt idx="0">
                  <c:v>2017Y</c:v>
                </c:pt>
                <c:pt idx="1">
                  <c:v>2018Y</c:v>
                </c:pt>
                <c:pt idx="2">
                  <c:v>2019Y</c:v>
                </c:pt>
                <c:pt idx="3">
                  <c:v>2020Y</c:v>
                </c:pt>
                <c:pt idx="4">
                  <c:v>2021Q1</c:v>
                </c:pt>
              </c:strCache>
            </c:strRef>
          </c:cat>
          <c:val>
            <c:numRef>
              <c:f>銷售數量統計!$F$22:$J$22</c:f>
              <c:numCache>
                <c:formatCode>_-* #,##0_-;\-* #,##0_-;_-* "-"??_-;_-@_-</c:formatCode>
                <c:ptCount val="5"/>
                <c:pt idx="0">
                  <c:v>4753</c:v>
                </c:pt>
                <c:pt idx="1">
                  <c:v>4672</c:v>
                </c:pt>
                <c:pt idx="2">
                  <c:v>4704</c:v>
                </c:pt>
                <c:pt idx="3">
                  <c:v>5307.9817240000002</c:v>
                </c:pt>
                <c:pt idx="4">
                  <c:v>1432.8533239999997</c:v>
                </c:pt>
              </c:numCache>
            </c:numRef>
          </c:val>
        </c:ser>
        <c:ser>
          <c:idx val="1"/>
          <c:order val="1"/>
          <c:tx>
            <c:strRef>
              <c:f>銷售數量統計!$A$23</c:f>
              <c:strCache>
                <c:ptCount val="1"/>
                <c:pt idx="0">
                  <c:v>Energy Cable</c:v>
                </c:pt>
              </c:strCache>
            </c:strRef>
          </c:tx>
          <c:spPr>
            <a:solidFill>
              <a:schemeClr val="accent2">
                <a:lumMod val="60000"/>
                <a:lumOff val="40000"/>
              </a:schemeClr>
            </a:solidFill>
          </c:spPr>
          <c:cat>
            <c:strRef>
              <c:f>銷售數量統計!$F$21:$J$21</c:f>
              <c:strCache>
                <c:ptCount val="5"/>
                <c:pt idx="0">
                  <c:v>2017Y</c:v>
                </c:pt>
                <c:pt idx="1">
                  <c:v>2018Y</c:v>
                </c:pt>
                <c:pt idx="2">
                  <c:v>2019Y</c:v>
                </c:pt>
                <c:pt idx="3">
                  <c:v>2020Y</c:v>
                </c:pt>
                <c:pt idx="4">
                  <c:v>2021Q1</c:v>
                </c:pt>
              </c:strCache>
            </c:strRef>
          </c:cat>
          <c:val>
            <c:numRef>
              <c:f>銷售數量統計!$F$23:$J$23</c:f>
              <c:numCache>
                <c:formatCode>_-* #,##0_-;\-* #,##0_-;_-* "-"??_-;_-@_-</c:formatCode>
                <c:ptCount val="5"/>
                <c:pt idx="0">
                  <c:v>18172</c:v>
                </c:pt>
                <c:pt idx="1">
                  <c:v>21635</c:v>
                </c:pt>
                <c:pt idx="2">
                  <c:v>25254</c:v>
                </c:pt>
                <c:pt idx="3">
                  <c:v>27790.52232</c:v>
                </c:pt>
                <c:pt idx="4">
                  <c:v>7472.5998400000008</c:v>
                </c:pt>
              </c:numCache>
            </c:numRef>
          </c:val>
        </c:ser>
        <c:ser>
          <c:idx val="2"/>
          <c:order val="2"/>
          <c:tx>
            <c:strRef>
              <c:f>銷售數量統計!$A$24</c:f>
              <c:strCache>
                <c:ptCount val="1"/>
                <c:pt idx="0">
                  <c:v>Telecom Cable</c:v>
                </c:pt>
              </c:strCache>
            </c:strRef>
          </c:tx>
          <c:cat>
            <c:strRef>
              <c:f>銷售數量統計!$F$21:$J$21</c:f>
              <c:strCache>
                <c:ptCount val="5"/>
                <c:pt idx="0">
                  <c:v>2017Y</c:v>
                </c:pt>
                <c:pt idx="1">
                  <c:v>2018Y</c:v>
                </c:pt>
                <c:pt idx="2">
                  <c:v>2019Y</c:v>
                </c:pt>
                <c:pt idx="3">
                  <c:v>2020Y</c:v>
                </c:pt>
                <c:pt idx="4">
                  <c:v>2021Q1</c:v>
                </c:pt>
              </c:strCache>
            </c:strRef>
          </c:cat>
          <c:val>
            <c:numRef>
              <c:f>銷售數量統計!$F$24:$J$24</c:f>
              <c:numCache>
                <c:formatCode>_-* #,##0_-;\-* #,##0_-;_-* "-"??_-;_-@_-</c:formatCode>
                <c:ptCount val="5"/>
                <c:pt idx="0">
                  <c:v>1041</c:v>
                </c:pt>
                <c:pt idx="1">
                  <c:v>1377</c:v>
                </c:pt>
                <c:pt idx="2">
                  <c:v>1231</c:v>
                </c:pt>
                <c:pt idx="3">
                  <c:v>1020.94835</c:v>
                </c:pt>
                <c:pt idx="4">
                  <c:v>336.69232</c:v>
                </c:pt>
              </c:numCache>
            </c:numRef>
          </c:val>
        </c:ser>
        <c:ser>
          <c:idx val="3"/>
          <c:order val="3"/>
          <c:tx>
            <c:strRef>
              <c:f>銷售數量統計!$A$25</c:f>
              <c:strCache>
                <c:ptCount val="1"/>
                <c:pt idx="0">
                  <c:v>Magnet Wires</c:v>
                </c:pt>
              </c:strCache>
            </c:strRef>
          </c:tx>
          <c:spPr>
            <a:solidFill>
              <a:schemeClr val="accent4">
                <a:lumMod val="60000"/>
                <a:lumOff val="40000"/>
              </a:schemeClr>
            </a:solidFill>
          </c:spPr>
          <c:cat>
            <c:strRef>
              <c:f>銷售數量統計!$F$21:$J$21</c:f>
              <c:strCache>
                <c:ptCount val="5"/>
                <c:pt idx="0">
                  <c:v>2017Y</c:v>
                </c:pt>
                <c:pt idx="1">
                  <c:v>2018Y</c:v>
                </c:pt>
                <c:pt idx="2">
                  <c:v>2019Y</c:v>
                </c:pt>
                <c:pt idx="3">
                  <c:v>2020Y</c:v>
                </c:pt>
                <c:pt idx="4">
                  <c:v>2021Q1</c:v>
                </c:pt>
              </c:strCache>
            </c:strRef>
          </c:cat>
          <c:val>
            <c:numRef>
              <c:f>銷售數量統計!$F$25:$J$25</c:f>
              <c:numCache>
                <c:formatCode>_-* #,##0_-;\-* #,##0_-;_-* "-"??_-;_-@_-</c:formatCode>
                <c:ptCount val="5"/>
                <c:pt idx="0">
                  <c:v>9344</c:v>
                </c:pt>
                <c:pt idx="1">
                  <c:v>10214</c:v>
                </c:pt>
                <c:pt idx="2">
                  <c:v>8596</c:v>
                </c:pt>
                <c:pt idx="3">
                  <c:v>8884.29018</c:v>
                </c:pt>
                <c:pt idx="4">
                  <c:v>2566.11949</c:v>
                </c:pt>
              </c:numCache>
            </c:numRef>
          </c:val>
        </c:ser>
        <c:ser>
          <c:idx val="4"/>
          <c:order val="4"/>
          <c:tx>
            <c:strRef>
              <c:f>銷售數量統計!$A$26</c:f>
              <c:strCache>
                <c:ptCount val="1"/>
                <c:pt idx="0">
                  <c:v>Other</c:v>
                </c:pt>
              </c:strCache>
            </c:strRef>
          </c:tx>
          <c:spPr>
            <a:solidFill>
              <a:schemeClr val="tx2">
                <a:lumMod val="60000"/>
                <a:lumOff val="40000"/>
              </a:schemeClr>
            </a:solidFill>
          </c:spPr>
          <c:cat>
            <c:strRef>
              <c:f>銷售數量統計!$F$21:$J$21</c:f>
              <c:strCache>
                <c:ptCount val="5"/>
                <c:pt idx="0">
                  <c:v>2017Y</c:v>
                </c:pt>
                <c:pt idx="1">
                  <c:v>2018Y</c:v>
                </c:pt>
                <c:pt idx="2">
                  <c:v>2019Y</c:v>
                </c:pt>
                <c:pt idx="3">
                  <c:v>2020Y</c:v>
                </c:pt>
                <c:pt idx="4">
                  <c:v>2021Q1</c:v>
                </c:pt>
              </c:strCache>
            </c:strRef>
          </c:cat>
          <c:val>
            <c:numRef>
              <c:f>銷售數量統計!$F$26:$J$26</c:f>
              <c:numCache>
                <c:formatCode>_-* #,##0_-;\-* #,##0_-;_-* "-"??_-;_-@_-</c:formatCode>
                <c:ptCount val="5"/>
                <c:pt idx="0">
                  <c:v>4227</c:v>
                </c:pt>
                <c:pt idx="1">
                  <c:v>2123</c:v>
                </c:pt>
                <c:pt idx="2">
                  <c:v>2366</c:v>
                </c:pt>
                <c:pt idx="3">
                  <c:v>2305.0019700000012</c:v>
                </c:pt>
                <c:pt idx="4">
                  <c:v>585.9066899999998</c:v>
                </c:pt>
              </c:numCache>
            </c:numRef>
          </c:val>
        </c:ser>
        <c:gapWidth val="75"/>
        <c:overlap val="100"/>
        <c:axId val="36689024"/>
        <c:axId val="36690560"/>
      </c:barChart>
      <c:lineChart>
        <c:grouping val="standard"/>
        <c:ser>
          <c:idx val="5"/>
          <c:order val="5"/>
          <c:tx>
            <c:strRef>
              <c:f>銷售數量統計!$A$27</c:f>
              <c:strCache>
                <c:ptCount val="1"/>
                <c:pt idx="0">
                  <c:v>Total</c:v>
                </c:pt>
              </c:strCache>
            </c:strRef>
          </c:tx>
          <c:dLbls>
            <c:showVal val="1"/>
          </c:dLbls>
          <c:cat>
            <c:strRef>
              <c:f>銷售數量統計!$D$21:$J$21</c:f>
              <c:strCache>
                <c:ptCount val="7"/>
                <c:pt idx="0">
                  <c:v>2015年</c:v>
                </c:pt>
                <c:pt idx="1">
                  <c:v>2016年</c:v>
                </c:pt>
                <c:pt idx="2">
                  <c:v>2017Y</c:v>
                </c:pt>
                <c:pt idx="3">
                  <c:v>2018Y</c:v>
                </c:pt>
                <c:pt idx="4">
                  <c:v>2019Y</c:v>
                </c:pt>
                <c:pt idx="5">
                  <c:v>2020Y</c:v>
                </c:pt>
                <c:pt idx="6">
                  <c:v>2021Q1</c:v>
                </c:pt>
              </c:strCache>
            </c:strRef>
          </c:cat>
          <c:val>
            <c:numRef>
              <c:f>銷售數量統計!$F$27:$J$27</c:f>
              <c:numCache>
                <c:formatCode>_-* #,##0_-;\-* #,##0_-;_-* "-"??_-;_-@_-</c:formatCode>
                <c:ptCount val="5"/>
                <c:pt idx="0">
                  <c:v>37537</c:v>
                </c:pt>
                <c:pt idx="1">
                  <c:v>40021</c:v>
                </c:pt>
                <c:pt idx="2">
                  <c:v>42151</c:v>
                </c:pt>
                <c:pt idx="3">
                  <c:v>45308.744544000001</c:v>
                </c:pt>
                <c:pt idx="4">
                  <c:v>12394.171664000001</c:v>
                </c:pt>
              </c:numCache>
            </c:numRef>
          </c:val>
        </c:ser>
        <c:marker val="1"/>
        <c:axId val="36689024"/>
        <c:axId val="36690560"/>
      </c:lineChart>
      <c:catAx>
        <c:axId val="36689024"/>
        <c:scaling>
          <c:orientation val="minMax"/>
        </c:scaling>
        <c:axPos val="b"/>
        <c:majorTickMark val="none"/>
        <c:tickLblPos val="nextTo"/>
        <c:crossAx val="36690560"/>
        <c:crosses val="autoZero"/>
        <c:auto val="1"/>
        <c:lblAlgn val="ctr"/>
        <c:lblOffset val="100"/>
      </c:catAx>
      <c:valAx>
        <c:axId val="36690560"/>
        <c:scaling>
          <c:orientation val="minMax"/>
        </c:scaling>
        <c:axPos val="l"/>
        <c:majorGridlines/>
        <c:numFmt formatCode="_-* #,##0_-;\-* #,##0_-;_-* &quot;-&quot;??_-;_-@_-" sourceLinked="1"/>
        <c:majorTickMark val="none"/>
        <c:tickLblPos val="nextTo"/>
        <c:crossAx val="36689024"/>
        <c:crosses val="autoZero"/>
        <c:crossBetween val="between"/>
      </c:valAx>
    </c:plotArea>
    <c:legend>
      <c:legendPos val="b"/>
      <c:layout>
        <c:manualLayout>
          <c:xMode val="edge"/>
          <c:yMode val="edge"/>
          <c:x val="0.11555961073557568"/>
          <c:y val="0.9343029985915543"/>
          <c:w val="0.76888065531271088"/>
          <c:h val="6.5697001408445768E-2"/>
        </c:manualLayout>
      </c:layout>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zh-TW"/>
  <c:style val="26"/>
  <c:chart>
    <c:autoTitleDeleted val="1"/>
    <c:plotArea>
      <c:layout>
        <c:manualLayout>
          <c:layoutTarget val="inner"/>
          <c:xMode val="edge"/>
          <c:yMode val="edge"/>
          <c:x val="7.8759504903834904E-2"/>
          <c:y val="3.274445004947768E-2"/>
          <c:w val="0.78824764896380262"/>
          <c:h val="0.81342690011701757"/>
        </c:manualLayout>
      </c:layout>
      <c:barChart>
        <c:barDir val="col"/>
        <c:grouping val="stacked"/>
        <c:ser>
          <c:idx val="0"/>
          <c:order val="0"/>
          <c:tx>
            <c:strRef>
              <c:f>'銷售數量統計 百分比'!$A$31</c:f>
              <c:strCache>
                <c:ptCount val="1"/>
                <c:pt idx="0">
                  <c:v>Copper Wire</c:v>
                </c:pt>
              </c:strCache>
            </c:strRef>
          </c:tx>
          <c:spPr>
            <a:solidFill>
              <a:schemeClr val="bg2">
                <a:lumMod val="90000"/>
              </a:schemeClr>
            </a:solidFill>
          </c:spPr>
          <c:cat>
            <c:strRef>
              <c:f>'銷售數量統計 百分比'!$F$30:$J$30</c:f>
              <c:strCache>
                <c:ptCount val="5"/>
                <c:pt idx="0">
                  <c:v>2017Y</c:v>
                </c:pt>
                <c:pt idx="1">
                  <c:v>2018Y</c:v>
                </c:pt>
                <c:pt idx="2">
                  <c:v>2019Y</c:v>
                </c:pt>
                <c:pt idx="3">
                  <c:v>2020Y</c:v>
                </c:pt>
                <c:pt idx="4">
                  <c:v>2021Q1</c:v>
                </c:pt>
              </c:strCache>
            </c:strRef>
          </c:cat>
          <c:val>
            <c:numRef>
              <c:f>'銷售數量統計 百分比'!$F$31:$J$31</c:f>
              <c:numCache>
                <c:formatCode>0%</c:formatCode>
                <c:ptCount val="5"/>
                <c:pt idx="0">
                  <c:v>0.12662173322321965</c:v>
                </c:pt>
                <c:pt idx="1">
                  <c:v>0.11673871217610757</c:v>
                </c:pt>
                <c:pt idx="2">
                  <c:v>0.11159877582975493</c:v>
                </c:pt>
                <c:pt idx="3">
                  <c:v>0.11715137502530751</c:v>
                </c:pt>
                <c:pt idx="4">
                  <c:v>0.11560702585408374</c:v>
                </c:pt>
              </c:numCache>
            </c:numRef>
          </c:val>
        </c:ser>
        <c:ser>
          <c:idx val="1"/>
          <c:order val="1"/>
          <c:tx>
            <c:strRef>
              <c:f>'銷售數量統計 百分比'!$A$32</c:f>
              <c:strCache>
                <c:ptCount val="1"/>
                <c:pt idx="0">
                  <c:v>Energy Cable</c:v>
                </c:pt>
              </c:strCache>
            </c:strRef>
          </c:tx>
          <c:spPr>
            <a:solidFill>
              <a:schemeClr val="accent2">
                <a:lumMod val="60000"/>
                <a:lumOff val="40000"/>
              </a:schemeClr>
            </a:solidFill>
          </c:spPr>
          <c:cat>
            <c:strRef>
              <c:f>'銷售數量統計 百分比'!$F$30:$J$30</c:f>
              <c:strCache>
                <c:ptCount val="5"/>
                <c:pt idx="0">
                  <c:v>2017Y</c:v>
                </c:pt>
                <c:pt idx="1">
                  <c:v>2018Y</c:v>
                </c:pt>
                <c:pt idx="2">
                  <c:v>2019Y</c:v>
                </c:pt>
                <c:pt idx="3">
                  <c:v>2020Y</c:v>
                </c:pt>
                <c:pt idx="4">
                  <c:v>2021Q1</c:v>
                </c:pt>
              </c:strCache>
            </c:strRef>
          </c:cat>
          <c:val>
            <c:numRef>
              <c:f>'銷售數量統計 百分比'!$F$32:$J$32</c:f>
              <c:numCache>
                <c:formatCode>0%</c:formatCode>
                <c:ptCount val="5"/>
                <c:pt idx="0">
                  <c:v>0.48410901244105814</c:v>
                </c:pt>
                <c:pt idx="1">
                  <c:v>0.5405911896254465</c:v>
                </c:pt>
                <c:pt idx="2">
                  <c:v>0.59913169319826343</c:v>
                </c:pt>
                <c:pt idx="3">
                  <c:v>0.61335891337735493</c:v>
                </c:pt>
                <c:pt idx="4">
                  <c:v>0.60291240452194528</c:v>
                </c:pt>
              </c:numCache>
            </c:numRef>
          </c:val>
        </c:ser>
        <c:ser>
          <c:idx val="2"/>
          <c:order val="2"/>
          <c:tx>
            <c:strRef>
              <c:f>'銷售數量統計 百分比'!$A$33</c:f>
              <c:strCache>
                <c:ptCount val="1"/>
                <c:pt idx="0">
                  <c:v>Telecom Cable</c:v>
                </c:pt>
              </c:strCache>
            </c:strRef>
          </c:tx>
          <c:cat>
            <c:strRef>
              <c:f>'銷售數量統計 百分比'!$F$30:$J$30</c:f>
              <c:strCache>
                <c:ptCount val="5"/>
                <c:pt idx="0">
                  <c:v>2017Y</c:v>
                </c:pt>
                <c:pt idx="1">
                  <c:v>2018Y</c:v>
                </c:pt>
                <c:pt idx="2">
                  <c:v>2019Y</c:v>
                </c:pt>
                <c:pt idx="3">
                  <c:v>2020Y</c:v>
                </c:pt>
                <c:pt idx="4">
                  <c:v>2021Q1</c:v>
                </c:pt>
              </c:strCache>
            </c:strRef>
          </c:cat>
          <c:val>
            <c:numRef>
              <c:f>'銷售數量統計 百分比'!$F$33:$J$33</c:f>
              <c:numCache>
                <c:formatCode>0%</c:formatCode>
                <c:ptCount val="5"/>
                <c:pt idx="0">
                  <c:v>2.7732637131363733E-2</c:v>
                </c:pt>
                <c:pt idx="1">
                  <c:v>3.4406936358411834E-2</c:v>
                </c:pt>
                <c:pt idx="2">
                  <c:v>2.9204526582999216E-2</c:v>
                </c:pt>
                <c:pt idx="3">
                  <c:v>2.2533141455917904E-2</c:v>
                </c:pt>
                <c:pt idx="4">
                  <c:v>2.716537491391648E-2</c:v>
                </c:pt>
              </c:numCache>
            </c:numRef>
          </c:val>
        </c:ser>
        <c:ser>
          <c:idx val="3"/>
          <c:order val="3"/>
          <c:tx>
            <c:strRef>
              <c:f>'銷售數量統計 百分比'!$A$34</c:f>
              <c:strCache>
                <c:ptCount val="1"/>
                <c:pt idx="0">
                  <c:v>Magnet Wires</c:v>
                </c:pt>
              </c:strCache>
            </c:strRef>
          </c:tx>
          <c:spPr>
            <a:solidFill>
              <a:schemeClr val="accent4">
                <a:lumMod val="40000"/>
                <a:lumOff val="60000"/>
              </a:schemeClr>
            </a:solidFill>
          </c:spPr>
          <c:cat>
            <c:strRef>
              <c:f>'銷售數量統計 百分比'!$F$30:$J$30</c:f>
              <c:strCache>
                <c:ptCount val="5"/>
                <c:pt idx="0">
                  <c:v>2017Y</c:v>
                </c:pt>
                <c:pt idx="1">
                  <c:v>2018Y</c:v>
                </c:pt>
                <c:pt idx="2">
                  <c:v>2019Y</c:v>
                </c:pt>
                <c:pt idx="3">
                  <c:v>2020Y</c:v>
                </c:pt>
                <c:pt idx="4">
                  <c:v>2021Q1</c:v>
                </c:pt>
              </c:strCache>
            </c:strRef>
          </c:cat>
          <c:val>
            <c:numRef>
              <c:f>'銷售數量統計 百分比'!$F$34:$J$34</c:f>
              <c:numCache>
                <c:formatCode>0%</c:formatCode>
                <c:ptCount val="5"/>
                <c:pt idx="0">
                  <c:v>0.24892772464501692</c:v>
                </c:pt>
                <c:pt idx="1">
                  <c:v>0.25521601159391322</c:v>
                </c:pt>
                <c:pt idx="2">
                  <c:v>0.20393347726032601</c:v>
                </c:pt>
                <c:pt idx="3">
                  <c:v>0.19608334482480164</c:v>
                </c:pt>
                <c:pt idx="4">
                  <c:v>0.20704243571625919</c:v>
                </c:pt>
              </c:numCache>
            </c:numRef>
          </c:val>
        </c:ser>
        <c:ser>
          <c:idx val="4"/>
          <c:order val="4"/>
          <c:tx>
            <c:strRef>
              <c:f>'銷售數量統計 百分比'!$A$35</c:f>
              <c:strCache>
                <c:ptCount val="1"/>
                <c:pt idx="0">
                  <c:v>Other</c:v>
                </c:pt>
              </c:strCache>
            </c:strRef>
          </c:tx>
          <c:spPr>
            <a:solidFill>
              <a:schemeClr val="tx2">
                <a:lumMod val="60000"/>
                <a:lumOff val="40000"/>
              </a:schemeClr>
            </a:solidFill>
          </c:spPr>
          <c:cat>
            <c:strRef>
              <c:f>'銷售數量統計 百分比'!$F$30:$J$30</c:f>
              <c:strCache>
                <c:ptCount val="5"/>
                <c:pt idx="0">
                  <c:v>2017Y</c:v>
                </c:pt>
                <c:pt idx="1">
                  <c:v>2018Y</c:v>
                </c:pt>
                <c:pt idx="2">
                  <c:v>2019Y</c:v>
                </c:pt>
                <c:pt idx="3">
                  <c:v>2020Y</c:v>
                </c:pt>
                <c:pt idx="4">
                  <c:v>2021Q1</c:v>
                </c:pt>
              </c:strCache>
            </c:strRef>
          </c:cat>
          <c:val>
            <c:numRef>
              <c:f>'銷售數量統計 百分比'!$F$35:$J$35</c:f>
              <c:numCache>
                <c:formatCode>0%</c:formatCode>
                <c:ptCount val="5"/>
                <c:pt idx="0">
                  <c:v>0.11260889255934142</c:v>
                </c:pt>
                <c:pt idx="1">
                  <c:v>5.3047150246120792E-2</c:v>
                </c:pt>
                <c:pt idx="2">
                  <c:v>5.6131527128656503E-2</c:v>
                </c:pt>
                <c:pt idx="3">
                  <c:v>5.0873225316618059E-2</c:v>
                </c:pt>
                <c:pt idx="4">
                  <c:v>4.7272758993795391E-2</c:v>
                </c:pt>
              </c:numCache>
            </c:numRef>
          </c:val>
        </c:ser>
        <c:dLbls>
          <c:showVal val="1"/>
        </c:dLbls>
        <c:gapWidth val="75"/>
        <c:overlap val="100"/>
        <c:axId val="36855168"/>
        <c:axId val="36885632"/>
      </c:barChart>
      <c:lineChart>
        <c:grouping val="standard"/>
        <c:ser>
          <c:idx val="5"/>
          <c:order val="5"/>
          <c:tx>
            <c:strRef>
              <c:f>'銷售數量統計 百分比'!$A$37</c:f>
              <c:strCache>
                <c:ptCount val="1"/>
                <c:pt idx="0">
                  <c:v>Sale volume : Ton</c:v>
                </c:pt>
              </c:strCache>
            </c:strRef>
          </c:tx>
          <c:dLbls>
            <c:dLbl>
              <c:idx val="0"/>
              <c:layout>
                <c:manualLayout>
                  <c:x val="-6.2073240362933929E-3"/>
                  <c:y val="-0.10035840675425141"/>
                </c:manualLayout>
              </c:layout>
              <c:showVal val="1"/>
            </c:dLbl>
            <c:dLbl>
              <c:idx val="1"/>
              <c:layout>
                <c:manualLayout>
                  <c:x val="2.4829296145173632E-3"/>
                  <c:y val="-4.7107007251995688E-2"/>
                </c:manualLayout>
              </c:layout>
              <c:showVal val="1"/>
            </c:dLbl>
            <c:dLbl>
              <c:idx val="2"/>
              <c:layout>
                <c:manualLayout>
                  <c:x val="3.7243944217760496E-3"/>
                  <c:y val="-7.168457625303673E-2"/>
                </c:manualLayout>
              </c:layout>
              <c:showVal val="1"/>
            </c:dLbl>
            <c:dLbl>
              <c:idx val="3"/>
              <c:layout>
                <c:manualLayout>
                  <c:x val="-1.2414648072586762E-3"/>
                  <c:y val="-9.8310276004164615E-2"/>
                </c:manualLayout>
              </c:layout>
              <c:showVal val="1"/>
            </c:dLbl>
            <c:dLbl>
              <c:idx val="4"/>
              <c:layout>
                <c:manualLayout>
                  <c:x val="-1.2414648072586762E-3"/>
                  <c:y val="-5.7347661002429509E-2"/>
                </c:manualLayout>
              </c:layout>
              <c:showVal val="1"/>
            </c:dLbl>
            <c:dLbl>
              <c:idx val="5"/>
              <c:layout>
                <c:manualLayout>
                  <c:x val="0"/>
                  <c:y val="-2.0481307500867751E-2"/>
                </c:manualLayout>
              </c:layout>
              <c:showVal val="1"/>
            </c:dLbl>
            <c:dLbl>
              <c:idx val="6"/>
              <c:layout>
                <c:manualLayout>
                  <c:x val="-1.6139042494362821E-2"/>
                  <c:y val="2.2529438250954395E-2"/>
                </c:manualLayout>
              </c:layout>
              <c:showVal val="1"/>
            </c:dLbl>
            <c:showVal val="1"/>
          </c:dLbls>
          <c:cat>
            <c:strRef>
              <c:f>'銷售數量統計 百分比'!$C$30:$J$30</c:f>
              <c:strCache>
                <c:ptCount val="8"/>
                <c:pt idx="0">
                  <c:v>2014年</c:v>
                </c:pt>
                <c:pt idx="1">
                  <c:v>2015年</c:v>
                </c:pt>
                <c:pt idx="2">
                  <c:v>2016年</c:v>
                </c:pt>
                <c:pt idx="3">
                  <c:v>2017Y</c:v>
                </c:pt>
                <c:pt idx="4">
                  <c:v>2018Y</c:v>
                </c:pt>
                <c:pt idx="5">
                  <c:v>2019Y</c:v>
                </c:pt>
                <c:pt idx="6">
                  <c:v>2020Y</c:v>
                </c:pt>
                <c:pt idx="7">
                  <c:v>2021Q1</c:v>
                </c:pt>
              </c:strCache>
            </c:strRef>
          </c:cat>
          <c:val>
            <c:numRef>
              <c:f>'銷售數量統計 百分比'!$F$37:$J$37</c:f>
              <c:numCache>
                <c:formatCode>_-* #,##0_-;\-* #,##0_-;_-* "-"??_-;_-@_-</c:formatCode>
                <c:ptCount val="5"/>
                <c:pt idx="0">
                  <c:v>37537</c:v>
                </c:pt>
                <c:pt idx="1">
                  <c:v>40021</c:v>
                </c:pt>
                <c:pt idx="2">
                  <c:v>42151</c:v>
                </c:pt>
                <c:pt idx="3">
                  <c:v>45309</c:v>
                </c:pt>
                <c:pt idx="4">
                  <c:v>12394</c:v>
                </c:pt>
              </c:numCache>
            </c:numRef>
          </c:val>
        </c:ser>
        <c:marker val="1"/>
        <c:axId val="36888960"/>
        <c:axId val="36887168"/>
      </c:lineChart>
      <c:catAx>
        <c:axId val="36855168"/>
        <c:scaling>
          <c:orientation val="minMax"/>
        </c:scaling>
        <c:axPos val="b"/>
        <c:majorTickMark val="none"/>
        <c:tickLblPos val="nextTo"/>
        <c:crossAx val="36885632"/>
        <c:crosses val="autoZero"/>
        <c:auto val="1"/>
        <c:lblAlgn val="ctr"/>
        <c:lblOffset val="100"/>
      </c:catAx>
      <c:valAx>
        <c:axId val="36885632"/>
        <c:scaling>
          <c:orientation val="minMax"/>
          <c:min val="0"/>
        </c:scaling>
        <c:axPos val="l"/>
        <c:majorGridlines/>
        <c:numFmt formatCode="0%" sourceLinked="0"/>
        <c:majorTickMark val="none"/>
        <c:tickLblPos val="nextTo"/>
        <c:crossAx val="36855168"/>
        <c:crosses val="autoZero"/>
        <c:crossBetween val="between"/>
        <c:minorUnit val="2.0000000000000011E-2"/>
      </c:valAx>
      <c:valAx>
        <c:axId val="36887168"/>
        <c:scaling>
          <c:orientation val="minMax"/>
        </c:scaling>
        <c:axPos val="r"/>
        <c:numFmt formatCode="_-* #,##0_-;\-* #,##0_-;_-* &quot;-&quot;??_-;_-@_-" sourceLinked="1"/>
        <c:tickLblPos val="nextTo"/>
        <c:crossAx val="36888960"/>
        <c:crosses val="max"/>
        <c:crossBetween val="between"/>
      </c:valAx>
      <c:catAx>
        <c:axId val="36888960"/>
        <c:scaling>
          <c:orientation val="minMax"/>
        </c:scaling>
        <c:delete val="1"/>
        <c:axPos val="b"/>
        <c:tickLblPos val="none"/>
        <c:crossAx val="36887168"/>
        <c:crosses val="autoZero"/>
        <c:auto val="1"/>
        <c:lblAlgn val="ctr"/>
        <c:lblOffset val="100"/>
      </c:catAx>
    </c:plotArea>
    <c:legend>
      <c:legendPos val="b"/>
      <c:layout/>
      <c:txPr>
        <a:bodyPr/>
        <a:lstStyle/>
        <a:p>
          <a:pPr>
            <a:defRPr sz="1000"/>
          </a:pPr>
          <a:endParaRPr lang="zh-TW"/>
        </a:p>
      </c:txPr>
    </c:legend>
    <c:plotVisOnly val="1"/>
    <c:dispBlanksAs val="gap"/>
  </c:chart>
  <c:txPr>
    <a:bodyPr/>
    <a:lstStyle/>
    <a:p>
      <a:pPr>
        <a:defRPr sz="1200">
          <a:latin typeface="微軟正黑體" pitchFamily="34" charset="-120"/>
          <a:ea typeface="微軟正黑體" pitchFamily="34" charset="-120"/>
        </a:defRPr>
      </a:pPr>
      <a:endParaRPr lang="zh-TW"/>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zh-TW"/>
  <c:style val="28"/>
  <c:chart>
    <c:autoTitleDeleted val="1"/>
    <c:view3D>
      <c:rotX val="30"/>
      <c:perspective val="30"/>
    </c:view3D>
    <c:plotArea>
      <c:layout>
        <c:manualLayout>
          <c:layoutTarget val="inner"/>
          <c:xMode val="edge"/>
          <c:yMode val="edge"/>
          <c:x val="9.1173764569751209E-2"/>
          <c:y val="0.17709478326207781"/>
          <c:w val="0.8355736178139026"/>
          <c:h val="0.79860375125641603"/>
        </c:manualLayout>
      </c:layout>
      <c:pie3DChart>
        <c:varyColors val="1"/>
        <c:ser>
          <c:idx val="0"/>
          <c:order val="0"/>
          <c:tx>
            <c:strRef>
              <c:f>'110Q1年銷售數量分類圓餅圖'!$B$3</c:f>
              <c:strCache>
                <c:ptCount val="1"/>
                <c:pt idx="0">
                  <c:v>110Q1銷售數量</c:v>
                </c:pt>
              </c:strCache>
            </c:strRef>
          </c:tx>
          <c:dPt>
            <c:idx val="0"/>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c:spPr>
            <c:extLst xmlns:c16r2="http://schemas.microsoft.com/office/drawing/2015/06/chart">
              <c:ext xmlns:c16="http://schemas.microsoft.com/office/drawing/2014/chart" uri="{C3380CC4-5D6E-409C-BE32-E72D297353CC}">
                <c16:uniqueId val="{00000000-50E5-4766-8CEA-97D348B3FA41}"/>
              </c:ext>
            </c:extLst>
          </c:dPt>
          <c:dPt>
            <c:idx val="1"/>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c:spPr>
            <c:extLst xmlns:c16r2="http://schemas.microsoft.com/office/drawing/2015/06/chart">
              <c:ext xmlns:c16="http://schemas.microsoft.com/office/drawing/2014/chart" uri="{C3380CC4-5D6E-409C-BE32-E72D297353CC}">
                <c16:uniqueId val="{00000001-50E5-4766-8CEA-97D348B3FA41}"/>
              </c:ext>
            </c:extLst>
          </c:dPt>
          <c:dPt>
            <c:idx val="2"/>
            <c:spPr>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c:spPr>
            <c:extLst xmlns:c16r2="http://schemas.microsoft.com/office/drawing/2015/06/chart">
              <c:ext xmlns:c16="http://schemas.microsoft.com/office/drawing/2014/chart" uri="{C3380CC4-5D6E-409C-BE32-E72D297353CC}">
                <c16:uniqueId val="{00000002-50E5-4766-8CEA-97D348B3FA41}"/>
              </c:ext>
            </c:extLst>
          </c:dPt>
          <c:dPt>
            <c:idx val="3"/>
            <c:spPr>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c:spPr>
            <c:extLst xmlns:c16r2="http://schemas.microsoft.com/office/drawing/2015/06/chart">
              <c:ext xmlns:c16="http://schemas.microsoft.com/office/drawing/2014/chart" uri="{C3380CC4-5D6E-409C-BE32-E72D297353CC}">
                <c16:uniqueId val="{00000003-50E5-4766-8CEA-97D348B3FA41}"/>
              </c:ext>
            </c:extLst>
          </c:dPt>
          <c:dPt>
            <c:idx val="4"/>
            <c:spPr>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c:spPr>
            <c:extLst xmlns:c16r2="http://schemas.microsoft.com/office/drawing/2015/06/chart">
              <c:ext xmlns:c16="http://schemas.microsoft.com/office/drawing/2014/chart" uri="{C3380CC4-5D6E-409C-BE32-E72D297353CC}">
                <c16:uniqueId val="{00000004-50E5-4766-8CEA-97D348B3FA41}"/>
              </c:ext>
            </c:extLst>
          </c:dPt>
          <c:dLbls>
            <c:dLbl>
              <c:idx val="0"/>
              <c:layout>
                <c:manualLayout>
                  <c:x val="-8.4608063105015216E-2"/>
                  <c:y val="4.7663968448234562E-2"/>
                </c:manualLayout>
              </c:layout>
              <c:tx>
                <c:rich>
                  <a:bodyPr/>
                  <a:lstStyle/>
                  <a:p>
                    <a:r>
                      <a:rPr lang="en-US" altLang="zh-TW" sz="1400" b="1" i="0" u="none" strike="noStrike" baseline="0" smtClean="0"/>
                      <a:t>Copper Wire</a:t>
                    </a:r>
                    <a:r>
                      <a:rPr lang="zh-TW" altLang="en-US" dirty="0"/>
                      <a:t>
</a:t>
                    </a:r>
                    <a:r>
                      <a:rPr lang="en-US" altLang="zh-TW" dirty="0"/>
                      <a:t>11%</a:t>
                    </a:r>
                  </a:p>
                </c:rich>
              </c:tx>
              <c:showCatName val="1"/>
              <c:showPercent val="1"/>
            </c:dLbl>
            <c:dLbl>
              <c:idx val="1"/>
              <c:layout/>
              <c:tx>
                <c:rich>
                  <a:bodyPr/>
                  <a:lstStyle/>
                  <a:p>
                    <a:r>
                      <a:rPr lang="en-US" altLang="zh-TW" sz="1400" b="1" i="0" u="none" strike="noStrike" baseline="0" smtClean="0"/>
                      <a:t>Energy Cable</a:t>
                    </a:r>
                    <a:r>
                      <a:rPr lang="zh-TW" altLang="en-US" dirty="0"/>
                      <a:t>
</a:t>
                    </a:r>
                    <a:r>
                      <a:rPr lang="en-US" altLang="zh-TW" dirty="0"/>
                      <a:t>60%</a:t>
                    </a:r>
                  </a:p>
                </c:rich>
              </c:tx>
              <c:showCatName val="1"/>
              <c:showPercent val="1"/>
            </c:dLbl>
            <c:dLbl>
              <c:idx val="2"/>
              <c:layout>
                <c:manualLayout>
                  <c:x val="4.7290661247989217E-3"/>
                  <c:y val="-0.14070082587139782"/>
                </c:manualLayout>
              </c:layout>
              <c:tx>
                <c:rich>
                  <a:bodyPr/>
                  <a:lstStyle/>
                  <a:p>
                    <a:r>
                      <a:rPr lang="en-US" altLang="zh-TW" sz="1400" b="1" i="0" u="none" strike="noStrike" baseline="0" dirty="0" smtClean="0"/>
                      <a:t>Telecom Cable</a:t>
                    </a:r>
                    <a:r>
                      <a:rPr lang="zh-TW" altLang="en-US" dirty="0"/>
                      <a:t>
</a:t>
                    </a:r>
                    <a:r>
                      <a:rPr lang="en-US" altLang="zh-TW" dirty="0"/>
                      <a:t>3%</a:t>
                    </a:r>
                    <a:endParaRPr lang="zh-TW" altLang="en-US" dirty="0"/>
                  </a:p>
                </c:rich>
              </c:tx>
              <c:showCatName val="1"/>
              <c:showPercent val="1"/>
            </c:dLbl>
            <c:dLbl>
              <c:idx val="3"/>
              <c:layout>
                <c:manualLayout>
                  <c:x val="0.12922586289617036"/>
                  <c:y val="6.2509911878614099E-2"/>
                </c:manualLayout>
              </c:layout>
              <c:tx>
                <c:rich>
                  <a:bodyPr/>
                  <a:lstStyle/>
                  <a:p>
                    <a:r>
                      <a:rPr lang="en-US" altLang="zh-TW" sz="1400" b="1" i="0" u="none" strike="noStrike" baseline="0" smtClean="0"/>
                      <a:t>Magnet Wires</a:t>
                    </a:r>
                    <a:r>
                      <a:rPr lang="zh-TW" altLang="en-US" dirty="0"/>
                      <a:t>
</a:t>
                    </a:r>
                    <a:r>
                      <a:rPr lang="en-US" altLang="zh-TW" dirty="0"/>
                      <a:t>21%</a:t>
                    </a:r>
                  </a:p>
                </c:rich>
              </c:tx>
              <c:showCatName val="1"/>
              <c:showPercent val="1"/>
            </c:dLbl>
            <c:dLbl>
              <c:idx val="4"/>
              <c:layout>
                <c:manualLayout>
                  <c:x val="-0.22027714277650778"/>
                  <c:y val="1.8231020871545333E-2"/>
                </c:manualLayout>
              </c:layout>
              <c:tx>
                <c:rich>
                  <a:bodyPr/>
                  <a:lstStyle/>
                  <a:p>
                    <a:r>
                      <a:rPr lang="en-US" altLang="zh-TW" sz="1400" b="1" i="0" u="none" strike="noStrike" baseline="0" dirty="0" smtClean="0"/>
                      <a:t>Other</a:t>
                    </a:r>
                    <a:r>
                      <a:rPr lang="en-US" altLang="zh-TW" dirty="0"/>
                      <a:t>
5%</a:t>
                    </a:r>
                    <a:endParaRPr lang="zh-TW" altLang="en-US" dirty="0"/>
                  </a:p>
                </c:rich>
              </c:tx>
              <c:showCatName val="1"/>
              <c:showPercent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4-50E5-4766-8CEA-97D348B3FA41}"/>
                </c:ext>
              </c:extLst>
            </c:dLbl>
            <c:spPr>
              <a:noFill/>
              <a:ln>
                <a:noFill/>
              </a:ln>
              <a:effectLst/>
            </c:spPr>
            <c:txPr>
              <a:bodyPr/>
              <a:lstStyle/>
              <a:p>
                <a:pPr>
                  <a:defRPr sz="1400" b="1">
                    <a:solidFill>
                      <a:schemeClr val="tx1">
                        <a:lumMod val="85000"/>
                        <a:lumOff val="15000"/>
                      </a:schemeClr>
                    </a:solidFill>
                    <a:latin typeface="微軟正黑體" pitchFamily="34" charset="-120"/>
                    <a:ea typeface="微軟正黑體" pitchFamily="34" charset="-120"/>
                  </a:defRPr>
                </a:pPr>
                <a:endParaRPr lang="zh-TW"/>
              </a:p>
            </c:txPr>
            <c:showCatName val="1"/>
            <c:showPercent val="1"/>
            <c:showLeaderLines val="1"/>
            <c:extLst xmlns:c16r2="http://schemas.microsoft.com/office/drawing/2015/06/chart">
              <c:ext xmlns:c15="http://schemas.microsoft.com/office/drawing/2012/chart" uri="{CE6537A1-D6FC-4f65-9D91-7224C49458BB}"/>
            </c:extLst>
          </c:dLbls>
          <c:cat>
            <c:strRef>
              <c:f>'110Q1年銷售數量分類圓餅圖'!$A$4:$A$8</c:f>
              <c:strCache>
                <c:ptCount val="5"/>
                <c:pt idx="0">
                  <c:v>裸銅線</c:v>
                </c:pt>
                <c:pt idx="1">
                  <c:v>電力線纜</c:v>
                </c:pt>
                <c:pt idx="2">
                  <c:v>通信線纜</c:v>
                </c:pt>
                <c:pt idx="3">
                  <c:v>漆包線</c:v>
                </c:pt>
                <c:pt idx="4">
                  <c:v>其他(工程、加工、租金等)</c:v>
                </c:pt>
              </c:strCache>
            </c:strRef>
          </c:cat>
          <c:val>
            <c:numRef>
              <c:f>'110Q1年銷售數量分類圓餅圖'!$B$4:$B$8</c:f>
              <c:numCache>
                <c:formatCode>_-* #,##0_-;\-* #,##0_-;_-* "-"??_-;_-@_-</c:formatCode>
                <c:ptCount val="5"/>
                <c:pt idx="0">
                  <c:v>1432.8533239999954</c:v>
                </c:pt>
                <c:pt idx="1">
                  <c:v>7472.5998400000008</c:v>
                </c:pt>
                <c:pt idx="2">
                  <c:v>336.69232</c:v>
                </c:pt>
                <c:pt idx="3">
                  <c:v>2566.11949</c:v>
                </c:pt>
                <c:pt idx="4">
                  <c:v>585.90668999999946</c:v>
                </c:pt>
              </c:numCache>
            </c:numRef>
          </c:val>
          <c:extLst xmlns:c16r2="http://schemas.microsoft.com/office/drawing/2015/06/chart">
            <c:ext xmlns:c16="http://schemas.microsoft.com/office/drawing/2014/chart" uri="{C3380CC4-5D6E-409C-BE32-E72D297353CC}">
              <c16:uniqueId val="{00000005-50E5-4766-8CEA-97D348B3FA41}"/>
            </c:ext>
          </c:extLst>
        </c:ser>
        <c:dLbls>
          <c:showCatName val="1"/>
          <c:showPercent val="1"/>
        </c:dLbls>
      </c:pie3DChart>
    </c:plotArea>
    <c:plotVisOnly val="1"/>
    <c:dispBlanksAs val="zero"/>
  </c:chart>
  <c:txPr>
    <a:bodyPr/>
    <a:lstStyle/>
    <a:p>
      <a:pPr>
        <a:defRPr sz="1800"/>
      </a:pPr>
      <a:endParaRPr lang="zh-TW"/>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zh-TW"/>
  <c:style val="26"/>
  <c:chart>
    <c:autoTitleDeleted val="1"/>
    <c:view3D>
      <c:rotX val="30"/>
      <c:perspective val="10"/>
    </c:view3D>
    <c:plotArea>
      <c:layout>
        <c:manualLayout>
          <c:layoutTarget val="inner"/>
          <c:xMode val="edge"/>
          <c:yMode val="edge"/>
          <c:x val="9.3507660379662905E-2"/>
          <c:y val="0.15975470125057897"/>
          <c:w val="0.82952214694093207"/>
          <c:h val="0.8059807935772737"/>
        </c:manualLayout>
      </c:layout>
      <c:pie3DChart>
        <c:varyColors val="1"/>
        <c:ser>
          <c:idx val="0"/>
          <c:order val="0"/>
          <c:tx>
            <c:strRef>
              <c:f>'110Q1年銷售金額分類圓餅圖'!$B$21</c:f>
              <c:strCache>
                <c:ptCount val="1"/>
                <c:pt idx="0">
                  <c:v>110Q1銷售額-合計</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c:spPr>
          <c:dPt>
            <c:idx val="0"/>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c:spPr>
            <c:extLst xmlns:c16r2="http://schemas.microsoft.com/office/drawing/2015/06/chart">
              <c:ext xmlns:c16="http://schemas.microsoft.com/office/drawing/2014/chart" uri="{C3380CC4-5D6E-409C-BE32-E72D297353CC}">
                <c16:uniqueId val="{00000000-1B68-4F76-83BE-84FA4595131B}"/>
              </c:ext>
            </c:extLst>
          </c:dPt>
          <c:dPt>
            <c:idx val="2"/>
            <c:spPr>
              <a:gradFill rotWithShape="1">
                <a:gsLst>
                  <a:gs pos="0">
                    <a:schemeClr val="accent6">
                      <a:tint val="50000"/>
                      <a:satMod val="300000"/>
                    </a:schemeClr>
                  </a:gs>
                  <a:gs pos="35000">
                    <a:schemeClr val="accent6">
                      <a:tint val="37000"/>
                      <a:satMod val="300000"/>
                    </a:schemeClr>
                  </a:gs>
                  <a:gs pos="100000">
                    <a:schemeClr val="accent6">
                      <a:tint val="15000"/>
                      <a:satMod val="350000"/>
                    </a:schemeClr>
                  </a:gs>
                </a:gsLst>
                <a:lin ang="16200000" scaled="1"/>
              </a:gra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c:spPr>
            <c:extLst xmlns:c16r2="http://schemas.microsoft.com/office/drawing/2015/06/chart">
              <c:ext xmlns:c16="http://schemas.microsoft.com/office/drawing/2014/chart" uri="{C3380CC4-5D6E-409C-BE32-E72D297353CC}">
                <c16:uniqueId val="{00000001-1B68-4F76-83BE-84FA4595131B}"/>
              </c:ext>
            </c:extLst>
          </c:dPt>
          <c:dPt>
            <c:idx val="3"/>
            <c:spPr>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c:spPr>
            <c:extLst xmlns:c16r2="http://schemas.microsoft.com/office/drawing/2015/06/chart">
              <c:ext xmlns:c16="http://schemas.microsoft.com/office/drawing/2014/chart" uri="{C3380CC4-5D6E-409C-BE32-E72D297353CC}">
                <c16:uniqueId val="{00000002-1B68-4F76-83BE-84FA4595131B}"/>
              </c:ext>
            </c:extLst>
          </c:dPt>
          <c:dPt>
            <c:idx val="4"/>
            <c:spPr>
              <a:gradFill rotWithShape="1">
                <a:gsLst>
                  <a:gs pos="0">
                    <a:schemeClr val="accent3">
                      <a:tint val="50000"/>
                      <a:satMod val="300000"/>
                    </a:schemeClr>
                  </a:gs>
                  <a:gs pos="35000">
                    <a:schemeClr val="accent3">
                      <a:tint val="37000"/>
                      <a:satMod val="300000"/>
                    </a:schemeClr>
                  </a:gs>
                  <a:gs pos="100000">
                    <a:schemeClr val="accent3">
                      <a:tint val="15000"/>
                      <a:satMod val="350000"/>
                    </a:schemeClr>
                  </a:gs>
                </a:gsLst>
                <a:lin ang="16200000" scaled="1"/>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c:spPr>
            <c:extLst xmlns:c16r2="http://schemas.microsoft.com/office/drawing/2015/06/chart">
              <c:ext xmlns:c16="http://schemas.microsoft.com/office/drawing/2014/chart" uri="{C3380CC4-5D6E-409C-BE32-E72D297353CC}">
                <c16:uniqueId val="{00000003-1B68-4F76-83BE-84FA4595131B}"/>
              </c:ext>
            </c:extLst>
          </c:dPt>
          <c:dLbls>
            <c:dLbl>
              <c:idx val="0"/>
              <c:layout/>
              <c:tx>
                <c:rich>
                  <a:bodyPr/>
                  <a:lstStyle/>
                  <a:p>
                    <a:r>
                      <a:rPr lang="en-US" altLang="zh-TW" dirty="0" smtClean="0"/>
                      <a:t>Copper Wire</a:t>
                    </a:r>
                    <a:r>
                      <a:rPr lang="zh-TW" altLang="en-US" dirty="0"/>
                      <a:t>
</a:t>
                    </a:r>
                    <a:r>
                      <a:rPr lang="en-US" altLang="zh-TW" dirty="0"/>
                      <a:t>11%</a:t>
                    </a:r>
                    <a:endParaRPr lang="zh-TW" altLang="en-US" dirty="0"/>
                  </a:p>
                </c:rich>
              </c:tx>
              <c:showCatName val="1"/>
              <c:showPercent val="1"/>
            </c:dLbl>
            <c:dLbl>
              <c:idx val="1"/>
              <c:layout/>
              <c:tx>
                <c:rich>
                  <a:bodyPr/>
                  <a:lstStyle/>
                  <a:p>
                    <a:r>
                      <a:rPr lang="en-US" altLang="zh-TW" dirty="0" smtClean="0"/>
                      <a:t>Energy Cable</a:t>
                    </a:r>
                    <a:r>
                      <a:rPr lang="zh-TW" altLang="en-US" dirty="0"/>
                      <a:t>
</a:t>
                    </a:r>
                    <a:r>
                      <a:rPr lang="en-US" altLang="zh-TW" dirty="0"/>
                      <a:t>57%</a:t>
                    </a:r>
                    <a:endParaRPr lang="zh-TW" altLang="en-US" dirty="0"/>
                  </a:p>
                </c:rich>
              </c:tx>
              <c:showCatName val="1"/>
              <c:showPercent val="1"/>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4-1B68-4F76-83BE-84FA4595131B}"/>
                </c:ext>
              </c:extLst>
            </c:dLbl>
            <c:dLbl>
              <c:idx val="2"/>
              <c:layout/>
              <c:tx>
                <c:rich>
                  <a:bodyPr/>
                  <a:lstStyle/>
                  <a:p>
                    <a:r>
                      <a:rPr lang="en-US" altLang="zh-TW" dirty="0" smtClean="0"/>
                      <a:t>Telecom Cable</a:t>
                    </a:r>
                    <a:r>
                      <a:rPr lang="zh-TW" altLang="en-US" dirty="0"/>
                      <a:t>
</a:t>
                    </a:r>
                    <a:r>
                      <a:rPr lang="en-US" altLang="zh-TW" dirty="0"/>
                      <a:t>3%</a:t>
                    </a:r>
                    <a:endParaRPr lang="zh-TW" altLang="en-US" dirty="0"/>
                  </a:p>
                </c:rich>
              </c:tx>
              <c:showCatName val="1"/>
              <c:showPercent val="1"/>
            </c:dLbl>
            <c:dLbl>
              <c:idx val="3"/>
              <c:layout/>
              <c:tx>
                <c:rich>
                  <a:bodyPr/>
                  <a:lstStyle/>
                  <a:p>
                    <a:r>
                      <a:rPr lang="en-US" altLang="zh-TW" dirty="0" smtClean="0"/>
                      <a:t>Magnet</a:t>
                    </a:r>
                    <a:r>
                      <a:rPr lang="en-US" altLang="zh-TW" baseline="0" dirty="0" smtClean="0"/>
                      <a:t> Wires</a:t>
                    </a:r>
                    <a:r>
                      <a:rPr lang="zh-TW" altLang="en-US" dirty="0"/>
                      <a:t>
</a:t>
                    </a:r>
                    <a:r>
                      <a:rPr lang="en-US" altLang="zh-TW" dirty="0"/>
                      <a:t>24%</a:t>
                    </a:r>
                    <a:endParaRPr lang="zh-TW" altLang="en-US" dirty="0"/>
                  </a:p>
                </c:rich>
              </c:tx>
              <c:showCatName val="1"/>
              <c:showPercent val="1"/>
            </c:dLbl>
            <c:dLbl>
              <c:idx val="4"/>
              <c:layout/>
              <c:tx>
                <c:rich>
                  <a:bodyPr/>
                  <a:lstStyle/>
                  <a:p>
                    <a:r>
                      <a:rPr lang="en-US" altLang="zh-TW" dirty="0" smtClean="0"/>
                      <a:t>Other</a:t>
                    </a:r>
                    <a:r>
                      <a:rPr lang="zh-TW" altLang="en-US" dirty="0"/>
                      <a:t>
</a:t>
                    </a:r>
                    <a:r>
                      <a:rPr lang="en-US" altLang="zh-TW" dirty="0"/>
                      <a:t>5%</a:t>
                    </a:r>
                    <a:endParaRPr lang="zh-TW" altLang="en-US" dirty="0"/>
                  </a:p>
                </c:rich>
              </c:tx>
              <c:showCatName val="1"/>
              <c:showPercent val="1"/>
              <c:extLst xmlns:c16r2="http://schemas.microsoft.com/office/drawing/2015/06/chart">
                <c:ext xmlns:c15="http://schemas.microsoft.com/office/drawing/2012/chart" uri="{CE6537A1-D6FC-4f65-9D91-7224C49458BB}">
                  <c15:showDataLabelsRange val="0"/>
                </c:ext>
                <c:ext xmlns:c16="http://schemas.microsoft.com/office/drawing/2014/chart" uri="{C3380CC4-5D6E-409C-BE32-E72D297353CC}">
                  <c16:uniqueId val="{00000003-1B68-4F76-83BE-84FA4595131B}"/>
                </c:ext>
              </c:extLst>
            </c:dLbl>
            <c:spPr>
              <a:noFill/>
              <a:ln>
                <a:noFill/>
              </a:ln>
              <a:effectLst/>
            </c:spPr>
            <c:txPr>
              <a:bodyPr/>
              <a:lstStyle/>
              <a:p>
                <a:pPr>
                  <a:defRPr sz="1200" b="1">
                    <a:solidFill>
                      <a:schemeClr val="tx1">
                        <a:lumMod val="85000"/>
                        <a:lumOff val="15000"/>
                      </a:schemeClr>
                    </a:solidFill>
                    <a:latin typeface="微軟正黑體" pitchFamily="34" charset="-120"/>
                    <a:ea typeface="微軟正黑體" pitchFamily="34" charset="-120"/>
                  </a:defRPr>
                </a:pPr>
                <a:endParaRPr lang="zh-TW"/>
              </a:p>
            </c:txPr>
            <c:showCatName val="1"/>
            <c:showPercent val="1"/>
            <c:showLeaderLines val="1"/>
            <c:extLst xmlns:c16r2="http://schemas.microsoft.com/office/drawing/2015/06/chart">
              <c:ext xmlns:c15="http://schemas.microsoft.com/office/drawing/2012/chart" uri="{CE6537A1-D6FC-4f65-9D91-7224C49458BB}"/>
            </c:extLst>
          </c:dLbls>
          <c:cat>
            <c:strRef>
              <c:f>'110Q1年銷售金額分類圓餅圖'!$A$22:$A$26</c:f>
              <c:strCache>
                <c:ptCount val="5"/>
                <c:pt idx="0">
                  <c:v>裸銅線</c:v>
                </c:pt>
                <c:pt idx="1">
                  <c:v>電力線纜</c:v>
                </c:pt>
                <c:pt idx="2">
                  <c:v>通信線纜</c:v>
                </c:pt>
                <c:pt idx="3">
                  <c:v>漆包線</c:v>
                </c:pt>
                <c:pt idx="4">
                  <c:v>其他</c:v>
                </c:pt>
              </c:strCache>
            </c:strRef>
          </c:cat>
          <c:val>
            <c:numRef>
              <c:f>'110Q1年銷售金額分類圓餅圖'!$B$22:$B$26</c:f>
              <c:numCache>
                <c:formatCode>#,##0</c:formatCode>
                <c:ptCount val="5"/>
                <c:pt idx="0">
                  <c:v>332753.0950000002</c:v>
                </c:pt>
                <c:pt idx="1">
                  <c:v>1587199.1690000049</c:v>
                </c:pt>
                <c:pt idx="2">
                  <c:v>78883.379000000306</c:v>
                </c:pt>
                <c:pt idx="3">
                  <c:v>712639.90099999937</c:v>
                </c:pt>
                <c:pt idx="4">
                  <c:v>219108.23200000011</c:v>
                </c:pt>
              </c:numCache>
            </c:numRef>
          </c:val>
          <c:extLst xmlns:c16r2="http://schemas.microsoft.com/office/drawing/2015/06/chart">
            <c:ext xmlns:c16="http://schemas.microsoft.com/office/drawing/2014/chart" uri="{C3380CC4-5D6E-409C-BE32-E72D297353CC}">
              <c16:uniqueId val="{00000005-1B68-4F76-83BE-84FA4595131B}"/>
            </c:ext>
          </c:extLst>
        </c:ser>
        <c:dLbls>
          <c:showCatName val="1"/>
          <c:showPercent val="1"/>
        </c:dLbls>
      </c:pie3DChart>
    </c:plotArea>
    <c:plotVisOnly val="1"/>
    <c:dispBlanksAs val="zero"/>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zh-TW"/>
  <c:chart>
    <c:view3D>
      <c:rAngAx val="1"/>
    </c:view3D>
    <c:plotArea>
      <c:layout>
        <c:manualLayout>
          <c:layoutTarget val="inner"/>
          <c:xMode val="edge"/>
          <c:yMode val="edge"/>
          <c:x val="0.31860733961399246"/>
          <c:y val="2.8703986594082138E-2"/>
          <c:w val="0.6576791420934569"/>
          <c:h val="0.58401010998777825"/>
        </c:manualLayout>
      </c:layout>
      <c:bar3DChart>
        <c:barDir val="col"/>
        <c:grouping val="clustered"/>
        <c:ser>
          <c:idx val="0"/>
          <c:order val="0"/>
          <c:tx>
            <c:strRef>
              <c:f>Sheet1!$B$1</c:f>
              <c:strCache>
                <c:ptCount val="1"/>
                <c:pt idx="0">
                  <c:v>The total installed capacity up to now (kWp)</c:v>
                </c:pt>
              </c:strCache>
            </c:strRef>
          </c:tx>
          <c:spPr>
            <a:solidFill>
              <a:schemeClr val="bg1"/>
            </a:solidFill>
            <a:ln w="25400">
              <a:solidFill>
                <a:schemeClr val="tx1"/>
              </a:solidFill>
            </a:ln>
          </c:spPr>
          <c:cat>
            <c:strRef>
              <c:f>Sheet1!$A$2:$A$5</c:f>
              <c:strCache>
                <c:ptCount val="4"/>
                <c:pt idx="0">
                  <c:v>Taya Green</c:v>
                </c:pt>
                <c:pt idx="1">
                  <c:v>Bosi</c:v>
                </c:pt>
                <c:pt idx="2">
                  <c:v>Touch</c:v>
                </c:pt>
                <c:pt idx="3">
                  <c:v>Bravo</c:v>
                </c:pt>
              </c:strCache>
            </c:strRef>
          </c:cat>
          <c:val>
            <c:numRef>
              <c:f>Sheet1!$B$2:$B$5</c:f>
              <c:numCache>
                <c:formatCode>_-* #,##0.00_-;\-* #,##0.00_-;_-* "-"??_-;_-@_-</c:formatCode>
                <c:ptCount val="4"/>
                <c:pt idx="0">
                  <c:v>1563.27</c:v>
                </c:pt>
                <c:pt idx="1">
                  <c:v>22249.360000000001</c:v>
                </c:pt>
                <c:pt idx="2">
                  <c:v>2392.25</c:v>
                </c:pt>
                <c:pt idx="3">
                  <c:v>5546.1</c:v>
                </c:pt>
              </c:numCache>
            </c:numRef>
          </c:val>
        </c:ser>
        <c:ser>
          <c:idx val="1"/>
          <c:order val="1"/>
          <c:tx>
            <c:strRef>
              <c:f>Sheet1!$C$1</c:f>
              <c:strCache>
                <c:ptCount val="1"/>
                <c:pt idx="0">
                  <c:v>Solar power by 2019 (kWh)</c:v>
                </c:pt>
              </c:strCache>
            </c:strRef>
          </c:tx>
          <c:spPr>
            <a:gradFill>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c:spPr>
          <c:cat>
            <c:strRef>
              <c:f>Sheet1!$A$2:$A$5</c:f>
              <c:strCache>
                <c:ptCount val="4"/>
                <c:pt idx="0">
                  <c:v>Taya Green</c:v>
                </c:pt>
                <c:pt idx="1">
                  <c:v>Bosi</c:v>
                </c:pt>
                <c:pt idx="2">
                  <c:v>Touch</c:v>
                </c:pt>
                <c:pt idx="3">
                  <c:v>Bravo</c:v>
                </c:pt>
              </c:strCache>
            </c:strRef>
          </c:cat>
          <c:val>
            <c:numRef>
              <c:f>Sheet1!$C$2:$C$5</c:f>
              <c:numCache>
                <c:formatCode>_-* #,##0.00_-;\-* #,##0.00_-;_-* "-"??_-;_-@_-</c:formatCode>
                <c:ptCount val="4"/>
                <c:pt idx="0">
                  <c:v>1503.44</c:v>
                </c:pt>
                <c:pt idx="1">
                  <c:v>24944.799999999996</c:v>
                </c:pt>
                <c:pt idx="2">
                  <c:v>2935.53</c:v>
                </c:pt>
                <c:pt idx="3">
                  <c:v>6780.5</c:v>
                </c:pt>
              </c:numCache>
            </c:numRef>
          </c:val>
        </c:ser>
        <c:ser>
          <c:idx val="2"/>
          <c:order val="2"/>
          <c:tx>
            <c:strRef>
              <c:f>Sheet1!$D$1</c:f>
              <c:strCache>
                <c:ptCount val="1"/>
                <c:pt idx="0">
                  <c:v>Solar power by 2020 (kWh)</c:v>
                </c:pt>
              </c:strCache>
            </c:strRef>
          </c:tx>
          <c:spPr>
            <a:solidFill>
              <a:srgbClr val="9BBB59">
                <a:lumMod val="50000"/>
              </a:srgbClr>
            </a:solidFill>
          </c:spPr>
          <c:cat>
            <c:strRef>
              <c:f>Sheet1!$A$2:$A$5</c:f>
              <c:strCache>
                <c:ptCount val="4"/>
                <c:pt idx="0">
                  <c:v>Taya Green</c:v>
                </c:pt>
                <c:pt idx="1">
                  <c:v>Bosi</c:v>
                </c:pt>
                <c:pt idx="2">
                  <c:v>Touch</c:v>
                </c:pt>
                <c:pt idx="3">
                  <c:v>Bravo</c:v>
                </c:pt>
              </c:strCache>
            </c:strRef>
          </c:cat>
          <c:val>
            <c:numRef>
              <c:f>Sheet1!$D$2:$D$5</c:f>
              <c:numCache>
                <c:formatCode>_-* #,##0.00_-;\-* #,##0.00_-;_-* "-"??_-;_-@_-</c:formatCode>
                <c:ptCount val="4"/>
                <c:pt idx="0">
                  <c:v>2105.2799999999997</c:v>
                </c:pt>
                <c:pt idx="1">
                  <c:v>30239.119999999974</c:v>
                </c:pt>
                <c:pt idx="2">
                  <c:v>3175.9</c:v>
                </c:pt>
                <c:pt idx="3">
                  <c:v>7943.6500000000024</c:v>
                </c:pt>
              </c:numCache>
            </c:numRef>
          </c:val>
        </c:ser>
        <c:ser>
          <c:idx val="3"/>
          <c:order val="3"/>
          <c:tx>
            <c:strRef>
              <c:f>Sheet1!$E$1</c:f>
              <c:strCache>
                <c:ptCount val="1"/>
                <c:pt idx="0">
                  <c:v>Solar power by 2021 Q1 (kWh)</c:v>
                </c:pt>
              </c:strCache>
            </c:strRef>
          </c:tx>
          <c:spPr>
            <a:gradFill>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c:spPr>
          <c:cat>
            <c:strRef>
              <c:f>Sheet1!$A$2:$A$5</c:f>
              <c:strCache>
                <c:ptCount val="4"/>
                <c:pt idx="0">
                  <c:v>Taya Green</c:v>
                </c:pt>
                <c:pt idx="1">
                  <c:v>Bosi</c:v>
                </c:pt>
                <c:pt idx="2">
                  <c:v>Touch</c:v>
                </c:pt>
                <c:pt idx="3">
                  <c:v>Bravo</c:v>
                </c:pt>
              </c:strCache>
            </c:strRef>
          </c:cat>
          <c:val>
            <c:numRef>
              <c:f>Sheet1!$E$2:$E$5</c:f>
              <c:numCache>
                <c:formatCode>_-* #,##0.00_-;\-* #,##0.00_-;_-* "-"??_-;_-@_-</c:formatCode>
                <c:ptCount val="4"/>
                <c:pt idx="0">
                  <c:v>472.17</c:v>
                </c:pt>
                <c:pt idx="1">
                  <c:v>6277.07</c:v>
                </c:pt>
                <c:pt idx="2">
                  <c:v>711.09</c:v>
                </c:pt>
                <c:pt idx="3">
                  <c:v>1683.93</c:v>
                </c:pt>
              </c:numCache>
            </c:numRef>
          </c:val>
        </c:ser>
        <c:shape val="box"/>
        <c:axId val="162154752"/>
        <c:axId val="162160640"/>
        <c:axId val="0"/>
      </c:bar3DChart>
      <c:catAx>
        <c:axId val="162154752"/>
        <c:scaling>
          <c:orientation val="minMax"/>
        </c:scaling>
        <c:axPos val="b"/>
        <c:tickLblPos val="nextTo"/>
        <c:crossAx val="162160640"/>
        <c:crosses val="autoZero"/>
        <c:auto val="1"/>
        <c:lblAlgn val="ctr"/>
        <c:lblOffset val="100"/>
      </c:catAx>
      <c:valAx>
        <c:axId val="162160640"/>
        <c:scaling>
          <c:orientation val="minMax"/>
        </c:scaling>
        <c:axPos val="l"/>
        <c:majorGridlines/>
        <c:numFmt formatCode="_-* #,##0.00_-;\-* #,##0.00_-;_-* &quot;-&quot;??_-;_-@_-" sourceLinked="1"/>
        <c:tickLblPos val="nextTo"/>
        <c:txPr>
          <a:bodyPr/>
          <a:lstStyle/>
          <a:p>
            <a:pPr>
              <a:defRPr sz="1600" baseline="0"/>
            </a:pPr>
            <a:endParaRPr lang="zh-TW"/>
          </a:p>
        </c:txPr>
        <c:crossAx val="162154752"/>
        <c:crosses val="autoZero"/>
        <c:crossBetween val="between"/>
      </c:valAx>
      <c:dTable>
        <c:showHorzBorder val="1"/>
        <c:showVertBorder val="1"/>
        <c:showOutline val="1"/>
        <c:showKeys val="1"/>
        <c:txPr>
          <a:bodyPr/>
          <a:lstStyle/>
          <a:p>
            <a:pPr rtl="0">
              <a:defRPr sz="1400" baseline="0"/>
            </a:pPr>
            <a:endParaRPr lang="zh-TW"/>
          </a:p>
        </c:txPr>
      </c:dTable>
    </c:plotArea>
    <c:plotVisOnly val="1"/>
  </c:chart>
  <c:txPr>
    <a:bodyPr/>
    <a:lstStyle/>
    <a:p>
      <a:pPr>
        <a:defRPr sz="1800"/>
      </a:pPr>
      <a:endParaRPr lang="zh-TW"/>
    </a:p>
  </c:txPr>
  <c:externalData r:id="rId1"/>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zh-TW"/>
  <c:style val="26"/>
  <c:chart>
    <c:view3D>
      <c:rAngAx val="1"/>
    </c:view3D>
    <c:plotArea>
      <c:layout/>
      <c:bar3DChart>
        <c:barDir val="col"/>
        <c:grouping val="clustered"/>
        <c:ser>
          <c:idx val="0"/>
          <c:order val="0"/>
          <c:tx>
            <c:strRef>
              <c:f>電業收入!$B$2</c:f>
              <c:strCache>
                <c:ptCount val="1"/>
                <c:pt idx="0">
                  <c:v>截至目前總裝置容量(kwp)</c:v>
                </c:pt>
              </c:strCache>
            </c:strRef>
          </c:tx>
          <c:cat>
            <c:strRef>
              <c:f>電業收入!$A$3:$A$6</c:f>
              <c:strCache>
                <c:ptCount val="4"/>
                <c:pt idx="0">
                  <c:v>Taya Green</c:v>
                </c:pt>
                <c:pt idx="1">
                  <c:v>Bosi</c:v>
                </c:pt>
                <c:pt idx="2">
                  <c:v>Touch</c:v>
                </c:pt>
                <c:pt idx="3">
                  <c:v>Bravo</c:v>
                </c:pt>
              </c:strCache>
            </c:strRef>
          </c:cat>
          <c:val>
            <c:numRef>
              <c:f>電業收入!$B$3:$B$7</c:f>
            </c:numRef>
          </c:val>
        </c:ser>
        <c:ser>
          <c:idx val="1"/>
          <c:order val="1"/>
          <c:tx>
            <c:strRef>
              <c:f>電業收入!$C$2</c:f>
              <c:strCache>
                <c:ptCount val="1"/>
                <c:pt idx="0">
                  <c:v>2019年</c:v>
                </c:pt>
              </c:strCache>
            </c:strRef>
          </c:tx>
          <c:cat>
            <c:strRef>
              <c:f>電業收入!$A$3:$A$6</c:f>
              <c:strCache>
                <c:ptCount val="4"/>
                <c:pt idx="0">
                  <c:v>Taya Green</c:v>
                </c:pt>
                <c:pt idx="1">
                  <c:v>Bosi</c:v>
                </c:pt>
                <c:pt idx="2">
                  <c:v>Touch</c:v>
                </c:pt>
                <c:pt idx="3">
                  <c:v>Bravo</c:v>
                </c:pt>
              </c:strCache>
            </c:strRef>
          </c:cat>
          <c:val>
            <c:numRef>
              <c:f>電業收入!$C$3:$C$6</c:f>
            </c:numRef>
          </c:val>
        </c:ser>
        <c:ser>
          <c:idx val="2"/>
          <c:order val="2"/>
          <c:tx>
            <c:strRef>
              <c:f>電業收入!$D$2</c:f>
              <c:strCache>
                <c:ptCount val="1"/>
                <c:pt idx="0">
                  <c:v>2019Y</c:v>
                </c:pt>
              </c:strCache>
            </c:strRef>
          </c:tx>
          <c:spPr>
            <a:solidFill>
              <a:srgbClr val="92D050"/>
            </a:solidFill>
          </c:spPr>
          <c:cat>
            <c:strRef>
              <c:f>電業收入!$A$3:$A$6</c:f>
              <c:strCache>
                <c:ptCount val="4"/>
                <c:pt idx="0">
                  <c:v>Taya Green</c:v>
                </c:pt>
                <c:pt idx="1">
                  <c:v>Bosi</c:v>
                </c:pt>
                <c:pt idx="2">
                  <c:v>Touch</c:v>
                </c:pt>
                <c:pt idx="3">
                  <c:v>Bravo</c:v>
                </c:pt>
              </c:strCache>
            </c:strRef>
          </c:cat>
          <c:val>
            <c:numRef>
              <c:f>電業收入!$D$3:$D$6</c:f>
              <c:numCache>
                <c:formatCode>#,##0;\-#,##0</c:formatCode>
                <c:ptCount val="4"/>
                <c:pt idx="0">
                  <c:v>8312</c:v>
                </c:pt>
                <c:pt idx="1">
                  <c:v>117552</c:v>
                </c:pt>
                <c:pt idx="2">
                  <c:v>14834</c:v>
                </c:pt>
                <c:pt idx="3">
                  <c:v>29803</c:v>
                </c:pt>
              </c:numCache>
            </c:numRef>
          </c:val>
        </c:ser>
        <c:ser>
          <c:idx val="3"/>
          <c:order val="3"/>
          <c:tx>
            <c:strRef>
              <c:f>電業收入!$E$2</c:f>
              <c:strCache>
                <c:ptCount val="1"/>
                <c:pt idx="0">
                  <c:v>2020年</c:v>
                </c:pt>
              </c:strCache>
            </c:strRef>
          </c:tx>
          <c:cat>
            <c:strRef>
              <c:f>電業收入!$A$3:$A$6</c:f>
              <c:strCache>
                <c:ptCount val="4"/>
                <c:pt idx="0">
                  <c:v>Taya Green</c:v>
                </c:pt>
                <c:pt idx="1">
                  <c:v>Bosi</c:v>
                </c:pt>
                <c:pt idx="2">
                  <c:v>Touch</c:v>
                </c:pt>
                <c:pt idx="3">
                  <c:v>Bravo</c:v>
                </c:pt>
              </c:strCache>
            </c:strRef>
          </c:cat>
          <c:val>
            <c:numRef>
              <c:f>電業收入!$E$3:$E$6</c:f>
            </c:numRef>
          </c:val>
        </c:ser>
        <c:ser>
          <c:idx val="4"/>
          <c:order val="4"/>
          <c:tx>
            <c:strRef>
              <c:f>電業收入!$F$2</c:f>
              <c:strCache>
                <c:ptCount val="1"/>
                <c:pt idx="0">
                  <c:v>2020Y</c:v>
                </c:pt>
              </c:strCache>
            </c:strRef>
          </c:tx>
          <c:spPr>
            <a:solidFill>
              <a:schemeClr val="accent3">
                <a:lumMod val="50000"/>
              </a:schemeClr>
            </a:solidFill>
          </c:spPr>
          <c:cat>
            <c:strRef>
              <c:f>電業收入!$A$3:$A$6</c:f>
              <c:strCache>
                <c:ptCount val="4"/>
                <c:pt idx="0">
                  <c:v>Taya Green</c:v>
                </c:pt>
                <c:pt idx="1">
                  <c:v>Bosi</c:v>
                </c:pt>
                <c:pt idx="2">
                  <c:v>Touch</c:v>
                </c:pt>
                <c:pt idx="3">
                  <c:v>Bravo</c:v>
                </c:pt>
              </c:strCache>
            </c:strRef>
          </c:cat>
          <c:val>
            <c:numRef>
              <c:f>電業收入!$F$3:$F$6</c:f>
              <c:numCache>
                <c:formatCode>#,##0;\-#,##0</c:formatCode>
                <c:ptCount val="4"/>
                <c:pt idx="0">
                  <c:v>10170</c:v>
                </c:pt>
                <c:pt idx="1">
                  <c:v>141797</c:v>
                </c:pt>
                <c:pt idx="2">
                  <c:v>16049</c:v>
                </c:pt>
                <c:pt idx="3">
                  <c:v>34367</c:v>
                </c:pt>
              </c:numCache>
            </c:numRef>
          </c:val>
        </c:ser>
        <c:ser>
          <c:idx val="5"/>
          <c:order val="5"/>
          <c:tx>
            <c:strRef>
              <c:f>電業收入!$G$2</c:f>
              <c:strCache>
                <c:ptCount val="1"/>
                <c:pt idx="0">
                  <c:v>2021Q1</c:v>
                </c:pt>
              </c:strCache>
            </c:strRef>
          </c:tx>
          <c:cat>
            <c:strRef>
              <c:f>電業收入!$A$3:$A$6</c:f>
              <c:strCache>
                <c:ptCount val="4"/>
                <c:pt idx="0">
                  <c:v>Taya Green</c:v>
                </c:pt>
                <c:pt idx="1">
                  <c:v>Bosi</c:v>
                </c:pt>
                <c:pt idx="2">
                  <c:v>Touch</c:v>
                </c:pt>
                <c:pt idx="3">
                  <c:v>Bravo</c:v>
                </c:pt>
              </c:strCache>
            </c:strRef>
          </c:cat>
          <c:val>
            <c:numRef>
              <c:f>電業收入!$G$3:$G$6</c:f>
            </c:numRef>
          </c:val>
        </c:ser>
        <c:ser>
          <c:idx val="6"/>
          <c:order val="6"/>
          <c:tx>
            <c:strRef>
              <c:f>電業收入!$H$2</c:f>
              <c:strCache>
                <c:ptCount val="1"/>
                <c:pt idx="0">
                  <c:v>2021Q1</c:v>
                </c:pt>
              </c:strCache>
            </c:strRef>
          </c:tx>
          <c:spPr>
            <a:solidFill>
              <a:srgbClr val="B1BD43"/>
            </a:solidFill>
          </c:spPr>
          <c:cat>
            <c:strRef>
              <c:f>電業收入!$A$3:$A$6</c:f>
              <c:strCache>
                <c:ptCount val="4"/>
                <c:pt idx="0">
                  <c:v>Taya Green</c:v>
                </c:pt>
                <c:pt idx="1">
                  <c:v>Bosi</c:v>
                </c:pt>
                <c:pt idx="2">
                  <c:v>Touch</c:v>
                </c:pt>
                <c:pt idx="3">
                  <c:v>Bravo</c:v>
                </c:pt>
              </c:strCache>
            </c:strRef>
          </c:cat>
          <c:val>
            <c:numRef>
              <c:f>電業收入!$H$3:$H$7</c:f>
              <c:numCache>
                <c:formatCode>#,##0;\-#,##0</c:formatCode>
                <c:ptCount val="5"/>
                <c:pt idx="0">
                  <c:v>2272</c:v>
                </c:pt>
                <c:pt idx="1">
                  <c:v>29360</c:v>
                </c:pt>
                <c:pt idx="2">
                  <c:v>3593</c:v>
                </c:pt>
                <c:pt idx="3">
                  <c:v>7285</c:v>
                </c:pt>
              </c:numCache>
            </c:numRef>
          </c:val>
        </c:ser>
        <c:shape val="box"/>
        <c:axId val="37146624"/>
        <c:axId val="37148160"/>
        <c:axId val="0"/>
      </c:bar3DChart>
      <c:catAx>
        <c:axId val="37146624"/>
        <c:scaling>
          <c:orientation val="minMax"/>
        </c:scaling>
        <c:axPos val="b"/>
        <c:tickLblPos val="nextTo"/>
        <c:crossAx val="37148160"/>
        <c:crosses val="autoZero"/>
        <c:auto val="1"/>
        <c:lblAlgn val="ctr"/>
        <c:lblOffset val="100"/>
      </c:catAx>
      <c:valAx>
        <c:axId val="37148160"/>
        <c:scaling>
          <c:orientation val="minMax"/>
        </c:scaling>
        <c:axPos val="l"/>
        <c:majorGridlines/>
        <c:numFmt formatCode="#,##0;\-#,##0" sourceLinked="1"/>
        <c:tickLblPos val="nextTo"/>
        <c:crossAx val="37146624"/>
        <c:crosses val="autoZero"/>
        <c:crossBetween val="between"/>
      </c:valAx>
    </c:plotArea>
    <c:legend>
      <c:legendPos val="r"/>
      <c:layout/>
    </c:legend>
    <c:plotVisOnly val="1"/>
  </c:chart>
  <c:txPr>
    <a:bodyPr/>
    <a:lstStyle/>
    <a:p>
      <a:pPr>
        <a:defRPr sz="1400">
          <a:latin typeface="微軟正黑體" pitchFamily="34" charset="-120"/>
          <a:ea typeface="微軟正黑體" pitchFamily="34" charset="-120"/>
        </a:defRPr>
      </a:pPr>
      <a:endParaRPr lang="zh-TW"/>
    </a:p>
  </c:txPr>
  <c:externalData r:id="rId1"/>
</c:chartSpace>
</file>

<file path=ppt/drawings/drawing1.xml><?xml version="1.0" encoding="utf-8"?>
<c:userShapes xmlns:c="http://schemas.openxmlformats.org/drawingml/2006/chart">
  <cdr:relSizeAnchor xmlns:cdr="http://schemas.openxmlformats.org/drawingml/2006/chartDrawing">
    <cdr:from>
      <cdr:x>0.13445</cdr:x>
      <cdr:y>0.25</cdr:y>
    </cdr:from>
    <cdr:to>
      <cdr:x>0.19328</cdr:x>
      <cdr:y>0.33333</cdr:y>
    </cdr:to>
    <cdr:sp macro="" textlink="">
      <cdr:nvSpPr>
        <cdr:cNvPr id="2" name="文字方塊 1"/>
        <cdr:cNvSpPr txBox="1"/>
      </cdr:nvSpPr>
      <cdr:spPr>
        <a:xfrm xmlns:a="http://schemas.openxmlformats.org/drawingml/2006/main">
          <a:off x="1152128" y="1080120"/>
          <a:ext cx="504056" cy="36004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altLang="zh-TW" sz="1600" dirty="0" err="1" smtClean="0"/>
            <a:t>kWp</a:t>
          </a:r>
          <a:endParaRPr lang="zh-TW" altLang="en-US" sz="16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日期版面配置區 5"/>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EC403AAE-F9CE-4A59-ABAF-CA039851ADC3}" type="datetimeFigureOut">
              <a:rPr lang="zh-TW" altLang="en-US" smtClean="0"/>
              <a:pPr/>
              <a:t>2021/05/25</a:t>
            </a:fld>
            <a:endParaRPr lang="zh-TW" altLang="en-US"/>
          </a:p>
        </p:txBody>
      </p:sp>
      <p:sp>
        <p:nvSpPr>
          <p:cNvPr id="7" name="頁首版面配置區 6"/>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zh-TW" altLang="en-US"/>
          </a:p>
        </p:txBody>
      </p:sp>
      <p:sp>
        <p:nvSpPr>
          <p:cNvPr id="8" name="頁尾版面配置區 7"/>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zh-TW" altLang="en-US"/>
          </a:p>
        </p:txBody>
      </p:sp>
      <p:sp>
        <p:nvSpPr>
          <p:cNvPr id="9" name="投影片編號版面配置區 8"/>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CE07876C-552F-4041-A16C-F4192A3BD9A6}" type="slidenum">
              <a:rPr lang="zh-TW" altLang="en-US" smtClean="0"/>
              <a:pPr/>
              <a:t>‹#›</a:t>
            </a:fld>
            <a:endParaRPr lang="zh-TW" altLang="en-US"/>
          </a:p>
        </p:txBody>
      </p:sp>
    </p:spTree>
    <p:extLst>
      <p:ext uri="{BB962C8B-B14F-4D97-AF65-F5344CB8AC3E}">
        <p14:creationId xmlns="" xmlns:p14="http://schemas.microsoft.com/office/powerpoint/2010/main" val="222512391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320DAD1C-FFC9-479E-9156-38B2A50AC52C}" type="datetimeFigureOut">
              <a:rPr lang="zh-TW" altLang="en-US"/>
              <a:pPr>
                <a:defRPr/>
              </a:pPr>
              <a:t>2021/05/25</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ea typeface="新細明體" pitchFamily="18" charset="-120"/>
              </a:defRPr>
            </a:lvl1pPr>
          </a:lstStyle>
          <a:p>
            <a:pPr>
              <a:defRPr/>
            </a:pPr>
            <a:fld id="{8235659E-B7DC-4E80-9C47-71EF97D887BB}" type="slidenum">
              <a:rPr lang="zh-TW" altLang="en-US"/>
              <a:pPr>
                <a:defRPr/>
              </a:pPr>
              <a:t>‹#›</a:t>
            </a:fld>
            <a:endParaRPr lang="zh-TW" altLang="en-US"/>
          </a:p>
        </p:txBody>
      </p:sp>
    </p:spTree>
    <p:extLst>
      <p:ext uri="{BB962C8B-B14F-4D97-AF65-F5344CB8AC3E}">
        <p14:creationId xmlns="" xmlns:p14="http://schemas.microsoft.com/office/powerpoint/2010/main" val="38358511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8235659E-B7DC-4E80-9C47-71EF97D887BB}" type="slidenum">
              <a:rPr lang="zh-TW" altLang="en-US" smtClean="0"/>
              <a:pPr>
                <a:defRPr/>
              </a:pPr>
              <a:t>1</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200" kern="1200" dirty="0">
                <a:solidFill>
                  <a:schemeClr val="tx1"/>
                </a:solidFill>
                <a:effectLst/>
                <a:latin typeface="+mn-lt"/>
                <a:ea typeface="+mn-ea"/>
                <a:cs typeface="+mn-cs"/>
              </a:rPr>
              <a:t>ps. </a:t>
            </a:r>
            <a:br>
              <a:rPr lang="en-US" altLang="zh-TW" sz="1200" kern="1200" dirty="0">
                <a:solidFill>
                  <a:schemeClr val="tx1"/>
                </a:solidFill>
                <a:effectLst/>
                <a:latin typeface="+mn-lt"/>
                <a:ea typeface="+mn-ea"/>
                <a:cs typeface="+mn-cs"/>
              </a:rPr>
            </a:br>
            <a:r>
              <a:rPr lang="en-US" altLang="zh-TW" sz="1200" kern="1200" dirty="0">
                <a:solidFill>
                  <a:schemeClr val="tx1"/>
                </a:solidFill>
                <a:effectLst/>
                <a:latin typeface="+mn-lt"/>
                <a:ea typeface="+mn-ea"/>
                <a:cs typeface="+mn-cs"/>
              </a:rPr>
              <a:t>1.</a:t>
            </a:r>
            <a:r>
              <a:rPr lang="zh-TW" altLang="zh-TW" sz="1200" kern="1200" dirty="0">
                <a:solidFill>
                  <a:schemeClr val="tx1"/>
                </a:solidFill>
                <a:effectLst/>
                <a:latin typeface="+mn-lt"/>
                <a:ea typeface="+mn-ea"/>
                <a:cs typeface="+mn-cs"/>
              </a:rPr>
              <a:t>台糖畜殖事業部</a:t>
            </a:r>
            <a:r>
              <a:rPr lang="en-US" altLang="zh-TW" sz="1200" kern="1200" dirty="0">
                <a:solidFill>
                  <a:schemeClr val="tx1"/>
                </a:solidFill>
                <a:effectLst/>
                <a:latin typeface="+mn-lt"/>
                <a:ea typeface="+mn-ea"/>
                <a:cs typeface="+mn-cs"/>
              </a:rPr>
              <a:t>2284.91kw+ </a:t>
            </a:r>
            <a:r>
              <a:rPr lang="zh-TW" altLang="zh-TW" sz="1200" kern="1200" dirty="0">
                <a:solidFill>
                  <a:schemeClr val="tx1"/>
                </a:solidFill>
                <a:effectLst/>
                <a:latin typeface="+mn-lt"/>
                <a:ea typeface="+mn-ea"/>
                <a:cs typeface="+mn-cs"/>
              </a:rPr>
              <a:t>台糖南區</a:t>
            </a:r>
            <a:r>
              <a:rPr lang="en-US" altLang="zh-TW" sz="1200" kern="1200" dirty="0">
                <a:solidFill>
                  <a:schemeClr val="tx1"/>
                </a:solidFill>
                <a:effectLst/>
                <a:latin typeface="+mn-lt"/>
                <a:ea typeface="+mn-ea"/>
                <a:cs typeface="+mn-cs"/>
              </a:rPr>
              <a:t>2,653.695kw+ </a:t>
            </a:r>
            <a:r>
              <a:rPr lang="zh-TW" altLang="zh-TW" sz="1200" kern="1200" dirty="0">
                <a:solidFill>
                  <a:schemeClr val="tx1"/>
                </a:solidFill>
                <a:effectLst/>
                <a:latin typeface="+mn-lt"/>
                <a:ea typeface="+mn-ea"/>
                <a:cs typeface="+mn-cs"/>
              </a:rPr>
              <a:t>東海豐</a:t>
            </a:r>
            <a:r>
              <a:rPr lang="en-US" altLang="zh-TW" sz="1200" kern="1200" dirty="0">
                <a:solidFill>
                  <a:schemeClr val="tx1"/>
                </a:solidFill>
                <a:effectLst/>
                <a:latin typeface="+mn-lt"/>
                <a:ea typeface="+mn-ea"/>
                <a:cs typeface="+mn-cs"/>
              </a:rPr>
              <a:t>1,997.75kw = 6,936.355KW </a:t>
            </a:r>
            <a:br>
              <a:rPr lang="en-US" altLang="zh-TW" sz="1200" kern="1200" dirty="0">
                <a:solidFill>
                  <a:schemeClr val="tx1"/>
                </a:solidFill>
                <a:effectLst/>
                <a:latin typeface="+mn-lt"/>
                <a:ea typeface="+mn-ea"/>
                <a:cs typeface="+mn-cs"/>
              </a:rPr>
            </a:br>
            <a:r>
              <a:rPr lang="en-US" altLang="zh-TW" sz="1200" kern="1200" dirty="0">
                <a:solidFill>
                  <a:schemeClr val="tx1"/>
                </a:solidFill>
                <a:effectLst/>
                <a:latin typeface="+mn-lt"/>
                <a:ea typeface="+mn-ea"/>
                <a:cs typeface="+mn-cs"/>
              </a:rPr>
              <a:t>2.</a:t>
            </a:r>
            <a:r>
              <a:rPr lang="zh-TW" altLang="zh-TW" sz="1200" kern="1200" dirty="0">
                <a:solidFill>
                  <a:schemeClr val="tx1"/>
                </a:solidFill>
                <a:effectLst/>
                <a:latin typeface="+mn-lt"/>
                <a:ea typeface="+mn-ea"/>
                <a:cs typeface="+mn-cs"/>
              </a:rPr>
              <a:t>學甲</a:t>
            </a:r>
            <a:r>
              <a:rPr lang="en-US" altLang="zh-TW" sz="1200" kern="1200" dirty="0">
                <a:solidFill>
                  <a:schemeClr val="tx1"/>
                </a:solidFill>
                <a:effectLst/>
                <a:latin typeface="+mn-lt"/>
                <a:ea typeface="+mn-ea"/>
                <a:cs typeface="+mn-cs"/>
              </a:rPr>
              <a:t> 75,696.60kw </a:t>
            </a:r>
            <a:endParaRPr lang="zh-TW" altLang="en-US" b="1" dirty="0"/>
          </a:p>
        </p:txBody>
      </p:sp>
    </p:spTree>
    <p:extLst>
      <p:ext uri="{BB962C8B-B14F-4D97-AF65-F5344CB8AC3E}">
        <p14:creationId xmlns="" xmlns:p14="http://schemas.microsoft.com/office/powerpoint/2010/main" val="3010668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3:notes"/>
          <p:cNvSpPr>
            <a:spLocks noGrp="1" noRot="1" noChangeAspect="1"/>
          </p:cNvSpPr>
          <p:nvPr>
            <p:ph type="sldImg" idx="2"/>
          </p:nvPr>
        </p:nvSpPr>
        <p:spPr>
          <a:xfrm>
            <a:off x="1249363" y="1279525"/>
            <a:ext cx="4605337"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 name="Google Shape;52;p3:notes"/>
          <p:cNvSpPr txBox="1">
            <a:spLocks noGrp="1"/>
          </p:cNvSpPr>
          <p:nvPr>
            <p:ph type="body" idx="1"/>
          </p:nvPr>
        </p:nvSpPr>
        <p:spPr>
          <a:xfrm>
            <a:off x="710407" y="4925407"/>
            <a:ext cx="5683250" cy="4029879"/>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US"/>
              <a:t>This is our group chart, we have 5 grope in TAYA. </a:t>
            </a:r>
            <a:r>
              <a:rPr lang="en-US" b="1">
                <a:solidFill>
                  <a:srgbClr val="0000FF"/>
                </a:solidFill>
              </a:rPr>
              <a:t>our group is Energy &amp; telecom business group. </a:t>
            </a:r>
            <a:endParaRPr b="1">
              <a:solidFill>
                <a:srgbClr val="0000FF"/>
              </a:solidFill>
            </a:endParaRPr>
          </a:p>
          <a:p>
            <a:pPr marL="0" lvl="0" indent="0" algn="l" rtl="0">
              <a:spcBef>
                <a:spcPts val="0"/>
              </a:spcBef>
              <a:spcAft>
                <a:spcPts val="0"/>
              </a:spcAft>
              <a:buNone/>
            </a:pPr>
            <a:endParaRPr/>
          </a:p>
          <a:p>
            <a:pPr marL="0" lvl="0" indent="0" algn="l" rtl="0">
              <a:spcBef>
                <a:spcPts val="0"/>
              </a:spcBef>
              <a:spcAft>
                <a:spcPts val="0"/>
              </a:spcAft>
              <a:buNone/>
            </a:pPr>
            <a:r>
              <a:rPr lang="en-US"/>
              <a:t>there have many Subsidiaries company  in our  group . We will introduce the Subsidiaries in the next page.</a:t>
            </a:r>
            <a:endParaRPr/>
          </a:p>
        </p:txBody>
      </p:sp>
      <p:sp>
        <p:nvSpPr>
          <p:cNvPr id="53" name="Google Shape;53;p3: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 xmlns:p14="http://schemas.microsoft.com/office/powerpoint/2010/main" val="31636071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pic>
        <p:nvPicPr>
          <p:cNvPr id="6" name="Picture 2" descr="P:\RW-Eason\wawa\大亞ppt&amp;簽名檔\ppt\大亞ppt空-06.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7" name="副標題 2"/>
          <p:cNvSpPr txBox="1">
            <a:spLocks/>
          </p:cNvSpPr>
          <p:nvPr userDrawn="1"/>
        </p:nvSpPr>
        <p:spPr>
          <a:xfrm>
            <a:off x="4859338" y="836613"/>
            <a:ext cx="3241675" cy="431800"/>
          </a:xfrm>
          <a:prstGeom prst="rect">
            <a:avLst/>
          </a:prstGeom>
        </p:spPr>
        <p:txBody>
          <a:bodyPr>
            <a:normAutofit/>
          </a:bodyPr>
          <a:lst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fontAlgn="auto">
              <a:spcAft>
                <a:spcPts val="0"/>
              </a:spcAft>
              <a:defRPr/>
            </a:pPr>
            <a:endParaRPr kumimoji="0" lang="zh-TW" altLang="en-US" sz="1400" dirty="0">
              <a:solidFill>
                <a:prstClr val="black"/>
              </a:solidFill>
            </a:endParaRPr>
          </a:p>
        </p:txBody>
      </p:sp>
      <p:sp>
        <p:nvSpPr>
          <p:cNvPr id="2" name="標題 1"/>
          <p:cNvSpPr>
            <a:spLocks noGrp="1"/>
          </p:cNvSpPr>
          <p:nvPr>
            <p:ph type="ctrTitle"/>
          </p:nvPr>
        </p:nvSpPr>
        <p:spPr>
          <a:xfrm>
            <a:off x="1043608" y="2634481"/>
            <a:ext cx="7772400" cy="434479"/>
          </a:xfrm>
        </p:spPr>
        <p:txBody>
          <a:bodyPr>
            <a:normAutofit/>
          </a:bodyPr>
          <a:lstStyle>
            <a:lvl1pPr algn="l">
              <a:defRPr sz="2800" baseline="0">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043608" y="3140716"/>
            <a:ext cx="7776864" cy="360292"/>
          </a:xfrm>
        </p:spPr>
        <p:txBody>
          <a:bodyPr/>
          <a:lstStyle>
            <a:lvl1pPr marL="0" indent="0" algn="l">
              <a:buNone/>
              <a:defRPr sz="2000">
                <a:solidFill>
                  <a:schemeClr val="tx1"/>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13" name="內容版面配置區 12"/>
          <p:cNvSpPr>
            <a:spLocks noGrp="1"/>
          </p:cNvSpPr>
          <p:nvPr>
            <p:ph sz="quarter" idx="11"/>
          </p:nvPr>
        </p:nvSpPr>
        <p:spPr>
          <a:xfrm>
            <a:off x="1043608" y="3645024"/>
            <a:ext cx="7704062" cy="431328"/>
          </a:xfrm>
        </p:spPr>
        <p:txBody>
          <a:bodyPr>
            <a:normAutofit/>
          </a:bodyPr>
          <a:lstStyle>
            <a:lvl1pPr marL="0" indent="0">
              <a:buNone/>
              <a:defRPr sz="1200">
                <a:latin typeface="微軟正黑體" panose="020B0604030504040204" pitchFamily="34" charset="-120"/>
                <a:ea typeface="微軟正黑體" panose="020B0604030504040204" pitchFamily="34" charset="-120"/>
              </a:defRPr>
            </a:lvl1pPr>
            <a:lvl5pPr marL="1828800" indent="0">
              <a:buNone/>
              <a:defRPr/>
            </a:lvl5pPr>
          </a:lstStyle>
          <a:p>
            <a:pPr lvl="0"/>
            <a:r>
              <a:rPr lang="zh-TW" altLang="en-US"/>
              <a:t>按一下以編輯母片文字樣式</a:t>
            </a:r>
          </a:p>
        </p:txBody>
      </p:sp>
      <p:sp>
        <p:nvSpPr>
          <p:cNvPr id="15" name="文字版面配置區 14"/>
          <p:cNvSpPr>
            <a:spLocks noGrp="1"/>
          </p:cNvSpPr>
          <p:nvPr>
            <p:ph type="body" sz="quarter" idx="12"/>
          </p:nvPr>
        </p:nvSpPr>
        <p:spPr>
          <a:xfrm>
            <a:off x="4227096" y="811812"/>
            <a:ext cx="4896296" cy="384940"/>
          </a:xfrm>
        </p:spPr>
        <p:txBody>
          <a:bodyPr>
            <a:normAutofit/>
          </a:bodyPr>
          <a:lstStyle>
            <a:lvl1pPr marL="0" indent="0">
              <a:buNone/>
              <a:defRPr sz="1400">
                <a:latin typeface="微軟正黑體" panose="020B0604030504040204" pitchFamily="34" charset="-120"/>
                <a:ea typeface="微軟正黑體" panose="020B0604030504040204" pitchFamily="34" charset="-120"/>
              </a:defRPr>
            </a:lvl1pPr>
          </a:lstStyle>
          <a:p>
            <a:pPr lvl="0"/>
            <a:r>
              <a:rPr lang="zh-TW" altLang="en-US"/>
              <a:t>按一下以編輯母片文字樣式</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7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30C38663-EBB9-45C5-96F9-F60323051C36}" type="datetimeFigureOut">
              <a:rPr lang="zh-TW" altLang="en-US" smtClean="0"/>
              <a:pPr/>
              <a:t>2021/05/25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 xmlns:p14="http://schemas.microsoft.com/office/powerpoint/2010/main" val="1451579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8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30C38663-EBB9-45C5-96F9-F60323051C36}" type="datetimeFigureOut">
              <a:rPr lang="zh-TW" altLang="en-US" smtClean="0"/>
              <a:pPr/>
              <a:t>2021/05/25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 xmlns:p14="http://schemas.microsoft.com/office/powerpoint/2010/main" val="1451579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9_標題投影片">
    <p:spTree>
      <p:nvGrpSpPr>
        <p:cNvPr id="1" name=""/>
        <p:cNvGrpSpPr/>
        <p:nvPr/>
      </p:nvGrpSpPr>
      <p:grpSpPr>
        <a:xfrm>
          <a:off x="0" y="0"/>
          <a:ext cx="0" cy="0"/>
          <a:chOff x="0" y="0"/>
          <a:chExt cx="0" cy="0"/>
        </a:xfrm>
      </p:grpSpPr>
      <p:pic>
        <p:nvPicPr>
          <p:cNvPr id="1026" name="Picture 2" descr="P:\RW-Eason\wawa\大亞ppt&amp;簽名檔\ppt\大亞ppt空-06.jpg"/>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 xmlns:a14="http://schemas.microsoft.com/office/drawing/2010/main">
                <a:solidFill>
                  <a:srgbClr val="FFFFFF"/>
                </a:solidFill>
              </a14:hiddenFill>
            </a:ext>
          </a:extLst>
        </p:spPr>
      </p:pic>
      <p:sp>
        <p:nvSpPr>
          <p:cNvPr id="8" name="副標題 2"/>
          <p:cNvSpPr txBox="1">
            <a:spLocks/>
          </p:cNvSpPr>
          <p:nvPr userDrawn="1"/>
        </p:nvSpPr>
        <p:spPr>
          <a:xfrm>
            <a:off x="4860032" y="836712"/>
            <a:ext cx="3240360" cy="432300"/>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zh-TW" altLang="en-US" sz="1400" dirty="0"/>
          </a:p>
        </p:txBody>
      </p:sp>
      <p:sp>
        <p:nvSpPr>
          <p:cNvPr id="2" name="標題 1"/>
          <p:cNvSpPr>
            <a:spLocks noGrp="1"/>
          </p:cNvSpPr>
          <p:nvPr>
            <p:ph type="ctrTitle" hasCustomPrompt="1"/>
          </p:nvPr>
        </p:nvSpPr>
        <p:spPr>
          <a:xfrm>
            <a:off x="1043608" y="2634481"/>
            <a:ext cx="7772400" cy="434479"/>
          </a:xfrm>
        </p:spPr>
        <p:txBody>
          <a:bodyPr>
            <a:normAutofit/>
          </a:bodyPr>
          <a:lstStyle>
            <a:lvl1pPr algn="l">
              <a:defRPr sz="2800" baseline="0">
                <a:latin typeface="微軟正黑體" panose="020B0604030504040204" pitchFamily="34" charset="-120"/>
                <a:ea typeface="微軟正黑體" panose="020B0604030504040204" pitchFamily="34" charset="-120"/>
              </a:defRPr>
            </a:lvl1pPr>
          </a:lstStyle>
          <a:p>
            <a:r>
              <a:rPr lang="zh-TW" altLang="en-US" dirty="0"/>
              <a:t>簡報標題</a:t>
            </a:r>
            <a:r>
              <a:rPr lang="en-US" altLang="zh-TW" dirty="0"/>
              <a:t>(</a:t>
            </a:r>
            <a:r>
              <a:rPr lang="zh-TW" altLang="en-US" dirty="0"/>
              <a:t>微軟正黑體 </a:t>
            </a:r>
            <a:r>
              <a:rPr lang="en-US" altLang="zh-TW" dirty="0"/>
              <a:t>Bold  28pt)</a:t>
            </a:r>
            <a:endParaRPr lang="zh-TW" altLang="en-US" dirty="0"/>
          </a:p>
        </p:txBody>
      </p:sp>
      <p:sp>
        <p:nvSpPr>
          <p:cNvPr id="3" name="副標題 2"/>
          <p:cNvSpPr>
            <a:spLocks noGrp="1"/>
          </p:cNvSpPr>
          <p:nvPr>
            <p:ph type="subTitle" idx="1" hasCustomPrompt="1"/>
          </p:nvPr>
        </p:nvSpPr>
        <p:spPr>
          <a:xfrm>
            <a:off x="1043608" y="3140716"/>
            <a:ext cx="7776864" cy="360292"/>
          </a:xfrm>
        </p:spPr>
        <p:txBody>
          <a:bodyPr/>
          <a:lstStyle>
            <a:lvl1pPr marL="0" indent="0" algn="l">
              <a:buNone/>
              <a:defRPr sz="2000">
                <a:solidFill>
                  <a:schemeClr val="tx1"/>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簡報次標題及附註</a:t>
            </a:r>
            <a:r>
              <a:rPr lang="en-US" altLang="zh-TW" dirty="0"/>
              <a:t>(</a:t>
            </a:r>
            <a:r>
              <a:rPr lang="zh-TW" altLang="en-US" dirty="0"/>
              <a:t>微軟正黑體 </a:t>
            </a:r>
            <a:r>
              <a:rPr lang="en-US" altLang="zh-TW" dirty="0"/>
              <a:t>Bold    20pt)</a:t>
            </a:r>
            <a:endParaRPr lang="zh-TW" altLang="en-US" dirty="0"/>
          </a:p>
        </p:txBody>
      </p:sp>
      <p:sp>
        <p:nvSpPr>
          <p:cNvPr id="13" name="內容版面配置區 12"/>
          <p:cNvSpPr>
            <a:spLocks noGrp="1"/>
          </p:cNvSpPr>
          <p:nvPr>
            <p:ph sz="quarter" idx="11" hasCustomPrompt="1"/>
          </p:nvPr>
        </p:nvSpPr>
        <p:spPr>
          <a:xfrm>
            <a:off x="1043608" y="3645024"/>
            <a:ext cx="7704062" cy="431328"/>
          </a:xfrm>
        </p:spPr>
        <p:txBody>
          <a:bodyPr>
            <a:normAutofit/>
          </a:bodyPr>
          <a:lstStyle>
            <a:lvl1pPr marL="0" indent="0">
              <a:buNone/>
              <a:defRPr sz="1200">
                <a:latin typeface="微軟正黑體" panose="020B0604030504040204" pitchFamily="34" charset="-120"/>
                <a:ea typeface="微軟正黑體" panose="020B0604030504040204" pitchFamily="34" charset="-120"/>
              </a:defRPr>
            </a:lvl1pPr>
            <a:lvl5pPr marL="1828800" indent="0">
              <a:buNone/>
              <a:defRPr/>
            </a:lvl5pPr>
          </a:lstStyle>
          <a:p>
            <a:r>
              <a:rPr lang="en-US" altLang="zh-TW" sz="1400" dirty="0"/>
              <a:t>Oct</a:t>
            </a:r>
            <a:r>
              <a:rPr lang="en-US" altLang="zh-TW" sz="1400" baseline="0" dirty="0"/>
              <a:t> 18, 2013 </a:t>
            </a:r>
            <a:r>
              <a:rPr lang="zh-TW" altLang="en-US" sz="1400" baseline="0" dirty="0"/>
              <a:t>單位或部門</a:t>
            </a:r>
            <a:r>
              <a:rPr lang="en-US" altLang="zh-TW" sz="1400" baseline="0" dirty="0"/>
              <a:t>(</a:t>
            </a:r>
            <a:r>
              <a:rPr lang="zh-TW" altLang="en-US" sz="1400" baseline="0" dirty="0"/>
              <a:t>微軟正黑體 </a:t>
            </a:r>
            <a:r>
              <a:rPr lang="en-US" altLang="zh-TW" sz="1400" baseline="0" dirty="0"/>
              <a:t>Regular &amp; Arial Regular 12pt )</a:t>
            </a:r>
            <a:endParaRPr lang="zh-TW" altLang="en-US" sz="1400" dirty="0"/>
          </a:p>
        </p:txBody>
      </p:sp>
      <p:sp>
        <p:nvSpPr>
          <p:cNvPr id="15" name="文字版面配置區 14"/>
          <p:cNvSpPr>
            <a:spLocks noGrp="1"/>
          </p:cNvSpPr>
          <p:nvPr>
            <p:ph type="body" sz="quarter" idx="12" hasCustomPrompt="1"/>
          </p:nvPr>
        </p:nvSpPr>
        <p:spPr>
          <a:xfrm>
            <a:off x="4227096" y="811812"/>
            <a:ext cx="4896296" cy="384940"/>
          </a:xfrm>
        </p:spPr>
        <p:txBody>
          <a:bodyPr>
            <a:normAutofit/>
          </a:bodyPr>
          <a:lstStyle>
            <a:lvl1pPr marL="0" indent="0">
              <a:buNone/>
              <a:defRPr sz="1400">
                <a:latin typeface="微軟正黑體" panose="020B0604030504040204" pitchFamily="34" charset="-120"/>
                <a:ea typeface="微軟正黑體" panose="020B0604030504040204" pitchFamily="34" charset="-120"/>
              </a:defRPr>
            </a:lvl1pPr>
          </a:lstStyle>
          <a:p>
            <a:r>
              <a:rPr lang="zh-TW" altLang="en-US" sz="1400" baseline="0" dirty="0"/>
              <a:t>公司名稱</a:t>
            </a:r>
            <a:r>
              <a:rPr lang="en-US" altLang="zh-TW" sz="1400" baseline="0" dirty="0"/>
              <a:t>(</a:t>
            </a:r>
            <a:r>
              <a:rPr lang="zh-TW" altLang="en-US" sz="1400" baseline="0" dirty="0"/>
              <a:t>微軟正黑體 </a:t>
            </a:r>
            <a:r>
              <a:rPr lang="en-US" altLang="zh-TW" sz="1400" baseline="0" dirty="0"/>
              <a:t>Regular 14pt) </a:t>
            </a:r>
            <a:endParaRPr lang="zh-TW" altLang="en-US" sz="1400" dirty="0"/>
          </a:p>
        </p:txBody>
      </p:sp>
    </p:spTree>
    <p:extLst>
      <p:ext uri="{BB962C8B-B14F-4D97-AF65-F5344CB8AC3E}">
        <p14:creationId xmlns="" xmlns:p14="http://schemas.microsoft.com/office/powerpoint/2010/main" val="21674672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0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p:txBody>
          <a:bodyPr/>
          <a:lstStyle/>
          <a:p>
            <a:pPr>
              <a:defRPr/>
            </a:pPr>
            <a:endParaRPr lang="zh-TW" altLang="en-US"/>
          </a:p>
        </p:txBody>
      </p:sp>
      <p:sp>
        <p:nvSpPr>
          <p:cNvPr id="5" name="頁尾版面配置區 4"/>
          <p:cNvSpPr>
            <a:spLocks noGrp="1"/>
          </p:cNvSpPr>
          <p:nvPr>
            <p:ph type="ftr" sz="quarter" idx="11"/>
          </p:nvPr>
        </p:nvSpPr>
        <p:spPr/>
        <p:txBody>
          <a:bodyPr/>
          <a:lstStyle/>
          <a:p>
            <a:pPr>
              <a:defRPr/>
            </a:pPr>
            <a:endParaRPr lang="zh-TW" altLang="en-US"/>
          </a:p>
        </p:txBody>
      </p:sp>
      <p:sp>
        <p:nvSpPr>
          <p:cNvPr id="6" name="投影片編號版面配置區 5"/>
          <p:cNvSpPr>
            <a:spLocks noGrp="1"/>
          </p:cNvSpPr>
          <p:nvPr>
            <p:ph type="sldNum" sz="quarter" idx="12"/>
          </p:nvPr>
        </p:nvSpPr>
        <p:spPr/>
        <p:txBody>
          <a:bodyPr/>
          <a:lstStyle/>
          <a:p>
            <a:pPr>
              <a:defRPr/>
            </a:pPr>
            <a:fld id="{5C8EB7E5-4117-4682-ABCD-F35A9110AF63}" type="slidenum">
              <a:rPr lang="zh-TW" altLang="en-US" smtClean="0"/>
              <a:pPr>
                <a:defRPr/>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 xmlns:p14="http://schemas.microsoft.com/office/powerpoint/2010/main" val="3154247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 xmlns:p14="http://schemas.microsoft.com/office/powerpoint/2010/main" val="1403509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9"/>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 xmlns:p14="http://schemas.microsoft.com/office/powerpoint/2010/main" val="3313634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 xmlns:p14="http://schemas.microsoft.com/office/powerpoint/2010/main" val="14925668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1"/>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 xmlns:p14="http://schemas.microsoft.com/office/powerpoint/2010/main" val="34463685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 xmlns:p14="http://schemas.microsoft.com/office/powerpoint/2010/main" val="30289102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31"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 xmlns:p14="http://schemas.microsoft.com/office/powerpoint/2010/main" val="1635021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4" name="Picture 2" descr="P:\RW-Eason\wawa\大亞ppt&amp;簽名檔\ppt\大亞ppt空-07.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標題 1"/>
          <p:cNvSpPr>
            <a:spLocks noGrp="1"/>
          </p:cNvSpPr>
          <p:nvPr>
            <p:ph type="title"/>
          </p:nvPr>
        </p:nvSpPr>
        <p:spPr>
          <a:xfrm>
            <a:off x="1022920" y="1932240"/>
            <a:ext cx="8229600" cy="488648"/>
          </a:xfrm>
        </p:spPr>
        <p:txBody>
          <a:bodyPr>
            <a:normAutofit/>
          </a:bodyPr>
          <a:lstStyle>
            <a:lvl1pPr algn="l">
              <a:defRPr sz="2400">
                <a:solidFill>
                  <a:schemeClr val="bg1"/>
                </a:solidFill>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zh-TW" altLang="en-US" dirty="0"/>
          </a:p>
        </p:txBody>
      </p:sp>
      <p:sp>
        <p:nvSpPr>
          <p:cNvPr id="3" name="內容版面配置區 2"/>
          <p:cNvSpPr>
            <a:spLocks noGrp="1"/>
          </p:cNvSpPr>
          <p:nvPr>
            <p:ph idx="1"/>
          </p:nvPr>
        </p:nvSpPr>
        <p:spPr>
          <a:xfrm>
            <a:off x="1022920" y="2536304"/>
            <a:ext cx="8229600" cy="532656"/>
          </a:xfrm>
        </p:spPr>
        <p:txBody>
          <a:bodyPr>
            <a:normAutofit/>
          </a:bodyPr>
          <a:lstStyle>
            <a:lvl1pPr marL="0" indent="0">
              <a:buNone/>
              <a:defRPr sz="1800">
                <a:solidFill>
                  <a:schemeClr val="bg1"/>
                </a:solidFill>
                <a:latin typeface="微軟正黑體" panose="020B0604030504040204" pitchFamily="34" charset="-120"/>
                <a:ea typeface="微軟正黑體" panose="020B0604030504040204" pitchFamily="34" charset="-120"/>
              </a:defRPr>
            </a:lvl1pPr>
          </a:lstStyle>
          <a:p>
            <a:pPr lvl="0"/>
            <a:r>
              <a:rPr lang="zh-TW" altLang="en-US"/>
              <a:t>按一下以編輯母片文字樣式</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 xmlns:p14="http://schemas.microsoft.com/office/powerpoint/2010/main" val="20350671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 xmlns:p14="http://schemas.microsoft.com/office/powerpoint/2010/main" val="18963344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6" y="273049"/>
            <a:ext cx="3008313" cy="1162051"/>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3"/>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6"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 xmlns:p14="http://schemas.microsoft.com/office/powerpoint/2010/main" val="1090723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9"/>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4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 xmlns:p14="http://schemas.microsoft.com/office/powerpoint/2010/main" val="10235329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 xmlns:p14="http://schemas.microsoft.com/office/powerpoint/2010/main" val="14619917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42"/>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42"/>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DEF9C50-7927-4CF5-A68E-0A99E818B14C}" type="slidenum">
              <a:rPr lang="zh-TW" altLang="en-US" smtClean="0"/>
              <a:pPr/>
              <a:t>‹#›</a:t>
            </a:fld>
            <a:endParaRPr lang="zh-TW" altLang="en-US"/>
          </a:p>
        </p:txBody>
      </p:sp>
    </p:spTree>
    <p:extLst>
      <p:ext uri="{BB962C8B-B14F-4D97-AF65-F5344CB8AC3E}">
        <p14:creationId xmlns="" xmlns:p14="http://schemas.microsoft.com/office/powerpoint/2010/main" val="24809712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_標題投影片">
    <p:spTree>
      <p:nvGrpSpPr>
        <p:cNvPr id="1" name=""/>
        <p:cNvGrpSpPr/>
        <p:nvPr/>
      </p:nvGrpSpPr>
      <p:grpSpPr>
        <a:xfrm>
          <a:off x="0" y="0"/>
          <a:ext cx="0" cy="0"/>
          <a:chOff x="0" y="0"/>
          <a:chExt cx="0" cy="0"/>
        </a:xfrm>
      </p:grpSpPr>
      <p:pic>
        <p:nvPicPr>
          <p:cNvPr id="1026" name="Picture 2" descr="P:\RW-Eason\wawa\大亞ppt&amp;簽名檔\ppt\大亞ppt空-06.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 xmlns:a14="http://schemas.microsoft.com/office/drawing/2010/main">
                <a:solidFill>
                  <a:srgbClr val="FFFFFF"/>
                </a:solidFill>
              </a14:hiddenFill>
            </a:ext>
          </a:extLst>
        </p:spPr>
      </p:pic>
      <p:sp>
        <p:nvSpPr>
          <p:cNvPr id="8" name="副標題 2"/>
          <p:cNvSpPr txBox="1">
            <a:spLocks/>
          </p:cNvSpPr>
          <p:nvPr/>
        </p:nvSpPr>
        <p:spPr>
          <a:xfrm>
            <a:off x="4860032" y="836713"/>
            <a:ext cx="3240360" cy="432300"/>
          </a:xfrm>
          <a:prstGeom prst="rect">
            <a:avLst/>
          </a:prstGeom>
        </p:spPr>
        <p:txBody>
          <a:bodyPr vert="horz" lIns="91440" tIns="45720" rIns="91440" bIns="45720" rtlCol="0">
            <a:normAutofit/>
          </a:bodyPr>
          <a:lst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zh-TW" altLang="en-US" sz="1400" dirty="0"/>
          </a:p>
        </p:txBody>
      </p:sp>
      <p:sp>
        <p:nvSpPr>
          <p:cNvPr id="2" name="標題 1"/>
          <p:cNvSpPr>
            <a:spLocks noGrp="1"/>
          </p:cNvSpPr>
          <p:nvPr>
            <p:ph type="ctrTitle" hasCustomPrompt="1"/>
          </p:nvPr>
        </p:nvSpPr>
        <p:spPr>
          <a:xfrm>
            <a:off x="1043608" y="2634482"/>
            <a:ext cx="7772400" cy="434479"/>
          </a:xfrm>
        </p:spPr>
        <p:txBody>
          <a:bodyPr>
            <a:normAutofit/>
          </a:bodyPr>
          <a:lstStyle>
            <a:lvl1pPr algn="l">
              <a:defRPr sz="2800" baseline="0">
                <a:latin typeface="微軟正黑體" panose="020B0604030504040204" pitchFamily="34" charset="-120"/>
                <a:ea typeface="微軟正黑體" panose="020B0604030504040204" pitchFamily="34" charset="-120"/>
              </a:defRPr>
            </a:lvl1pPr>
          </a:lstStyle>
          <a:p>
            <a:r>
              <a:rPr lang="zh-TW" altLang="en-US" dirty="0"/>
              <a:t>簡報標題</a:t>
            </a:r>
            <a:r>
              <a:rPr lang="en-US" altLang="zh-TW" dirty="0"/>
              <a:t>(</a:t>
            </a:r>
            <a:r>
              <a:rPr lang="zh-TW" altLang="en-US" dirty="0"/>
              <a:t>微軟正黑體 </a:t>
            </a:r>
            <a:r>
              <a:rPr lang="en-US" altLang="zh-TW" dirty="0"/>
              <a:t>Bold  28pt)</a:t>
            </a:r>
            <a:endParaRPr lang="zh-TW" altLang="en-US" dirty="0"/>
          </a:p>
        </p:txBody>
      </p:sp>
      <p:sp>
        <p:nvSpPr>
          <p:cNvPr id="3" name="副標題 2"/>
          <p:cNvSpPr>
            <a:spLocks noGrp="1"/>
          </p:cNvSpPr>
          <p:nvPr>
            <p:ph type="subTitle" idx="1" hasCustomPrompt="1"/>
          </p:nvPr>
        </p:nvSpPr>
        <p:spPr>
          <a:xfrm>
            <a:off x="1043608" y="3140717"/>
            <a:ext cx="7776864" cy="360292"/>
          </a:xfrm>
        </p:spPr>
        <p:txBody>
          <a:bodyPr/>
          <a:lstStyle>
            <a:lvl1pPr marL="0" indent="0" algn="l">
              <a:buNone/>
              <a:defRPr sz="2000">
                <a:solidFill>
                  <a:schemeClr val="tx1"/>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簡報次標題及附註</a:t>
            </a:r>
            <a:r>
              <a:rPr lang="en-US" altLang="zh-TW" dirty="0"/>
              <a:t>(</a:t>
            </a:r>
            <a:r>
              <a:rPr lang="zh-TW" altLang="en-US" dirty="0"/>
              <a:t>微軟正黑體 </a:t>
            </a:r>
            <a:r>
              <a:rPr lang="en-US" altLang="zh-TW" dirty="0"/>
              <a:t>Bold    20pt)</a:t>
            </a:r>
            <a:endParaRPr lang="zh-TW" altLang="en-US" dirty="0"/>
          </a:p>
        </p:txBody>
      </p:sp>
      <p:sp>
        <p:nvSpPr>
          <p:cNvPr id="13" name="內容版面配置區 12"/>
          <p:cNvSpPr>
            <a:spLocks noGrp="1"/>
          </p:cNvSpPr>
          <p:nvPr>
            <p:ph sz="quarter" idx="11" hasCustomPrompt="1"/>
          </p:nvPr>
        </p:nvSpPr>
        <p:spPr>
          <a:xfrm>
            <a:off x="1043608" y="3645024"/>
            <a:ext cx="7704062" cy="431328"/>
          </a:xfrm>
        </p:spPr>
        <p:txBody>
          <a:bodyPr>
            <a:normAutofit/>
          </a:bodyPr>
          <a:lstStyle>
            <a:lvl1pPr marL="0" indent="0">
              <a:buNone/>
              <a:defRPr sz="1200">
                <a:latin typeface="微軟正黑體" panose="020B0604030504040204" pitchFamily="34" charset="-120"/>
                <a:ea typeface="微軟正黑體" panose="020B0604030504040204" pitchFamily="34" charset="-120"/>
              </a:defRPr>
            </a:lvl1pPr>
            <a:lvl5pPr marL="1828800" indent="0">
              <a:buNone/>
              <a:defRPr/>
            </a:lvl5pPr>
          </a:lstStyle>
          <a:p>
            <a:r>
              <a:rPr lang="en-US" altLang="zh-TW" sz="1400" dirty="0"/>
              <a:t>Oct</a:t>
            </a:r>
            <a:r>
              <a:rPr lang="en-US" altLang="zh-TW" sz="1400" baseline="0" dirty="0"/>
              <a:t> 18, 2013 </a:t>
            </a:r>
            <a:r>
              <a:rPr lang="zh-TW" altLang="en-US" sz="1400" baseline="0" dirty="0"/>
              <a:t>單位或部門</a:t>
            </a:r>
            <a:r>
              <a:rPr lang="en-US" altLang="zh-TW" sz="1400" baseline="0" dirty="0"/>
              <a:t>(</a:t>
            </a:r>
            <a:r>
              <a:rPr lang="zh-TW" altLang="en-US" sz="1400" baseline="0" dirty="0"/>
              <a:t>微軟正黑體 </a:t>
            </a:r>
            <a:r>
              <a:rPr lang="en-US" altLang="zh-TW" sz="1400" baseline="0" dirty="0"/>
              <a:t>Regular &amp; Arial Regular 12pt )</a:t>
            </a:r>
            <a:endParaRPr lang="zh-TW" altLang="en-US" sz="1400" dirty="0"/>
          </a:p>
        </p:txBody>
      </p:sp>
      <p:sp>
        <p:nvSpPr>
          <p:cNvPr id="15" name="文字版面配置區 14"/>
          <p:cNvSpPr>
            <a:spLocks noGrp="1"/>
          </p:cNvSpPr>
          <p:nvPr>
            <p:ph type="body" sz="quarter" idx="12" hasCustomPrompt="1"/>
          </p:nvPr>
        </p:nvSpPr>
        <p:spPr>
          <a:xfrm>
            <a:off x="4227096" y="811813"/>
            <a:ext cx="4896296" cy="384940"/>
          </a:xfrm>
        </p:spPr>
        <p:txBody>
          <a:bodyPr>
            <a:normAutofit/>
          </a:bodyPr>
          <a:lstStyle>
            <a:lvl1pPr marL="0" indent="0">
              <a:buNone/>
              <a:defRPr sz="1400">
                <a:latin typeface="微軟正黑體" panose="020B0604030504040204" pitchFamily="34" charset="-120"/>
                <a:ea typeface="微軟正黑體" panose="020B0604030504040204" pitchFamily="34" charset="-120"/>
              </a:defRPr>
            </a:lvl1pPr>
          </a:lstStyle>
          <a:p>
            <a:r>
              <a:rPr lang="zh-TW" altLang="en-US" sz="1400" baseline="0" dirty="0"/>
              <a:t>公司名稱</a:t>
            </a:r>
            <a:r>
              <a:rPr lang="en-US" altLang="zh-TW" sz="1400" baseline="0" dirty="0"/>
              <a:t>(</a:t>
            </a:r>
            <a:r>
              <a:rPr lang="zh-TW" altLang="en-US" sz="1400" baseline="0" dirty="0"/>
              <a:t>微軟正黑體 </a:t>
            </a:r>
            <a:r>
              <a:rPr lang="en-US" altLang="zh-TW" sz="1400" baseline="0" dirty="0"/>
              <a:t>Regular 14pt) </a:t>
            </a:r>
            <a:endParaRPr lang="zh-TW" altLang="en-US" sz="1400" dirty="0"/>
          </a:p>
        </p:txBody>
      </p:sp>
    </p:spTree>
    <p:extLst>
      <p:ext uri="{BB962C8B-B14F-4D97-AF65-F5344CB8AC3E}">
        <p14:creationId xmlns="" xmlns:p14="http://schemas.microsoft.com/office/powerpoint/2010/main" val="21655708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2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p:txBody>
          <a:bodyPr/>
          <a:lstStyle/>
          <a:p>
            <a:pPr>
              <a:defRPr/>
            </a:pPr>
            <a:endParaRPr lang="zh-TW" altLang="en-US"/>
          </a:p>
        </p:txBody>
      </p:sp>
      <p:sp>
        <p:nvSpPr>
          <p:cNvPr id="5" name="頁尾版面配置區 4"/>
          <p:cNvSpPr>
            <a:spLocks noGrp="1"/>
          </p:cNvSpPr>
          <p:nvPr>
            <p:ph type="ftr" sz="quarter" idx="11"/>
          </p:nvPr>
        </p:nvSpPr>
        <p:spPr/>
        <p:txBody>
          <a:bodyPr/>
          <a:lstStyle/>
          <a:p>
            <a:pPr>
              <a:defRPr/>
            </a:pPr>
            <a:endParaRPr lang="zh-TW" altLang="en-US"/>
          </a:p>
        </p:txBody>
      </p:sp>
      <p:sp>
        <p:nvSpPr>
          <p:cNvPr id="6" name="投影片編號版面配置區 5"/>
          <p:cNvSpPr>
            <a:spLocks noGrp="1"/>
          </p:cNvSpPr>
          <p:nvPr>
            <p:ph type="sldNum" sz="quarter" idx="12"/>
          </p:nvPr>
        </p:nvSpPr>
        <p:spPr/>
        <p:txBody>
          <a:bodyPr/>
          <a:lstStyle/>
          <a:p>
            <a:pPr>
              <a:defRPr/>
            </a:pPr>
            <a:fld id="{5C8EB7E5-4117-4682-ABCD-F35A9110AF63}" type="slidenum">
              <a:rPr lang="zh-TW" altLang="en-US" smtClean="0"/>
              <a:pPr>
                <a:defRPr/>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 xmlns:p14="http://schemas.microsoft.com/office/powerpoint/2010/main" val="5469774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1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685800" rtl="0" eaLnBrk="1" fontAlgn="auto" latinLnBrk="0" hangingPunct="1">
              <a:lnSpc>
                <a:spcPts val="1650"/>
              </a:lnSpc>
              <a:spcBef>
                <a:spcPct val="20000"/>
              </a:spcBef>
              <a:spcAft>
                <a:spcPts val="0"/>
              </a:spcAft>
              <a:buClrTx/>
              <a:buSzTx/>
              <a:buFont typeface="Wingdings" panose="05000000000000000000" pitchFamily="2" charset="2"/>
              <a:buNone/>
              <a:tabLst/>
              <a:defRPr sz="975">
                <a:solidFill>
                  <a:schemeClr val="tx1">
                    <a:tint val="75000"/>
                  </a:schemeClr>
                </a:solidFill>
                <a:latin typeface="微軟正黑體" panose="020B0604030504040204" pitchFamily="34" charset="-120"/>
                <a:ea typeface="微軟正黑體" panose="020B0604030504040204" pitchFamily="34" charset="-12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2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 xmlns:p14="http://schemas.microsoft.com/office/powerpoint/2010/main" val="24409825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1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685800" rtl="0" eaLnBrk="1" fontAlgn="auto" latinLnBrk="0" hangingPunct="1">
              <a:lnSpc>
                <a:spcPts val="1650"/>
              </a:lnSpc>
              <a:spcBef>
                <a:spcPct val="20000"/>
              </a:spcBef>
              <a:spcAft>
                <a:spcPts val="0"/>
              </a:spcAft>
              <a:buClrTx/>
              <a:buSzTx/>
              <a:buFont typeface="Wingdings" panose="05000000000000000000" pitchFamily="2" charset="2"/>
              <a:buNone/>
              <a:tabLst/>
              <a:defRPr sz="975">
                <a:solidFill>
                  <a:schemeClr val="tx1">
                    <a:tint val="75000"/>
                  </a:schemeClr>
                </a:solidFill>
                <a:latin typeface="微軟正黑體" panose="020B0604030504040204" pitchFamily="34" charset="-120"/>
                <a:ea typeface="微軟正黑體" panose="020B0604030504040204" pitchFamily="34" charset="-12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a:xfrm>
            <a:off x="457200" y="6356351"/>
            <a:ext cx="2133600" cy="365125"/>
          </a:xfrm>
          <a:prstGeom prst="rect">
            <a:avLst/>
          </a:prstGeom>
        </p:spPr>
        <p:txBody>
          <a:bodyPr/>
          <a:lstStyle/>
          <a:p>
            <a:fld id="{30C38663-EBB9-45C5-96F9-F60323051C36}" type="datetimeFigureOut">
              <a:rPr lang="zh-TW" altLang="en-US" smtClean="0"/>
              <a:pPr/>
              <a:t>2021/05/25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1"/>
            <a:ext cx="2133600" cy="365125"/>
          </a:xfrm>
          <a:prstGeom prst="rect">
            <a:avLst/>
          </a:prstGeom>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2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 xmlns:p14="http://schemas.microsoft.com/office/powerpoint/2010/main" val="2753324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標題投影片">
    <p:spTree>
      <p:nvGrpSpPr>
        <p:cNvPr id="1" name=""/>
        <p:cNvGrpSpPr/>
        <p:nvPr/>
      </p:nvGrpSpPr>
      <p:grpSpPr>
        <a:xfrm>
          <a:off x="0" y="0"/>
          <a:ext cx="0" cy="0"/>
          <a:chOff x="0" y="0"/>
          <a:chExt cx="0" cy="0"/>
        </a:xfrm>
      </p:grpSpPr>
      <p:pic>
        <p:nvPicPr>
          <p:cNvPr id="5" name="Picture 2" descr="P:\RW-Eason\wawa\大亞ppt&amp;簽名檔\ppt\大亞ppt空-08.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標題 1"/>
          <p:cNvSpPr>
            <a:spLocks noGrp="1"/>
          </p:cNvSpPr>
          <p:nvPr>
            <p:ph type="ctrTitle"/>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8" name="文字版面配置區 7"/>
          <p:cNvSpPr>
            <a:spLocks noGrp="1"/>
          </p:cNvSpPr>
          <p:nvPr>
            <p:ph type="body" sz="quarter" idx="13"/>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a:t>按一下以編輯母片文字樣式</a:t>
            </a:r>
          </a:p>
        </p:txBody>
      </p:sp>
      <p:sp>
        <p:nvSpPr>
          <p:cNvPr id="6" name="日期版面配置區 3"/>
          <p:cNvSpPr>
            <a:spLocks noGrp="1"/>
          </p:cNvSpPr>
          <p:nvPr>
            <p:ph type="dt" sz="half" idx="14"/>
          </p:nvPr>
        </p:nvSpPr>
        <p:spPr/>
        <p:txBody>
          <a:bodyPr/>
          <a:lstStyle>
            <a:lvl1pPr>
              <a:defRPr/>
            </a:lvl1pPr>
          </a:lstStyle>
          <a:p>
            <a:pPr>
              <a:defRPr/>
            </a:pPr>
            <a:endParaRPr lang="zh-TW" altLang="en-US">
              <a:solidFill>
                <a:prstClr val="black">
                  <a:tint val="75000"/>
                </a:prstClr>
              </a:solidFill>
            </a:endParaRPr>
          </a:p>
        </p:txBody>
      </p:sp>
      <p:sp>
        <p:nvSpPr>
          <p:cNvPr id="7" name="頁尾版面配置區 4"/>
          <p:cNvSpPr>
            <a:spLocks noGrp="1"/>
          </p:cNvSpPr>
          <p:nvPr>
            <p:ph type="ftr" sz="quarter" idx="15"/>
          </p:nvPr>
        </p:nvSpPr>
        <p:spPr/>
        <p:txBody>
          <a:bodyPr/>
          <a:lstStyle>
            <a:lvl1pPr>
              <a:defRPr/>
            </a:lvl1pPr>
          </a:lstStyle>
          <a:p>
            <a:pPr>
              <a:defRPr/>
            </a:pPr>
            <a:endParaRPr lang="zh-TW" altLang="en-US">
              <a:solidFill>
                <a:prstClr val="black">
                  <a:tint val="75000"/>
                </a:prstClr>
              </a:solidFill>
            </a:endParaRPr>
          </a:p>
        </p:txBody>
      </p:sp>
      <p:sp>
        <p:nvSpPr>
          <p:cNvPr id="9" name="投影片編號版面配置區 5"/>
          <p:cNvSpPr>
            <a:spLocks noGrp="1"/>
          </p:cNvSpPr>
          <p:nvPr>
            <p:ph type="sldNum" sz="quarter" idx="16"/>
          </p:nvPr>
        </p:nvSpPr>
        <p:spPr/>
        <p:txBody>
          <a:bodyPr/>
          <a:lstStyle>
            <a:lvl1pPr>
              <a:defRPr/>
            </a:lvl1pPr>
          </a:lstStyle>
          <a:p>
            <a:pPr>
              <a:defRPr/>
            </a:pPr>
            <a:fld id="{620B626C-7E9B-45DD-B951-EB10FCB05BC4}" type="slidenum">
              <a:rPr lang="zh-TW" altLang="en-US"/>
              <a:pPr>
                <a:defRPr/>
              </a:pPr>
              <a:t>‹#›</a:t>
            </a:fld>
            <a:endParaRPr lang="zh-TW"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7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1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685800" rtl="0" eaLnBrk="1" fontAlgn="auto" latinLnBrk="0" hangingPunct="1">
              <a:lnSpc>
                <a:spcPts val="1650"/>
              </a:lnSpc>
              <a:spcBef>
                <a:spcPct val="20000"/>
              </a:spcBef>
              <a:spcAft>
                <a:spcPts val="0"/>
              </a:spcAft>
              <a:buClrTx/>
              <a:buSzTx/>
              <a:buFont typeface="Wingdings" panose="05000000000000000000" pitchFamily="2" charset="2"/>
              <a:buNone/>
              <a:tabLst/>
              <a:defRPr sz="975">
                <a:solidFill>
                  <a:schemeClr val="tx1">
                    <a:tint val="75000"/>
                  </a:schemeClr>
                </a:solidFill>
                <a:latin typeface="微軟正黑體" panose="020B0604030504040204" pitchFamily="34" charset="-120"/>
                <a:ea typeface="微軟正黑體" panose="020B0604030504040204" pitchFamily="34" charset="-12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a:xfrm>
            <a:off x="457200" y="6356351"/>
            <a:ext cx="2133600" cy="365125"/>
          </a:xfrm>
          <a:prstGeom prst="rect">
            <a:avLst/>
          </a:prstGeom>
        </p:spPr>
        <p:txBody>
          <a:bodyPr/>
          <a:lstStyle/>
          <a:p>
            <a:fld id="{30C38663-EBB9-45C5-96F9-F60323051C36}" type="datetimeFigureOut">
              <a:rPr lang="zh-TW" altLang="en-US" smtClean="0"/>
              <a:pPr/>
              <a:t>2021/05/25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1"/>
            <a:ext cx="2133600" cy="365125"/>
          </a:xfrm>
          <a:prstGeom prst="rect">
            <a:avLst/>
          </a:prstGeom>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2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 xmlns:p14="http://schemas.microsoft.com/office/powerpoint/2010/main" val="15559461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1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685800" rtl="0" eaLnBrk="1" fontAlgn="auto" latinLnBrk="0" hangingPunct="1">
              <a:lnSpc>
                <a:spcPts val="1650"/>
              </a:lnSpc>
              <a:spcBef>
                <a:spcPct val="20000"/>
              </a:spcBef>
              <a:spcAft>
                <a:spcPts val="0"/>
              </a:spcAft>
              <a:buClrTx/>
              <a:buSzTx/>
              <a:buFont typeface="Wingdings" panose="05000000000000000000" pitchFamily="2" charset="2"/>
              <a:buNone/>
              <a:tabLst/>
              <a:defRPr sz="975">
                <a:solidFill>
                  <a:schemeClr val="tx1">
                    <a:tint val="75000"/>
                  </a:schemeClr>
                </a:solidFill>
                <a:latin typeface="微軟正黑體" panose="020B0604030504040204" pitchFamily="34" charset="-120"/>
                <a:ea typeface="微軟正黑體" panose="020B0604030504040204" pitchFamily="34" charset="-12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a:xfrm>
            <a:off x="457200" y="6356351"/>
            <a:ext cx="2133600" cy="365125"/>
          </a:xfrm>
          <a:prstGeom prst="rect">
            <a:avLst/>
          </a:prstGeom>
        </p:spPr>
        <p:txBody>
          <a:bodyPr/>
          <a:lstStyle/>
          <a:p>
            <a:fld id="{30C38663-EBB9-45C5-96F9-F60323051C36}" type="datetimeFigureOut">
              <a:rPr lang="zh-TW" altLang="en-US" smtClean="0"/>
              <a:pPr/>
              <a:t>2021/05/25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1"/>
            <a:ext cx="2133600" cy="365125"/>
          </a:xfrm>
          <a:prstGeom prst="rect">
            <a:avLst/>
          </a:prstGeom>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2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 xmlns:p14="http://schemas.microsoft.com/office/powerpoint/2010/main" val="31575792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4_標題投影片">
    <p:spTree>
      <p:nvGrpSpPr>
        <p:cNvPr id="1" name=""/>
        <p:cNvGrpSpPr/>
        <p:nvPr/>
      </p:nvGrpSpPr>
      <p:grpSpPr>
        <a:xfrm>
          <a:off x="0" y="0"/>
          <a:ext cx="0" cy="0"/>
          <a:chOff x="0" y="0"/>
          <a:chExt cx="0" cy="0"/>
        </a:xfrm>
      </p:grpSpPr>
      <p:pic>
        <p:nvPicPr>
          <p:cNvPr id="5" name="Picture 2" descr="P:\RW-Eason\wawa\大亞ppt&amp;簽名檔\ppt\大亞ppt空-08.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6" name="日期版面配置區 3"/>
          <p:cNvSpPr>
            <a:spLocks noGrp="1"/>
          </p:cNvSpPr>
          <p:nvPr>
            <p:ph type="dt" sz="half" idx="14"/>
          </p:nvPr>
        </p:nvSpPr>
        <p:spPr/>
        <p:txBody>
          <a:bodyPr/>
          <a:lstStyle>
            <a:lvl1pPr>
              <a:defRPr/>
            </a:lvl1pPr>
          </a:lstStyle>
          <a:p>
            <a:pPr>
              <a:defRPr/>
            </a:pPr>
            <a:endParaRPr lang="zh-TW" altLang="en-US">
              <a:solidFill>
                <a:prstClr val="black">
                  <a:tint val="75000"/>
                </a:prstClr>
              </a:solidFill>
            </a:endParaRPr>
          </a:p>
        </p:txBody>
      </p:sp>
      <p:sp>
        <p:nvSpPr>
          <p:cNvPr id="7" name="頁尾版面配置區 4"/>
          <p:cNvSpPr>
            <a:spLocks noGrp="1"/>
          </p:cNvSpPr>
          <p:nvPr>
            <p:ph type="ftr" sz="quarter" idx="15"/>
          </p:nvPr>
        </p:nvSpPr>
        <p:spPr/>
        <p:txBody>
          <a:bodyPr/>
          <a:lstStyle>
            <a:lvl1pPr>
              <a:defRPr/>
            </a:lvl1pPr>
          </a:lstStyle>
          <a:p>
            <a:pPr>
              <a:defRPr/>
            </a:pPr>
            <a:endParaRPr lang="zh-TW" altLang="en-US">
              <a:solidFill>
                <a:prstClr val="black">
                  <a:tint val="75000"/>
                </a:prstClr>
              </a:solidFill>
            </a:endParaRPr>
          </a:p>
        </p:txBody>
      </p:sp>
      <p:sp>
        <p:nvSpPr>
          <p:cNvPr id="9" name="投影片編號版面配置區 5"/>
          <p:cNvSpPr>
            <a:spLocks noGrp="1"/>
          </p:cNvSpPr>
          <p:nvPr>
            <p:ph type="sldNum" sz="quarter" idx="16"/>
          </p:nvPr>
        </p:nvSpPr>
        <p:spPr/>
        <p:txBody>
          <a:bodyPr/>
          <a:lstStyle>
            <a:lvl1pPr>
              <a:defRPr/>
            </a:lvl1pPr>
          </a:lstStyle>
          <a:p>
            <a:pPr>
              <a:defRPr/>
            </a:pPr>
            <a:fld id="{620B626C-7E9B-45DD-B951-EB10FCB05BC4}" type="slidenum">
              <a:rPr lang="zh-TW" altLang="en-US"/>
              <a:pPr>
                <a:defRPr/>
              </a:pPr>
              <a:t>‹#›</a:t>
            </a:fld>
            <a:endParaRPr lang="zh-TW" altLang="en-US"/>
          </a:p>
        </p:txBody>
      </p:sp>
    </p:spTree>
    <p:extLst>
      <p:ext uri="{BB962C8B-B14F-4D97-AF65-F5344CB8AC3E}">
        <p14:creationId xmlns="" xmlns:p14="http://schemas.microsoft.com/office/powerpoint/2010/main" val="3422789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5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1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685800" rtl="0" eaLnBrk="1" fontAlgn="auto" latinLnBrk="0" hangingPunct="1">
              <a:lnSpc>
                <a:spcPts val="1650"/>
              </a:lnSpc>
              <a:spcBef>
                <a:spcPct val="20000"/>
              </a:spcBef>
              <a:spcAft>
                <a:spcPts val="0"/>
              </a:spcAft>
              <a:buClrTx/>
              <a:buSzTx/>
              <a:buFont typeface="Wingdings" panose="05000000000000000000" pitchFamily="2" charset="2"/>
              <a:buNone/>
              <a:tabLst/>
              <a:defRPr sz="975">
                <a:solidFill>
                  <a:schemeClr val="tx1">
                    <a:tint val="75000"/>
                  </a:schemeClr>
                </a:solidFill>
                <a:latin typeface="微軟正黑體" panose="020B0604030504040204" pitchFamily="34" charset="-120"/>
                <a:ea typeface="微軟正黑體" panose="020B0604030504040204" pitchFamily="34" charset="-12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p:txBody>
          <a:bodyPr/>
          <a:lstStyle/>
          <a:p>
            <a:fld id="{30C38663-EBB9-45C5-96F9-F60323051C36}" type="datetimeFigureOut">
              <a:rPr lang="zh-TW" altLang="en-US" smtClean="0"/>
              <a:pPr/>
              <a:t>2021/05/25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2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 xmlns:p14="http://schemas.microsoft.com/office/powerpoint/2010/main" val="34400195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1_標題投影片">
  <p:cSld name="9_標題投影片">
    <p:spTree>
      <p:nvGrpSpPr>
        <p:cNvPr id="1" name="Shape 26"/>
        <p:cNvGrpSpPr/>
        <p:nvPr/>
      </p:nvGrpSpPr>
      <p:grpSpPr>
        <a:xfrm>
          <a:off x="0" y="0"/>
          <a:ext cx="0" cy="0"/>
          <a:chOff x="0" y="0"/>
          <a:chExt cx="0" cy="0"/>
        </a:xfrm>
      </p:grpSpPr>
      <p:pic>
        <p:nvPicPr>
          <p:cNvPr id="27" name="Google Shape;27;p30" descr="P:\RW-Eason\wawa\大亞ppt&amp;簽名檔\ppt\大亞ppt空-08.jpg"/>
          <p:cNvPicPr preferRelativeResize="0"/>
          <p:nvPr/>
        </p:nvPicPr>
        <p:blipFill rotWithShape="1">
          <a:blip r:embed="rId2" cstate="print">
            <a:alphaModFix/>
          </a:blip>
          <a:srcRect/>
          <a:stretch/>
        </p:blipFill>
        <p:spPr>
          <a:xfrm>
            <a:off x="0" y="0"/>
            <a:ext cx="9144000" cy="6858504"/>
          </a:xfrm>
          <a:prstGeom prst="rect">
            <a:avLst/>
          </a:prstGeom>
          <a:noFill/>
          <a:ln>
            <a:noFill/>
          </a:ln>
        </p:spPr>
      </p:pic>
      <p:sp>
        <p:nvSpPr>
          <p:cNvPr id="28" name="Google Shape;28;p30"/>
          <p:cNvSpPr txBox="1">
            <a:spLocks noGrp="1"/>
          </p:cNvSpPr>
          <p:nvPr>
            <p:ph type="ctrTitle"/>
          </p:nvPr>
        </p:nvSpPr>
        <p:spPr>
          <a:xfrm>
            <a:off x="904056" y="692696"/>
            <a:ext cx="7772400" cy="792088"/>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Clr>
                <a:schemeClr val="dk1"/>
              </a:buClr>
              <a:buSzPts val="2800"/>
              <a:buFont typeface="Microsoft JhengHei"/>
              <a:buNone/>
              <a:defRPr sz="2100">
                <a:latin typeface="Microsoft JhengHei"/>
                <a:ea typeface="Microsoft JhengHei"/>
                <a:cs typeface="Microsoft JhengHei"/>
                <a:sym typeface="Microsoft JhengHe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0"/>
          <p:cNvSpPr txBox="1">
            <a:spLocks noGrp="1"/>
          </p:cNvSpPr>
          <p:nvPr>
            <p:ph type="subTitle" idx="1"/>
          </p:nvPr>
        </p:nvSpPr>
        <p:spPr>
          <a:xfrm>
            <a:off x="899592" y="2348880"/>
            <a:ext cx="6616824" cy="2952328"/>
          </a:xfrm>
          <a:prstGeom prst="rect">
            <a:avLst/>
          </a:prstGeom>
          <a:noFill/>
          <a:ln>
            <a:noFill/>
          </a:ln>
        </p:spPr>
        <p:txBody>
          <a:bodyPr spcFirstLastPara="1" wrap="square" lIns="91425" tIns="45700" rIns="91425" bIns="45700" anchor="t" anchorCtr="0">
            <a:normAutofit/>
          </a:bodyPr>
          <a:lstStyle>
            <a:lvl1pPr marR="0" lvl="0" algn="l">
              <a:lnSpc>
                <a:spcPct val="169230"/>
              </a:lnSpc>
              <a:spcBef>
                <a:spcPts val="195"/>
              </a:spcBef>
              <a:spcAft>
                <a:spcPts val="0"/>
              </a:spcAft>
              <a:buClr>
                <a:srgbClr val="888888"/>
              </a:buClr>
              <a:buSzPts val="1300"/>
              <a:buFont typeface="Noto Sans Symbols"/>
              <a:buNone/>
              <a:defRPr sz="975">
                <a:solidFill>
                  <a:srgbClr val="888888"/>
                </a:solidFill>
                <a:latin typeface="Microsoft JhengHei"/>
                <a:ea typeface="Microsoft JhengHei"/>
                <a:cs typeface="Microsoft JhengHei"/>
                <a:sym typeface="Microsoft JhengHei"/>
              </a:defRPr>
            </a:lvl1pPr>
            <a:lvl2pPr lvl="1" algn="ctr">
              <a:spcBef>
                <a:spcPts val="420"/>
              </a:spcBef>
              <a:spcAft>
                <a:spcPts val="0"/>
              </a:spcAft>
              <a:buClr>
                <a:srgbClr val="888888"/>
              </a:buClr>
              <a:buSzPts val="2800"/>
              <a:buNone/>
              <a:defRPr>
                <a:solidFill>
                  <a:srgbClr val="888888"/>
                </a:solidFill>
              </a:defRPr>
            </a:lvl2pPr>
            <a:lvl3pPr lvl="2" algn="ctr">
              <a:spcBef>
                <a:spcPts val="360"/>
              </a:spcBef>
              <a:spcAft>
                <a:spcPts val="0"/>
              </a:spcAft>
              <a:buClr>
                <a:srgbClr val="888888"/>
              </a:buClr>
              <a:buSzPts val="2400"/>
              <a:buNone/>
              <a:defRPr>
                <a:solidFill>
                  <a:srgbClr val="888888"/>
                </a:solidFill>
              </a:defRPr>
            </a:lvl3pPr>
            <a:lvl4pPr lvl="3" algn="ctr">
              <a:spcBef>
                <a:spcPts val="300"/>
              </a:spcBef>
              <a:spcAft>
                <a:spcPts val="0"/>
              </a:spcAft>
              <a:buClr>
                <a:srgbClr val="888888"/>
              </a:buClr>
              <a:buSzPts val="2000"/>
              <a:buNone/>
              <a:defRPr>
                <a:solidFill>
                  <a:srgbClr val="888888"/>
                </a:solidFill>
              </a:defRPr>
            </a:lvl4pPr>
            <a:lvl5pPr lvl="4" algn="ctr">
              <a:spcBef>
                <a:spcPts val="300"/>
              </a:spcBef>
              <a:spcAft>
                <a:spcPts val="0"/>
              </a:spcAft>
              <a:buClr>
                <a:srgbClr val="888888"/>
              </a:buClr>
              <a:buSzPts val="2000"/>
              <a:buNone/>
              <a:defRPr>
                <a:solidFill>
                  <a:srgbClr val="888888"/>
                </a:solidFill>
              </a:defRPr>
            </a:lvl5pPr>
            <a:lvl6pPr lvl="5" algn="ctr">
              <a:spcBef>
                <a:spcPts val="300"/>
              </a:spcBef>
              <a:spcAft>
                <a:spcPts val="0"/>
              </a:spcAft>
              <a:buClr>
                <a:srgbClr val="888888"/>
              </a:buClr>
              <a:buSzPts val="2000"/>
              <a:buNone/>
              <a:defRPr>
                <a:solidFill>
                  <a:srgbClr val="888888"/>
                </a:solidFill>
              </a:defRPr>
            </a:lvl6pPr>
            <a:lvl7pPr lvl="6" algn="ctr">
              <a:spcBef>
                <a:spcPts val="300"/>
              </a:spcBef>
              <a:spcAft>
                <a:spcPts val="0"/>
              </a:spcAft>
              <a:buClr>
                <a:srgbClr val="888888"/>
              </a:buClr>
              <a:buSzPts val="2000"/>
              <a:buNone/>
              <a:defRPr>
                <a:solidFill>
                  <a:srgbClr val="888888"/>
                </a:solidFill>
              </a:defRPr>
            </a:lvl7pPr>
            <a:lvl8pPr lvl="7" algn="ctr">
              <a:spcBef>
                <a:spcPts val="300"/>
              </a:spcBef>
              <a:spcAft>
                <a:spcPts val="0"/>
              </a:spcAft>
              <a:buClr>
                <a:srgbClr val="888888"/>
              </a:buClr>
              <a:buSzPts val="2000"/>
              <a:buNone/>
              <a:defRPr>
                <a:solidFill>
                  <a:srgbClr val="888888"/>
                </a:solidFill>
              </a:defRPr>
            </a:lvl8pPr>
            <a:lvl9pPr lvl="8" algn="ctr">
              <a:spcBef>
                <a:spcPts val="300"/>
              </a:spcBef>
              <a:spcAft>
                <a:spcPts val="0"/>
              </a:spcAft>
              <a:buClr>
                <a:srgbClr val="888888"/>
              </a:buClr>
              <a:buSzPts val="2000"/>
              <a:buNone/>
              <a:defRPr>
                <a:solidFill>
                  <a:srgbClr val="888888"/>
                </a:solidFill>
              </a:defRPr>
            </a:lvl9pPr>
          </a:lstStyle>
          <a:p>
            <a:endParaRPr/>
          </a:p>
        </p:txBody>
      </p:sp>
      <p:sp>
        <p:nvSpPr>
          <p:cNvPr id="30" name="Google Shape;30;p30"/>
          <p:cNvSpPr txBox="1">
            <a:spLocks noGrp="1"/>
          </p:cNvSpPr>
          <p:nvPr>
            <p:ph type="dt" idx="10"/>
          </p:nvPr>
        </p:nvSpPr>
        <p:spPr>
          <a:xfrm>
            <a:off x="457200" y="6356351"/>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0"/>
          <p:cNvSpPr txBox="1">
            <a:spLocks noGrp="1"/>
          </p:cNvSpPr>
          <p:nvPr>
            <p:ph type="ftr" idx="11"/>
          </p:nvPr>
        </p:nvSpPr>
        <p:spPr>
          <a:xfrm>
            <a:off x="3124200" y="6356351"/>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0"/>
          <p:cNvSpPr txBox="1">
            <a:spLocks noGrp="1"/>
          </p:cNvSpPr>
          <p:nvPr>
            <p:ph type="sldNum" idx="12"/>
          </p:nvPr>
        </p:nvSpPr>
        <p:spPr>
          <a:xfrm>
            <a:off x="6553200" y="6356351"/>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
        <p:nvSpPr>
          <p:cNvPr id="33" name="Google Shape;33;p30"/>
          <p:cNvSpPr txBox="1">
            <a:spLocks noGrp="1"/>
          </p:cNvSpPr>
          <p:nvPr>
            <p:ph type="body" idx="2"/>
          </p:nvPr>
        </p:nvSpPr>
        <p:spPr>
          <a:xfrm>
            <a:off x="899592" y="1484784"/>
            <a:ext cx="7776864" cy="792088"/>
          </a:xfrm>
          <a:prstGeom prst="rect">
            <a:avLst/>
          </a:prstGeom>
          <a:noFill/>
          <a:ln>
            <a:noFill/>
          </a:ln>
        </p:spPr>
        <p:txBody>
          <a:bodyPr spcFirstLastPara="1" wrap="square" lIns="91425" tIns="45700" rIns="91425" bIns="45700" anchor="t" anchorCtr="0">
            <a:normAutofit/>
          </a:bodyPr>
          <a:lstStyle>
            <a:lvl1pPr marL="342900" lvl="0" indent="-171450" algn="l">
              <a:spcBef>
                <a:spcPts val="240"/>
              </a:spcBef>
              <a:spcAft>
                <a:spcPts val="0"/>
              </a:spcAft>
              <a:buClr>
                <a:schemeClr val="dk1"/>
              </a:buClr>
              <a:buSzPts val="1600"/>
              <a:buNone/>
              <a:defRPr sz="1200">
                <a:latin typeface="Microsoft JhengHei"/>
                <a:ea typeface="Microsoft JhengHei"/>
                <a:cs typeface="Microsoft JhengHei"/>
                <a:sym typeface="Microsoft JhengHei"/>
              </a:defRPr>
            </a:lvl1pPr>
            <a:lvl2pPr marL="685800" lvl="1" indent="-257175" algn="l">
              <a:spcBef>
                <a:spcPts val="270"/>
              </a:spcBef>
              <a:spcAft>
                <a:spcPts val="0"/>
              </a:spcAft>
              <a:buClr>
                <a:schemeClr val="dk1"/>
              </a:buClr>
              <a:buSzPts val="1800"/>
              <a:buChar char="–"/>
              <a:defRPr/>
            </a:lvl2pPr>
            <a:lvl3pPr marL="1028700" lvl="2" indent="-257175" algn="l">
              <a:spcBef>
                <a:spcPts val="270"/>
              </a:spcBef>
              <a:spcAft>
                <a:spcPts val="0"/>
              </a:spcAft>
              <a:buClr>
                <a:schemeClr val="dk1"/>
              </a:buClr>
              <a:buSzPts val="1800"/>
              <a:buChar char="•"/>
              <a:defRPr/>
            </a:lvl3pPr>
            <a:lvl4pPr marL="1371600" lvl="3" indent="-257175" algn="l">
              <a:spcBef>
                <a:spcPts val="270"/>
              </a:spcBef>
              <a:spcAft>
                <a:spcPts val="0"/>
              </a:spcAft>
              <a:buClr>
                <a:schemeClr val="dk1"/>
              </a:buClr>
              <a:buSzPts val="1800"/>
              <a:buChar char="–"/>
              <a:defRPr/>
            </a:lvl4pPr>
            <a:lvl5pPr marL="1714500" lvl="4" indent="-257175" algn="l">
              <a:spcBef>
                <a:spcPts val="270"/>
              </a:spcBef>
              <a:spcAft>
                <a:spcPts val="0"/>
              </a:spcAft>
              <a:buClr>
                <a:schemeClr val="dk1"/>
              </a:buClr>
              <a:buSzPts val="1800"/>
              <a:buChar char="»"/>
              <a:defRPr/>
            </a:lvl5pPr>
            <a:lvl6pPr marL="2057400" lvl="5" indent="-257175" algn="l">
              <a:spcBef>
                <a:spcPts val="270"/>
              </a:spcBef>
              <a:spcAft>
                <a:spcPts val="0"/>
              </a:spcAft>
              <a:buClr>
                <a:schemeClr val="dk1"/>
              </a:buClr>
              <a:buSzPts val="1800"/>
              <a:buChar char="•"/>
              <a:defRPr/>
            </a:lvl6pPr>
            <a:lvl7pPr marL="2400300" lvl="6" indent="-257175" algn="l">
              <a:spcBef>
                <a:spcPts val="270"/>
              </a:spcBef>
              <a:spcAft>
                <a:spcPts val="0"/>
              </a:spcAft>
              <a:buClr>
                <a:schemeClr val="dk1"/>
              </a:buClr>
              <a:buSzPts val="1800"/>
              <a:buChar char="•"/>
              <a:defRPr/>
            </a:lvl7pPr>
            <a:lvl8pPr marL="2743200" lvl="7" indent="-257175" algn="l">
              <a:spcBef>
                <a:spcPts val="270"/>
              </a:spcBef>
              <a:spcAft>
                <a:spcPts val="0"/>
              </a:spcAft>
              <a:buClr>
                <a:schemeClr val="dk1"/>
              </a:buClr>
              <a:buSzPts val="1800"/>
              <a:buChar char="•"/>
              <a:defRPr/>
            </a:lvl8pPr>
            <a:lvl9pPr marL="3086100" lvl="8" indent="-257175" algn="l">
              <a:spcBef>
                <a:spcPts val="270"/>
              </a:spcBef>
              <a:spcAft>
                <a:spcPts val="0"/>
              </a:spcAft>
              <a:buClr>
                <a:schemeClr val="dk1"/>
              </a:buClr>
              <a:buSzPts val="1800"/>
              <a:buChar char="•"/>
              <a:defRPr/>
            </a:lvl9pPr>
          </a:lstStyle>
          <a:p>
            <a:endParaRPr/>
          </a:p>
        </p:txBody>
      </p:sp>
    </p:spTree>
    <p:extLst>
      <p:ext uri="{BB962C8B-B14F-4D97-AF65-F5344CB8AC3E}">
        <p14:creationId xmlns="" xmlns:p14="http://schemas.microsoft.com/office/powerpoint/2010/main" val="4214487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pic>
        <p:nvPicPr>
          <p:cNvPr id="2" name="Picture 2" descr="C:\Users\easoncl.chien\Desktop\ppt\大亞ppt-09.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2_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9"/>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1" y="3886200"/>
            <a:ext cx="6400800" cy="1752600"/>
          </a:xfrm>
        </p:spPr>
        <p:txBody>
          <a:bodyPr/>
          <a:lstStyle>
            <a:lvl1pPr marL="0" indent="0" algn="ctr">
              <a:buNone/>
              <a:defRPr>
                <a:solidFill>
                  <a:schemeClr val="tx1">
                    <a:tint val="75000"/>
                  </a:schemeClr>
                </a:solidFill>
              </a:defRPr>
            </a:lvl1pPr>
            <a:lvl2pPr marL="349030" indent="0" algn="ctr">
              <a:buNone/>
              <a:defRPr>
                <a:solidFill>
                  <a:schemeClr val="tx1">
                    <a:tint val="75000"/>
                  </a:schemeClr>
                </a:solidFill>
              </a:defRPr>
            </a:lvl2pPr>
            <a:lvl3pPr marL="698060" indent="0" algn="ctr">
              <a:buNone/>
              <a:defRPr>
                <a:solidFill>
                  <a:schemeClr val="tx1">
                    <a:tint val="75000"/>
                  </a:schemeClr>
                </a:solidFill>
              </a:defRPr>
            </a:lvl3pPr>
            <a:lvl4pPr marL="1047091" indent="0" algn="ctr">
              <a:buNone/>
              <a:defRPr>
                <a:solidFill>
                  <a:schemeClr val="tx1">
                    <a:tint val="75000"/>
                  </a:schemeClr>
                </a:solidFill>
              </a:defRPr>
            </a:lvl4pPr>
            <a:lvl5pPr marL="1396121" indent="0" algn="ctr">
              <a:buNone/>
              <a:defRPr>
                <a:solidFill>
                  <a:schemeClr val="tx1">
                    <a:tint val="75000"/>
                  </a:schemeClr>
                </a:solidFill>
              </a:defRPr>
            </a:lvl5pPr>
            <a:lvl6pPr marL="1745151" indent="0" algn="ctr">
              <a:buNone/>
              <a:defRPr>
                <a:solidFill>
                  <a:schemeClr val="tx1">
                    <a:tint val="75000"/>
                  </a:schemeClr>
                </a:solidFill>
              </a:defRPr>
            </a:lvl6pPr>
            <a:lvl7pPr marL="2094180" indent="0" algn="ctr">
              <a:buNone/>
              <a:defRPr>
                <a:solidFill>
                  <a:schemeClr val="tx1">
                    <a:tint val="75000"/>
                  </a:schemeClr>
                </a:solidFill>
              </a:defRPr>
            </a:lvl7pPr>
            <a:lvl8pPr marL="2443211" indent="0" algn="ctr">
              <a:buNone/>
              <a:defRPr>
                <a:solidFill>
                  <a:schemeClr val="tx1">
                    <a:tint val="75000"/>
                  </a:schemeClr>
                </a:solidFill>
              </a:defRPr>
            </a:lvl8pPr>
            <a:lvl9pPr marL="2792242"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55DFEE25-ABFD-4B11-8BE4-62F5068DCDA3}" type="slidenum">
              <a:rPr lang="zh-TW" altLang="en-US" smtClean="0"/>
              <a:pPr/>
              <a:t>‹#›</a:t>
            </a:fld>
            <a:endParaRPr lang="zh-TW"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email">
            <a:extLst>
              <a:ext uri="{28A0092B-C50C-407E-A947-70E740481C1C}">
                <a14:useLocalDpi xmlns="" xmlns:a14="http://schemas.microsoft.com/office/drawing/2010/main"/>
              </a:ext>
            </a:extLst>
          </a:blip>
          <a:srcRect/>
          <a:stretch>
            <a:fillRect/>
          </a:stretch>
        </p:blipFill>
        <p:spPr bwMode="auto">
          <a:xfrm>
            <a:off x="0" y="0"/>
            <a:ext cx="9144000" cy="6858504"/>
          </a:xfrm>
          <a:prstGeom prst="rect">
            <a:avLst/>
          </a:prstGeom>
          <a:noFill/>
          <a:extLst>
            <a:ext uri="{909E8E84-426E-40DD-AFC4-6F175D3DCCD1}">
              <a14:hiddenFill xmlns=""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p:txBody>
          <a:bodyPr/>
          <a:lstStyle/>
          <a:p>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 xmlns:p14="http://schemas.microsoft.com/office/powerpoint/2010/main" val="2594950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email">
            <a:extLst>
              <a:ext uri="{28A0092B-C50C-407E-A947-70E740481C1C}">
                <a14:useLocalDpi xmlns="" xmlns:a14="http://schemas.microsoft.com/office/drawing/2010/main"/>
              </a:ext>
            </a:extLst>
          </a:blip>
          <a:srcRect/>
          <a:stretch>
            <a:fillRect/>
          </a:stretch>
        </p:blipFill>
        <p:spPr bwMode="auto">
          <a:xfrm>
            <a:off x="0" y="0"/>
            <a:ext cx="9144000" cy="6858504"/>
          </a:xfrm>
          <a:prstGeom prst="rect">
            <a:avLst/>
          </a:prstGeom>
          <a:noFill/>
          <a:extLst>
            <a:ext uri="{909E8E84-426E-40DD-AFC4-6F175D3DCCD1}">
              <a14:hiddenFill xmlns=""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p:txBody>
          <a:bodyPr/>
          <a:lstStyle/>
          <a:p>
            <a:endParaRPr lang="zh-TW" altLang="en-US">
              <a:solidFill>
                <a:prstClr val="black">
                  <a:tint val="75000"/>
                </a:prstClr>
              </a:solidFill>
            </a:endParaRPr>
          </a:p>
        </p:txBody>
      </p:sp>
      <p:sp>
        <p:nvSpPr>
          <p:cNvPr id="5" name="頁尾版面配置區 4"/>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p:cNvSpPr>
            <a:spLocks noGrp="1"/>
          </p:cNvSpPr>
          <p:nvPr>
            <p:ph type="sldNum" sz="quarter" idx="12"/>
          </p:nvPr>
        </p:nvSpPr>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 xmlns:p14="http://schemas.microsoft.com/office/powerpoint/2010/main" val="2594950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5_標題投影片">
    <p:spTree>
      <p:nvGrpSpPr>
        <p:cNvPr id="1" name=""/>
        <p:cNvGrpSpPr/>
        <p:nvPr/>
      </p:nvGrpSpPr>
      <p:grpSpPr>
        <a:xfrm>
          <a:off x="0" y="0"/>
          <a:ext cx="0" cy="0"/>
          <a:chOff x="0" y="0"/>
          <a:chExt cx="0" cy="0"/>
        </a:xfrm>
      </p:grpSpPr>
      <p:pic>
        <p:nvPicPr>
          <p:cNvPr id="6" name="Picture 2" descr="P:\RW-Eason\wawa\大亞ppt&amp;簽名檔\ppt\大亞ppt空-06.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7" name="副標題 2"/>
          <p:cNvSpPr txBox="1">
            <a:spLocks/>
          </p:cNvSpPr>
          <p:nvPr userDrawn="1"/>
        </p:nvSpPr>
        <p:spPr>
          <a:xfrm>
            <a:off x="4859338" y="836613"/>
            <a:ext cx="3241675" cy="431800"/>
          </a:xfrm>
          <a:prstGeom prst="rect">
            <a:avLst/>
          </a:prstGeom>
        </p:spPr>
        <p:txBody>
          <a:bodyPr>
            <a:normAutofit/>
          </a:bodyPr>
          <a:lst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fontAlgn="auto">
              <a:spcAft>
                <a:spcPts val="0"/>
              </a:spcAft>
              <a:defRPr/>
            </a:pPr>
            <a:endParaRPr kumimoji="0" lang="zh-TW" altLang="en-US" sz="1400" dirty="0"/>
          </a:p>
        </p:txBody>
      </p:sp>
      <p:sp>
        <p:nvSpPr>
          <p:cNvPr id="2" name="標題 1"/>
          <p:cNvSpPr>
            <a:spLocks noGrp="1"/>
          </p:cNvSpPr>
          <p:nvPr>
            <p:ph type="ctrTitle"/>
          </p:nvPr>
        </p:nvSpPr>
        <p:spPr>
          <a:xfrm>
            <a:off x="1043608" y="2634481"/>
            <a:ext cx="7772400" cy="434479"/>
          </a:xfrm>
        </p:spPr>
        <p:txBody>
          <a:bodyPr>
            <a:normAutofit/>
          </a:bodyPr>
          <a:lstStyle>
            <a:lvl1pPr algn="l">
              <a:defRPr sz="2800" baseline="0">
                <a:latin typeface="微軟正黑體" panose="020B0604030504040204" pitchFamily="34" charset="-120"/>
                <a:ea typeface="微軟正黑體" panose="020B0604030504040204" pitchFamily="34" charset="-120"/>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043608" y="3140716"/>
            <a:ext cx="7776864" cy="360292"/>
          </a:xfrm>
        </p:spPr>
        <p:txBody>
          <a:bodyPr/>
          <a:lstStyle>
            <a:lvl1pPr marL="0" indent="0" algn="l">
              <a:buNone/>
              <a:defRPr sz="2000">
                <a:solidFill>
                  <a:schemeClr val="tx1"/>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zh-TW" altLang="en-US" dirty="0"/>
          </a:p>
        </p:txBody>
      </p:sp>
      <p:sp>
        <p:nvSpPr>
          <p:cNvPr id="13" name="內容版面配置區 12"/>
          <p:cNvSpPr>
            <a:spLocks noGrp="1"/>
          </p:cNvSpPr>
          <p:nvPr>
            <p:ph sz="quarter" idx="11"/>
          </p:nvPr>
        </p:nvSpPr>
        <p:spPr>
          <a:xfrm>
            <a:off x="1043608" y="3645024"/>
            <a:ext cx="7704062" cy="431328"/>
          </a:xfrm>
        </p:spPr>
        <p:txBody>
          <a:bodyPr>
            <a:normAutofit/>
          </a:bodyPr>
          <a:lstStyle>
            <a:lvl1pPr marL="0" indent="0">
              <a:buNone/>
              <a:defRPr sz="1200">
                <a:latin typeface="微軟正黑體" panose="020B0604030504040204" pitchFamily="34" charset="-120"/>
                <a:ea typeface="微軟正黑體" panose="020B0604030504040204" pitchFamily="34" charset="-120"/>
              </a:defRPr>
            </a:lvl1pPr>
            <a:lvl5pPr marL="1828800" indent="0">
              <a:buNone/>
              <a:defRPr/>
            </a:lvl5pPr>
          </a:lstStyle>
          <a:p>
            <a:pPr lvl="0"/>
            <a:r>
              <a:rPr lang="zh-TW" altLang="en-US"/>
              <a:t>按一下以編輯母片文字樣式</a:t>
            </a:r>
          </a:p>
        </p:txBody>
      </p:sp>
      <p:sp>
        <p:nvSpPr>
          <p:cNvPr id="15" name="文字版面配置區 14"/>
          <p:cNvSpPr>
            <a:spLocks noGrp="1"/>
          </p:cNvSpPr>
          <p:nvPr>
            <p:ph type="body" sz="quarter" idx="12"/>
          </p:nvPr>
        </p:nvSpPr>
        <p:spPr>
          <a:xfrm>
            <a:off x="4227096" y="811812"/>
            <a:ext cx="4896296" cy="384940"/>
          </a:xfrm>
        </p:spPr>
        <p:txBody>
          <a:bodyPr>
            <a:normAutofit/>
          </a:bodyPr>
          <a:lstStyle>
            <a:lvl1pPr marL="0" indent="0">
              <a:buNone/>
              <a:defRPr sz="1400">
                <a:latin typeface="微軟正黑體" panose="020B0604030504040204" pitchFamily="34" charset="-120"/>
                <a:ea typeface="微軟正黑體" panose="020B0604030504040204" pitchFamily="34" charset="-120"/>
              </a:defRPr>
            </a:lvl1pPr>
          </a:lstStyle>
          <a:p>
            <a:pPr lvl="0"/>
            <a:r>
              <a:rPr lang="zh-TW" altLang="en-US"/>
              <a:t>按一下以編輯母片文字樣式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6_標題投影片">
    <p:spTree>
      <p:nvGrpSpPr>
        <p:cNvPr id="1" name=""/>
        <p:cNvGrpSpPr/>
        <p:nvPr/>
      </p:nvGrpSpPr>
      <p:grpSpPr>
        <a:xfrm>
          <a:off x="0" y="0"/>
          <a:ext cx="0" cy="0"/>
          <a:chOff x="0" y="0"/>
          <a:chExt cx="0" cy="0"/>
        </a:xfrm>
      </p:grpSpPr>
      <p:pic>
        <p:nvPicPr>
          <p:cNvPr id="5122" name="Picture 2" descr="P:\RW-Eason\wawa\大亞ppt&amp;簽名檔\ppt\大亞ppt空-08.jpg"/>
          <p:cNvPicPr>
            <a:picLocks noChangeAspect="1" noChangeArrowheads="1"/>
          </p:cNvPicPr>
          <p:nvPr userDrawn="1"/>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504"/>
          </a:xfrm>
          <a:prstGeom prst="rect">
            <a:avLst/>
          </a:prstGeom>
          <a:noFill/>
          <a:extLst>
            <a:ext uri="{909E8E84-426E-40DD-AFC4-6F175D3DCCD1}">
              <a14:hiddenFill xmlns="" xmlns:a14="http://schemas.microsoft.com/office/drawing/2010/main">
                <a:solidFill>
                  <a:srgbClr val="FFFFFF"/>
                </a:solidFill>
              </a14:hiddenFill>
            </a:ext>
          </a:extLst>
        </p:spPr>
      </p:pic>
      <p:sp>
        <p:nvSpPr>
          <p:cNvPr id="2" name="標題 1"/>
          <p:cNvSpPr>
            <a:spLocks noGrp="1"/>
          </p:cNvSpPr>
          <p:nvPr>
            <p:ph type="ctrTitle" hasCustomPrompt="1"/>
          </p:nvPr>
        </p:nvSpPr>
        <p:spPr>
          <a:xfrm>
            <a:off x="904056" y="692696"/>
            <a:ext cx="7772400" cy="792088"/>
          </a:xfrm>
        </p:spPr>
        <p:txBody>
          <a:bodyPr>
            <a:normAutofit/>
          </a:bodyPr>
          <a:lstStyle>
            <a:lvl1pPr algn="l">
              <a:defRPr sz="2800">
                <a:latin typeface="微軟正黑體" panose="020B0604030504040204" pitchFamily="34" charset="-120"/>
                <a:ea typeface="微軟正黑體" panose="020B0604030504040204" pitchFamily="34" charset="-120"/>
              </a:defRPr>
            </a:lvl1pPr>
          </a:lstStyle>
          <a:p>
            <a:r>
              <a:rPr lang="zh-TW" altLang="en-US" dirty="0"/>
              <a:t>內文標題</a:t>
            </a:r>
            <a:r>
              <a:rPr lang="en-US" altLang="zh-TW" dirty="0"/>
              <a:t>(</a:t>
            </a:r>
            <a:r>
              <a:rPr lang="zh-TW" altLang="en-US" dirty="0"/>
              <a:t>微軟正黑體 </a:t>
            </a:r>
            <a:r>
              <a:rPr lang="en-US" altLang="zh-TW" dirty="0"/>
              <a:t>Regular 28 </a:t>
            </a:r>
            <a:r>
              <a:rPr lang="en-US" altLang="zh-TW" dirty="0" err="1"/>
              <a:t>pt</a:t>
            </a:r>
            <a:r>
              <a:rPr lang="en-US" altLang="zh-TW" dirty="0"/>
              <a:t>)</a:t>
            </a:r>
            <a:endParaRPr lang="zh-TW" altLang="en-US" dirty="0"/>
          </a:p>
        </p:txBody>
      </p:sp>
      <p:sp>
        <p:nvSpPr>
          <p:cNvPr id="3" name="副標題 2"/>
          <p:cNvSpPr>
            <a:spLocks noGrp="1"/>
          </p:cNvSpPr>
          <p:nvPr>
            <p:ph type="subTitle" idx="1" hasCustomPrompt="1"/>
          </p:nvPr>
        </p:nvSpPr>
        <p:spPr>
          <a:xfrm>
            <a:off x="899592" y="2348880"/>
            <a:ext cx="6616824" cy="2952328"/>
          </a:xfrm>
        </p:spPr>
        <p:txBody>
          <a:bodyPr>
            <a:normAutofit/>
          </a:bodyPr>
          <a:lstStyle>
            <a:lvl1pPr marL="0" marR="0" indent="0" algn="l" defTabSz="914400" rtl="0" eaLnBrk="1" fontAlgn="auto" latinLnBrk="0" hangingPunct="1">
              <a:lnSpc>
                <a:spcPts val="2200"/>
              </a:lnSpc>
              <a:spcBef>
                <a:spcPct val="20000"/>
              </a:spcBef>
              <a:spcAft>
                <a:spcPts val="0"/>
              </a:spcAft>
              <a:buClrTx/>
              <a:buSzTx/>
              <a:buFont typeface="Wingdings" panose="05000000000000000000" pitchFamily="2" charset="2"/>
              <a:buNone/>
              <a:tabLst/>
              <a:defRPr sz="1300">
                <a:solidFill>
                  <a:schemeClr val="tx1">
                    <a:tint val="75000"/>
                  </a:schemeClr>
                </a:solidFill>
                <a:latin typeface="微軟正黑體" panose="020B0604030504040204" pitchFamily="34" charset="-120"/>
                <a:ea typeface="微軟正黑體" panose="020B0604030504040204" pitchFamily="34" charset="-12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dirty="0"/>
              <a:t>●簡報提示文字微軟正黑體</a:t>
            </a:r>
            <a:r>
              <a:rPr lang="en-US" altLang="zh-TW" dirty="0"/>
              <a:t>Regular 13pt</a:t>
            </a:r>
          </a:p>
          <a:p>
            <a:r>
              <a:rPr lang="en-US" altLang="zh-TW" dirty="0"/>
              <a:t>-</a:t>
            </a:r>
            <a:r>
              <a:rPr lang="zh-TW" altLang="en-US" dirty="0"/>
              <a:t>簡報內文文字微軟正黑體</a:t>
            </a:r>
            <a:r>
              <a:rPr lang="en-US" altLang="zh-TW" dirty="0"/>
              <a:t>Regular</a:t>
            </a:r>
            <a:r>
              <a:rPr lang="zh-TW" altLang="en-US" dirty="0"/>
              <a:t>，撰寫內文從這裡開始撰寫內文從這裡開始</a:t>
            </a:r>
            <a:endParaRPr lang="en-US" altLang="zh-TW" dirty="0"/>
          </a:p>
          <a:p>
            <a:r>
              <a:rPr lang="zh-TW" altLang="en-US" dirty="0"/>
              <a:t>簡報提示文字微軟正黑體</a:t>
            </a:r>
            <a:r>
              <a:rPr lang="en-US" altLang="zh-TW" dirty="0"/>
              <a:t>Regular</a:t>
            </a:r>
          </a:p>
          <a:p>
            <a:r>
              <a:rPr lang="zh-TW" altLang="en-US" dirty="0"/>
              <a:t>簡報提示文字微軟正黑體</a:t>
            </a:r>
            <a:r>
              <a:rPr lang="en-US" altLang="zh-TW" dirty="0"/>
              <a:t>Regular</a:t>
            </a:r>
          </a:p>
          <a:p>
            <a:endParaRPr lang="zh-TW" altLang="en-US" dirty="0"/>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30C38663-EBB9-45C5-96F9-F60323051C36}" type="datetimeFigureOut">
              <a:rPr lang="zh-TW" altLang="en-US" smtClean="0"/>
              <a:pPr/>
              <a:t>2021/05/25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p>
            <a:fld id="{58C89DEB-3A96-4859-9A12-208015B5559B}" type="slidenum">
              <a:rPr lang="zh-TW" altLang="en-US" smtClean="0"/>
              <a:pPr/>
              <a:t>‹#›</a:t>
            </a:fld>
            <a:endParaRPr lang="zh-TW" altLang="en-US"/>
          </a:p>
        </p:txBody>
      </p:sp>
      <p:sp>
        <p:nvSpPr>
          <p:cNvPr id="8" name="文字版面配置區 7"/>
          <p:cNvSpPr>
            <a:spLocks noGrp="1"/>
          </p:cNvSpPr>
          <p:nvPr>
            <p:ph type="body" sz="quarter" idx="13" hasCustomPrompt="1"/>
          </p:nvPr>
        </p:nvSpPr>
        <p:spPr>
          <a:xfrm>
            <a:off x="899592" y="1484784"/>
            <a:ext cx="7776864" cy="792088"/>
          </a:xfrm>
        </p:spPr>
        <p:txBody>
          <a:bodyPr>
            <a:normAutofit/>
          </a:bodyPr>
          <a:lstStyle>
            <a:lvl1pPr marL="0" indent="0">
              <a:buNone/>
              <a:defRPr sz="1600" baseline="0">
                <a:latin typeface="微軟正黑體" panose="020B0604030504040204" pitchFamily="34" charset="-120"/>
                <a:ea typeface="微軟正黑體" panose="020B0604030504040204" pitchFamily="34" charset="-120"/>
              </a:defRPr>
            </a:lvl1pPr>
          </a:lstStyle>
          <a:p>
            <a:pPr lvl="0"/>
            <a:r>
              <a:rPr lang="zh-TW" altLang="en-US" dirty="0"/>
              <a:t>簡報內文文字微軟正黑體</a:t>
            </a:r>
            <a:r>
              <a:rPr lang="en-US" altLang="zh-TW" dirty="0"/>
              <a:t>Regular 16pt </a:t>
            </a:r>
            <a:r>
              <a:rPr lang="zh-TW" altLang="en-US" dirty="0"/>
              <a:t>，撰寫內文從這裡開始撰寫內文從這裡撰寫內文從這裡開始撰寫內文從這裡開始 </a:t>
            </a:r>
            <a:r>
              <a:rPr lang="en-US" altLang="zh-TW" dirty="0"/>
              <a:t>(Regular 16pt)</a:t>
            </a:r>
            <a:endParaRPr lang="zh-TW" altLang="en-US" dirty="0"/>
          </a:p>
        </p:txBody>
      </p:sp>
    </p:spTree>
    <p:extLst>
      <p:ext uri="{BB962C8B-B14F-4D97-AF65-F5344CB8AC3E}">
        <p14:creationId xmlns="" xmlns:p14="http://schemas.microsoft.com/office/powerpoint/2010/main" val="1451579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21" Type="http://schemas.openxmlformats.org/officeDocument/2006/relationships/theme" Target="../theme/theme2.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kumimoji="0" sz="1200">
                <a:solidFill>
                  <a:schemeClr val="tx1">
                    <a:tint val="75000"/>
                  </a:schemeClr>
                </a:solidFill>
                <a:latin typeface="+mn-lt"/>
                <a:ea typeface="+mn-ea"/>
              </a:defRPr>
            </a:lvl1pPr>
          </a:lstStyle>
          <a:p>
            <a:pPr>
              <a:defRPr/>
            </a:pPr>
            <a:endParaRPr lang="zh-TW" altLang="en-US">
              <a:solidFill>
                <a:prstClr val="black">
                  <a:tint val="75000"/>
                </a:prstClr>
              </a:solidFill>
            </a:endParaRPr>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kumimoji="0" sz="1200">
                <a:solidFill>
                  <a:schemeClr val="tx1">
                    <a:tint val="75000"/>
                  </a:schemeClr>
                </a:solidFill>
                <a:latin typeface="+mn-lt"/>
                <a:ea typeface="+mn-ea"/>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0" sz="1200">
                <a:solidFill>
                  <a:srgbClr val="898989"/>
                </a:solidFill>
                <a:ea typeface="新細明體" pitchFamily="18" charset="-120"/>
              </a:defRPr>
            </a:lvl1pPr>
          </a:lstStyle>
          <a:p>
            <a:pPr>
              <a:defRPr/>
            </a:pPr>
            <a:fld id="{9A55D161-D009-4FA8-971D-BA54D78762E2}"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45" r:id="rId14"/>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6pPr>
      <a:lvl7pPr marL="9144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7pPr>
      <a:lvl8pPr marL="13716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8pPr>
      <a:lvl9pPr marL="1828800" algn="ctr" rtl="0" fontAlgn="base">
        <a:spcBef>
          <a:spcPct val="0"/>
        </a:spcBef>
        <a:spcAft>
          <a:spcPct val="0"/>
        </a:spcAft>
        <a:defRPr sz="4400">
          <a:solidFill>
            <a:schemeClr val="tx1"/>
          </a:solidFill>
          <a:latin typeface="Calibri" panose="020F0502020204030204" pitchFamily="34" charset="0"/>
          <a:ea typeface="新細明體" panose="02020500000000000000" pitchFamily="18"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TW" altLang="en-US"/>
          </a:p>
        </p:txBody>
      </p:sp>
      <p:sp>
        <p:nvSpPr>
          <p:cNvPr id="5" name="頁尾版面配置區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EF9C50-7927-4CF5-A68E-0A99E818B14C}" type="slidenum">
              <a:rPr lang="zh-TW" altLang="en-US" smtClean="0"/>
              <a:pPr/>
              <a:t>‹#›</a:t>
            </a:fld>
            <a:endParaRPr lang="zh-TW" altLang="en-US"/>
          </a:p>
        </p:txBody>
      </p:sp>
    </p:spTree>
    <p:extLst>
      <p:ext uri="{BB962C8B-B14F-4D97-AF65-F5344CB8AC3E}">
        <p14:creationId xmlns="" xmlns:p14="http://schemas.microsoft.com/office/powerpoint/2010/main" val="266045335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4" r:id="rId20"/>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emf"/><Relationship Id="rId2" Type="http://schemas.openxmlformats.org/officeDocument/2006/relationships/image" Target="../media/image9.png"/><Relationship Id="rId1" Type="http://schemas.openxmlformats.org/officeDocument/2006/relationships/slideLayout" Target="../slideLayouts/slideLayout16.xml"/><Relationship Id="rId6" Type="http://schemas.openxmlformats.org/officeDocument/2006/relationships/image" Target="../media/image13.emf"/><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emf"/><Relationship Id="rId7" Type="http://schemas.openxmlformats.org/officeDocument/2006/relationships/image" Target="../media/image18.png"/><Relationship Id="rId2" Type="http://schemas.openxmlformats.org/officeDocument/2006/relationships/image" Target="../media/image13.emf"/><Relationship Id="rId1" Type="http://schemas.openxmlformats.org/officeDocument/2006/relationships/slideLayout" Target="../slideLayouts/slideLayout1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9.png"/><Relationship Id="rId1" Type="http://schemas.openxmlformats.org/officeDocument/2006/relationships/slideLayout" Target="../slideLayouts/slideLayout16.xml"/><Relationship Id="rId5" Type="http://schemas.openxmlformats.org/officeDocument/2006/relationships/image" Target="../media/image14.emf"/><Relationship Id="rId4" Type="http://schemas.openxmlformats.org/officeDocument/2006/relationships/image" Target="../media/image20.emf"/></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13.emf"/><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4.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ctrTitle"/>
          </p:nvPr>
        </p:nvSpPr>
        <p:spPr>
          <a:xfrm>
            <a:off x="1047750" y="2440683"/>
            <a:ext cx="7772400" cy="433388"/>
          </a:xfrm>
        </p:spPr>
        <p:txBody>
          <a:bodyPr rtlCol="0">
            <a:noAutofit/>
          </a:bodyPr>
          <a:lstStyle/>
          <a:p>
            <a:pPr eaLnBrk="1" fontAlgn="auto" hangingPunct="1">
              <a:spcAft>
                <a:spcPts val="0"/>
              </a:spcAft>
              <a:defRPr/>
            </a:pPr>
            <a:r>
              <a:rPr lang="en-US" altLang="zh-TW" dirty="0" smtClean="0"/>
              <a:t>2021</a:t>
            </a:r>
            <a:r>
              <a:rPr lang="zh-TW" altLang="en-US" dirty="0" smtClean="0"/>
              <a:t> </a:t>
            </a:r>
            <a:r>
              <a:rPr lang="en-US" altLang="zh-TW" dirty="0" smtClean="0"/>
              <a:t>Q1 Results Presentation</a:t>
            </a:r>
            <a:endParaRPr lang="zh-TW" altLang="en-US" dirty="0"/>
          </a:p>
        </p:txBody>
      </p:sp>
      <p:sp>
        <p:nvSpPr>
          <p:cNvPr id="5" name="副標題 4"/>
          <p:cNvSpPr>
            <a:spLocks noGrp="1"/>
          </p:cNvSpPr>
          <p:nvPr>
            <p:ph type="subTitle" idx="1"/>
          </p:nvPr>
        </p:nvSpPr>
        <p:spPr>
          <a:xfrm>
            <a:off x="1042988" y="3282950"/>
            <a:ext cx="7777162" cy="360363"/>
          </a:xfrm>
        </p:spPr>
        <p:txBody>
          <a:bodyPr rtlCol="0">
            <a:normAutofit fontScale="85000" lnSpcReduction="20000"/>
          </a:bodyPr>
          <a:lstStyle/>
          <a:p>
            <a:pPr eaLnBrk="1" fontAlgn="auto" hangingPunct="1">
              <a:spcAft>
                <a:spcPts val="0"/>
              </a:spcAft>
              <a:defRPr/>
            </a:pPr>
            <a:r>
              <a:rPr lang="en-US" altLang="zh-TW" sz="2400" dirty="0" smtClean="0"/>
              <a:t>TA YA</a:t>
            </a:r>
            <a:r>
              <a:rPr lang="zh-TW" altLang="en-US" sz="2400" dirty="0" smtClean="0"/>
              <a:t> </a:t>
            </a:r>
            <a:r>
              <a:rPr lang="en-US" altLang="zh-TW" sz="2400" dirty="0" smtClean="0"/>
              <a:t>Group Overview &amp; Financial Highlights</a:t>
            </a:r>
            <a:endParaRPr lang="zh-TW" altLang="en-US" sz="2400" dirty="0" smtClean="0"/>
          </a:p>
          <a:p>
            <a:pPr eaLnBrk="1" fontAlgn="auto" hangingPunct="1">
              <a:spcAft>
                <a:spcPts val="0"/>
              </a:spcAft>
              <a:buFont typeface="Arial" panose="020B0604020202020204" pitchFamily="34" charset="0"/>
              <a:buNone/>
              <a:defRPr/>
            </a:pPr>
            <a:endParaRPr lang="zh-TW" altLang="en-US" dirty="0"/>
          </a:p>
        </p:txBody>
      </p:sp>
      <p:sp>
        <p:nvSpPr>
          <p:cNvPr id="8195" name="內容版面配置區 5"/>
          <p:cNvSpPr>
            <a:spLocks noGrp="1"/>
          </p:cNvSpPr>
          <p:nvPr>
            <p:ph sz="quarter" idx="11"/>
          </p:nvPr>
        </p:nvSpPr>
        <p:spPr>
          <a:xfrm>
            <a:off x="1073499" y="3859213"/>
            <a:ext cx="7704137" cy="431800"/>
          </a:xfrm>
        </p:spPr>
        <p:txBody>
          <a:bodyPr>
            <a:normAutofit/>
          </a:bodyPr>
          <a:lstStyle/>
          <a:p>
            <a:pPr eaLnBrk="1" hangingPunct="1"/>
            <a:r>
              <a:rPr lang="en-US" altLang="zh-TW" sz="1800" dirty="0" smtClean="0"/>
              <a:t>Company Spokesman</a:t>
            </a:r>
            <a:r>
              <a:rPr lang="zh-TW" altLang="en-US" sz="1800" dirty="0" smtClean="0"/>
              <a:t>：</a:t>
            </a:r>
            <a:r>
              <a:rPr lang="en-US" altLang="zh-TW" sz="1800" dirty="0" err="1" smtClean="0">
                <a:cs typeface="Times New Roman" pitchFamily="18" charset="0"/>
              </a:rPr>
              <a:t>Chen,Chung-Kuang</a:t>
            </a:r>
            <a:r>
              <a:rPr lang="en-US" altLang="zh-TW" sz="1800" dirty="0" smtClean="0">
                <a:cs typeface="Times New Roman" pitchFamily="18" charset="0"/>
              </a:rPr>
              <a:t> </a:t>
            </a:r>
            <a:endParaRPr lang="zh-TW" altLang="en-US" sz="1800" dirty="0"/>
          </a:p>
        </p:txBody>
      </p:sp>
      <p:sp>
        <p:nvSpPr>
          <p:cNvPr id="8196" name="文字版面配置區 6"/>
          <p:cNvSpPr>
            <a:spLocks noGrp="1"/>
          </p:cNvSpPr>
          <p:nvPr>
            <p:ph type="body" sz="quarter" idx="12"/>
          </p:nvPr>
        </p:nvSpPr>
        <p:spPr>
          <a:xfrm>
            <a:off x="4227513" y="811213"/>
            <a:ext cx="4895850" cy="601662"/>
          </a:xfrm>
        </p:spPr>
        <p:txBody>
          <a:bodyPr/>
          <a:lstStyle/>
          <a:p>
            <a:pPr eaLnBrk="1" hangingPunct="1"/>
            <a:r>
              <a:rPr lang="en-US" altLang="zh-TW" dirty="0" smtClean="0"/>
              <a:t>TA YA ELECTRIC WIRE &amp; CABLE CO., LTD.</a:t>
            </a:r>
          </a:p>
          <a:p>
            <a:pPr eaLnBrk="1" hangingPunct="1"/>
            <a:r>
              <a:rPr lang="en-US" altLang="zh-TW" dirty="0" smtClean="0"/>
              <a:t>Stock  Code: 1609</a:t>
            </a:r>
            <a:endParaRPr lang="zh-TW" altLang="en-US" dirty="0" smtClean="0"/>
          </a:p>
        </p:txBody>
      </p:sp>
      <p:sp>
        <p:nvSpPr>
          <p:cNvPr id="8" name="矩形 7"/>
          <p:cNvSpPr/>
          <p:nvPr/>
        </p:nvSpPr>
        <p:spPr>
          <a:xfrm>
            <a:off x="1042988" y="4291013"/>
            <a:ext cx="3312988" cy="4318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kumimoji="0" lang="en-US" altLang="zh-TW" sz="2000" dirty="0">
                <a:solidFill>
                  <a:schemeClr val="tx1">
                    <a:lumMod val="50000"/>
                    <a:lumOff val="50000"/>
                  </a:schemeClr>
                </a:solidFill>
                <a:latin typeface="微軟正黑體" pitchFamily="34" charset="-120"/>
                <a:ea typeface="微軟正黑體" pitchFamily="34" charset="-120"/>
              </a:rPr>
              <a:t>2021/05/27</a:t>
            </a:r>
            <a:endParaRPr kumimoji="0" lang="zh-TW" altLang="en-US" sz="2000" dirty="0">
              <a:solidFill>
                <a:schemeClr val="tx1">
                  <a:lumMod val="50000"/>
                  <a:lumOff val="50000"/>
                </a:schemeClr>
              </a:solidFill>
              <a:latin typeface="微軟正黑體" pitchFamily="34" charset="-120"/>
              <a:ea typeface="微軟正黑體" pitchFamily="34" charset="-12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899592" y="2204864"/>
            <a:ext cx="6616700" cy="2951163"/>
          </a:xfrm>
        </p:spPr>
        <p:txBody>
          <a:bodyPr rtlCol="0"/>
          <a:lstStyle/>
          <a:p>
            <a:pPr>
              <a:defRPr/>
            </a:pPr>
            <a:endParaRPr lang="zh-TW" altLang="en-US" dirty="0"/>
          </a:p>
        </p:txBody>
      </p:sp>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10</a:t>
            </a:fld>
            <a:endParaRPr lang="zh-TW" altLang="en-US"/>
          </a:p>
        </p:txBody>
      </p:sp>
      <p:sp>
        <p:nvSpPr>
          <p:cNvPr id="12" name="文字方塊 11"/>
          <p:cNvSpPr txBox="1"/>
          <p:nvPr/>
        </p:nvSpPr>
        <p:spPr>
          <a:xfrm>
            <a:off x="755576" y="1691516"/>
            <a:ext cx="5112568" cy="369332"/>
          </a:xfrm>
          <a:prstGeom prst="rect">
            <a:avLst/>
          </a:prstGeom>
          <a:noFill/>
        </p:spPr>
        <p:txBody>
          <a:bodyPr wrap="square" rtlCol="0">
            <a:spAutoFit/>
          </a:bodyPr>
          <a:lstStyle/>
          <a:p>
            <a:pPr>
              <a:buFont typeface="Arial" pitchFamily="34" charset="0"/>
              <a:buChar char="•"/>
            </a:pPr>
            <a:r>
              <a:rPr lang="en-US" altLang="zh-TW" dirty="0" smtClean="0"/>
              <a:t> Sales Volume Of Various Products: </a:t>
            </a:r>
            <a:endParaRPr lang="zh-TW" altLang="en-US" b="1" dirty="0">
              <a:latin typeface="微軟正黑體" pitchFamily="34" charset="-120"/>
              <a:ea typeface="微軟正黑體" pitchFamily="34" charset="-120"/>
            </a:endParaRPr>
          </a:p>
        </p:txBody>
      </p:sp>
      <p:grpSp>
        <p:nvGrpSpPr>
          <p:cNvPr id="2" name="群組 32"/>
          <p:cNvGrpSpPr/>
          <p:nvPr/>
        </p:nvGrpSpPr>
        <p:grpSpPr>
          <a:xfrm>
            <a:off x="827585" y="692695"/>
            <a:ext cx="4896543" cy="951423"/>
            <a:chOff x="827582" y="404663"/>
            <a:chExt cx="6865868" cy="1262608"/>
          </a:xfrm>
        </p:grpSpPr>
        <p:pic>
          <p:nvPicPr>
            <p:cNvPr id="34" name="圖片 33" descr="logo網頁用.png"/>
            <p:cNvPicPr preferRelativeResize="0">
              <a:picLocks noChangeAspect="1"/>
            </p:cNvPicPr>
            <p:nvPr/>
          </p:nvPicPr>
          <p:blipFill>
            <a:blip r:embed="rId2"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5" name="矩形 34"/>
            <p:cNvSpPr/>
            <p:nvPr/>
          </p:nvSpPr>
          <p:spPr>
            <a:xfrm>
              <a:off x="2539006" y="1030102"/>
              <a:ext cx="5154444" cy="637169"/>
            </a:xfrm>
            <a:prstGeom prst="rect">
              <a:avLst/>
            </a:prstGeom>
          </p:spPr>
          <p:txBody>
            <a:bodyPr wrap="square">
              <a:spAutoFit/>
            </a:bodyPr>
            <a:lstStyle/>
            <a:p>
              <a:pPr marL="285750" lvl="1" indent="-285750" defTabSz="1244600">
                <a:lnSpc>
                  <a:spcPct val="90000"/>
                </a:lnSpc>
                <a:spcAft>
                  <a:spcPct val="15000"/>
                </a:spcAft>
              </a:pPr>
              <a:r>
                <a:rPr lang="en-US" altLang="zh-TW" sz="2800" dirty="0" smtClean="0"/>
                <a:t>Financial </a:t>
              </a:r>
              <a:r>
                <a:rPr lang="en-US" altLang="zh-TW" sz="2800" dirty="0" smtClean="0">
                  <a:cs typeface="Times New Roman" pitchFamily="18" charset="0"/>
                </a:rPr>
                <a:t>Highlights</a:t>
              </a:r>
              <a:endParaRPr lang="zh-TW" altLang="en-US" sz="2800" b="1" dirty="0">
                <a:solidFill>
                  <a:schemeClr val="bg2">
                    <a:lumMod val="25000"/>
                  </a:schemeClr>
                </a:solidFill>
                <a:latin typeface="微軟正黑體" pitchFamily="34" charset="-120"/>
                <a:ea typeface="微軟正黑體" pitchFamily="34" charset="-120"/>
              </a:endParaRPr>
            </a:p>
          </p:txBody>
        </p:sp>
      </p:grpSp>
      <p:graphicFrame>
        <p:nvGraphicFramePr>
          <p:cNvPr id="11" name="圖表 10"/>
          <p:cNvGraphicFramePr/>
          <p:nvPr/>
        </p:nvGraphicFramePr>
        <p:xfrm>
          <a:off x="899591" y="2204864"/>
          <a:ext cx="7488833" cy="453650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11</a:t>
            </a:fld>
            <a:endParaRPr lang="zh-TW" altLang="en-US"/>
          </a:p>
        </p:txBody>
      </p:sp>
      <p:sp>
        <p:nvSpPr>
          <p:cNvPr id="12" name="文字方塊 11"/>
          <p:cNvSpPr txBox="1"/>
          <p:nvPr/>
        </p:nvSpPr>
        <p:spPr>
          <a:xfrm>
            <a:off x="755576" y="1916832"/>
            <a:ext cx="5688632" cy="369332"/>
          </a:xfrm>
          <a:prstGeom prst="rect">
            <a:avLst/>
          </a:prstGeom>
          <a:noFill/>
        </p:spPr>
        <p:txBody>
          <a:bodyPr wrap="square" rtlCol="0">
            <a:spAutoFit/>
          </a:bodyPr>
          <a:lstStyle/>
          <a:p>
            <a:pPr>
              <a:buFont typeface="Arial" pitchFamily="34" charset="0"/>
              <a:buChar char="•"/>
            </a:pPr>
            <a:r>
              <a:rPr lang="en-US" altLang="zh-TW" b="1" dirty="0" smtClean="0">
                <a:latin typeface="微軟正黑體" pitchFamily="34" charset="-120"/>
                <a:ea typeface="微軟正黑體" pitchFamily="34" charset="-120"/>
              </a:rPr>
              <a:t>2021</a:t>
            </a:r>
            <a:r>
              <a:rPr lang="zh-TW" altLang="en-US" b="1" dirty="0" smtClean="0">
                <a:latin typeface="微軟正黑體" pitchFamily="34" charset="-120"/>
                <a:ea typeface="微軟正黑體" pitchFamily="34" charset="-120"/>
              </a:rPr>
              <a:t> </a:t>
            </a:r>
            <a:r>
              <a:rPr lang="en-US" altLang="zh-TW" b="1" dirty="0" smtClean="0">
                <a:latin typeface="微軟正黑體" pitchFamily="34" charset="-120"/>
                <a:ea typeface="微軟正黑體" pitchFamily="34" charset="-120"/>
              </a:rPr>
              <a:t>Q1</a:t>
            </a:r>
            <a:r>
              <a:rPr lang="zh-TW" altLang="en-US" b="1" dirty="0" smtClean="0">
                <a:latin typeface="微軟正黑體" pitchFamily="34" charset="-120"/>
                <a:ea typeface="微軟正黑體" pitchFamily="34" charset="-120"/>
              </a:rPr>
              <a:t> </a:t>
            </a:r>
            <a:r>
              <a:rPr lang="en-US" altLang="zh-TW" b="1" dirty="0" smtClean="0">
                <a:latin typeface="微軟正黑體" pitchFamily="34" charset="-120"/>
                <a:ea typeface="微軟正黑體" pitchFamily="34" charset="-120"/>
              </a:rPr>
              <a:t>The ratio of Product sales volume</a:t>
            </a:r>
            <a:endParaRPr lang="zh-TW" altLang="en-US" b="1" dirty="0">
              <a:latin typeface="微軟正黑體" pitchFamily="34" charset="-120"/>
              <a:ea typeface="微軟正黑體" pitchFamily="34" charset="-120"/>
            </a:endParaRPr>
          </a:p>
        </p:txBody>
      </p:sp>
      <p:grpSp>
        <p:nvGrpSpPr>
          <p:cNvPr id="2" name="群組 32"/>
          <p:cNvGrpSpPr/>
          <p:nvPr/>
        </p:nvGrpSpPr>
        <p:grpSpPr>
          <a:xfrm>
            <a:off x="827585" y="692695"/>
            <a:ext cx="4320479" cy="951422"/>
            <a:chOff x="827582" y="404663"/>
            <a:chExt cx="6058119" cy="1262606"/>
          </a:xfrm>
        </p:grpSpPr>
        <p:pic>
          <p:nvPicPr>
            <p:cNvPr id="34" name="圖片 33" descr="logo網頁用.png"/>
            <p:cNvPicPr preferRelativeResize="0">
              <a:picLocks noChangeAspect="1"/>
            </p:cNvPicPr>
            <p:nvPr/>
          </p:nvPicPr>
          <p:blipFill>
            <a:blip r:embed="rId2"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5" name="矩形 34"/>
            <p:cNvSpPr/>
            <p:nvPr/>
          </p:nvSpPr>
          <p:spPr>
            <a:xfrm>
              <a:off x="2539006" y="1030101"/>
              <a:ext cx="4346695" cy="637168"/>
            </a:xfrm>
            <a:prstGeom prst="rect">
              <a:avLst/>
            </a:prstGeom>
          </p:spPr>
          <p:txBody>
            <a:bodyPr wrap="square">
              <a:spAutoFit/>
            </a:bodyPr>
            <a:lstStyle/>
            <a:p>
              <a:pPr marL="285750" lvl="1" indent="-285750" defTabSz="1244600">
                <a:lnSpc>
                  <a:spcPct val="90000"/>
                </a:lnSpc>
                <a:spcAft>
                  <a:spcPct val="15000"/>
                </a:spcAft>
              </a:pPr>
              <a:r>
                <a:rPr lang="en-US" altLang="zh-TW" sz="2800" dirty="0" smtClean="0"/>
                <a:t>Financial </a:t>
              </a:r>
              <a:r>
                <a:rPr lang="en-US" altLang="zh-TW" sz="2800" dirty="0" smtClean="0">
                  <a:cs typeface="Times New Roman" pitchFamily="18" charset="0"/>
                </a:rPr>
                <a:t>Highlights</a:t>
              </a:r>
              <a:endParaRPr lang="zh-TW" altLang="en-US" sz="2800" b="1" dirty="0">
                <a:solidFill>
                  <a:schemeClr val="bg2">
                    <a:lumMod val="25000"/>
                  </a:schemeClr>
                </a:solidFill>
                <a:latin typeface="微軟正黑體" pitchFamily="34" charset="-120"/>
                <a:ea typeface="微軟正黑體" pitchFamily="34" charset="-120"/>
              </a:endParaRPr>
            </a:p>
          </p:txBody>
        </p:sp>
      </p:grpSp>
      <p:graphicFrame>
        <p:nvGraphicFramePr>
          <p:cNvPr id="9" name="圖表 8"/>
          <p:cNvGraphicFramePr/>
          <p:nvPr/>
        </p:nvGraphicFramePr>
        <p:xfrm>
          <a:off x="1043608" y="2780928"/>
          <a:ext cx="7086600" cy="3657228"/>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12</a:t>
            </a:fld>
            <a:endParaRPr lang="zh-TW" altLang="en-US"/>
          </a:p>
        </p:txBody>
      </p:sp>
      <p:sp>
        <p:nvSpPr>
          <p:cNvPr id="12" name="文字方塊 11"/>
          <p:cNvSpPr txBox="1"/>
          <p:nvPr/>
        </p:nvSpPr>
        <p:spPr>
          <a:xfrm>
            <a:off x="755576" y="1916832"/>
            <a:ext cx="6480720" cy="369332"/>
          </a:xfrm>
          <a:prstGeom prst="rect">
            <a:avLst/>
          </a:prstGeom>
          <a:noFill/>
        </p:spPr>
        <p:txBody>
          <a:bodyPr wrap="square" rtlCol="0">
            <a:spAutoFit/>
          </a:bodyPr>
          <a:lstStyle/>
          <a:p>
            <a:pPr>
              <a:buFont typeface="Arial" pitchFamily="34" charset="0"/>
              <a:buChar char="•"/>
            </a:pPr>
            <a:r>
              <a:rPr lang="en-US" altLang="zh-TW" b="1" dirty="0" smtClean="0">
                <a:latin typeface="微軟正黑體" pitchFamily="34" charset="-120"/>
                <a:ea typeface="微軟正黑體" pitchFamily="34" charset="-120"/>
              </a:rPr>
              <a:t>2021 Q1</a:t>
            </a:r>
            <a:r>
              <a:rPr lang="zh-TW" altLang="en-US" b="1" dirty="0" smtClean="0">
                <a:latin typeface="微軟正黑體" pitchFamily="34" charset="-120"/>
                <a:ea typeface="微軟正黑體" pitchFamily="34" charset="-120"/>
              </a:rPr>
              <a:t> </a:t>
            </a:r>
            <a:r>
              <a:rPr lang="en-US" altLang="zh-TW" b="1" dirty="0" smtClean="0">
                <a:latin typeface="微軟正黑體" pitchFamily="34" charset="-120"/>
                <a:ea typeface="微軟正黑體" pitchFamily="34" charset="-120"/>
              </a:rPr>
              <a:t>The ratio of Product sales figures</a:t>
            </a:r>
            <a:endParaRPr lang="zh-TW" altLang="en-US" b="1" dirty="0">
              <a:latin typeface="微軟正黑體" pitchFamily="34" charset="-120"/>
              <a:ea typeface="微軟正黑體" pitchFamily="34" charset="-120"/>
            </a:endParaRPr>
          </a:p>
        </p:txBody>
      </p:sp>
      <p:grpSp>
        <p:nvGrpSpPr>
          <p:cNvPr id="2" name="群組 32"/>
          <p:cNvGrpSpPr/>
          <p:nvPr/>
        </p:nvGrpSpPr>
        <p:grpSpPr>
          <a:xfrm>
            <a:off x="827585" y="692695"/>
            <a:ext cx="4536503" cy="951423"/>
            <a:chOff x="827582" y="404663"/>
            <a:chExt cx="6361025" cy="1262608"/>
          </a:xfrm>
        </p:grpSpPr>
        <p:pic>
          <p:nvPicPr>
            <p:cNvPr id="34" name="圖片 33" descr="logo網頁用.png"/>
            <p:cNvPicPr preferRelativeResize="0">
              <a:picLocks noChangeAspect="1"/>
            </p:cNvPicPr>
            <p:nvPr/>
          </p:nvPicPr>
          <p:blipFill>
            <a:blip r:embed="rId2"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5" name="矩形 34"/>
            <p:cNvSpPr/>
            <p:nvPr/>
          </p:nvSpPr>
          <p:spPr>
            <a:xfrm>
              <a:off x="2539006" y="1030102"/>
              <a:ext cx="4649601" cy="637169"/>
            </a:xfrm>
            <a:prstGeom prst="rect">
              <a:avLst/>
            </a:prstGeom>
          </p:spPr>
          <p:txBody>
            <a:bodyPr wrap="square">
              <a:spAutoFit/>
            </a:bodyPr>
            <a:lstStyle/>
            <a:p>
              <a:pPr marL="285750" lvl="1" indent="-285750" defTabSz="1244600">
                <a:lnSpc>
                  <a:spcPct val="90000"/>
                </a:lnSpc>
                <a:spcAft>
                  <a:spcPct val="15000"/>
                </a:spcAft>
              </a:pPr>
              <a:r>
                <a:rPr lang="en-US" altLang="zh-TW" sz="2800" dirty="0" smtClean="0"/>
                <a:t>Financial </a:t>
              </a:r>
              <a:r>
                <a:rPr lang="en-US" altLang="zh-TW" sz="2800" dirty="0" smtClean="0">
                  <a:cs typeface="Times New Roman" pitchFamily="18" charset="0"/>
                </a:rPr>
                <a:t>Highlights</a:t>
              </a:r>
              <a:endParaRPr lang="zh-TW" altLang="en-US" sz="2800" b="1" dirty="0">
                <a:solidFill>
                  <a:schemeClr val="bg2">
                    <a:lumMod val="25000"/>
                  </a:schemeClr>
                </a:solidFill>
                <a:latin typeface="微軟正黑體" pitchFamily="34" charset="-120"/>
                <a:ea typeface="微軟正黑體" pitchFamily="34" charset="-120"/>
              </a:endParaRPr>
            </a:p>
          </p:txBody>
        </p:sp>
      </p:grpSp>
      <p:graphicFrame>
        <p:nvGraphicFramePr>
          <p:cNvPr id="9" name="圖表 8"/>
          <p:cNvGraphicFramePr/>
          <p:nvPr/>
        </p:nvGraphicFramePr>
        <p:xfrm>
          <a:off x="1115616" y="2420888"/>
          <a:ext cx="6575673" cy="404812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rtlCol="0"/>
          <a:lstStyle/>
          <a:p>
            <a:pPr>
              <a:defRPr/>
            </a:pPr>
            <a:endParaRPr lang="zh-TW" altLang="en-US" dirty="0"/>
          </a:p>
        </p:txBody>
      </p:sp>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13</a:t>
            </a:fld>
            <a:endParaRPr lang="zh-TW" altLang="en-US"/>
          </a:p>
        </p:txBody>
      </p:sp>
      <p:sp>
        <p:nvSpPr>
          <p:cNvPr id="22532" name="文字方塊 1"/>
          <p:cNvSpPr txBox="1">
            <a:spLocks noChangeArrowheads="1"/>
          </p:cNvSpPr>
          <p:nvPr/>
        </p:nvSpPr>
        <p:spPr bwMode="auto">
          <a:xfrm>
            <a:off x="5684838" y="1772816"/>
            <a:ext cx="3459162" cy="263525"/>
          </a:xfrm>
          <a:prstGeom prst="rect">
            <a:avLst/>
          </a:prstGeom>
          <a:noFill/>
          <a:ln w="9525">
            <a:noFill/>
            <a:miter lim="800000"/>
            <a:headEnd/>
            <a:tailEnd/>
          </a:ln>
        </p:spPr>
        <p:txBody>
          <a:bodyPr/>
          <a:lstStyle/>
          <a:p>
            <a:pPr eaLnBrk="1" hangingPunct="1"/>
            <a:r>
              <a:rPr lang="en-US" altLang="zh-TW" sz="1400" dirty="0" smtClean="0">
                <a:latin typeface="微軟正黑體" pitchFamily="34" charset="-120"/>
                <a:ea typeface="微軟正黑體" pitchFamily="34" charset="-120"/>
              </a:rPr>
              <a:t>Unit: Thousand of NTD, except  for EPS in NTD</a:t>
            </a:r>
            <a:endParaRPr lang="zh-TW" altLang="en-US" sz="1400" dirty="0">
              <a:latin typeface="微軟正黑體" pitchFamily="34" charset="-120"/>
              <a:ea typeface="微軟正黑體" pitchFamily="34" charset="-120"/>
            </a:endParaRPr>
          </a:p>
        </p:txBody>
      </p:sp>
      <p:sp>
        <p:nvSpPr>
          <p:cNvPr id="29" name="文字版面配置區 3"/>
          <p:cNvSpPr txBox="1">
            <a:spLocks/>
          </p:cNvSpPr>
          <p:nvPr/>
        </p:nvSpPr>
        <p:spPr bwMode="auto">
          <a:xfrm>
            <a:off x="611560" y="1628800"/>
            <a:ext cx="7775575" cy="6480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a:lnSpc>
                <a:spcPct val="200000"/>
              </a:lnSpc>
              <a:spcBef>
                <a:spcPct val="20000"/>
              </a:spcBef>
              <a:buFont typeface="Arial" pitchFamily="34" charset="0"/>
              <a:buChar char="•"/>
              <a:defRPr/>
            </a:pPr>
            <a:r>
              <a:rPr lang="en-US" altLang="zh-TW" sz="1600" dirty="0" smtClean="0"/>
              <a:t> Consolidated Statements of Income : 2021Q1</a:t>
            </a:r>
            <a:endParaRPr lang="zh-TW" altLang="en-US" sz="1600" dirty="0" smtClean="0"/>
          </a:p>
          <a:p>
            <a:pPr lvl="0">
              <a:lnSpc>
                <a:spcPct val="200000"/>
              </a:lnSpc>
              <a:spcBef>
                <a:spcPct val="20000"/>
              </a:spcBef>
              <a:buFont typeface="Arial" pitchFamily="34" charset="0"/>
              <a:buChar char="•"/>
              <a:defRPr/>
            </a:pPr>
            <a:endParaRPr kumimoji="0" lang="zh-TW" altLang="en-US" sz="1600" b="1" i="0" u="none" strike="noStrike" kern="1200" cap="none" spc="0" normalizeH="0" baseline="0" noProof="0" dirty="0">
              <a:ln>
                <a:noFill/>
              </a:ln>
              <a:solidFill>
                <a:schemeClr val="tx1"/>
              </a:solidFill>
              <a:effectLst/>
              <a:uLnTx/>
              <a:uFillTx/>
              <a:latin typeface="微軟正黑體" panose="020B0604030504040204" pitchFamily="34" charset="-120"/>
              <a:ea typeface="微軟正黑體" panose="020B0604030504040204" pitchFamily="34" charset="-120"/>
              <a:cs typeface="+mn-cs"/>
            </a:endParaRPr>
          </a:p>
        </p:txBody>
      </p:sp>
      <p:grpSp>
        <p:nvGrpSpPr>
          <p:cNvPr id="2" name="群組 33"/>
          <p:cNvGrpSpPr/>
          <p:nvPr/>
        </p:nvGrpSpPr>
        <p:grpSpPr>
          <a:xfrm>
            <a:off x="827584" y="764704"/>
            <a:ext cx="3942307" cy="872874"/>
            <a:chOff x="827582" y="404663"/>
            <a:chExt cx="7107236" cy="1390042"/>
          </a:xfrm>
        </p:grpSpPr>
        <p:pic>
          <p:nvPicPr>
            <p:cNvPr id="35" name="圖片 34" descr="logo網頁用.png"/>
            <p:cNvPicPr preferRelativeResize="0">
              <a:picLocks noChangeAspect="1"/>
            </p:cNvPicPr>
            <p:nvPr/>
          </p:nvPicPr>
          <p:blipFill>
            <a:blip r:embed="rId2"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6" name="矩形 35"/>
            <p:cNvSpPr/>
            <p:nvPr/>
          </p:nvSpPr>
          <p:spPr>
            <a:xfrm>
              <a:off x="2539005" y="1030102"/>
              <a:ext cx="5395813" cy="764603"/>
            </a:xfrm>
            <a:prstGeom prst="rect">
              <a:avLst/>
            </a:prstGeom>
          </p:spPr>
          <p:txBody>
            <a:bodyPr wrap="none">
              <a:spAutoFit/>
            </a:bodyPr>
            <a:lstStyle/>
            <a:p>
              <a:pPr marL="285750" lvl="1" indent="-285750" defTabSz="1244600">
                <a:lnSpc>
                  <a:spcPct val="90000"/>
                </a:lnSpc>
                <a:spcAft>
                  <a:spcPct val="15000"/>
                </a:spcAft>
              </a:pPr>
              <a:r>
                <a:rPr lang="en-US" altLang="zh-TW" sz="2800" dirty="0" smtClean="0"/>
                <a:t>Financial </a:t>
              </a:r>
              <a:r>
                <a:rPr lang="en-US" altLang="zh-TW" sz="2800" dirty="0" smtClean="0">
                  <a:cs typeface="Times New Roman" pitchFamily="18" charset="0"/>
                </a:rPr>
                <a:t>Highlights</a:t>
              </a:r>
              <a:endParaRPr lang="zh-TW" altLang="en-US" sz="2800" b="1" dirty="0">
                <a:solidFill>
                  <a:schemeClr val="bg2">
                    <a:lumMod val="25000"/>
                  </a:schemeClr>
                </a:solidFill>
                <a:latin typeface="微軟正黑體" pitchFamily="34" charset="-120"/>
                <a:ea typeface="微軟正黑體" pitchFamily="34" charset="-120"/>
              </a:endParaRPr>
            </a:p>
          </p:txBody>
        </p:sp>
      </p:grpSp>
      <p:graphicFrame>
        <p:nvGraphicFramePr>
          <p:cNvPr id="10" name="表格 9"/>
          <p:cNvGraphicFramePr>
            <a:graphicFrameLocks noGrp="1"/>
          </p:cNvGraphicFramePr>
          <p:nvPr/>
        </p:nvGraphicFramePr>
        <p:xfrm>
          <a:off x="683568" y="2276872"/>
          <a:ext cx="7920878" cy="4338647"/>
        </p:xfrm>
        <a:graphic>
          <a:graphicData uri="http://schemas.openxmlformats.org/drawingml/2006/table">
            <a:tbl>
              <a:tblPr/>
              <a:tblGrid>
                <a:gridCol w="1294757">
                  <a:extLst>
                    <a:ext uri="{9D8B030D-6E8A-4147-A177-3AD203B41FA5}">
                      <a16:colId xmlns="" xmlns:a16="http://schemas.microsoft.com/office/drawing/2014/main" val="20000"/>
                    </a:ext>
                  </a:extLst>
                </a:gridCol>
                <a:gridCol w="2361032">
                  <a:extLst>
                    <a:ext uri="{9D8B030D-6E8A-4147-A177-3AD203B41FA5}">
                      <a16:colId xmlns="" xmlns:a16="http://schemas.microsoft.com/office/drawing/2014/main" val="20001"/>
                    </a:ext>
                  </a:extLst>
                </a:gridCol>
                <a:gridCol w="609298">
                  <a:extLst>
                    <a:ext uri="{9D8B030D-6E8A-4147-A177-3AD203B41FA5}">
                      <a16:colId xmlns="" xmlns:a16="http://schemas.microsoft.com/office/drawing/2014/main" val="20002"/>
                    </a:ext>
                  </a:extLst>
                </a:gridCol>
                <a:gridCol w="2287638">
                  <a:extLst>
                    <a:ext uri="{9D8B030D-6E8A-4147-A177-3AD203B41FA5}">
                      <a16:colId xmlns="" xmlns:a16="http://schemas.microsoft.com/office/drawing/2014/main" val="20003"/>
                    </a:ext>
                  </a:extLst>
                </a:gridCol>
                <a:gridCol w="648072">
                  <a:extLst>
                    <a:ext uri="{9D8B030D-6E8A-4147-A177-3AD203B41FA5}">
                      <a16:colId xmlns="" xmlns:a16="http://schemas.microsoft.com/office/drawing/2014/main" val="20004"/>
                    </a:ext>
                  </a:extLst>
                </a:gridCol>
                <a:gridCol w="720081">
                  <a:extLst>
                    <a:ext uri="{9D8B030D-6E8A-4147-A177-3AD203B41FA5}">
                      <a16:colId xmlns="" xmlns:a16="http://schemas.microsoft.com/office/drawing/2014/main" val="20005"/>
                    </a:ext>
                  </a:extLst>
                </a:gridCol>
              </a:tblGrid>
              <a:tr h="456501">
                <a:tc>
                  <a:txBody>
                    <a:bodyPr/>
                    <a:lstStyle/>
                    <a:p>
                      <a:pPr algn="ctr" rtl="0" fontAlgn="ctr"/>
                      <a:r>
                        <a:rPr lang="en-US" altLang="zh-TW" sz="1800" b="0" i="0" u="none" strike="noStrike" dirty="0" smtClean="0">
                          <a:solidFill>
                            <a:srgbClr val="FFFFFF"/>
                          </a:solidFill>
                          <a:latin typeface="微軟正黑體" pitchFamily="34" charset="-120"/>
                          <a:ea typeface="微軟正黑體" pitchFamily="34" charset="-120"/>
                        </a:rPr>
                        <a:t>Item</a:t>
                      </a:r>
                      <a:endParaRPr lang="zh-TW" altLang="en-US" sz="1800" b="0" i="0" u="none" strike="noStrike" dirty="0">
                        <a:solidFill>
                          <a:srgbClr val="FFFFFF"/>
                        </a:solidFill>
                        <a:latin typeface="微軟正黑體" pitchFamily="34" charset="-120"/>
                        <a:ea typeface="微軟正黑體" pitchFamily="34" charset="-120"/>
                      </a:endParaRPr>
                    </a:p>
                  </a:txBody>
                  <a:tcPr marL="7896" marR="7896" marT="7896"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00000"/>
                    </a:solidFill>
                  </a:tcPr>
                </a:tc>
                <a:tc>
                  <a:txBody>
                    <a:bodyPr/>
                    <a:lstStyle/>
                    <a:p>
                      <a:pPr algn="ctr" rtl="0" fontAlgn="ctr"/>
                      <a:r>
                        <a:rPr lang="en-US" altLang="zh-TW" sz="1400" b="0" i="0" u="none" strike="noStrike" dirty="0" smtClean="0">
                          <a:solidFill>
                            <a:srgbClr val="FFFFFF"/>
                          </a:solidFill>
                          <a:latin typeface="微軟正黑體" pitchFamily="34" charset="-120"/>
                          <a:ea typeface="微軟正黑體" pitchFamily="34" charset="-120"/>
                        </a:rPr>
                        <a:t>2021Q1</a:t>
                      </a:r>
                      <a:endParaRPr lang="zh-TW" altLang="en-US" sz="1400" b="0" i="0" u="none" strike="noStrike" dirty="0">
                        <a:solidFill>
                          <a:srgbClr val="FFFFFF"/>
                        </a:solidFill>
                        <a:latin typeface="微軟正黑體" pitchFamily="34" charset="-120"/>
                        <a:ea typeface="微軟正黑體" pitchFamily="34" charset="-120"/>
                      </a:endParaRPr>
                    </a:p>
                  </a:txBody>
                  <a:tcPr marL="9525" marR="9525" marT="9525"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00000"/>
                    </a:solidFill>
                  </a:tcPr>
                </a:tc>
                <a:tc>
                  <a:txBody>
                    <a:bodyPr/>
                    <a:lstStyle/>
                    <a:p>
                      <a:pPr algn="ctr" rtl="0" fontAlgn="ctr"/>
                      <a:r>
                        <a:rPr lang="en-US" altLang="zh-TW" sz="1400" b="0" i="0" u="none" strike="noStrike" dirty="0">
                          <a:solidFill>
                            <a:srgbClr val="FFFFFF"/>
                          </a:solidFill>
                          <a:latin typeface="微軟正黑體" pitchFamily="34" charset="-120"/>
                          <a:ea typeface="微軟正黑體" pitchFamily="34" charset="-120"/>
                        </a:rPr>
                        <a:t>% </a:t>
                      </a:r>
                    </a:p>
                  </a:txBody>
                  <a:tcPr marL="9525" marR="9525" marT="9525"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00000"/>
                    </a:solidFill>
                  </a:tcPr>
                </a:tc>
                <a:tc>
                  <a:txBody>
                    <a:bodyPr/>
                    <a:lstStyle/>
                    <a:p>
                      <a:pPr algn="ctr" rtl="0" fontAlgn="ctr"/>
                      <a:r>
                        <a:rPr lang="en-US" altLang="zh-TW" sz="1400" b="0" i="0" u="none" strike="noStrike" dirty="0" smtClean="0">
                          <a:solidFill>
                            <a:srgbClr val="FFFFFF"/>
                          </a:solidFill>
                          <a:latin typeface="微軟正黑體" pitchFamily="34" charset="-120"/>
                          <a:ea typeface="微軟正黑體" pitchFamily="34" charset="-120"/>
                        </a:rPr>
                        <a:t>2020Q1</a:t>
                      </a:r>
                      <a:endParaRPr lang="zh-TW" altLang="en-US" sz="1400" b="0" i="0" u="none" strike="noStrike" dirty="0">
                        <a:solidFill>
                          <a:srgbClr val="FFFFFF"/>
                        </a:solidFill>
                        <a:latin typeface="微軟正黑體" pitchFamily="34" charset="-120"/>
                        <a:ea typeface="微軟正黑體" pitchFamily="34" charset="-120"/>
                      </a:endParaRPr>
                    </a:p>
                  </a:txBody>
                  <a:tcPr marL="9525" marR="9525" marT="9525"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00000"/>
                    </a:solidFill>
                  </a:tcPr>
                </a:tc>
                <a:tc>
                  <a:txBody>
                    <a:bodyPr/>
                    <a:lstStyle/>
                    <a:p>
                      <a:pPr algn="ctr" rtl="0" fontAlgn="ctr"/>
                      <a:r>
                        <a:rPr lang="en-US" altLang="zh-TW" sz="1400" b="0" i="0" u="none" strike="noStrike" dirty="0" smtClean="0">
                          <a:solidFill>
                            <a:srgbClr val="FFFFFF"/>
                          </a:solidFill>
                          <a:latin typeface="微軟正黑體" pitchFamily="34" charset="-120"/>
                          <a:ea typeface="微軟正黑體" pitchFamily="34" charset="-120"/>
                        </a:rPr>
                        <a:t>% </a:t>
                      </a:r>
                      <a:endParaRPr lang="en-US" altLang="zh-TW" sz="1400" b="0" i="0" u="none" strike="noStrike" dirty="0">
                        <a:solidFill>
                          <a:srgbClr val="FFFFFF"/>
                        </a:solidFill>
                        <a:latin typeface="微軟正黑體" pitchFamily="34" charset="-120"/>
                        <a:ea typeface="微軟正黑體" pitchFamily="34" charset="-120"/>
                      </a:endParaRPr>
                    </a:p>
                  </a:txBody>
                  <a:tcPr marL="9525" marR="9525" marT="9525"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00000"/>
                    </a:solidFill>
                  </a:tcPr>
                </a:tc>
                <a:tc>
                  <a:txBody>
                    <a:bodyPr/>
                    <a:lstStyle/>
                    <a:p>
                      <a:pPr algn="ctr" rtl="0" fontAlgn="ctr"/>
                      <a:r>
                        <a:rPr lang="en-US" altLang="zh-TW" sz="1400" dirty="0" smtClean="0">
                          <a:solidFill>
                            <a:schemeClr val="bg1"/>
                          </a:solidFill>
                          <a:latin typeface="微軟正黑體" pitchFamily="34" charset="-120"/>
                          <a:ea typeface="微軟正黑體" pitchFamily="34" charset="-120"/>
                        </a:rPr>
                        <a:t>Annual Growth Rate</a:t>
                      </a:r>
                      <a:endParaRPr lang="zh-TW" altLang="en-US" sz="1400" b="0" i="0" u="none" strike="noStrike" dirty="0">
                        <a:solidFill>
                          <a:schemeClr val="bg1"/>
                        </a:solidFill>
                        <a:latin typeface="微軟正黑體" pitchFamily="34" charset="-120"/>
                        <a:ea typeface="微軟正黑體" pitchFamily="34" charset="-120"/>
                      </a:endParaRPr>
                    </a:p>
                  </a:txBody>
                  <a:tcPr marL="9525" marR="9525" marT="9525"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00000"/>
                    </a:solidFill>
                  </a:tcPr>
                </a:tc>
                <a:extLst>
                  <a:ext uri="{0D108BD9-81ED-4DB2-BD59-A6C34878D82A}">
                    <a16:rowId xmlns="" xmlns:a16="http://schemas.microsoft.com/office/drawing/2014/main" val="10000"/>
                  </a:ext>
                </a:extLst>
              </a:tr>
              <a:tr h="341859">
                <a:tc>
                  <a:txBody>
                    <a:bodyPr/>
                    <a:lstStyle/>
                    <a:p>
                      <a:pPr algn="l" rtl="0" fontAlgn="ctr"/>
                      <a:r>
                        <a:rPr lang="en-US" altLang="zh-TW" sz="1200" b="0" i="0" u="none" strike="noStrike" dirty="0" smtClean="0">
                          <a:solidFill>
                            <a:srgbClr val="000000"/>
                          </a:solidFill>
                          <a:latin typeface="微軟正黑體" pitchFamily="34" charset="-120"/>
                          <a:ea typeface="微軟正黑體" pitchFamily="34" charset="-120"/>
                        </a:rPr>
                        <a:t>Net Sales </a:t>
                      </a:r>
                      <a:endParaRPr lang="en-US" altLang="zh-TW" sz="1200" b="0" i="0" u="none" strike="noStrike" dirty="0">
                        <a:solidFill>
                          <a:srgbClr val="000000"/>
                        </a:solidFill>
                        <a:latin typeface="微軟正黑體" pitchFamily="34" charset="-120"/>
                        <a:ea typeface="微軟正黑體" pitchFamily="34" charset="-120"/>
                      </a:endParaRPr>
                    </a:p>
                  </a:txBody>
                  <a:tcPr marL="7896" marR="7896" marT="7896" marB="0" anchor="ctr">
                    <a:lnL>
                      <a:noFill/>
                    </a:lnL>
                    <a:lnR>
                      <a:noFill/>
                    </a:lnR>
                    <a:lnT w="19050" cap="flat" cmpd="sng" algn="ctr">
                      <a:solidFill>
                        <a:srgbClr val="000000"/>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a:solidFill>
                            <a:srgbClr val="000000"/>
                          </a:solidFill>
                          <a:latin typeface="微軟正黑體"/>
                        </a:rPr>
                        <a:t>6,011,651 </a:t>
                      </a:r>
                    </a:p>
                  </a:txBody>
                  <a:tcPr marL="0" marR="0" marT="0" marB="0" anchor="ctr">
                    <a:lnL>
                      <a:noFill/>
                    </a:lnL>
                    <a:lnR>
                      <a:noFill/>
                    </a:lnR>
                    <a:lnT w="19050" cap="flat" cmpd="sng" algn="ctr">
                      <a:solidFill>
                        <a:srgbClr val="000000"/>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a:solidFill>
                            <a:srgbClr val="000000"/>
                          </a:solidFill>
                          <a:latin typeface="微軟正黑體"/>
                        </a:rPr>
                        <a:t>100.0 </a:t>
                      </a:r>
                    </a:p>
                  </a:txBody>
                  <a:tcPr marL="0" marR="0" marT="0" marB="0" anchor="ctr">
                    <a:lnL>
                      <a:noFill/>
                    </a:lnL>
                    <a:lnR>
                      <a:noFill/>
                    </a:lnR>
                    <a:lnT w="19050" cap="flat" cmpd="sng" algn="ctr">
                      <a:solidFill>
                        <a:srgbClr val="000000"/>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a:solidFill>
                            <a:srgbClr val="000000"/>
                          </a:solidFill>
                          <a:latin typeface="微軟正黑體"/>
                        </a:rPr>
                        <a:t>3,957,011</a:t>
                      </a:r>
                    </a:p>
                  </a:txBody>
                  <a:tcPr marL="0" marR="0" marT="0" marB="0" anchor="ctr">
                    <a:lnL>
                      <a:noFill/>
                    </a:lnL>
                    <a:lnR>
                      <a:noFill/>
                    </a:lnR>
                    <a:lnT w="19050" cap="flat" cmpd="sng" algn="ctr">
                      <a:solidFill>
                        <a:srgbClr val="000000"/>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a:solidFill>
                            <a:srgbClr val="000000"/>
                          </a:solidFill>
                          <a:latin typeface="微軟正黑體"/>
                        </a:rPr>
                        <a:t>100.0 </a:t>
                      </a:r>
                    </a:p>
                  </a:txBody>
                  <a:tcPr marL="0" marR="0" marT="0" marB="0" anchor="ctr">
                    <a:lnL>
                      <a:noFill/>
                    </a:lnL>
                    <a:lnR>
                      <a:noFill/>
                    </a:lnR>
                    <a:lnT w="19050" cap="flat" cmpd="sng" algn="ctr">
                      <a:solidFill>
                        <a:srgbClr val="000000"/>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a:solidFill>
                            <a:srgbClr val="000000"/>
                          </a:solidFill>
                          <a:latin typeface="微軟正黑體"/>
                        </a:rPr>
                        <a:t>51.9 </a:t>
                      </a:r>
                    </a:p>
                  </a:txBody>
                  <a:tcPr marL="0" marR="0" marT="0" marB="0" anchor="ctr">
                    <a:lnL>
                      <a:noFill/>
                    </a:lnL>
                    <a:lnR>
                      <a:noFill/>
                    </a:lnR>
                    <a:lnT w="19050" cap="flat" cmpd="sng" algn="ctr">
                      <a:solidFill>
                        <a:srgbClr val="000000"/>
                      </a:solidFill>
                      <a:prstDash val="solid"/>
                      <a:round/>
                      <a:headEnd type="none" w="med" len="med"/>
                      <a:tailEnd type="none" w="med" len="med"/>
                    </a:lnT>
                    <a:lnB>
                      <a:noFill/>
                    </a:lnB>
                    <a:solidFill>
                      <a:srgbClr val="E7E7E7"/>
                    </a:solidFill>
                  </a:tcPr>
                </a:tc>
                <a:extLst>
                  <a:ext uri="{0D108BD9-81ED-4DB2-BD59-A6C34878D82A}">
                    <a16:rowId xmlns="" xmlns:a16="http://schemas.microsoft.com/office/drawing/2014/main" val="10001"/>
                  </a:ext>
                </a:extLst>
              </a:tr>
              <a:tr h="398669">
                <a:tc>
                  <a:txBody>
                    <a:bodyPr/>
                    <a:lstStyle/>
                    <a:p>
                      <a:pPr algn="l" rtl="0" fontAlgn="ctr"/>
                      <a:r>
                        <a:rPr lang="en-US" altLang="zh-TW" sz="1200" b="0" i="0" u="none" strike="noStrike" dirty="0" smtClean="0">
                          <a:solidFill>
                            <a:srgbClr val="000000"/>
                          </a:solidFill>
                          <a:latin typeface="微軟正黑體" pitchFamily="34" charset="-120"/>
                          <a:ea typeface="微軟正黑體" pitchFamily="34" charset="-120"/>
                        </a:rPr>
                        <a:t>Operating Costs </a:t>
                      </a:r>
                      <a:endParaRPr lang="en-US" altLang="zh-TW" sz="1200" b="0" i="0" u="none" strike="noStrike" dirty="0">
                        <a:solidFill>
                          <a:srgbClr val="000000"/>
                        </a:solidFill>
                        <a:latin typeface="微軟正黑體" pitchFamily="34" charset="-120"/>
                        <a:ea typeface="微軟正黑體" pitchFamily="34" charset="-120"/>
                      </a:endParaRPr>
                    </a:p>
                  </a:txBody>
                  <a:tcPr marL="7896" marR="7896" marT="7896" marB="0" anchor="ctr">
                    <a:lnL>
                      <a:noFill/>
                    </a:lnL>
                    <a:lnR>
                      <a:noFill/>
                    </a:lnR>
                    <a:lnT>
                      <a:noFill/>
                    </a:lnT>
                    <a:lnB>
                      <a:noFill/>
                    </a:lnB>
                  </a:tcPr>
                </a:tc>
                <a:tc>
                  <a:txBody>
                    <a:bodyPr/>
                    <a:lstStyle/>
                    <a:p>
                      <a:pPr algn="r" rtl="0" fontAlgn="ctr"/>
                      <a:r>
                        <a:rPr lang="en-US" altLang="zh-TW" sz="1400" b="0" i="0" u="none" strike="noStrike">
                          <a:solidFill>
                            <a:srgbClr val="000000"/>
                          </a:solidFill>
                          <a:latin typeface="微軟正黑體"/>
                        </a:rPr>
                        <a:t>5,391,487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a:solidFill>
                            <a:srgbClr val="000000"/>
                          </a:solidFill>
                          <a:latin typeface="微軟正黑體"/>
                        </a:rPr>
                        <a:t>89.7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dirty="0">
                          <a:solidFill>
                            <a:srgbClr val="000000"/>
                          </a:solidFill>
                          <a:latin typeface="微軟正黑體"/>
                        </a:rPr>
                        <a:t>3,695,318</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a:solidFill>
                            <a:srgbClr val="000000"/>
                          </a:solidFill>
                          <a:latin typeface="微軟正黑體"/>
                        </a:rPr>
                        <a:t>93.4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a:solidFill>
                            <a:srgbClr val="000000"/>
                          </a:solidFill>
                          <a:latin typeface="微軟正黑體"/>
                        </a:rPr>
                        <a:t>45.9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332224">
                <a:tc>
                  <a:txBody>
                    <a:bodyPr/>
                    <a:lstStyle/>
                    <a:p>
                      <a:pPr algn="l" rtl="0" fontAlgn="ctr"/>
                      <a:r>
                        <a:rPr lang="en-US" altLang="zh-TW" sz="1200" b="0" i="0" u="none" strike="noStrike" dirty="0" smtClean="0">
                          <a:solidFill>
                            <a:srgbClr val="000000"/>
                          </a:solidFill>
                          <a:latin typeface="微軟正黑體" pitchFamily="34" charset="-120"/>
                          <a:ea typeface="微軟正黑體" pitchFamily="34" charset="-120"/>
                        </a:rPr>
                        <a:t>Gross Profit </a:t>
                      </a:r>
                      <a:endParaRPr lang="en-US" altLang="zh-TW" sz="1200" b="0" i="0" u="none" strike="noStrike" dirty="0">
                        <a:solidFill>
                          <a:srgbClr val="000000"/>
                        </a:solidFill>
                        <a:latin typeface="微軟正黑體" pitchFamily="34" charset="-120"/>
                        <a:ea typeface="微軟正黑體" pitchFamily="34" charset="-120"/>
                      </a:endParaRPr>
                    </a:p>
                  </a:txBody>
                  <a:tcPr marL="7896" marR="7896" marT="7896" marB="0" anchor="ctr">
                    <a:lnL>
                      <a:noFill/>
                    </a:lnL>
                    <a:lnR>
                      <a:noFill/>
                    </a:lnR>
                    <a:lnT>
                      <a:noFill/>
                    </a:lnT>
                    <a:lnB>
                      <a:noFill/>
                    </a:lnB>
                    <a:solidFill>
                      <a:srgbClr val="E7E7E7"/>
                    </a:solidFill>
                  </a:tcPr>
                </a:tc>
                <a:tc>
                  <a:txBody>
                    <a:bodyPr/>
                    <a:lstStyle/>
                    <a:p>
                      <a:pPr algn="r" rtl="0" fontAlgn="ctr"/>
                      <a:r>
                        <a:rPr lang="en-US" altLang="zh-TW" sz="1400" b="0" i="0" u="none" strike="noStrike" dirty="0">
                          <a:solidFill>
                            <a:srgbClr val="000000"/>
                          </a:solidFill>
                          <a:latin typeface="微軟正黑體"/>
                        </a:rPr>
                        <a:t>620,164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a:solidFill>
                            <a:srgbClr val="000000"/>
                          </a:solidFill>
                          <a:latin typeface="微軟正黑體"/>
                        </a:rPr>
                        <a:t>10.3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dirty="0">
                          <a:solidFill>
                            <a:srgbClr val="000000"/>
                          </a:solidFill>
                          <a:latin typeface="微軟正黑體"/>
                        </a:rPr>
                        <a:t>261,693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a:solidFill>
                            <a:srgbClr val="000000"/>
                          </a:solidFill>
                          <a:latin typeface="微軟正黑體"/>
                        </a:rPr>
                        <a:t>6.6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a:solidFill>
                            <a:srgbClr val="000000"/>
                          </a:solidFill>
                          <a:latin typeface="微軟正黑體"/>
                        </a:rPr>
                        <a:t>137.0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E7E7E7"/>
                    </a:solidFill>
                  </a:tcPr>
                </a:tc>
                <a:extLst>
                  <a:ext uri="{0D108BD9-81ED-4DB2-BD59-A6C34878D82A}">
                    <a16:rowId xmlns="" xmlns:a16="http://schemas.microsoft.com/office/drawing/2014/main" val="10003"/>
                  </a:ext>
                </a:extLst>
              </a:tr>
              <a:tr h="398669">
                <a:tc>
                  <a:txBody>
                    <a:bodyPr/>
                    <a:lstStyle/>
                    <a:p>
                      <a:pPr algn="l" rtl="0" fontAlgn="ctr"/>
                      <a:r>
                        <a:rPr lang="en-US" altLang="zh-TW" sz="1200" b="0" i="0" u="none" strike="noStrike" dirty="0" smtClean="0">
                          <a:solidFill>
                            <a:srgbClr val="000000"/>
                          </a:solidFill>
                          <a:latin typeface="微軟正黑體" pitchFamily="34" charset="-120"/>
                          <a:ea typeface="微軟正黑體" pitchFamily="34" charset="-120"/>
                        </a:rPr>
                        <a:t>Operating Expenses </a:t>
                      </a:r>
                      <a:endParaRPr lang="en-US" altLang="zh-TW" sz="1200" b="0" i="0" u="none" strike="noStrike" dirty="0">
                        <a:solidFill>
                          <a:srgbClr val="000000"/>
                        </a:solidFill>
                        <a:latin typeface="微軟正黑體" pitchFamily="34" charset="-120"/>
                        <a:ea typeface="微軟正黑體" pitchFamily="34" charset="-120"/>
                      </a:endParaRPr>
                    </a:p>
                  </a:txBody>
                  <a:tcPr marL="7896" marR="7896" marT="7896" marB="0" anchor="ctr">
                    <a:lnL>
                      <a:noFill/>
                    </a:lnL>
                    <a:lnR>
                      <a:noFill/>
                    </a:lnR>
                    <a:lnT>
                      <a:noFill/>
                    </a:lnT>
                    <a:lnB>
                      <a:noFill/>
                    </a:lnB>
                  </a:tcPr>
                </a:tc>
                <a:tc>
                  <a:txBody>
                    <a:bodyPr/>
                    <a:lstStyle/>
                    <a:p>
                      <a:pPr algn="r" rtl="0" fontAlgn="ctr"/>
                      <a:r>
                        <a:rPr lang="en-US" altLang="zh-TW" sz="1400" b="0" i="0" u="none" strike="noStrike">
                          <a:solidFill>
                            <a:srgbClr val="000000"/>
                          </a:solidFill>
                          <a:latin typeface="微軟正黑體"/>
                        </a:rPr>
                        <a:t>257,643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dirty="0">
                          <a:solidFill>
                            <a:srgbClr val="000000"/>
                          </a:solidFill>
                          <a:latin typeface="微軟正黑體"/>
                        </a:rPr>
                        <a:t>4.3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dirty="0">
                          <a:solidFill>
                            <a:srgbClr val="000000"/>
                          </a:solidFill>
                          <a:latin typeface="微軟正黑體"/>
                        </a:rPr>
                        <a:t>224,561</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a:solidFill>
                            <a:srgbClr val="000000"/>
                          </a:solidFill>
                          <a:latin typeface="微軟正黑體"/>
                        </a:rPr>
                        <a:t>5.7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a:solidFill>
                            <a:srgbClr val="000000"/>
                          </a:solidFill>
                          <a:latin typeface="微軟正黑體"/>
                        </a:rPr>
                        <a:t>14.7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4"/>
                  </a:ext>
                </a:extLst>
              </a:tr>
              <a:tr h="332224">
                <a:tc>
                  <a:txBody>
                    <a:bodyPr/>
                    <a:lstStyle/>
                    <a:p>
                      <a:pPr algn="l" rtl="0" fontAlgn="ctr"/>
                      <a:r>
                        <a:rPr lang="en-US" altLang="zh-TW" sz="1200" b="0" i="0" u="none" strike="noStrike" dirty="0" smtClean="0">
                          <a:solidFill>
                            <a:srgbClr val="000000"/>
                          </a:solidFill>
                          <a:latin typeface="微軟正黑體" pitchFamily="34" charset="-120"/>
                          <a:ea typeface="微軟正黑體" pitchFamily="34" charset="-120"/>
                        </a:rPr>
                        <a:t>Net Profit </a:t>
                      </a:r>
                      <a:endParaRPr lang="en-US" altLang="zh-TW" sz="1200" b="0" i="0" u="none" strike="noStrike" dirty="0">
                        <a:solidFill>
                          <a:srgbClr val="000000"/>
                        </a:solidFill>
                        <a:latin typeface="微軟正黑體" pitchFamily="34" charset="-120"/>
                        <a:ea typeface="微軟正黑體" pitchFamily="34" charset="-120"/>
                      </a:endParaRPr>
                    </a:p>
                  </a:txBody>
                  <a:tcPr marL="7896" marR="7896" marT="7896" marB="0" anchor="ctr">
                    <a:lnL>
                      <a:noFill/>
                    </a:lnL>
                    <a:lnR>
                      <a:noFill/>
                    </a:lnR>
                    <a:lnT>
                      <a:noFill/>
                    </a:lnT>
                    <a:lnB>
                      <a:noFill/>
                    </a:lnB>
                    <a:solidFill>
                      <a:srgbClr val="E7E7E7"/>
                    </a:solidFill>
                  </a:tcPr>
                </a:tc>
                <a:tc>
                  <a:txBody>
                    <a:bodyPr/>
                    <a:lstStyle/>
                    <a:p>
                      <a:pPr algn="r" rtl="0" fontAlgn="ctr"/>
                      <a:r>
                        <a:rPr lang="en-US" altLang="zh-TW" sz="1400" b="0" i="0" u="none" strike="noStrike" dirty="0">
                          <a:solidFill>
                            <a:srgbClr val="000000"/>
                          </a:solidFill>
                          <a:latin typeface="微軟正黑體"/>
                        </a:rPr>
                        <a:t>362,521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dirty="0">
                          <a:solidFill>
                            <a:srgbClr val="000000"/>
                          </a:solidFill>
                          <a:latin typeface="微軟正黑體"/>
                        </a:rPr>
                        <a:t>6.0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a:solidFill>
                            <a:srgbClr val="000000"/>
                          </a:solidFill>
                          <a:latin typeface="微軟正黑體"/>
                        </a:rPr>
                        <a:t>37,132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a:solidFill>
                            <a:srgbClr val="000000"/>
                          </a:solidFill>
                          <a:latin typeface="微軟正黑體"/>
                        </a:rPr>
                        <a:t>0.9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E7E7E7"/>
                    </a:solidFill>
                  </a:tcPr>
                </a:tc>
                <a:tc>
                  <a:txBody>
                    <a:bodyPr/>
                    <a:lstStyle/>
                    <a:p>
                      <a:pPr algn="r" rtl="0" fontAlgn="ctr"/>
                      <a:r>
                        <a:rPr lang="en-US" altLang="zh-TW" sz="1400" b="0" i="0" u="none" strike="noStrike">
                          <a:solidFill>
                            <a:srgbClr val="000000"/>
                          </a:solidFill>
                          <a:latin typeface="微軟正黑體"/>
                        </a:rPr>
                        <a:t>876.3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E7E7E7"/>
                    </a:solidFill>
                  </a:tcPr>
                </a:tc>
                <a:extLst>
                  <a:ext uri="{0D108BD9-81ED-4DB2-BD59-A6C34878D82A}">
                    <a16:rowId xmlns="" xmlns:a16="http://schemas.microsoft.com/office/drawing/2014/main" val="10005"/>
                  </a:ext>
                </a:extLst>
              </a:tr>
              <a:tr h="347080">
                <a:tc>
                  <a:txBody>
                    <a:bodyPr/>
                    <a:lstStyle/>
                    <a:p>
                      <a:pPr algn="l" rtl="0" fontAlgn="ctr"/>
                      <a:r>
                        <a:rPr lang="en-US" altLang="zh-TW" sz="1200" b="0" i="0" u="none" strike="noStrike" dirty="0" smtClean="0">
                          <a:solidFill>
                            <a:srgbClr val="000000"/>
                          </a:solidFill>
                          <a:latin typeface="微軟正黑體" pitchFamily="34" charset="-120"/>
                          <a:ea typeface="微軟正黑體" pitchFamily="34" charset="-120"/>
                        </a:rPr>
                        <a:t>Non-Operational Income(Expenditure) </a:t>
                      </a:r>
                      <a:endParaRPr lang="zh-TW" altLang="en-US" sz="1200" b="0" i="0" u="none" strike="noStrike" dirty="0">
                        <a:solidFill>
                          <a:srgbClr val="000000"/>
                        </a:solidFill>
                        <a:latin typeface="微軟正黑體" pitchFamily="34" charset="-120"/>
                        <a:ea typeface="微軟正黑體" pitchFamily="34" charset="-120"/>
                      </a:endParaRPr>
                    </a:p>
                  </a:txBody>
                  <a:tcPr marL="7896" marR="7896" marT="7896" marB="0" anchor="ctr">
                    <a:lnL>
                      <a:noFill/>
                    </a:lnL>
                    <a:lnR>
                      <a:noFill/>
                    </a:lnR>
                    <a:lnT>
                      <a:noFill/>
                    </a:lnT>
                    <a:lnB>
                      <a:noFill/>
                    </a:lnB>
                  </a:tcPr>
                </a:tc>
                <a:tc>
                  <a:txBody>
                    <a:bodyPr/>
                    <a:lstStyle/>
                    <a:p>
                      <a:pPr algn="r" rtl="0" fontAlgn="ctr"/>
                      <a:r>
                        <a:rPr lang="en-US" altLang="zh-TW" sz="1400" b="0" i="0" u="none" strike="noStrike">
                          <a:solidFill>
                            <a:srgbClr val="000000"/>
                          </a:solidFill>
                          <a:latin typeface="微軟正黑體"/>
                        </a:rPr>
                        <a:t>184,321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a:solidFill>
                            <a:srgbClr val="000000"/>
                          </a:solidFill>
                          <a:latin typeface="微軟正黑體"/>
                        </a:rPr>
                        <a:t>3.1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a:solidFill>
                            <a:srgbClr val="000000"/>
                          </a:solidFill>
                          <a:latin typeface="微軟正黑體"/>
                        </a:rPr>
                        <a:t>202,794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a:solidFill>
                            <a:srgbClr val="000000"/>
                          </a:solidFill>
                          <a:latin typeface="微軟正黑體"/>
                        </a:rPr>
                        <a:t>5.1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dirty="0">
                          <a:solidFill>
                            <a:srgbClr val="FF0000"/>
                          </a:solidFill>
                          <a:latin typeface="微軟正黑體"/>
                        </a:rPr>
                        <a:t>(9.1)</a:t>
                      </a:r>
                    </a:p>
                  </a:txBody>
                  <a:tcPr marL="0" marR="0" marT="0" marB="0" anchor="ctr">
                    <a:lnL>
                      <a:noFill/>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6"/>
                  </a:ext>
                </a:extLst>
              </a:tr>
              <a:tr h="250924">
                <a:tc>
                  <a:txBody>
                    <a:bodyPr/>
                    <a:lstStyle/>
                    <a:p>
                      <a:pPr algn="l" rtl="0" fontAlgn="ctr"/>
                      <a:r>
                        <a:rPr lang="en-US" altLang="zh-TW" sz="1200" b="0" i="0" u="none" strike="noStrike" dirty="0" smtClean="0">
                          <a:solidFill>
                            <a:srgbClr val="000000"/>
                          </a:solidFill>
                          <a:latin typeface="微軟正黑體" pitchFamily="34" charset="-120"/>
                          <a:ea typeface="微軟正黑體" pitchFamily="34" charset="-120"/>
                        </a:rPr>
                        <a:t>Net Profit After Tax </a:t>
                      </a:r>
                      <a:endParaRPr lang="zh-TW" altLang="en-US" sz="1200" b="0" i="0" u="none" strike="noStrike" dirty="0">
                        <a:solidFill>
                          <a:srgbClr val="000000"/>
                        </a:solidFill>
                        <a:latin typeface="微軟正黑體" pitchFamily="34" charset="-120"/>
                        <a:ea typeface="微軟正黑體" pitchFamily="34" charset="-120"/>
                      </a:endParaRPr>
                    </a:p>
                  </a:txBody>
                  <a:tcPr marL="7896" marR="7896" marT="7896" marB="0" anchor="ctr">
                    <a:lnL>
                      <a:noFill/>
                    </a:lnL>
                    <a:lnR>
                      <a:noFill/>
                    </a:lnR>
                    <a:lnT>
                      <a:noFill/>
                    </a:lnT>
                    <a:lnB>
                      <a:noFill/>
                    </a:lnB>
                    <a:solidFill>
                      <a:srgbClr val="E7E7E7"/>
                    </a:solidFill>
                  </a:tcPr>
                </a:tc>
                <a:tc rowSpan="2">
                  <a:txBody>
                    <a:bodyPr/>
                    <a:lstStyle/>
                    <a:p>
                      <a:pPr algn="r" rtl="0" fontAlgn="ctr"/>
                      <a:r>
                        <a:rPr lang="en-US" altLang="zh-TW" sz="1400" b="0" i="0" u="none" strike="noStrike">
                          <a:solidFill>
                            <a:srgbClr val="000000"/>
                          </a:solidFill>
                          <a:latin typeface="微軟正黑體"/>
                        </a:rPr>
                        <a:t>435,433 </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E7E7E7"/>
                    </a:solidFill>
                  </a:tcPr>
                </a:tc>
                <a:tc rowSpan="2">
                  <a:txBody>
                    <a:bodyPr/>
                    <a:lstStyle/>
                    <a:p>
                      <a:pPr algn="r" rtl="0" fontAlgn="ctr"/>
                      <a:r>
                        <a:rPr lang="en-US" altLang="zh-TW" sz="1400" b="0" i="0" u="none" strike="noStrike">
                          <a:solidFill>
                            <a:srgbClr val="000000"/>
                          </a:solidFill>
                          <a:latin typeface="微軟正黑體"/>
                        </a:rPr>
                        <a:t>7.2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E7E7E7"/>
                    </a:solidFill>
                  </a:tcPr>
                </a:tc>
                <a:tc rowSpan="2">
                  <a:txBody>
                    <a:bodyPr/>
                    <a:lstStyle/>
                    <a:p>
                      <a:pPr algn="r" rtl="0" fontAlgn="ctr"/>
                      <a:r>
                        <a:rPr lang="en-US" altLang="zh-TW" sz="1400" b="0" i="0" u="none" strike="noStrike" dirty="0">
                          <a:solidFill>
                            <a:srgbClr val="000000"/>
                          </a:solidFill>
                          <a:latin typeface="微軟正黑體"/>
                        </a:rPr>
                        <a:t>139,807 </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E7E7E7"/>
                    </a:solidFill>
                  </a:tcPr>
                </a:tc>
                <a:tc rowSpan="2">
                  <a:txBody>
                    <a:bodyPr/>
                    <a:lstStyle/>
                    <a:p>
                      <a:pPr algn="r" rtl="0" fontAlgn="ctr"/>
                      <a:r>
                        <a:rPr lang="en-US" altLang="zh-TW" sz="1400" b="0" i="0" u="none" strike="noStrike">
                          <a:solidFill>
                            <a:srgbClr val="000000"/>
                          </a:solidFill>
                          <a:latin typeface="微軟正黑體"/>
                        </a:rPr>
                        <a:t>3.5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E7E7E7"/>
                    </a:solidFill>
                  </a:tcPr>
                </a:tc>
                <a:tc rowSpan="2">
                  <a:txBody>
                    <a:bodyPr/>
                    <a:lstStyle/>
                    <a:p>
                      <a:pPr algn="r" rtl="0" fontAlgn="ctr"/>
                      <a:r>
                        <a:rPr lang="en-US" altLang="zh-TW" sz="1400" b="0" i="0" u="none" strike="noStrike">
                          <a:solidFill>
                            <a:srgbClr val="000000"/>
                          </a:solidFill>
                          <a:latin typeface="微軟正黑體"/>
                        </a:rPr>
                        <a:t>211.5 </a:t>
                      </a:r>
                    </a:p>
                  </a:txBody>
                  <a:tcPr marL="0" marR="0" marT="0" marB="0" anchor="ctr">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rgbClr val="E7E7E7"/>
                    </a:solidFill>
                  </a:tcPr>
                </a:tc>
                <a:extLst>
                  <a:ext uri="{0D108BD9-81ED-4DB2-BD59-A6C34878D82A}">
                    <a16:rowId xmlns="" xmlns:a16="http://schemas.microsoft.com/office/drawing/2014/main" val="10007"/>
                  </a:ext>
                </a:extLst>
              </a:tr>
              <a:tr h="199335">
                <a:tc>
                  <a:txBody>
                    <a:bodyPr/>
                    <a:lstStyle/>
                    <a:p>
                      <a:pPr algn="l" rtl="0" fontAlgn="ctr"/>
                      <a:r>
                        <a:rPr lang="en-US" altLang="zh-TW" sz="1200" b="0" i="0" u="none" strike="noStrike" dirty="0" smtClean="0">
                          <a:solidFill>
                            <a:srgbClr val="000000"/>
                          </a:solidFill>
                          <a:latin typeface="微軟正黑體" pitchFamily="34" charset="-120"/>
                          <a:ea typeface="微軟正黑體" pitchFamily="34" charset="-120"/>
                        </a:rPr>
                        <a:t>(Attributable to Shareholders </a:t>
                      </a:r>
                    </a:p>
                    <a:p>
                      <a:pPr algn="l" rtl="0" fontAlgn="ctr"/>
                      <a:r>
                        <a:rPr lang="en-US" altLang="zh-TW" sz="1200" b="0" i="0" u="none" strike="noStrike" dirty="0" smtClean="0">
                          <a:solidFill>
                            <a:srgbClr val="000000"/>
                          </a:solidFill>
                          <a:latin typeface="微軟正黑體" pitchFamily="34" charset="-120"/>
                          <a:ea typeface="微軟正黑體" pitchFamily="34" charset="-120"/>
                        </a:rPr>
                        <a:t>of the Parent) </a:t>
                      </a:r>
                      <a:endParaRPr lang="en-US" altLang="zh-TW" sz="1200" b="0" i="0" u="none" strike="noStrike" dirty="0">
                        <a:solidFill>
                          <a:srgbClr val="000000"/>
                        </a:solidFill>
                        <a:latin typeface="微軟正黑體" pitchFamily="34" charset="-120"/>
                        <a:ea typeface="微軟正黑體" pitchFamily="34" charset="-120"/>
                      </a:endParaRPr>
                    </a:p>
                  </a:txBody>
                  <a:tcPr marL="7896" marR="7896" marT="7896" marB="0" anchor="ctr">
                    <a:lnL>
                      <a:noFill/>
                    </a:lnL>
                    <a:lnR>
                      <a:noFill/>
                    </a:lnR>
                    <a:lnT>
                      <a:noFill/>
                    </a:lnT>
                    <a:lnB>
                      <a:noFill/>
                    </a:lnB>
                    <a:solidFill>
                      <a:srgbClr val="E7E7E7"/>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 xmlns:a16="http://schemas.microsoft.com/office/drawing/2014/main" val="10008"/>
                  </a:ext>
                </a:extLst>
              </a:tr>
              <a:tr h="398669">
                <a:tc>
                  <a:txBody>
                    <a:bodyPr/>
                    <a:lstStyle/>
                    <a:p>
                      <a:pPr algn="ctr" rtl="0" fontAlgn="ctr"/>
                      <a:r>
                        <a:rPr lang="en-US" altLang="zh-TW" sz="1200" b="0" i="0" u="none" strike="noStrike" dirty="0" smtClean="0">
                          <a:solidFill>
                            <a:srgbClr val="000000"/>
                          </a:solidFill>
                          <a:latin typeface="微軟正黑體" pitchFamily="34" charset="-120"/>
                          <a:ea typeface="微軟正黑體" pitchFamily="34" charset="-120"/>
                        </a:rPr>
                        <a:t>EPS </a:t>
                      </a:r>
                      <a:endParaRPr lang="en-US" altLang="zh-TW" sz="1200" b="0" i="0" u="none" strike="noStrike" dirty="0">
                        <a:solidFill>
                          <a:srgbClr val="000000"/>
                        </a:solidFill>
                        <a:latin typeface="微軟正黑體" pitchFamily="34" charset="-120"/>
                        <a:ea typeface="微軟正黑體" pitchFamily="34" charset="-120"/>
                      </a:endParaRPr>
                    </a:p>
                  </a:txBody>
                  <a:tcPr marL="7896" marR="7896" marT="7896"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dirty="0">
                          <a:solidFill>
                            <a:srgbClr val="000000"/>
                          </a:solidFill>
                          <a:latin typeface="微軟正黑體"/>
                        </a:rPr>
                        <a:t>0.74 </a:t>
                      </a:r>
                    </a:p>
                  </a:txBody>
                  <a:tcPr marL="0" marR="0" marT="0" marB="0" anchor="ctr">
                    <a:lnL>
                      <a:noFill/>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fontAlgn="ctr"/>
                      <a:r>
                        <a:rPr lang="zh-TW" altLang="en-US" sz="1400" b="0" i="0" u="none" strike="noStrike">
                          <a:solidFill>
                            <a:srgbClr val="000000"/>
                          </a:solidFill>
                          <a:latin typeface="微軟正黑體"/>
                        </a:rPr>
                        <a:t>　</a:t>
                      </a:r>
                    </a:p>
                  </a:txBody>
                  <a:tcPr marL="0" marR="0" marT="0"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dirty="0">
                          <a:solidFill>
                            <a:srgbClr val="000000"/>
                          </a:solidFill>
                          <a:latin typeface="微軟正黑體"/>
                        </a:rPr>
                        <a:t>0.24 </a:t>
                      </a:r>
                    </a:p>
                  </a:txBody>
                  <a:tcPr marL="0" marR="0" marT="0" marB="0" anchor="ctr">
                    <a:lnL>
                      <a:noFill/>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r" rtl="0" fontAlgn="ctr"/>
                      <a:r>
                        <a:rPr lang="zh-TW" altLang="en-US" sz="1400" b="0" i="0" u="none" strike="noStrike" dirty="0">
                          <a:solidFill>
                            <a:srgbClr val="000000"/>
                          </a:solidFill>
                          <a:latin typeface="微軟正黑體"/>
                        </a:rPr>
                        <a:t>　</a:t>
                      </a:r>
                    </a:p>
                  </a:txBody>
                  <a:tcPr marL="0" marR="0" marT="0"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r" rtl="0" fontAlgn="ctr"/>
                      <a:r>
                        <a:rPr lang="en-US" altLang="zh-TW" sz="1400" b="0" i="0" u="none" strike="noStrike" dirty="0">
                          <a:solidFill>
                            <a:srgbClr val="000000"/>
                          </a:solidFill>
                          <a:latin typeface="微軟正黑體"/>
                        </a:rPr>
                        <a:t>-</a:t>
                      </a:r>
                    </a:p>
                  </a:txBody>
                  <a:tcPr marL="0" marR="0" marT="0" marB="0" anchor="ctr">
                    <a:lnL>
                      <a:noFill/>
                    </a:lnL>
                    <a:lnR>
                      <a:noFill/>
                    </a:lnR>
                    <a:lnT w="25400" cap="flat" cmpd="dbl"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9"/>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表格 13"/>
          <p:cNvGraphicFramePr>
            <a:graphicFrameLocks noGrp="1"/>
          </p:cNvGraphicFramePr>
          <p:nvPr/>
        </p:nvGraphicFramePr>
        <p:xfrm>
          <a:off x="395536" y="2537901"/>
          <a:ext cx="8280919" cy="3483389"/>
        </p:xfrm>
        <a:graphic>
          <a:graphicData uri="http://schemas.openxmlformats.org/drawingml/2006/table">
            <a:tbl>
              <a:tblPr firstRow="1" bandRow="1">
                <a:tableStyleId>{85BE263C-DBD7-4A20-BB59-AAB30ACAA65A}</a:tableStyleId>
              </a:tblPr>
              <a:tblGrid>
                <a:gridCol w="2031169">
                  <a:extLst>
                    <a:ext uri="{9D8B030D-6E8A-4147-A177-3AD203B41FA5}">
                      <a16:colId xmlns="" xmlns:a16="http://schemas.microsoft.com/office/drawing/2014/main" val="20000"/>
                    </a:ext>
                  </a:extLst>
                </a:gridCol>
                <a:gridCol w="1171829">
                  <a:extLst>
                    <a:ext uri="{9D8B030D-6E8A-4147-A177-3AD203B41FA5}">
                      <a16:colId xmlns="" xmlns:a16="http://schemas.microsoft.com/office/drawing/2014/main" val="20001"/>
                    </a:ext>
                  </a:extLst>
                </a:gridCol>
                <a:gridCol w="1002158">
                  <a:extLst>
                    <a:ext uri="{9D8B030D-6E8A-4147-A177-3AD203B41FA5}">
                      <a16:colId xmlns="" xmlns:a16="http://schemas.microsoft.com/office/drawing/2014/main" val="20002"/>
                    </a:ext>
                  </a:extLst>
                </a:gridCol>
                <a:gridCol w="1029010">
                  <a:extLst>
                    <a:ext uri="{9D8B030D-6E8A-4147-A177-3AD203B41FA5}">
                      <a16:colId xmlns="" xmlns:a16="http://schemas.microsoft.com/office/drawing/2014/main" val="20003"/>
                    </a:ext>
                  </a:extLst>
                </a:gridCol>
                <a:gridCol w="937463">
                  <a:extLst>
                    <a:ext uri="{9D8B030D-6E8A-4147-A177-3AD203B41FA5}">
                      <a16:colId xmlns="" xmlns:a16="http://schemas.microsoft.com/office/drawing/2014/main" val="20004"/>
                    </a:ext>
                  </a:extLst>
                </a:gridCol>
                <a:gridCol w="1045685">
                  <a:extLst>
                    <a:ext uri="{9D8B030D-6E8A-4147-A177-3AD203B41FA5}">
                      <a16:colId xmlns="" xmlns:a16="http://schemas.microsoft.com/office/drawing/2014/main" val="20005"/>
                    </a:ext>
                  </a:extLst>
                </a:gridCol>
                <a:gridCol w="1063605">
                  <a:extLst>
                    <a:ext uri="{9D8B030D-6E8A-4147-A177-3AD203B41FA5}">
                      <a16:colId xmlns="" xmlns:a16="http://schemas.microsoft.com/office/drawing/2014/main" val="20006"/>
                    </a:ext>
                  </a:extLst>
                </a:gridCol>
              </a:tblGrid>
              <a:tr h="497627">
                <a:tc>
                  <a:txBody>
                    <a:bodyPr/>
                    <a:lstStyle/>
                    <a:p>
                      <a:pPr algn="l" fontAlgn="ctr"/>
                      <a:r>
                        <a:rPr lang="en-US" altLang="zh-TW" sz="1400" b="1" i="0" u="none" strike="noStrike" dirty="0" smtClean="0">
                          <a:solidFill>
                            <a:schemeClr val="bg1"/>
                          </a:solidFill>
                          <a:latin typeface="微軟正黑體" pitchFamily="34" charset="-120"/>
                          <a:ea typeface="微軟正黑體" pitchFamily="34" charset="-120"/>
                        </a:rPr>
                        <a:t>Item</a:t>
                      </a:r>
                      <a:r>
                        <a:rPr lang="en-US" altLang="zh-TW" sz="1400" b="1" i="0" u="none" strike="noStrike" baseline="0" dirty="0" smtClean="0">
                          <a:solidFill>
                            <a:schemeClr val="bg1"/>
                          </a:solidFill>
                          <a:latin typeface="微軟正黑體" pitchFamily="34" charset="-120"/>
                          <a:ea typeface="微軟正黑體" pitchFamily="34" charset="-120"/>
                        </a:rPr>
                        <a:t> / Year</a:t>
                      </a:r>
                      <a:endParaRPr lang="zh-TW" altLang="en-US" sz="1400" b="0" i="0" u="none" strike="noStrike" dirty="0">
                        <a:solidFill>
                          <a:schemeClr val="bg1"/>
                        </a:solidFill>
                        <a:latin typeface="微軟正黑體" pitchFamily="34" charset="-120"/>
                        <a:ea typeface="微軟正黑體" pitchFamily="34" charset="-120"/>
                      </a:endParaRPr>
                    </a:p>
                  </a:txBody>
                  <a:tcPr marL="9485" marR="9485" marT="948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tc>
                  <a:txBody>
                    <a:bodyPr/>
                    <a:lstStyle/>
                    <a:p>
                      <a:pPr algn="ctr" fontAlgn="ctr"/>
                      <a:r>
                        <a:rPr lang="en-US" altLang="zh-TW" sz="1400" b="0" i="0" u="none" strike="noStrike" dirty="0" smtClean="0">
                          <a:solidFill>
                            <a:schemeClr val="bg1"/>
                          </a:solidFill>
                          <a:latin typeface="微軟正黑體" pitchFamily="34" charset="-120"/>
                          <a:ea typeface="微軟正黑體" pitchFamily="34" charset="-120"/>
                        </a:rPr>
                        <a:t>2016</a:t>
                      </a:r>
                      <a:endParaRPr lang="zh-TW" altLang="en-US" sz="1400" b="0" i="0" u="none" strike="noStrike" dirty="0">
                        <a:solidFill>
                          <a:schemeClr val="bg1"/>
                        </a:solidFill>
                        <a:latin typeface="微軟正黑體" pitchFamily="34" charset="-120"/>
                        <a:ea typeface="微軟正黑體" pitchFamily="34" charset="-120"/>
                      </a:endParaRPr>
                    </a:p>
                  </a:txBody>
                  <a:tcPr marL="9525" marR="9525" marT="952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tc>
                  <a:txBody>
                    <a:bodyPr/>
                    <a:lstStyle/>
                    <a:p>
                      <a:pPr algn="ctr" fontAlgn="ctr"/>
                      <a:r>
                        <a:rPr lang="en-US" altLang="zh-TW" sz="1400" b="0" i="0" u="none" strike="noStrike" dirty="0" smtClean="0">
                          <a:solidFill>
                            <a:schemeClr val="bg1"/>
                          </a:solidFill>
                          <a:latin typeface="微軟正黑體" pitchFamily="34" charset="-120"/>
                          <a:ea typeface="微軟正黑體" pitchFamily="34" charset="-120"/>
                        </a:rPr>
                        <a:t>2017</a:t>
                      </a:r>
                      <a:endParaRPr lang="zh-TW" altLang="en-US" sz="1400" b="0" i="0" u="none" strike="noStrike" dirty="0">
                        <a:solidFill>
                          <a:schemeClr val="bg1"/>
                        </a:solidFill>
                        <a:latin typeface="微軟正黑體" pitchFamily="34" charset="-120"/>
                        <a:ea typeface="微軟正黑體" pitchFamily="34" charset="-120"/>
                      </a:endParaRPr>
                    </a:p>
                  </a:txBody>
                  <a:tcPr marL="9525" marR="9525" marT="952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tc>
                  <a:txBody>
                    <a:bodyPr/>
                    <a:lstStyle/>
                    <a:p>
                      <a:pPr algn="ctr" fontAlgn="ctr"/>
                      <a:r>
                        <a:rPr lang="en-US" altLang="zh-TW" sz="1400" b="0" i="0" u="none" strike="noStrike" dirty="0" smtClean="0">
                          <a:solidFill>
                            <a:schemeClr val="bg1"/>
                          </a:solidFill>
                          <a:latin typeface="微軟正黑體" pitchFamily="34" charset="-120"/>
                          <a:ea typeface="微軟正黑體" pitchFamily="34" charset="-120"/>
                        </a:rPr>
                        <a:t>2018</a:t>
                      </a:r>
                      <a:endParaRPr lang="zh-TW" altLang="en-US" sz="1400" b="0" i="0" u="none" strike="noStrike" dirty="0">
                        <a:solidFill>
                          <a:schemeClr val="bg1"/>
                        </a:solidFill>
                        <a:latin typeface="微軟正黑體" pitchFamily="34" charset="-120"/>
                        <a:ea typeface="微軟正黑體" pitchFamily="34" charset="-120"/>
                      </a:endParaRPr>
                    </a:p>
                  </a:txBody>
                  <a:tcPr marL="9525" marR="9525" marT="952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tc>
                  <a:txBody>
                    <a:bodyPr/>
                    <a:lstStyle/>
                    <a:p>
                      <a:pPr algn="ctr" fontAlgn="ctr"/>
                      <a:r>
                        <a:rPr lang="en-US" altLang="zh-TW" sz="1400" b="0" i="0" u="none" strike="noStrike" dirty="0" smtClean="0">
                          <a:solidFill>
                            <a:schemeClr val="bg1"/>
                          </a:solidFill>
                          <a:latin typeface="微軟正黑體" pitchFamily="34" charset="-120"/>
                          <a:ea typeface="微軟正黑體" pitchFamily="34" charset="-120"/>
                        </a:rPr>
                        <a:t>2019</a:t>
                      </a:r>
                      <a:endParaRPr lang="zh-TW" altLang="en-US" sz="1400" b="0" i="0" u="none" strike="noStrike" dirty="0">
                        <a:solidFill>
                          <a:schemeClr val="bg1"/>
                        </a:solidFill>
                        <a:latin typeface="微軟正黑體" pitchFamily="34" charset="-120"/>
                        <a:ea typeface="微軟正黑體" pitchFamily="34" charset="-120"/>
                      </a:endParaRPr>
                    </a:p>
                  </a:txBody>
                  <a:tcPr marL="9525" marR="9525" marT="952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tc>
                  <a:txBody>
                    <a:bodyPr/>
                    <a:lstStyle/>
                    <a:p>
                      <a:pPr algn="ctr" fontAlgn="ctr"/>
                      <a:r>
                        <a:rPr lang="en-US" altLang="zh-TW" sz="1400" b="0" i="0" u="none" strike="noStrike" dirty="0" smtClean="0">
                          <a:solidFill>
                            <a:schemeClr val="bg1"/>
                          </a:solidFill>
                          <a:latin typeface="微軟正黑體" pitchFamily="34" charset="-120"/>
                          <a:ea typeface="微軟正黑體" pitchFamily="34" charset="-120"/>
                        </a:rPr>
                        <a:t>2020</a:t>
                      </a:r>
                      <a:endParaRPr lang="en-US" sz="1400" b="0" i="0" u="none" strike="noStrike" dirty="0">
                        <a:solidFill>
                          <a:schemeClr val="bg1"/>
                        </a:solidFill>
                        <a:latin typeface="微軟正黑體" pitchFamily="34" charset="-120"/>
                        <a:ea typeface="微軟正黑體" pitchFamily="34" charset="-120"/>
                      </a:endParaRPr>
                    </a:p>
                  </a:txBody>
                  <a:tcPr marL="9525" marR="9525" marT="952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tc>
                  <a:txBody>
                    <a:bodyPr/>
                    <a:lstStyle/>
                    <a:p>
                      <a:pPr algn="ctr" fontAlgn="ctr"/>
                      <a:r>
                        <a:rPr lang="en-US" altLang="zh-TW" sz="1400" b="0" i="0" u="none" strike="noStrike" dirty="0">
                          <a:solidFill>
                            <a:schemeClr val="bg1"/>
                          </a:solidFill>
                          <a:latin typeface="微軟正黑體" pitchFamily="34" charset="-120"/>
                          <a:ea typeface="微軟正黑體" pitchFamily="34" charset="-120"/>
                        </a:rPr>
                        <a:t>2021Q1</a:t>
                      </a:r>
                      <a:endParaRPr lang="en-US" sz="1400" b="0" i="0" u="none" strike="noStrike" dirty="0">
                        <a:solidFill>
                          <a:schemeClr val="bg1"/>
                        </a:solidFill>
                        <a:latin typeface="微軟正黑體" pitchFamily="34" charset="-120"/>
                        <a:ea typeface="微軟正黑體" pitchFamily="34" charset="-120"/>
                      </a:endParaRPr>
                    </a:p>
                  </a:txBody>
                  <a:tcPr marL="9525" marR="9525" marT="9525" marB="0" anchor="ct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00000"/>
                    </a:solidFill>
                  </a:tcPr>
                </a:tc>
                <a:extLst>
                  <a:ext uri="{0D108BD9-81ED-4DB2-BD59-A6C34878D82A}">
                    <a16:rowId xmlns="" xmlns:a16="http://schemas.microsoft.com/office/drawing/2014/main" val="10000"/>
                  </a:ext>
                </a:extLst>
              </a:tr>
              <a:tr h="497627">
                <a:tc>
                  <a:txBody>
                    <a:bodyPr/>
                    <a:lstStyle/>
                    <a:p>
                      <a:pPr algn="l" fontAlgn="ctr"/>
                      <a:r>
                        <a:rPr lang="en-US" altLang="zh-TW" sz="1400" u="none" strike="noStrike" dirty="0" smtClean="0">
                          <a:latin typeface="微軟正黑體" pitchFamily="34" charset="-120"/>
                          <a:ea typeface="微軟正黑體" pitchFamily="34" charset="-120"/>
                        </a:rPr>
                        <a:t>Earnings Per Share</a:t>
                      </a:r>
                      <a:endParaRPr lang="zh-TW" altLang="en-US" sz="1400" b="0" i="0" u="none" strike="noStrike" dirty="0">
                        <a:solidFill>
                          <a:srgbClr val="000000"/>
                        </a:solidFill>
                        <a:latin typeface="微軟正黑體" pitchFamily="34" charset="-120"/>
                        <a:ea typeface="微軟正黑體" pitchFamily="34" charset="-120"/>
                      </a:endParaRPr>
                    </a:p>
                  </a:txBody>
                  <a:tcPr marL="9485" marR="9485" marT="948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0.05 </a:t>
                      </a:r>
                    </a:p>
                  </a:txBody>
                  <a:tcPr marL="0" marR="324000" marT="952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0.83 </a:t>
                      </a:r>
                    </a:p>
                  </a:txBody>
                  <a:tcPr marL="0" marR="324000" marT="952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0.83 </a:t>
                      </a:r>
                    </a:p>
                  </a:txBody>
                  <a:tcPr marL="0" marR="324000" marT="952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0.86 </a:t>
                      </a:r>
                    </a:p>
                  </a:txBody>
                  <a:tcPr marL="0" marR="324000" marT="952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914400" rtl="0" eaLnBrk="1" fontAlgn="ctr" latinLnBrk="0" hangingPunct="1"/>
                      <a:r>
                        <a:rPr lang="zh-TW" altLang="en-US" sz="1400" b="0" i="0" u="none" strike="noStrike" kern="1200" dirty="0">
                          <a:solidFill>
                            <a:sysClr val="windowText" lastClr="000000"/>
                          </a:solidFill>
                          <a:latin typeface="微軟正黑體" pitchFamily="34" charset="-120"/>
                          <a:ea typeface="微軟正黑體" pitchFamily="34" charset="-120"/>
                          <a:cs typeface="+mn-cs"/>
                        </a:rPr>
                        <a:t>　</a:t>
                      </a:r>
                      <a:r>
                        <a:rPr lang="en-US" altLang="zh-TW" sz="1400" b="0" i="0" u="none" strike="noStrike" kern="1200" dirty="0">
                          <a:solidFill>
                            <a:sysClr val="windowText" lastClr="000000"/>
                          </a:solidFill>
                          <a:latin typeface="微軟正黑體" pitchFamily="34" charset="-120"/>
                          <a:ea typeface="微軟正黑體" pitchFamily="34" charset="-120"/>
                          <a:cs typeface="+mn-cs"/>
                        </a:rPr>
                        <a:t>1.45</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0.74</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 xmlns:a16="http://schemas.microsoft.com/office/drawing/2014/main" val="10001"/>
                  </a:ext>
                </a:extLst>
              </a:tr>
              <a:tr h="497627">
                <a:tc>
                  <a:txBody>
                    <a:bodyPr/>
                    <a:lstStyle/>
                    <a:p>
                      <a:pPr algn="l" fontAlgn="ctr"/>
                      <a:r>
                        <a:rPr lang="en-US" altLang="zh-TW" sz="1400" u="none" strike="noStrike" dirty="0" smtClean="0">
                          <a:latin typeface="微軟正黑體" pitchFamily="34" charset="-120"/>
                          <a:ea typeface="微軟正黑體" pitchFamily="34" charset="-120"/>
                        </a:rPr>
                        <a:t>Cash Dividend Per Share</a:t>
                      </a:r>
                      <a:endParaRPr lang="zh-TW" altLang="en-US" sz="1400" b="0" i="0" u="none" strike="noStrike" dirty="0">
                        <a:solidFill>
                          <a:srgbClr val="000000"/>
                        </a:solidFill>
                        <a:latin typeface="微軟正黑體" pitchFamily="34" charset="-120"/>
                        <a:ea typeface="微軟正黑體" pitchFamily="34" charset="-120"/>
                      </a:endParaRPr>
                    </a:p>
                  </a:txBody>
                  <a:tcPr marL="9485" marR="9485" marT="9485" marB="0" anchor="ct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a:t>
                      </a:r>
                    </a:p>
                  </a:txBody>
                  <a:tcPr marL="0" marR="324000" marT="9525" marB="0" anchor="ct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0.35</a:t>
                      </a:r>
                    </a:p>
                  </a:txBody>
                  <a:tcPr marL="0" marR="324000" marT="9525" marB="0" anchor="ct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0.3</a:t>
                      </a:r>
                    </a:p>
                  </a:txBody>
                  <a:tcPr marL="0" marR="324000" marT="9525" marB="0" anchor="ct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0.3</a:t>
                      </a:r>
                    </a:p>
                  </a:txBody>
                  <a:tcPr marL="0" marR="324000" marT="9525" marB="0" anchor="ct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marL="0" algn="r" defTabSz="914400" rtl="0" eaLnBrk="1" fontAlgn="ctr" latinLnBrk="0" hangingPunct="1"/>
                      <a:r>
                        <a:rPr lang="zh-TW" altLang="en-US" sz="1400" b="0" i="0" u="none" strike="noStrike" kern="1200" dirty="0">
                          <a:solidFill>
                            <a:sysClr val="windowText" lastClr="000000"/>
                          </a:solidFill>
                          <a:latin typeface="微軟正黑體" pitchFamily="34" charset="-120"/>
                          <a:ea typeface="微軟正黑體" pitchFamily="34" charset="-120"/>
                          <a:cs typeface="+mn-cs"/>
                        </a:rPr>
                        <a:t>　</a:t>
                      </a:r>
                      <a:r>
                        <a:rPr lang="en-US" altLang="zh-TW" sz="1400" b="0" i="0" u="none" strike="noStrike" kern="1200" dirty="0">
                          <a:solidFill>
                            <a:sysClr val="windowText" lastClr="000000"/>
                          </a:solidFill>
                          <a:latin typeface="微軟正黑體" pitchFamily="34" charset="-120"/>
                          <a:ea typeface="微軟正黑體" pitchFamily="34" charset="-120"/>
                          <a:cs typeface="+mn-cs"/>
                        </a:rPr>
                        <a:t>0.35</a:t>
                      </a:r>
                      <a:r>
                        <a:rPr lang="en-US" altLang="zh-TW" sz="1000" b="0" i="0" u="none" strike="noStrike" kern="1200" dirty="0">
                          <a:solidFill>
                            <a:sysClr val="windowText" lastClr="000000"/>
                          </a:solidFill>
                          <a:latin typeface="微軟正黑體" pitchFamily="34" charset="-120"/>
                          <a:ea typeface="微軟正黑體" pitchFamily="34" charset="-120"/>
                          <a:cs typeface="+mn-cs"/>
                        </a:rPr>
                        <a:t>(</a:t>
                      </a:r>
                      <a:r>
                        <a:rPr lang="zh-TW" altLang="en-US" sz="1000" b="0" i="0" u="none" strike="noStrike" kern="1200" dirty="0">
                          <a:solidFill>
                            <a:sysClr val="windowText" lastClr="000000"/>
                          </a:solidFill>
                          <a:latin typeface="微軟正黑體" pitchFamily="34" charset="-120"/>
                          <a:ea typeface="微軟正黑體" pitchFamily="34" charset="-120"/>
                          <a:cs typeface="+mn-cs"/>
                        </a:rPr>
                        <a:t>註</a:t>
                      </a:r>
                      <a:r>
                        <a:rPr lang="en-US" altLang="zh-TW" sz="1000" b="0" i="0" u="none" strike="noStrike" kern="1200" dirty="0">
                          <a:solidFill>
                            <a:sysClr val="windowText" lastClr="000000"/>
                          </a:solidFill>
                          <a:latin typeface="微軟正黑體" pitchFamily="34" charset="-120"/>
                          <a:ea typeface="微軟正黑體" pitchFamily="34" charset="-120"/>
                          <a:cs typeface="+mn-cs"/>
                        </a:rPr>
                        <a:t>)</a:t>
                      </a:r>
                      <a:endParaRPr lang="zh-TW" altLang="en-US" sz="10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solidFill>
                      <a:prstDash val="solid"/>
                      <a:round/>
                      <a:headEnd type="none" w="med" len="med"/>
                      <a:tailEnd type="none" w="med" len="med"/>
                    </a:lnT>
                    <a:solidFill>
                      <a:schemeClr val="bg1">
                        <a:lumMod val="85000"/>
                      </a:schemeClr>
                    </a:solid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solidFill>
                      <a:prstDash val="solid"/>
                      <a:round/>
                      <a:headEnd type="none" w="med" len="med"/>
                      <a:tailEnd type="none" w="med" len="med"/>
                    </a:lnT>
                    <a:solidFill>
                      <a:schemeClr val="bg1">
                        <a:lumMod val="85000"/>
                      </a:schemeClr>
                    </a:solidFill>
                  </a:tcPr>
                </a:tc>
                <a:extLst>
                  <a:ext uri="{0D108BD9-81ED-4DB2-BD59-A6C34878D82A}">
                    <a16:rowId xmlns="" xmlns:a16="http://schemas.microsoft.com/office/drawing/2014/main" val="10002"/>
                  </a:ext>
                </a:extLst>
              </a:tr>
              <a:tr h="497627">
                <a:tc>
                  <a:txBody>
                    <a:bodyPr/>
                    <a:lstStyle/>
                    <a:p>
                      <a:pPr algn="l" fontAlgn="ctr"/>
                      <a:r>
                        <a:rPr lang="en-US" altLang="zh-TW" sz="1400" b="0" i="0" u="none" strike="noStrike" dirty="0" smtClean="0">
                          <a:solidFill>
                            <a:srgbClr val="000000"/>
                          </a:solidFill>
                          <a:latin typeface="微軟正黑體" pitchFamily="34" charset="-120"/>
                          <a:ea typeface="微軟正黑體" pitchFamily="34" charset="-120"/>
                        </a:rPr>
                        <a:t>Stock Dividend Per Share</a:t>
                      </a:r>
                      <a:endParaRPr lang="zh-TW" altLang="en-US" sz="1400" b="0" i="0" u="none" strike="noStrike" dirty="0">
                        <a:solidFill>
                          <a:srgbClr val="000000"/>
                        </a:solidFill>
                        <a:latin typeface="微軟正黑體" pitchFamily="34" charset="-120"/>
                        <a:ea typeface="微軟正黑體" pitchFamily="34" charset="-120"/>
                      </a:endParaRPr>
                    </a:p>
                  </a:txBody>
                  <a:tcPr marL="9485" marR="9485" marT="9485" marB="0" anchor="ct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a:solidFill>
                            <a:sysClr val="windowText" lastClr="000000"/>
                          </a:solidFill>
                          <a:latin typeface="微軟正黑體" pitchFamily="34" charset="-120"/>
                          <a:ea typeface="微軟正黑體" pitchFamily="34" charset="-120"/>
                        </a:rPr>
                        <a:t>0</a:t>
                      </a:r>
                    </a:p>
                  </a:txBody>
                  <a:tcPr marL="0" marR="324000" marT="9525" marB="0" anchor="ct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a:t>
                      </a:r>
                    </a:p>
                  </a:txBody>
                  <a:tcPr marL="0" marR="324000" marT="9525" marB="0" anchor="ct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0.4</a:t>
                      </a:r>
                    </a:p>
                  </a:txBody>
                  <a:tcPr marL="0" marR="324000" marT="9525" marB="0" anchor="ct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a:t>
                      </a:r>
                    </a:p>
                  </a:txBody>
                  <a:tcPr marL="0" marR="324000" marT="9525" marB="0" anchor="ct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0.35</a:t>
                      </a:r>
                      <a:r>
                        <a:rPr lang="en-US" altLang="zh-TW" sz="1000" b="0" i="0" u="none" strike="noStrike" kern="1200" dirty="0">
                          <a:solidFill>
                            <a:sysClr val="windowText" lastClr="000000"/>
                          </a:solidFill>
                          <a:latin typeface="微軟正黑體" pitchFamily="34" charset="-120"/>
                          <a:ea typeface="微軟正黑體" pitchFamily="34" charset="-120"/>
                          <a:cs typeface="+mn-cs"/>
                        </a:rPr>
                        <a:t>(</a:t>
                      </a:r>
                      <a:r>
                        <a:rPr lang="zh-TW" altLang="en-US" sz="1000" b="0" i="0" u="none" strike="noStrike" kern="1200" dirty="0">
                          <a:solidFill>
                            <a:sysClr val="windowText" lastClr="000000"/>
                          </a:solidFill>
                          <a:latin typeface="微軟正黑體" pitchFamily="34" charset="-120"/>
                          <a:ea typeface="微軟正黑體" pitchFamily="34" charset="-120"/>
                          <a:cs typeface="+mn-cs"/>
                        </a:rPr>
                        <a:t>註</a:t>
                      </a:r>
                      <a:r>
                        <a:rPr lang="en-US" altLang="zh-TW" sz="1000" b="0" i="0" u="none" strike="noStrike" kern="1200" dirty="0">
                          <a:solidFill>
                            <a:sysClr val="windowText" lastClr="000000"/>
                          </a:solidFill>
                          <a:latin typeface="微軟正黑體" pitchFamily="34" charset="-120"/>
                          <a:ea typeface="微軟正黑體" pitchFamily="34" charset="-120"/>
                          <a:cs typeface="+mn-cs"/>
                        </a:rPr>
                        <a:t>)</a:t>
                      </a:r>
                      <a:endParaRPr lang="zh-TW" altLang="en-US" sz="10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0003"/>
                  </a:ext>
                </a:extLst>
              </a:tr>
              <a:tr h="497627">
                <a:tc>
                  <a:txBody>
                    <a:bodyPr/>
                    <a:lstStyle/>
                    <a:p>
                      <a:pPr algn="l" fontAlgn="ctr"/>
                      <a:r>
                        <a:rPr lang="en-US" altLang="zh-TW" sz="1400" b="0" i="0" u="none" strike="noStrike" dirty="0" smtClean="0">
                          <a:solidFill>
                            <a:srgbClr val="000000"/>
                          </a:solidFill>
                          <a:latin typeface="微軟正黑體" pitchFamily="34" charset="-120"/>
                          <a:ea typeface="微軟正黑體" pitchFamily="34" charset="-120"/>
                        </a:rPr>
                        <a:t>Return on Equity</a:t>
                      </a:r>
                      <a:endParaRPr lang="zh-TW" altLang="en-US" sz="1400" b="0" i="0" u="none" strike="noStrike" dirty="0">
                        <a:solidFill>
                          <a:srgbClr val="000000"/>
                        </a:solidFill>
                        <a:latin typeface="微軟正黑體" pitchFamily="34" charset="-120"/>
                        <a:ea typeface="微軟正黑體" pitchFamily="34" charset="-120"/>
                      </a:endParaRPr>
                    </a:p>
                  </a:txBody>
                  <a:tcPr marL="9485" marR="9485" marT="948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0.44%</a:t>
                      </a:r>
                    </a:p>
                  </a:txBody>
                  <a:tcPr marL="0" marR="324000" marT="952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7.15%</a:t>
                      </a:r>
                    </a:p>
                  </a:txBody>
                  <a:tcPr marL="0" marR="324000" marT="952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7.15%</a:t>
                      </a:r>
                    </a:p>
                  </a:txBody>
                  <a:tcPr marL="0" marR="324000" marT="952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7.09%</a:t>
                      </a:r>
                    </a:p>
                  </a:txBody>
                  <a:tcPr marL="0" marR="324000" marT="952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11.44%</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4.94%</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noFill/>
                  </a:tcPr>
                </a:tc>
                <a:extLst>
                  <a:ext uri="{0D108BD9-81ED-4DB2-BD59-A6C34878D82A}">
                    <a16:rowId xmlns="" xmlns:a16="http://schemas.microsoft.com/office/drawing/2014/main" val="10004"/>
                  </a:ext>
                </a:extLst>
              </a:tr>
              <a:tr h="497627">
                <a:tc>
                  <a:txBody>
                    <a:bodyPr/>
                    <a:lstStyle/>
                    <a:p>
                      <a:pPr algn="l" fontAlgn="ctr"/>
                      <a:r>
                        <a:rPr lang="en-US" altLang="zh-TW" sz="1400" u="none" strike="noStrike" dirty="0" smtClean="0">
                          <a:latin typeface="微軟正黑體" pitchFamily="34" charset="-120"/>
                          <a:ea typeface="微軟正黑體" pitchFamily="34" charset="-120"/>
                        </a:rPr>
                        <a:t>Net Value Per Share</a:t>
                      </a:r>
                      <a:endParaRPr lang="zh-TW" altLang="en-US" sz="1400" b="0" i="0" u="none" strike="noStrike" dirty="0">
                        <a:solidFill>
                          <a:srgbClr val="000000"/>
                        </a:solidFill>
                        <a:latin typeface="微軟正黑體" pitchFamily="34" charset="-120"/>
                        <a:ea typeface="微軟正黑體" pitchFamily="34" charset="-120"/>
                      </a:endParaRPr>
                    </a:p>
                  </a:txBody>
                  <a:tcPr marL="9485" marR="9485" marT="948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11.17 </a:t>
                      </a:r>
                    </a:p>
                  </a:txBody>
                  <a:tcPr marL="0" marR="324000" marT="952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11.27 </a:t>
                      </a:r>
                    </a:p>
                  </a:txBody>
                  <a:tcPr marL="0" marR="324000" marT="952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11.11 </a:t>
                      </a:r>
                    </a:p>
                  </a:txBody>
                  <a:tcPr marL="0" marR="324000" marT="952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11.92 </a:t>
                      </a:r>
                    </a:p>
                  </a:txBody>
                  <a:tcPr marL="0" marR="324000" marT="952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13.05</a:t>
                      </a:r>
                      <a:r>
                        <a:rPr lang="zh-TW" altLang="en-US" sz="1400" b="0" i="0" u="none" strike="noStrike" kern="1200" dirty="0">
                          <a:solidFill>
                            <a:sysClr val="windowText" lastClr="000000"/>
                          </a:solidFill>
                          <a:latin typeface="微軟正黑體" pitchFamily="34" charset="-120"/>
                          <a:ea typeface="微軟正黑體" pitchFamily="34" charset="-120"/>
                          <a:cs typeface="+mn-cs"/>
                        </a:rPr>
                        <a:t>　</a:t>
                      </a:r>
                    </a:p>
                  </a:txBody>
                  <a:tcPr marL="0" marR="324000" marT="952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13.81</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lumMod val="65000"/>
                          <a:lumOff val="35000"/>
                        </a:schemeClr>
                      </a:solidFill>
                      <a:prstDash val="solid"/>
                      <a:round/>
                      <a:headEnd type="none" w="med" len="med"/>
                      <a:tailEnd type="none" w="med" len="med"/>
                    </a:lnT>
                    <a:lnB w="12700" cap="flat" cmpd="sng" algn="ctr">
                      <a:solidFill>
                        <a:schemeClr val="tx1">
                          <a:lumMod val="65000"/>
                          <a:lumOff val="35000"/>
                        </a:schemeClr>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0005"/>
                  </a:ext>
                </a:extLst>
              </a:tr>
              <a:tr h="497627">
                <a:tc>
                  <a:txBody>
                    <a:bodyPr/>
                    <a:lstStyle/>
                    <a:p>
                      <a:pPr algn="l" fontAlgn="ctr"/>
                      <a:r>
                        <a:rPr lang="en-US" altLang="zh-TW" sz="1400" b="0" i="0" u="none" strike="noStrike" dirty="0" smtClean="0">
                          <a:solidFill>
                            <a:srgbClr val="000000"/>
                          </a:solidFill>
                          <a:latin typeface="微軟正黑體" pitchFamily="34" charset="-120"/>
                          <a:ea typeface="微軟正黑體" pitchFamily="34" charset="-120"/>
                        </a:rPr>
                        <a:t>Operating Cash Flow Per Share</a:t>
                      </a:r>
                      <a:endParaRPr lang="zh-TW" altLang="en-US" sz="1400" b="0" i="0" u="none" strike="noStrike" dirty="0">
                        <a:solidFill>
                          <a:srgbClr val="000000"/>
                        </a:solidFill>
                        <a:latin typeface="微軟正黑體" pitchFamily="34" charset="-120"/>
                        <a:ea typeface="微軟正黑體" pitchFamily="34" charset="-120"/>
                      </a:endParaRPr>
                    </a:p>
                  </a:txBody>
                  <a:tcPr marL="9485" marR="9485" marT="9485" marB="0" anchor="ctr">
                    <a:lnT w="12700" cap="flat" cmpd="sng" algn="ctr">
                      <a:solidFill>
                        <a:schemeClr val="tx1">
                          <a:lumMod val="65000"/>
                          <a:lumOff val="35000"/>
                        </a:schemeClr>
                      </a:solidFill>
                      <a:prstDash val="solid"/>
                      <a:round/>
                      <a:headEnd type="none" w="med" len="med"/>
                      <a:tailEnd type="none" w="med" len="med"/>
                    </a:lnT>
                    <a:noFill/>
                  </a:tcPr>
                </a:tc>
                <a:tc>
                  <a:txBody>
                    <a:bodyPr/>
                    <a:lstStyle/>
                    <a:p>
                      <a:pPr algn="r" fontAlgn="ctr"/>
                      <a:r>
                        <a:rPr lang="en-US" altLang="zh-TW" sz="1400" b="0" i="0" u="none" strike="noStrike">
                          <a:solidFill>
                            <a:sysClr val="windowText" lastClr="000000"/>
                          </a:solidFill>
                          <a:latin typeface="微軟正黑體" pitchFamily="34" charset="-120"/>
                          <a:ea typeface="微軟正黑體" pitchFamily="34" charset="-120"/>
                        </a:rPr>
                        <a:t>0.19 </a:t>
                      </a:r>
                    </a:p>
                  </a:txBody>
                  <a:tcPr marL="0" marR="324000" marT="9525" marB="0" anchor="ctr">
                    <a:lnT w="12700" cap="flat" cmpd="sng" algn="ctr">
                      <a:solidFill>
                        <a:schemeClr val="tx1">
                          <a:lumMod val="65000"/>
                          <a:lumOff val="35000"/>
                        </a:schemeClr>
                      </a:solidFill>
                      <a:prstDash val="solid"/>
                      <a:round/>
                      <a:headEnd type="none" w="med" len="med"/>
                      <a:tailEnd type="none" w="med" len="med"/>
                    </a:lnT>
                    <a:noFill/>
                  </a:tcPr>
                </a:tc>
                <a:tc>
                  <a:txBody>
                    <a:bodyPr/>
                    <a:lstStyle/>
                    <a:p>
                      <a:pPr algn="r" fontAlgn="ctr"/>
                      <a:r>
                        <a:rPr lang="en-US" altLang="zh-TW" sz="1400" b="0" i="0" u="none" strike="noStrike" dirty="0">
                          <a:solidFill>
                            <a:srgbClr val="FF0000"/>
                          </a:solidFill>
                          <a:latin typeface="微軟正黑體" pitchFamily="34" charset="-120"/>
                          <a:ea typeface="微軟正黑體" pitchFamily="34" charset="-120"/>
                        </a:rPr>
                        <a:t>(0.33)</a:t>
                      </a:r>
                    </a:p>
                  </a:txBody>
                  <a:tcPr marL="0" marR="324000" marT="9525" marB="0" anchor="ctr">
                    <a:lnT w="12700" cap="flat" cmpd="sng" algn="ctr">
                      <a:solidFill>
                        <a:schemeClr val="tx1">
                          <a:lumMod val="65000"/>
                          <a:lumOff val="35000"/>
                        </a:schemeClr>
                      </a:solidFill>
                      <a:prstDash val="solid"/>
                      <a:round/>
                      <a:headEnd type="none" w="med" len="med"/>
                      <a:tailEnd type="none" w="med" len="med"/>
                    </a:lnT>
                    <a:noFill/>
                  </a:tcPr>
                </a:tc>
                <a:tc>
                  <a:txBody>
                    <a:bodyPr/>
                    <a:lstStyle/>
                    <a:p>
                      <a:pPr algn="r" fontAlgn="ctr"/>
                      <a:r>
                        <a:rPr lang="en-US" altLang="zh-TW" sz="1400" b="0" i="0" u="none" strike="noStrike" dirty="0">
                          <a:solidFill>
                            <a:sysClr val="windowText" lastClr="000000"/>
                          </a:solidFill>
                          <a:latin typeface="微軟正黑體" pitchFamily="34" charset="-120"/>
                          <a:ea typeface="微軟正黑體" pitchFamily="34" charset="-120"/>
                        </a:rPr>
                        <a:t>0.75 </a:t>
                      </a:r>
                    </a:p>
                  </a:txBody>
                  <a:tcPr marL="0" marR="324000" marT="9525" marB="0" anchor="ctr">
                    <a:lnT w="12700" cap="flat" cmpd="sng" algn="ctr">
                      <a:solidFill>
                        <a:schemeClr val="tx1">
                          <a:lumMod val="65000"/>
                          <a:lumOff val="35000"/>
                        </a:schemeClr>
                      </a:solidFill>
                      <a:prstDash val="solid"/>
                      <a:round/>
                      <a:headEnd type="none" w="med" len="med"/>
                      <a:tailEnd type="none" w="med" len="med"/>
                    </a:lnT>
                    <a:noFill/>
                  </a:tcPr>
                </a:tc>
                <a:tc>
                  <a:txBody>
                    <a:bodyPr/>
                    <a:lstStyle/>
                    <a:p>
                      <a:pPr algn="r" fontAlgn="ctr"/>
                      <a:r>
                        <a:rPr lang="en-US" altLang="zh-TW" sz="1400" b="0" i="0" u="none" strike="noStrike">
                          <a:solidFill>
                            <a:sysClr val="windowText" lastClr="000000"/>
                          </a:solidFill>
                          <a:latin typeface="微軟正黑體" pitchFamily="34" charset="-120"/>
                          <a:ea typeface="微軟正黑體" pitchFamily="34" charset="-120"/>
                        </a:rPr>
                        <a:t>1.02 </a:t>
                      </a:r>
                    </a:p>
                  </a:txBody>
                  <a:tcPr marL="0" marR="324000" marT="9525" marB="0" anchor="ctr">
                    <a:lnT w="12700" cap="flat" cmpd="sng" algn="ctr">
                      <a:solidFill>
                        <a:schemeClr val="tx1">
                          <a:lumMod val="65000"/>
                          <a:lumOff val="35000"/>
                        </a:schemeClr>
                      </a:solidFill>
                      <a:prstDash val="solid"/>
                      <a:round/>
                      <a:headEnd type="none" w="med" len="med"/>
                      <a:tailEnd type="none" w="med" len="med"/>
                    </a:lnT>
                    <a:noFill/>
                  </a:tcPr>
                </a:tc>
                <a:tc>
                  <a:txBody>
                    <a:bodyPr/>
                    <a:lstStyle/>
                    <a:p>
                      <a:pPr marL="0" algn="r" defTabSz="914400" rtl="0" eaLnBrk="1" fontAlgn="ctr" latinLnBrk="0" hangingPunct="1"/>
                      <a:r>
                        <a:rPr lang="en-US" altLang="zh-TW" sz="1400" b="0" i="0" u="none" strike="noStrike" kern="1200" dirty="0">
                          <a:solidFill>
                            <a:sysClr val="windowText" lastClr="000000"/>
                          </a:solidFill>
                          <a:latin typeface="微軟正黑體" pitchFamily="34" charset="-120"/>
                          <a:ea typeface="微軟正黑體" pitchFamily="34" charset="-120"/>
                          <a:cs typeface="+mn-cs"/>
                        </a:rPr>
                        <a:t>0.99</a:t>
                      </a:r>
                      <a:endParaRPr lang="zh-TW" altLang="en-US" sz="1400" b="0" i="0" u="none" strike="noStrike" kern="1200" dirty="0">
                        <a:solidFill>
                          <a:sysClr val="windowText" lastClr="000000"/>
                        </a:solidFill>
                        <a:latin typeface="微軟正黑體" pitchFamily="34" charset="-120"/>
                        <a:ea typeface="微軟正黑體" pitchFamily="34" charset="-120"/>
                        <a:cs typeface="+mn-cs"/>
                      </a:endParaRPr>
                    </a:p>
                  </a:txBody>
                  <a:tcPr marL="0" marR="324000" marT="9525" marB="0" anchor="ctr">
                    <a:lnT w="12700" cap="flat" cmpd="sng" algn="ctr">
                      <a:solidFill>
                        <a:schemeClr val="tx1">
                          <a:lumMod val="65000"/>
                          <a:lumOff val="35000"/>
                        </a:schemeClr>
                      </a:solidFill>
                      <a:prstDash val="solid"/>
                      <a:round/>
                      <a:headEnd type="none" w="med" len="med"/>
                      <a:tailEnd type="none" w="med" len="med"/>
                    </a:lnT>
                    <a:noFill/>
                  </a:tcPr>
                </a:tc>
                <a:tc>
                  <a:txBody>
                    <a:bodyPr/>
                    <a:lstStyle/>
                    <a:p>
                      <a:pPr marL="0" algn="r" defTabSz="914400" rtl="0" eaLnBrk="1" fontAlgn="ctr" latinLnBrk="0" hangingPunct="1"/>
                      <a:r>
                        <a:rPr lang="en-US" altLang="zh-TW" sz="1400" b="0" i="0" u="none" strike="noStrike" kern="1200" dirty="0">
                          <a:solidFill>
                            <a:srgbClr val="FF0000"/>
                          </a:solidFill>
                          <a:latin typeface="微軟正黑體" pitchFamily="34" charset="-120"/>
                          <a:ea typeface="微軟正黑體" pitchFamily="34" charset="-120"/>
                          <a:cs typeface="+mn-cs"/>
                        </a:rPr>
                        <a:t>(1.69)</a:t>
                      </a:r>
                      <a:endParaRPr lang="zh-TW" altLang="en-US" sz="1400" b="0" i="0" u="none" strike="noStrike" kern="1200" dirty="0">
                        <a:solidFill>
                          <a:srgbClr val="FF0000"/>
                        </a:solidFill>
                        <a:latin typeface="微軟正黑體" pitchFamily="34" charset="-120"/>
                        <a:ea typeface="微軟正黑體" pitchFamily="34" charset="-120"/>
                        <a:cs typeface="+mn-cs"/>
                      </a:endParaRPr>
                    </a:p>
                  </a:txBody>
                  <a:tcPr marL="0" marR="324000" marT="9525" marB="0" anchor="ctr">
                    <a:lnT w="12700" cap="flat" cmpd="sng" algn="ctr">
                      <a:solidFill>
                        <a:schemeClr val="tx1">
                          <a:lumMod val="65000"/>
                          <a:lumOff val="35000"/>
                        </a:schemeClr>
                      </a:solidFill>
                      <a:prstDash val="solid"/>
                      <a:round/>
                      <a:headEnd type="none" w="med" len="med"/>
                      <a:tailEnd type="none" w="med" len="med"/>
                    </a:lnT>
                    <a:noFill/>
                  </a:tcPr>
                </a:tc>
                <a:extLst>
                  <a:ext uri="{0D108BD9-81ED-4DB2-BD59-A6C34878D82A}">
                    <a16:rowId xmlns="" xmlns:a16="http://schemas.microsoft.com/office/drawing/2014/main" val="10006"/>
                  </a:ext>
                </a:extLst>
              </a:tr>
            </a:tbl>
          </a:graphicData>
        </a:graphic>
      </p:graphicFrame>
      <p:sp>
        <p:nvSpPr>
          <p:cNvPr id="15" name="文字方塊 14"/>
          <p:cNvSpPr txBox="1"/>
          <p:nvPr/>
        </p:nvSpPr>
        <p:spPr>
          <a:xfrm>
            <a:off x="755576" y="1691516"/>
            <a:ext cx="5112568" cy="369332"/>
          </a:xfrm>
          <a:prstGeom prst="rect">
            <a:avLst/>
          </a:prstGeom>
          <a:noFill/>
        </p:spPr>
        <p:txBody>
          <a:bodyPr wrap="square" rtlCol="0">
            <a:spAutoFit/>
          </a:bodyPr>
          <a:lstStyle/>
          <a:p>
            <a:pPr fontAlgn="ctr">
              <a:buFont typeface="Arial" pitchFamily="34" charset="0"/>
              <a:buChar char="•"/>
            </a:pPr>
            <a:r>
              <a:rPr lang="en-US" altLang="zh-TW" b="1" dirty="0" smtClean="0">
                <a:latin typeface="微軟正黑體" pitchFamily="34" charset="-120"/>
                <a:ea typeface="微軟正黑體" pitchFamily="34" charset="-120"/>
              </a:rPr>
              <a:t> Operating Performance Per Share</a:t>
            </a:r>
            <a:endParaRPr lang="zh-TW" altLang="en-US" b="1" dirty="0">
              <a:latin typeface="微軟正黑體" pitchFamily="34" charset="-120"/>
              <a:ea typeface="微軟正黑體" pitchFamily="34" charset="-120"/>
            </a:endParaRPr>
          </a:p>
        </p:txBody>
      </p:sp>
      <p:sp>
        <p:nvSpPr>
          <p:cNvPr id="35" name="投影片編號版面配置區 34"/>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14</a:t>
            </a:fld>
            <a:endParaRPr lang="zh-TW" altLang="en-US"/>
          </a:p>
        </p:txBody>
      </p:sp>
      <p:grpSp>
        <p:nvGrpSpPr>
          <p:cNvPr id="2" name="群組 37"/>
          <p:cNvGrpSpPr/>
          <p:nvPr/>
        </p:nvGrpSpPr>
        <p:grpSpPr>
          <a:xfrm>
            <a:off x="971600" y="764704"/>
            <a:ext cx="5616623" cy="984187"/>
            <a:chOff x="827582" y="404663"/>
            <a:chExt cx="8100569" cy="1237240"/>
          </a:xfrm>
        </p:grpSpPr>
        <p:pic>
          <p:nvPicPr>
            <p:cNvPr id="39" name="圖片 38" descr="logo網頁用.png"/>
            <p:cNvPicPr preferRelativeResize="0">
              <a:picLocks noChangeAspect="1"/>
            </p:cNvPicPr>
            <p:nvPr/>
          </p:nvPicPr>
          <p:blipFill>
            <a:blip r:embed="rId2"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40" name="矩形 39"/>
            <p:cNvSpPr/>
            <p:nvPr/>
          </p:nvSpPr>
          <p:spPr>
            <a:xfrm>
              <a:off x="3216212" y="1038321"/>
              <a:ext cx="5711939" cy="603582"/>
            </a:xfrm>
            <a:prstGeom prst="rect">
              <a:avLst/>
            </a:prstGeom>
          </p:spPr>
          <p:txBody>
            <a:bodyPr wrap="square">
              <a:spAutoFit/>
            </a:bodyPr>
            <a:lstStyle/>
            <a:p>
              <a:pPr marL="285750" lvl="1" indent="-285750" defTabSz="1244600">
                <a:lnSpc>
                  <a:spcPct val="90000"/>
                </a:lnSpc>
                <a:spcAft>
                  <a:spcPct val="15000"/>
                </a:spcAft>
              </a:pPr>
              <a:r>
                <a:rPr lang="en-US" altLang="zh-TW" sz="2800" dirty="0" smtClean="0"/>
                <a:t>Financial </a:t>
              </a:r>
              <a:r>
                <a:rPr lang="en-US" altLang="zh-TW" sz="2800" dirty="0" smtClean="0">
                  <a:cs typeface="Times New Roman" pitchFamily="18" charset="0"/>
                </a:rPr>
                <a:t>Highlights</a:t>
              </a:r>
              <a:endParaRPr lang="zh-TW" altLang="en-US" sz="2800" b="1" dirty="0">
                <a:solidFill>
                  <a:schemeClr val="bg2">
                    <a:lumMod val="25000"/>
                  </a:schemeClr>
                </a:solidFill>
                <a:latin typeface="微軟正黑體" pitchFamily="34" charset="-120"/>
                <a:ea typeface="微軟正黑體" pitchFamily="34" charset="-12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15</a:t>
            </a:fld>
            <a:endParaRPr lang="zh-TW" altLang="en-US"/>
          </a:p>
        </p:txBody>
      </p:sp>
      <p:sp>
        <p:nvSpPr>
          <p:cNvPr id="12" name="文字方塊 11"/>
          <p:cNvSpPr txBox="1"/>
          <p:nvPr/>
        </p:nvSpPr>
        <p:spPr>
          <a:xfrm>
            <a:off x="755576" y="1691516"/>
            <a:ext cx="5112568" cy="369332"/>
          </a:xfrm>
          <a:prstGeom prst="rect">
            <a:avLst/>
          </a:prstGeom>
          <a:noFill/>
        </p:spPr>
        <p:txBody>
          <a:bodyPr wrap="square" rtlCol="0">
            <a:spAutoFit/>
          </a:bodyPr>
          <a:lstStyle/>
          <a:p>
            <a:pPr>
              <a:buFont typeface="Arial" pitchFamily="34" charset="0"/>
              <a:buChar char="•"/>
              <a:defRPr sz="1800" b="1" i="0" u="none" strike="noStrike" kern="1200" baseline="0">
                <a:solidFill>
                  <a:prstClr val="black"/>
                </a:solidFill>
                <a:latin typeface="微軟正黑體" pitchFamily="34" charset="-120"/>
                <a:ea typeface="微軟正黑體" pitchFamily="34" charset="-120"/>
                <a:cs typeface="+mn-cs"/>
              </a:defRPr>
            </a:pPr>
            <a:r>
              <a:rPr lang="en-US" altLang="zh-TW" dirty="0" smtClean="0">
                <a:latin typeface="微軟正黑體" pitchFamily="34" charset="-120"/>
                <a:ea typeface="微軟正黑體" pitchFamily="34" charset="-120"/>
              </a:rPr>
              <a:t> Green Power Industry P</a:t>
            </a:r>
            <a:r>
              <a:rPr lang="en-US" altLang="zh-TW" dirty="0" smtClean="0"/>
              <a:t>erformance </a:t>
            </a:r>
            <a:endParaRPr lang="zh-TW" altLang="zh-TW" dirty="0">
              <a:latin typeface="微軟正黑體" pitchFamily="34" charset="-120"/>
              <a:ea typeface="微軟正黑體" pitchFamily="34" charset="-120"/>
            </a:endParaRPr>
          </a:p>
        </p:txBody>
      </p:sp>
      <p:grpSp>
        <p:nvGrpSpPr>
          <p:cNvPr id="2" name="群組 32"/>
          <p:cNvGrpSpPr/>
          <p:nvPr/>
        </p:nvGrpSpPr>
        <p:grpSpPr>
          <a:xfrm>
            <a:off x="827585" y="692695"/>
            <a:ext cx="4752527" cy="951422"/>
            <a:chOff x="827582" y="404663"/>
            <a:chExt cx="6663931" cy="1262606"/>
          </a:xfrm>
        </p:grpSpPr>
        <p:pic>
          <p:nvPicPr>
            <p:cNvPr id="34" name="圖片 33" descr="logo網頁用.png"/>
            <p:cNvPicPr preferRelativeResize="0">
              <a:picLocks noChangeAspect="1"/>
            </p:cNvPicPr>
            <p:nvPr/>
          </p:nvPicPr>
          <p:blipFill>
            <a:blip r:embed="rId2"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5" name="矩形 34"/>
            <p:cNvSpPr/>
            <p:nvPr/>
          </p:nvSpPr>
          <p:spPr>
            <a:xfrm>
              <a:off x="2539006" y="1030101"/>
              <a:ext cx="4952507" cy="637168"/>
            </a:xfrm>
            <a:prstGeom prst="rect">
              <a:avLst/>
            </a:prstGeom>
          </p:spPr>
          <p:txBody>
            <a:bodyPr wrap="square">
              <a:spAutoFit/>
            </a:bodyPr>
            <a:lstStyle/>
            <a:p>
              <a:pPr marL="285750" lvl="1" indent="-285750" defTabSz="1244600">
                <a:lnSpc>
                  <a:spcPct val="90000"/>
                </a:lnSpc>
                <a:spcAft>
                  <a:spcPct val="15000"/>
                </a:spcAft>
              </a:pPr>
              <a:r>
                <a:rPr lang="en-US" altLang="zh-TW" sz="2800" dirty="0" smtClean="0"/>
                <a:t>Financial </a:t>
              </a:r>
              <a:r>
                <a:rPr lang="en-US" altLang="zh-TW" sz="2800" dirty="0" smtClean="0">
                  <a:cs typeface="Times New Roman" pitchFamily="18" charset="0"/>
                </a:rPr>
                <a:t>Highlights</a:t>
              </a:r>
              <a:endParaRPr lang="zh-TW" altLang="en-US" sz="2800" b="1" dirty="0">
                <a:solidFill>
                  <a:schemeClr val="bg2">
                    <a:lumMod val="25000"/>
                  </a:schemeClr>
                </a:solidFill>
                <a:latin typeface="微軟正黑體" pitchFamily="34" charset="-120"/>
                <a:ea typeface="微軟正黑體" pitchFamily="34" charset="-120"/>
              </a:endParaRPr>
            </a:p>
          </p:txBody>
        </p:sp>
      </p:grpSp>
      <p:sp>
        <p:nvSpPr>
          <p:cNvPr id="15" name="矩形 14"/>
          <p:cNvSpPr/>
          <p:nvPr/>
        </p:nvSpPr>
        <p:spPr>
          <a:xfrm>
            <a:off x="899592" y="6264696"/>
            <a:ext cx="7416824" cy="476672"/>
          </a:xfrm>
          <a:prstGeom prst="rect">
            <a:avLst/>
          </a:prstGeom>
          <a:ln>
            <a:solidFill>
              <a:schemeClr val="accent3">
                <a:lumMod val="40000"/>
                <a:lumOff val="60000"/>
              </a:schemeClr>
            </a:solidFill>
          </a:ln>
        </p:spPr>
        <p:style>
          <a:lnRef idx="2">
            <a:schemeClr val="accent3"/>
          </a:lnRef>
          <a:fillRef idx="1">
            <a:schemeClr val="lt1"/>
          </a:fillRef>
          <a:effectRef idx="0">
            <a:schemeClr val="accent3"/>
          </a:effectRef>
          <a:fontRef idx="minor">
            <a:schemeClr val="dk1"/>
          </a:fontRef>
        </p:style>
        <p:txBody>
          <a:bodyPr rtlCol="0" anchor="ctr"/>
          <a:lstStyle/>
          <a:p>
            <a:r>
              <a:rPr lang="en-US" altLang="zh-TW" sz="1200" dirty="0" smtClean="0"/>
              <a:t>Note: Sin </a:t>
            </a:r>
            <a:r>
              <a:rPr lang="en-US" altLang="zh-TW" sz="1200" dirty="0" err="1" smtClean="0"/>
              <a:t>Jhong</a:t>
            </a:r>
            <a:r>
              <a:rPr lang="en-US" altLang="zh-TW" sz="1200" dirty="0" smtClean="0"/>
              <a:t> </a:t>
            </a:r>
            <a:r>
              <a:rPr lang="en-US" altLang="zh-TW" sz="1200" dirty="0" err="1" smtClean="0"/>
              <a:t>Syuejia</a:t>
            </a:r>
            <a:r>
              <a:rPr lang="en-US" altLang="zh-TW" sz="1200" dirty="0" smtClean="0"/>
              <a:t> project installed total with 75,969.60kWp (Meter on &amp; generating in 2020/12/8); as of 2021 Q1, the project generates 25,911.41kWh.</a:t>
            </a:r>
            <a:endParaRPr lang="zh-TW" altLang="en-US" sz="1200" dirty="0">
              <a:latin typeface="微軟正黑體" pitchFamily="34" charset="-120"/>
              <a:ea typeface="微軟正黑體" pitchFamily="34" charset="-120"/>
            </a:endParaRPr>
          </a:p>
        </p:txBody>
      </p:sp>
      <p:graphicFrame>
        <p:nvGraphicFramePr>
          <p:cNvPr id="11" name="圖表 10"/>
          <p:cNvGraphicFramePr/>
          <p:nvPr/>
        </p:nvGraphicFramePr>
        <p:xfrm>
          <a:off x="323528" y="1916832"/>
          <a:ext cx="8568952" cy="432048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16</a:t>
            </a:fld>
            <a:endParaRPr lang="zh-TW" altLang="en-US"/>
          </a:p>
        </p:txBody>
      </p:sp>
      <p:sp>
        <p:nvSpPr>
          <p:cNvPr id="12" name="文字方塊 11"/>
          <p:cNvSpPr txBox="1"/>
          <p:nvPr/>
        </p:nvSpPr>
        <p:spPr>
          <a:xfrm>
            <a:off x="755576" y="1691516"/>
            <a:ext cx="5112568" cy="369332"/>
          </a:xfrm>
          <a:prstGeom prst="rect">
            <a:avLst/>
          </a:prstGeom>
          <a:noFill/>
        </p:spPr>
        <p:txBody>
          <a:bodyPr wrap="square" rtlCol="0">
            <a:spAutoFit/>
          </a:bodyPr>
          <a:lstStyle/>
          <a:p>
            <a:pPr>
              <a:buFont typeface="Arial" pitchFamily="34" charset="0"/>
              <a:buChar char="•"/>
              <a:defRPr sz="1800" b="1" i="0" u="none" strike="noStrike" kern="1200" baseline="0">
                <a:solidFill>
                  <a:prstClr val="black"/>
                </a:solidFill>
                <a:latin typeface="微軟正黑體" pitchFamily="34" charset="-120"/>
                <a:ea typeface="微軟正黑體" pitchFamily="34" charset="-120"/>
                <a:cs typeface="+mn-cs"/>
              </a:defRPr>
            </a:pPr>
            <a:r>
              <a:rPr lang="zh-TW" altLang="en-US" dirty="0" smtClean="0">
                <a:latin typeface="微軟正黑體" pitchFamily="34" charset="-120"/>
                <a:ea typeface="微軟正黑體" pitchFamily="34" charset="-120"/>
              </a:rPr>
              <a:t> </a:t>
            </a:r>
            <a:r>
              <a:rPr lang="en-US" altLang="zh-TW" dirty="0" smtClean="0">
                <a:latin typeface="微軟正黑體" pitchFamily="34" charset="-120"/>
                <a:ea typeface="微軟正黑體" pitchFamily="34" charset="-120"/>
              </a:rPr>
              <a:t> Green Power Industry P</a:t>
            </a:r>
            <a:r>
              <a:rPr lang="en-US" altLang="zh-TW" dirty="0" smtClean="0"/>
              <a:t>erformance</a:t>
            </a:r>
          </a:p>
        </p:txBody>
      </p:sp>
      <p:grpSp>
        <p:nvGrpSpPr>
          <p:cNvPr id="2" name="群組 32"/>
          <p:cNvGrpSpPr/>
          <p:nvPr/>
        </p:nvGrpSpPr>
        <p:grpSpPr>
          <a:xfrm>
            <a:off x="827585" y="692695"/>
            <a:ext cx="5112567" cy="951422"/>
            <a:chOff x="827582" y="404663"/>
            <a:chExt cx="7168774" cy="1262606"/>
          </a:xfrm>
        </p:grpSpPr>
        <p:pic>
          <p:nvPicPr>
            <p:cNvPr id="34" name="圖片 33" descr="logo網頁用.png"/>
            <p:cNvPicPr preferRelativeResize="0">
              <a:picLocks noChangeAspect="1"/>
            </p:cNvPicPr>
            <p:nvPr/>
          </p:nvPicPr>
          <p:blipFill>
            <a:blip r:embed="rId2"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5" name="矩形 34"/>
            <p:cNvSpPr/>
            <p:nvPr/>
          </p:nvSpPr>
          <p:spPr>
            <a:xfrm>
              <a:off x="2539006" y="1030101"/>
              <a:ext cx="5457350" cy="637168"/>
            </a:xfrm>
            <a:prstGeom prst="rect">
              <a:avLst/>
            </a:prstGeom>
          </p:spPr>
          <p:txBody>
            <a:bodyPr wrap="square">
              <a:spAutoFit/>
            </a:bodyPr>
            <a:lstStyle/>
            <a:p>
              <a:pPr marL="285750" lvl="1" indent="-285750" defTabSz="1244600">
                <a:lnSpc>
                  <a:spcPct val="90000"/>
                </a:lnSpc>
                <a:spcAft>
                  <a:spcPct val="15000"/>
                </a:spcAft>
              </a:pPr>
              <a:r>
                <a:rPr lang="en-US" altLang="zh-TW" sz="2800" dirty="0" smtClean="0"/>
                <a:t>Financial </a:t>
              </a:r>
              <a:r>
                <a:rPr lang="en-US" altLang="zh-TW" sz="2800" dirty="0" smtClean="0">
                  <a:cs typeface="Times New Roman" pitchFamily="18" charset="0"/>
                </a:rPr>
                <a:t>Highlights</a:t>
              </a:r>
              <a:endParaRPr lang="zh-TW" altLang="en-US" sz="2800" b="1" dirty="0">
                <a:solidFill>
                  <a:schemeClr val="bg2">
                    <a:lumMod val="25000"/>
                  </a:schemeClr>
                </a:solidFill>
                <a:latin typeface="微軟正黑體" pitchFamily="34" charset="-120"/>
                <a:ea typeface="微軟正黑體" pitchFamily="34" charset="-120"/>
              </a:endParaRPr>
            </a:p>
          </p:txBody>
        </p:sp>
      </p:grpSp>
      <p:sp>
        <p:nvSpPr>
          <p:cNvPr id="15" name="矩形 14"/>
          <p:cNvSpPr/>
          <p:nvPr/>
        </p:nvSpPr>
        <p:spPr>
          <a:xfrm>
            <a:off x="899592" y="5589240"/>
            <a:ext cx="7416824" cy="836712"/>
          </a:xfrm>
          <a:prstGeom prst="rect">
            <a:avLst/>
          </a:prstGeom>
          <a:ln>
            <a:solidFill>
              <a:schemeClr val="accent3">
                <a:lumMod val="40000"/>
                <a:lumOff val="60000"/>
              </a:schemeClr>
            </a:solidFill>
          </a:ln>
        </p:spPr>
        <p:style>
          <a:lnRef idx="2">
            <a:schemeClr val="accent3"/>
          </a:lnRef>
          <a:fillRef idx="1">
            <a:schemeClr val="lt1"/>
          </a:fillRef>
          <a:effectRef idx="0">
            <a:schemeClr val="accent3"/>
          </a:effectRef>
          <a:fontRef idx="minor">
            <a:schemeClr val="dk1"/>
          </a:fontRef>
        </p:style>
        <p:txBody>
          <a:bodyPr rtlCol="0" anchor="ctr"/>
          <a:lstStyle/>
          <a:p>
            <a:r>
              <a:rPr lang="en-US" altLang="zh-TW" sz="1200" dirty="0" smtClean="0"/>
              <a:t>Note: 1. Sin </a:t>
            </a:r>
            <a:r>
              <a:rPr lang="en-US" altLang="zh-TW" sz="1200" dirty="0" err="1" smtClean="0"/>
              <a:t>Jhong</a:t>
            </a:r>
            <a:r>
              <a:rPr lang="en-US" altLang="zh-TW" sz="1200" dirty="0" smtClean="0"/>
              <a:t> </a:t>
            </a:r>
            <a:r>
              <a:rPr lang="en-US" altLang="zh-TW" sz="1200" dirty="0" err="1" smtClean="0"/>
              <a:t>Syuejia</a:t>
            </a:r>
            <a:r>
              <a:rPr lang="en-US" altLang="zh-TW" sz="1200" dirty="0" smtClean="0"/>
              <a:t> project installed totally with 75,969.60kwp, as of 2021 Q1, the project generates 25,911.41kWh; after acquiring the Electricity Business License, it begins to receive the income from </a:t>
            </a:r>
            <a:r>
              <a:rPr lang="en-US" altLang="zh-TW" sz="1200" dirty="0" err="1" smtClean="0"/>
              <a:t>Taipower</a:t>
            </a:r>
            <a:r>
              <a:rPr lang="en-US" altLang="zh-TW" sz="1200" dirty="0" smtClean="0"/>
              <a:t>.</a:t>
            </a:r>
          </a:p>
          <a:p>
            <a:r>
              <a:rPr lang="en-US" altLang="zh-TW" sz="1200" dirty="0" smtClean="0"/>
              <a:t>           2. The Electricity Business License of Sin </a:t>
            </a:r>
            <a:r>
              <a:rPr lang="en-US" altLang="zh-TW" sz="1200" dirty="0" err="1" smtClean="0"/>
              <a:t>Jhong</a:t>
            </a:r>
            <a:r>
              <a:rPr lang="en-US" altLang="zh-TW" sz="1200" dirty="0" smtClean="0"/>
              <a:t> is estimated to acquire in 2021 Q2.</a:t>
            </a:r>
            <a:endParaRPr lang="en-US" altLang="zh-TW" sz="1200" dirty="0" smtClean="0">
              <a:latin typeface="微軟正黑體" pitchFamily="34" charset="-120"/>
              <a:ea typeface="微軟正黑體" pitchFamily="34" charset="-120"/>
            </a:endParaRPr>
          </a:p>
          <a:p>
            <a:endParaRPr lang="zh-TW" altLang="en-US" sz="1200" dirty="0">
              <a:latin typeface="微軟正黑體" pitchFamily="34" charset="-120"/>
              <a:ea typeface="微軟正黑體" pitchFamily="34" charset="-120"/>
            </a:endParaRPr>
          </a:p>
        </p:txBody>
      </p:sp>
      <p:graphicFrame>
        <p:nvGraphicFramePr>
          <p:cNvPr id="13" name="圖表 12"/>
          <p:cNvGraphicFramePr/>
          <p:nvPr/>
        </p:nvGraphicFramePr>
        <p:xfrm>
          <a:off x="683568" y="1988840"/>
          <a:ext cx="7776864" cy="3259434"/>
        </p:xfrm>
        <a:graphic>
          <a:graphicData uri="http://schemas.openxmlformats.org/drawingml/2006/chart">
            <c:chart xmlns:c="http://schemas.openxmlformats.org/drawingml/2006/chart" xmlns:r="http://schemas.openxmlformats.org/officeDocument/2006/relationships" r:id="rId3"/>
          </a:graphicData>
        </a:graphic>
      </p:graphicFrame>
      <p:sp>
        <p:nvSpPr>
          <p:cNvPr id="14" name="矩形 13"/>
          <p:cNvSpPr/>
          <p:nvPr/>
        </p:nvSpPr>
        <p:spPr>
          <a:xfrm>
            <a:off x="5364088" y="2276872"/>
            <a:ext cx="1826334" cy="276999"/>
          </a:xfrm>
          <a:prstGeom prst="rect">
            <a:avLst/>
          </a:prstGeom>
        </p:spPr>
        <p:txBody>
          <a:bodyPr wrap="none">
            <a:spAutoFit/>
          </a:bodyPr>
          <a:lstStyle/>
          <a:p>
            <a:r>
              <a:rPr lang="en-US" altLang="zh-TW" sz="1200" dirty="0" smtClean="0">
                <a:latin typeface="微軟正黑體" pitchFamily="34" charset="-120"/>
                <a:ea typeface="微軟正黑體" pitchFamily="34" charset="-120"/>
              </a:rPr>
              <a:t>Unit: Thousand of NTD</a:t>
            </a:r>
            <a:endParaRPr lang="zh-TW" altLang="en-US"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259632" y="2420888"/>
            <a:ext cx="1415892" cy="1632334"/>
          </a:xfrm>
          <a:prstGeom prst="rect">
            <a:avLst/>
          </a:prstGeom>
          <a:noFill/>
          <a:ln w="9525">
            <a:noFill/>
            <a:miter lim="800000"/>
            <a:headEnd/>
            <a:tailEnd/>
          </a:ln>
        </p:spPr>
      </p:pic>
      <p:sp>
        <p:nvSpPr>
          <p:cNvPr id="4" name="標題 3"/>
          <p:cNvSpPr>
            <a:spLocks noGrp="1"/>
          </p:cNvSpPr>
          <p:nvPr>
            <p:ph type="ctrTitle"/>
          </p:nvPr>
        </p:nvSpPr>
        <p:spPr>
          <a:xfrm>
            <a:off x="2555776" y="2924944"/>
            <a:ext cx="3914748" cy="1224136"/>
          </a:xfrm>
          <a:effectLst>
            <a:innerShdw blurRad="63500" dist="50800" dir="18900000">
              <a:prstClr val="black">
                <a:alpha val="50000"/>
              </a:prstClr>
            </a:innerShdw>
          </a:effectLst>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altLang="zh-TW" sz="8600" b="1" dirty="0">
                <a:ln w="11430"/>
                <a:solidFill>
                  <a:schemeClr val="accent6">
                    <a:lumMod val="50000"/>
                  </a:schemeClr>
                </a:solidFill>
                <a:effectLst>
                  <a:outerShdw blurRad="50800" dist="39000" dir="5460000" algn="tl">
                    <a:srgbClr val="000000">
                      <a:alpha val="38000"/>
                    </a:srgbClr>
                  </a:outerShdw>
                </a:effectLst>
                <a:cs typeface="Arial Unicode MS" pitchFamily="34" charset="-120"/>
              </a:rPr>
              <a:t>Q</a:t>
            </a:r>
            <a:r>
              <a:rPr lang="zh-TW" altLang="en-US" sz="8600" b="1" dirty="0">
                <a:ln w="11430"/>
                <a:solidFill>
                  <a:schemeClr val="accent6">
                    <a:lumMod val="50000"/>
                  </a:schemeClr>
                </a:solidFill>
                <a:effectLst>
                  <a:outerShdw blurRad="50800" dist="39000" dir="5460000" algn="tl">
                    <a:srgbClr val="000000">
                      <a:alpha val="38000"/>
                    </a:srgbClr>
                  </a:outerShdw>
                </a:effectLst>
                <a:cs typeface="Arial Unicode MS" pitchFamily="34" charset="-120"/>
              </a:rPr>
              <a:t> </a:t>
            </a:r>
            <a:r>
              <a:rPr lang="en-US" altLang="zh-TW" sz="7200" b="1" dirty="0">
                <a:ln w="11430"/>
                <a:solidFill>
                  <a:schemeClr val="accent6">
                    <a:lumMod val="50000"/>
                  </a:schemeClr>
                </a:solidFill>
                <a:effectLst>
                  <a:outerShdw blurRad="50800" dist="39000" dir="5460000" algn="tl">
                    <a:srgbClr val="000000">
                      <a:alpha val="38000"/>
                    </a:srgbClr>
                  </a:outerShdw>
                </a:effectLst>
                <a:cs typeface="Arial Unicode MS" pitchFamily="34" charset="-120"/>
              </a:rPr>
              <a:t>&amp;</a:t>
            </a:r>
            <a:r>
              <a:rPr lang="zh-TW" altLang="en-US" sz="8600" b="1" dirty="0">
                <a:ln w="11430"/>
                <a:solidFill>
                  <a:schemeClr val="accent6">
                    <a:lumMod val="50000"/>
                  </a:schemeClr>
                </a:solidFill>
                <a:effectLst>
                  <a:outerShdw blurRad="50800" dist="39000" dir="5460000" algn="tl">
                    <a:srgbClr val="000000">
                      <a:alpha val="38000"/>
                    </a:srgbClr>
                  </a:outerShdw>
                </a:effectLst>
                <a:cs typeface="Arial Unicode MS" pitchFamily="34" charset="-120"/>
              </a:rPr>
              <a:t> </a:t>
            </a:r>
            <a:r>
              <a:rPr lang="en-US" altLang="zh-TW" sz="8600" b="1" dirty="0">
                <a:ln w="11430"/>
                <a:solidFill>
                  <a:schemeClr val="accent6">
                    <a:lumMod val="50000"/>
                  </a:schemeClr>
                </a:solidFill>
                <a:effectLst>
                  <a:outerShdw blurRad="50800" dist="39000" dir="5460000" algn="tl">
                    <a:srgbClr val="000000">
                      <a:alpha val="38000"/>
                    </a:srgbClr>
                  </a:outerShdw>
                </a:effectLst>
                <a:cs typeface="Arial Unicode MS" pitchFamily="34" charset="-120"/>
              </a:rPr>
              <a:t>A</a:t>
            </a:r>
            <a:endParaRPr lang="zh-TW" altLang="en-US" sz="8600" b="1" dirty="0">
              <a:ln w="11430"/>
              <a:solidFill>
                <a:schemeClr val="accent6">
                  <a:lumMod val="50000"/>
                </a:schemeClr>
              </a:solidFill>
              <a:effectLst>
                <a:outerShdw blurRad="50800" dist="39000" dir="5460000" algn="tl">
                  <a:srgbClr val="000000">
                    <a:alpha val="38000"/>
                  </a:srgbClr>
                </a:outerShdw>
              </a:effectLst>
            </a:endParaRPr>
          </a:p>
        </p:txBody>
      </p:sp>
      <p:sp>
        <p:nvSpPr>
          <p:cNvPr id="7" name="文字版面配置區 6"/>
          <p:cNvSpPr>
            <a:spLocks noGrp="1"/>
          </p:cNvSpPr>
          <p:nvPr>
            <p:ph type="body" sz="quarter" idx="12"/>
          </p:nvPr>
        </p:nvSpPr>
        <p:spPr>
          <a:xfrm>
            <a:off x="5292080" y="836712"/>
            <a:ext cx="2937192" cy="528956"/>
          </a:xfrm>
        </p:spPr>
        <p:txBody>
          <a:bodyPr>
            <a:normAutofit fontScale="70000" lnSpcReduction="20000"/>
          </a:bodyPr>
          <a:lstStyle/>
          <a:p>
            <a:pPr eaLnBrk="1" hangingPunct="1"/>
            <a:r>
              <a:rPr lang="en-US" altLang="zh-TW" sz="1600" dirty="0" smtClean="0"/>
              <a:t>TA YA ELECTRIC WIRE &amp; CABLE CO., LTD.</a:t>
            </a:r>
          </a:p>
          <a:p>
            <a:pPr eaLnBrk="1" hangingPunct="1"/>
            <a:r>
              <a:rPr lang="en-US" altLang="zh-TW" sz="1600" dirty="0" smtClean="0"/>
              <a:t>Stock  Code: 1609</a:t>
            </a:r>
            <a:endParaRPr lang="zh-TW" altLang="en-US" sz="1600" dirty="0" smtClean="0"/>
          </a:p>
          <a:p>
            <a:endParaRPr lang="zh-TW" altLang="en-US" dirty="0"/>
          </a:p>
        </p:txBody>
      </p:sp>
    </p:spTree>
    <p:extLst>
      <p:ext uri="{BB962C8B-B14F-4D97-AF65-F5344CB8AC3E}">
        <p14:creationId xmlns="" xmlns:p14="http://schemas.microsoft.com/office/powerpoint/2010/main" val="837681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4094883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標題 1"/>
          <p:cNvSpPr>
            <a:spLocks noGrp="1"/>
          </p:cNvSpPr>
          <p:nvPr>
            <p:ph type="title"/>
          </p:nvPr>
        </p:nvSpPr>
        <p:spPr>
          <a:xfrm>
            <a:off x="914400" y="908720"/>
            <a:ext cx="8229600" cy="936154"/>
          </a:xfrm>
        </p:spPr>
        <p:txBody>
          <a:bodyPr>
            <a:normAutofit/>
          </a:bodyPr>
          <a:lstStyle/>
          <a:p>
            <a:pPr eaLnBrk="1" hangingPunct="1"/>
            <a:r>
              <a:rPr lang="en-US" altLang="zh-TW" dirty="0" smtClean="0"/>
              <a:t>DISCLAIMER</a:t>
            </a:r>
            <a:endParaRPr lang="zh-TW" altLang="en-US" dirty="0"/>
          </a:p>
        </p:txBody>
      </p:sp>
      <p:sp>
        <p:nvSpPr>
          <p:cNvPr id="9218" name="內容版面配置區 2"/>
          <p:cNvSpPr>
            <a:spLocks noGrp="1"/>
          </p:cNvSpPr>
          <p:nvPr>
            <p:ph idx="1"/>
          </p:nvPr>
        </p:nvSpPr>
        <p:spPr>
          <a:xfrm>
            <a:off x="914400" y="2036215"/>
            <a:ext cx="7942263" cy="3916363"/>
          </a:xfrm>
        </p:spPr>
        <p:txBody>
          <a:bodyPr>
            <a:normAutofit/>
          </a:bodyPr>
          <a:lstStyle/>
          <a:p>
            <a:pPr marL="342900" indent="-342900" algn="just" eaLnBrk="1" fontAlgn="auto" hangingPunct="1">
              <a:lnSpc>
                <a:spcPct val="200000"/>
              </a:lnSpc>
              <a:spcAft>
                <a:spcPts val="0"/>
              </a:spcAft>
              <a:buFont typeface="Arial" charset="0"/>
              <a:buChar char="•"/>
              <a:defRPr/>
            </a:pPr>
            <a:r>
              <a:rPr lang="en-US" altLang="zh-TW" dirty="0" smtClean="0">
                <a:cs typeface="Times New Roman" pitchFamily="18" charset="0"/>
              </a:rPr>
              <a:t>The purpose of the briefing is to provide information, therefore will not be updated under any circumstances. </a:t>
            </a:r>
            <a:endParaRPr lang="en-US" altLang="zh-TW" b="1" dirty="0" smtClean="0">
              <a:cs typeface="Times New Roman" pitchFamily="18" charset="0"/>
            </a:endParaRPr>
          </a:p>
          <a:p>
            <a:pPr marL="342900" indent="-342900" algn="just" eaLnBrk="1" fontAlgn="auto" hangingPunct="1">
              <a:lnSpc>
                <a:spcPct val="200000"/>
              </a:lnSpc>
              <a:spcAft>
                <a:spcPts val="0"/>
              </a:spcAft>
              <a:buFont typeface="Arial" charset="0"/>
              <a:buChar char="•"/>
              <a:defRPr/>
            </a:pPr>
            <a:r>
              <a:rPr lang="en-US" altLang="zh-TW" dirty="0" smtClean="0">
                <a:cs typeface="Times New Roman" pitchFamily="18" charset="0"/>
              </a:rPr>
              <a:t>TA YA Group does not have any responsibility to update or correct any information in this presentation.</a:t>
            </a:r>
            <a:endParaRPr lang="zh-TW" altLang="en-US" b="1" dirty="0" smtClean="0">
              <a:cs typeface="Times New Roman" pitchFamily="18" charset="0"/>
            </a:endParaRPr>
          </a:p>
          <a:p>
            <a:pPr marL="342900" indent="-342900" algn="just" eaLnBrk="1" fontAlgn="auto" hangingPunct="1">
              <a:lnSpc>
                <a:spcPct val="200000"/>
              </a:lnSpc>
              <a:spcAft>
                <a:spcPts val="0"/>
              </a:spcAft>
              <a:buFont typeface="Arial" charset="0"/>
              <a:buChar char="•"/>
              <a:defRPr/>
            </a:pPr>
            <a:r>
              <a:rPr lang="en-US" altLang="zh-TW" dirty="0" smtClean="0">
                <a:cs typeface="Times New Roman" pitchFamily="18" charset="0"/>
              </a:rPr>
              <a:t>The information within the presentation does not hint future decisions or promise any solid validity.</a:t>
            </a:r>
            <a:endParaRPr lang="zh-TW" altLang="en-US" b="1" dirty="0" smtClean="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大亞空拍" descr="全景0531ok.jpg"/>
          <p:cNvPicPr>
            <a:picLocks noChangeAspect="1"/>
          </p:cNvPicPr>
          <p:nvPr/>
        </p:nvPicPr>
        <p:blipFill rotWithShape="1">
          <a:blip r:embed="rId2" cstate="print">
            <a:extLst>
              <a:ext uri="{28A0092B-C50C-407E-A947-70E740481C1C}">
                <a14:useLocalDpi xmlns="" xmlns:a14="http://schemas.microsoft.com/office/drawing/2010/main" val="0"/>
              </a:ext>
            </a:extLst>
          </a:blip>
          <a:srcRect t="43177" b="21758"/>
          <a:stretch/>
        </p:blipFill>
        <p:spPr bwMode="auto">
          <a:xfrm>
            <a:off x="0" y="857250"/>
            <a:ext cx="9144000" cy="16356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總公司"/>
          <p:cNvSpPr txBox="1">
            <a:spLocks/>
          </p:cNvSpPr>
          <p:nvPr/>
        </p:nvSpPr>
        <p:spPr>
          <a:xfrm>
            <a:off x="1254728" y="2420888"/>
            <a:ext cx="5189480" cy="648072"/>
          </a:xfrm>
          <a:prstGeom prst="rect">
            <a:avLst/>
          </a:prstGeom>
        </p:spPr>
        <p:txBody>
          <a:bodyPr vert="horz" lIns="69805" tIns="34903" rIns="69805" bIns="34903" rtlCol="0" anchor="ctr">
            <a:noAutofit/>
          </a:bodyPr>
          <a:lstStyle/>
          <a:p>
            <a:pPr lvl="0" defTabSz="698060" fontAlgn="auto">
              <a:spcAft>
                <a:spcPts val="0"/>
              </a:spcAft>
              <a:defRPr/>
            </a:pPr>
            <a:r>
              <a:rPr kumimoji="0" lang="en-US" altLang="zh-TW" sz="2400" b="1" dirty="0" smtClean="0">
                <a:latin typeface="微軟正黑體" pitchFamily="34" charset="-120"/>
                <a:ea typeface="微軟正黑體" pitchFamily="34" charset="-120"/>
              </a:rPr>
              <a:t>TA YA Headquarter</a:t>
            </a:r>
            <a:endParaRPr kumimoji="0" lang="zh-TW" altLang="en-US" sz="2400" b="1" dirty="0">
              <a:latin typeface="微軟正黑體" pitchFamily="34" charset="-120"/>
              <a:ea typeface="微軟正黑體" pitchFamily="34" charset="-120"/>
            </a:endParaRPr>
          </a:p>
        </p:txBody>
      </p:sp>
      <p:sp>
        <p:nvSpPr>
          <p:cNvPr id="10" name="第二頁內文"/>
          <p:cNvSpPr txBox="1">
            <a:spLocks/>
          </p:cNvSpPr>
          <p:nvPr/>
        </p:nvSpPr>
        <p:spPr>
          <a:xfrm>
            <a:off x="1254727" y="3140968"/>
            <a:ext cx="6840760" cy="2232248"/>
          </a:xfrm>
          <a:prstGeom prst="rect">
            <a:avLst/>
          </a:prstGeom>
        </p:spPr>
        <p:txBody>
          <a:bodyPr>
            <a:noAutofit/>
          </a:bodyPr>
          <a:lstStyle/>
          <a:p>
            <a:pPr lvl="0" algn="just" fontAlgn="auto">
              <a:lnSpc>
                <a:spcPts val="1500"/>
              </a:lnSpc>
              <a:spcAft>
                <a:spcPts val="0"/>
              </a:spcAft>
              <a:defRPr/>
            </a:pPr>
            <a:r>
              <a:rPr lang="en-US" altLang="ja-JP" b="1" dirty="0" smtClean="0">
                <a:solidFill>
                  <a:schemeClr val="tx1">
                    <a:lumMod val="85000"/>
                    <a:lumOff val="15000"/>
                  </a:schemeClr>
                </a:solidFill>
                <a:latin typeface="微軟正黑體" pitchFamily="34" charset="-120"/>
                <a:ea typeface="微軟正黑體" pitchFamily="34" charset="-120"/>
              </a:rPr>
              <a:t>Found</a:t>
            </a:r>
            <a:r>
              <a:rPr kumimoji="0" lang="ja-JP" altLang="en-US" b="1" dirty="0" smtClean="0">
                <a:solidFill>
                  <a:schemeClr val="tx1">
                    <a:lumMod val="85000"/>
                    <a:lumOff val="15000"/>
                  </a:schemeClr>
                </a:solidFill>
                <a:latin typeface="微軟正黑體" pitchFamily="34" charset="-120"/>
                <a:ea typeface="微軟正黑體" pitchFamily="34" charset="-120"/>
              </a:rPr>
              <a:t>：</a:t>
            </a:r>
            <a:r>
              <a:rPr kumimoji="0" lang="en-US" altLang="zh-TW" b="1" dirty="0" smtClean="0">
                <a:solidFill>
                  <a:schemeClr val="tx1">
                    <a:lumMod val="85000"/>
                    <a:lumOff val="15000"/>
                  </a:schemeClr>
                </a:solidFill>
                <a:latin typeface="微軟正黑體" pitchFamily="34" charset="-120"/>
                <a:ea typeface="微軟正黑體" pitchFamily="34" charset="-120"/>
              </a:rPr>
              <a:t>1955</a:t>
            </a:r>
          </a:p>
          <a:p>
            <a:pPr lvl="0" algn="just" fontAlgn="auto">
              <a:lnSpc>
                <a:spcPts val="1500"/>
              </a:lnSpc>
              <a:spcAft>
                <a:spcPts val="0"/>
              </a:spcAft>
              <a:defRPr/>
            </a:pPr>
            <a:endParaRPr kumimoji="0" lang="en-US" altLang="zh-TW" b="1" dirty="0" smtClean="0">
              <a:solidFill>
                <a:schemeClr val="tx1">
                  <a:lumMod val="85000"/>
                  <a:lumOff val="15000"/>
                </a:schemeClr>
              </a:solidFill>
              <a:latin typeface="微軟正黑體" pitchFamily="34" charset="-120"/>
              <a:ea typeface="微軟正黑體" pitchFamily="34" charset="-120"/>
            </a:endParaRPr>
          </a:p>
          <a:p>
            <a:pPr lvl="0" algn="just" fontAlgn="auto">
              <a:lnSpc>
                <a:spcPts val="1500"/>
              </a:lnSpc>
              <a:spcAft>
                <a:spcPts val="0"/>
              </a:spcAft>
              <a:defRPr/>
            </a:pPr>
            <a:r>
              <a:rPr kumimoji="0" lang="en-US" altLang="zh-TW" b="1" dirty="0" smtClean="0">
                <a:solidFill>
                  <a:schemeClr val="tx1">
                    <a:lumMod val="85000"/>
                    <a:lumOff val="15000"/>
                  </a:schemeClr>
                </a:solidFill>
                <a:latin typeface="微軟正黑體" pitchFamily="34" charset="-120"/>
                <a:ea typeface="微軟正黑體" pitchFamily="34" charset="-120"/>
              </a:rPr>
              <a:t>Capital</a:t>
            </a:r>
            <a:r>
              <a:rPr kumimoji="0" lang="zh-TW" altLang="en-US" b="1" dirty="0" smtClean="0">
                <a:solidFill>
                  <a:schemeClr val="tx1">
                    <a:lumMod val="85000"/>
                    <a:lumOff val="15000"/>
                  </a:schemeClr>
                </a:solidFill>
                <a:latin typeface="微軟正黑體" pitchFamily="34" charset="-120"/>
                <a:ea typeface="微軟正黑體" pitchFamily="34" charset="-120"/>
              </a:rPr>
              <a:t>：</a:t>
            </a:r>
            <a:r>
              <a:rPr kumimoji="0" lang="en-US" altLang="zh-TW" b="1" dirty="0" smtClean="0">
                <a:solidFill>
                  <a:schemeClr val="tx1">
                    <a:lumMod val="85000"/>
                    <a:lumOff val="15000"/>
                  </a:schemeClr>
                </a:solidFill>
                <a:latin typeface="微軟正黑體" pitchFamily="34" charset="-120"/>
                <a:ea typeface="微軟正黑體" pitchFamily="34" charset="-120"/>
              </a:rPr>
              <a:t>NTD 5.951 billion</a:t>
            </a:r>
          </a:p>
          <a:p>
            <a:pPr marL="342900" lvl="0" indent="-342900" algn="just" fontAlgn="auto">
              <a:lnSpc>
                <a:spcPts val="1500"/>
              </a:lnSpc>
              <a:spcAft>
                <a:spcPts val="0"/>
              </a:spcAft>
              <a:buFontTx/>
              <a:buChar char="•"/>
              <a:defRPr/>
            </a:pPr>
            <a:endParaRPr kumimoji="0" lang="en-US" altLang="zh-TW" b="1" dirty="0" smtClean="0">
              <a:solidFill>
                <a:schemeClr val="tx1">
                  <a:lumMod val="85000"/>
                  <a:lumOff val="15000"/>
                </a:schemeClr>
              </a:solidFill>
              <a:latin typeface="微軟正黑體" pitchFamily="34" charset="-120"/>
              <a:ea typeface="微軟正黑體" pitchFamily="34" charset="-120"/>
              <a:cs typeface="Arial" pitchFamily="34" charset="0"/>
            </a:endParaRPr>
          </a:p>
          <a:p>
            <a:pPr algn="just" fontAlgn="auto">
              <a:lnSpc>
                <a:spcPts val="1500"/>
              </a:lnSpc>
              <a:spcAft>
                <a:spcPts val="0"/>
              </a:spcAft>
              <a:defRPr/>
            </a:pPr>
            <a:r>
              <a:rPr lang="en-US" altLang="ja-JP" b="1" dirty="0" smtClean="0">
                <a:solidFill>
                  <a:schemeClr val="tx1">
                    <a:lumMod val="85000"/>
                    <a:lumOff val="15000"/>
                  </a:schemeClr>
                </a:solidFill>
                <a:latin typeface="微軟正黑體" pitchFamily="34" charset="-120"/>
                <a:ea typeface="微軟正黑體" pitchFamily="34" charset="-120"/>
                <a:cs typeface="Arial" pitchFamily="34" charset="0"/>
              </a:rPr>
              <a:t>Revenue</a:t>
            </a:r>
            <a:r>
              <a:rPr kumimoji="0" lang="ja-JP" altLang="en-US" b="1" dirty="0" smtClean="0">
                <a:solidFill>
                  <a:schemeClr val="tx1">
                    <a:lumMod val="85000"/>
                    <a:lumOff val="15000"/>
                  </a:schemeClr>
                </a:solidFill>
                <a:latin typeface="微軟正黑體" pitchFamily="34" charset="-120"/>
                <a:ea typeface="微軟正黑體" pitchFamily="34" charset="-120"/>
                <a:cs typeface="Arial" pitchFamily="34" charset="0"/>
              </a:rPr>
              <a:t>：</a:t>
            </a:r>
            <a:r>
              <a:rPr kumimoji="0" lang="en-US" altLang="zh-TW" b="1" dirty="0" smtClean="0">
                <a:solidFill>
                  <a:schemeClr val="tx1">
                    <a:lumMod val="85000"/>
                    <a:lumOff val="15000"/>
                  </a:schemeClr>
                </a:solidFill>
                <a:latin typeface="微軟正黑體" pitchFamily="34" charset="-120"/>
                <a:ea typeface="微軟正黑體" pitchFamily="34" charset="-120"/>
              </a:rPr>
              <a:t>NTD 18.15  billion</a:t>
            </a:r>
            <a:r>
              <a:rPr kumimoji="0" lang="zh-TW" altLang="en-US" b="1" dirty="0" smtClean="0">
                <a:solidFill>
                  <a:schemeClr val="tx1">
                    <a:lumMod val="85000"/>
                    <a:lumOff val="15000"/>
                  </a:schemeClr>
                </a:solidFill>
                <a:latin typeface="微軟正黑體" pitchFamily="34" charset="-120"/>
                <a:ea typeface="微軟正黑體" pitchFamily="34" charset="-120"/>
              </a:rPr>
              <a:t> </a:t>
            </a:r>
            <a:r>
              <a:rPr kumimoji="0" lang="en-US" altLang="zh-TW" b="1" dirty="0" smtClean="0">
                <a:solidFill>
                  <a:schemeClr val="tx1">
                    <a:lumMod val="85000"/>
                    <a:lumOff val="15000"/>
                  </a:schemeClr>
                </a:solidFill>
                <a:latin typeface="微軟正黑體" pitchFamily="34" charset="-120"/>
                <a:ea typeface="微軟正黑體" pitchFamily="34" charset="-120"/>
              </a:rPr>
              <a:t>  </a:t>
            </a:r>
            <a:r>
              <a:rPr kumimoji="0" lang="en-US" altLang="zh-TW" dirty="0" smtClean="0">
                <a:solidFill>
                  <a:schemeClr val="tx1">
                    <a:lumMod val="85000"/>
                    <a:lumOff val="15000"/>
                  </a:schemeClr>
                </a:solidFill>
                <a:latin typeface="微軟正黑體" pitchFamily="34" charset="-120"/>
                <a:ea typeface="微軟正黑體" pitchFamily="34" charset="-120"/>
              </a:rPr>
              <a:t>( 2019</a:t>
            </a:r>
            <a:r>
              <a:rPr kumimoji="0" lang="zh-TW" altLang="en-US" dirty="0" smtClean="0">
                <a:solidFill>
                  <a:schemeClr val="tx1">
                    <a:lumMod val="85000"/>
                    <a:lumOff val="15000"/>
                  </a:schemeClr>
                </a:solidFill>
                <a:latin typeface="微軟正黑體" pitchFamily="34" charset="-120"/>
                <a:ea typeface="微軟正黑體" pitchFamily="34" charset="-120"/>
              </a:rPr>
              <a:t> </a:t>
            </a:r>
            <a:r>
              <a:rPr lang="en-US" altLang="zh-TW" dirty="0" smtClean="0">
                <a:latin typeface="微軟正黑體" pitchFamily="34" charset="-120"/>
                <a:ea typeface="微軟正黑體" pitchFamily="34" charset="-120"/>
              </a:rPr>
              <a:t>Consolidated</a:t>
            </a:r>
            <a:r>
              <a:rPr lang="zh-TW" altLang="en-US" dirty="0" smtClean="0">
                <a:latin typeface="微軟正黑體" pitchFamily="34" charset="-120"/>
                <a:ea typeface="微軟正黑體" pitchFamily="34" charset="-120"/>
              </a:rPr>
              <a:t> </a:t>
            </a:r>
            <a:r>
              <a:rPr lang="en-US" altLang="zh-TW" dirty="0" smtClean="0">
                <a:latin typeface="微軟正黑體" pitchFamily="34" charset="-120"/>
                <a:ea typeface="微軟正黑體" pitchFamily="34" charset="-120"/>
              </a:rPr>
              <a:t>Results</a:t>
            </a:r>
            <a:r>
              <a:rPr kumimoji="0" lang="en-US" altLang="zh-TW" dirty="0" smtClean="0">
                <a:solidFill>
                  <a:schemeClr val="tx1">
                    <a:lumMod val="85000"/>
                    <a:lumOff val="15000"/>
                  </a:schemeClr>
                </a:solidFill>
                <a:latin typeface="微軟正黑體" pitchFamily="34" charset="-120"/>
                <a:ea typeface="微軟正黑體" pitchFamily="34" charset="-120"/>
              </a:rPr>
              <a:t>)</a:t>
            </a:r>
          </a:p>
          <a:p>
            <a:pPr marL="342900" lvl="0" indent="-342900" algn="just" fontAlgn="auto">
              <a:lnSpc>
                <a:spcPts val="1500"/>
              </a:lnSpc>
              <a:spcAft>
                <a:spcPts val="0"/>
              </a:spcAft>
              <a:buFontTx/>
              <a:buChar char="•"/>
              <a:defRPr/>
            </a:pPr>
            <a:endParaRPr kumimoji="0" lang="en-US" altLang="zh-TW" b="1" dirty="0" smtClean="0">
              <a:solidFill>
                <a:schemeClr val="tx1">
                  <a:lumMod val="85000"/>
                  <a:lumOff val="15000"/>
                </a:schemeClr>
              </a:solidFill>
              <a:latin typeface="微軟正黑體" pitchFamily="34" charset="-120"/>
              <a:ea typeface="微軟正黑體" pitchFamily="34" charset="-120"/>
            </a:endParaRPr>
          </a:p>
          <a:p>
            <a:pPr lvl="0" algn="just" fontAlgn="auto">
              <a:lnSpc>
                <a:spcPts val="1500"/>
              </a:lnSpc>
              <a:spcAft>
                <a:spcPts val="0"/>
              </a:spcAft>
              <a:defRPr/>
            </a:pPr>
            <a:r>
              <a:rPr lang="en-US" altLang="ja-JP" b="1" dirty="0" smtClean="0">
                <a:solidFill>
                  <a:schemeClr val="tx1">
                    <a:lumMod val="85000"/>
                    <a:lumOff val="15000"/>
                  </a:schemeClr>
                </a:solidFill>
                <a:latin typeface="微軟正黑體" pitchFamily="34" charset="-120"/>
                <a:ea typeface="微軟正黑體" pitchFamily="34" charset="-120"/>
                <a:sym typeface="Wingdings" pitchFamily="2" charset="2"/>
              </a:rPr>
              <a:t>Area</a:t>
            </a:r>
            <a:r>
              <a:rPr kumimoji="0" lang="ja-JP" altLang="en-US" b="1" dirty="0" smtClean="0">
                <a:solidFill>
                  <a:schemeClr val="tx1">
                    <a:lumMod val="85000"/>
                    <a:lumOff val="15000"/>
                  </a:schemeClr>
                </a:solidFill>
                <a:latin typeface="微軟正黑體" pitchFamily="34" charset="-120"/>
                <a:ea typeface="微軟正黑體" pitchFamily="34" charset="-120"/>
                <a:sym typeface="Wingdings" pitchFamily="2" charset="2"/>
              </a:rPr>
              <a:t>：</a:t>
            </a:r>
            <a:r>
              <a:rPr kumimoji="0" lang="en-US" altLang="zh-TW" b="1" dirty="0" smtClean="0">
                <a:solidFill>
                  <a:schemeClr val="tx1">
                    <a:lumMod val="85000"/>
                    <a:lumOff val="15000"/>
                  </a:schemeClr>
                </a:solidFill>
                <a:latin typeface="微軟正黑體" pitchFamily="34" charset="-120"/>
                <a:ea typeface="微軟正黑體" pitchFamily="34" charset="-120"/>
              </a:rPr>
              <a:t>138,038 </a:t>
            </a:r>
            <a:r>
              <a:rPr kumimoji="0" lang="en-US" altLang="ja-JP" b="1" dirty="0" smtClean="0">
                <a:solidFill>
                  <a:schemeClr val="tx1">
                    <a:lumMod val="85000"/>
                    <a:lumOff val="15000"/>
                  </a:schemeClr>
                </a:solidFill>
                <a:latin typeface="微軟正黑體" pitchFamily="34" charset="-120"/>
                <a:ea typeface="微軟正黑體" pitchFamily="34" charset="-120"/>
              </a:rPr>
              <a:t>㎡</a:t>
            </a:r>
            <a:r>
              <a:rPr kumimoji="0" lang="zh-TW" altLang="en-US" b="1" dirty="0" smtClean="0">
                <a:solidFill>
                  <a:schemeClr val="tx1">
                    <a:lumMod val="85000"/>
                    <a:lumOff val="15000"/>
                  </a:schemeClr>
                </a:solidFill>
                <a:latin typeface="微軟正黑體" pitchFamily="34" charset="-120"/>
                <a:ea typeface="微軟正黑體" pitchFamily="34" charset="-120"/>
              </a:rPr>
              <a:t> </a:t>
            </a:r>
            <a:endParaRPr kumimoji="0" lang="en-US" altLang="zh-TW" b="1" dirty="0" smtClean="0">
              <a:solidFill>
                <a:schemeClr val="tx1">
                  <a:lumMod val="85000"/>
                  <a:lumOff val="15000"/>
                </a:schemeClr>
              </a:solidFill>
              <a:latin typeface="微軟正黑體" pitchFamily="34" charset="-120"/>
              <a:ea typeface="微軟正黑體" pitchFamily="34" charset="-120"/>
              <a:sym typeface="Wingdings" pitchFamily="2" charset="2"/>
            </a:endParaRPr>
          </a:p>
          <a:p>
            <a:pPr lvl="0" algn="just" fontAlgn="auto">
              <a:lnSpc>
                <a:spcPts val="1500"/>
              </a:lnSpc>
              <a:spcAft>
                <a:spcPts val="0"/>
              </a:spcAft>
              <a:defRPr/>
            </a:pPr>
            <a:endParaRPr kumimoji="0" lang="en-US" altLang="zh-TW" b="1" dirty="0" smtClean="0">
              <a:solidFill>
                <a:schemeClr val="tx1">
                  <a:lumMod val="85000"/>
                  <a:lumOff val="15000"/>
                </a:schemeClr>
              </a:solidFill>
              <a:latin typeface="微軟正黑體" pitchFamily="34" charset="-120"/>
              <a:ea typeface="微軟正黑體" pitchFamily="34" charset="-120"/>
            </a:endParaRPr>
          </a:p>
          <a:p>
            <a:pPr lvl="0" algn="just" fontAlgn="auto">
              <a:lnSpc>
                <a:spcPts val="1500"/>
              </a:lnSpc>
              <a:spcAft>
                <a:spcPts val="0"/>
              </a:spcAft>
              <a:defRPr/>
            </a:pPr>
            <a:r>
              <a:rPr lang="en-US" altLang="zh-TW" b="1" dirty="0" smtClean="0">
                <a:solidFill>
                  <a:schemeClr val="tx1">
                    <a:lumMod val="85000"/>
                    <a:lumOff val="15000"/>
                  </a:schemeClr>
                </a:solidFill>
                <a:latin typeface="微軟正黑體" pitchFamily="34" charset="-120"/>
                <a:ea typeface="微軟正黑體" pitchFamily="34" charset="-120"/>
              </a:rPr>
              <a:t>Employee</a:t>
            </a:r>
            <a:r>
              <a:rPr kumimoji="0" lang="zh-TW" altLang="en-US" b="1" dirty="0" smtClean="0">
                <a:solidFill>
                  <a:schemeClr val="tx1">
                    <a:lumMod val="85000"/>
                    <a:lumOff val="15000"/>
                  </a:schemeClr>
                </a:solidFill>
                <a:latin typeface="微軟正黑體" pitchFamily="34" charset="-120"/>
                <a:ea typeface="微軟正黑體" pitchFamily="34" charset="-120"/>
              </a:rPr>
              <a:t> : </a:t>
            </a:r>
            <a:r>
              <a:rPr lang="en-US" altLang="zh-TW" b="1" dirty="0" smtClean="0">
                <a:solidFill>
                  <a:schemeClr val="tx1">
                    <a:lumMod val="85000"/>
                    <a:lumOff val="15000"/>
                  </a:schemeClr>
                </a:solidFill>
                <a:latin typeface="微軟正黑體" pitchFamily="34" charset="-120"/>
                <a:ea typeface="微軟正黑體" pitchFamily="34" charset="-120"/>
              </a:rPr>
              <a:t>625</a:t>
            </a:r>
          </a:p>
          <a:p>
            <a:pPr lvl="0" algn="just" fontAlgn="auto">
              <a:lnSpc>
                <a:spcPts val="1500"/>
              </a:lnSpc>
              <a:spcAft>
                <a:spcPts val="0"/>
              </a:spcAft>
              <a:defRPr/>
            </a:pPr>
            <a:endParaRPr kumimoji="0" lang="en-US" altLang="zh-TW" b="1" dirty="0" smtClean="0">
              <a:solidFill>
                <a:schemeClr val="tx1">
                  <a:lumMod val="85000"/>
                  <a:lumOff val="15000"/>
                </a:schemeClr>
              </a:solidFill>
              <a:latin typeface="微軟正黑體" pitchFamily="34" charset="-120"/>
              <a:ea typeface="微軟正黑體" pitchFamily="34" charset="-120"/>
            </a:endParaRPr>
          </a:p>
          <a:p>
            <a:pPr lvl="0" algn="just" fontAlgn="auto">
              <a:lnSpc>
                <a:spcPts val="1500"/>
              </a:lnSpc>
              <a:spcAft>
                <a:spcPts val="0"/>
              </a:spcAft>
              <a:defRPr/>
            </a:pPr>
            <a:r>
              <a:rPr kumimoji="0" lang="en-US" altLang="zh-TW" b="1" dirty="0" smtClean="0">
                <a:solidFill>
                  <a:schemeClr val="tx1">
                    <a:lumMod val="85000"/>
                    <a:lumOff val="15000"/>
                  </a:schemeClr>
                </a:solidFill>
                <a:latin typeface="微軟正黑體" pitchFamily="34" charset="-120"/>
                <a:ea typeface="微軟正黑體" pitchFamily="34" charset="-120"/>
              </a:rPr>
              <a:t>Product</a:t>
            </a:r>
            <a:r>
              <a:rPr kumimoji="0" lang="zh-TW" altLang="en-US" b="1" dirty="0" smtClean="0">
                <a:solidFill>
                  <a:schemeClr val="tx1">
                    <a:lumMod val="85000"/>
                    <a:lumOff val="15000"/>
                  </a:schemeClr>
                </a:solidFill>
                <a:latin typeface="微軟正黑體" pitchFamily="34" charset="-120"/>
                <a:ea typeface="微軟正黑體" pitchFamily="34" charset="-120"/>
              </a:rPr>
              <a:t> : </a:t>
            </a:r>
            <a:r>
              <a:rPr kumimoji="0" lang="en-US" altLang="zh-TW" b="1" dirty="0" smtClean="0">
                <a:solidFill>
                  <a:schemeClr val="tx1">
                    <a:lumMod val="85000"/>
                    <a:lumOff val="15000"/>
                  </a:schemeClr>
                </a:solidFill>
                <a:latin typeface="微軟正黑體" pitchFamily="34" charset="-120"/>
                <a:ea typeface="微軟正黑體" pitchFamily="34" charset="-120"/>
              </a:rPr>
              <a:t>Power Cable </a:t>
            </a:r>
            <a:r>
              <a:rPr kumimoji="0" lang="zh-TW" altLang="zh-TW" b="1" dirty="0" smtClean="0">
                <a:solidFill>
                  <a:schemeClr val="tx1">
                    <a:lumMod val="85000"/>
                    <a:lumOff val="15000"/>
                  </a:schemeClr>
                </a:solidFill>
                <a:latin typeface="微軟正黑體" pitchFamily="34" charset="-120"/>
                <a:ea typeface="微軟正黑體" pitchFamily="34" charset="-120"/>
              </a:rPr>
              <a:t>/</a:t>
            </a:r>
            <a:r>
              <a:rPr kumimoji="0" lang="en-US" altLang="zh-TW" b="1" dirty="0" smtClean="0">
                <a:solidFill>
                  <a:schemeClr val="tx1">
                    <a:lumMod val="85000"/>
                    <a:lumOff val="15000"/>
                  </a:schemeClr>
                </a:solidFill>
                <a:latin typeface="微軟正黑體" pitchFamily="34" charset="-120"/>
                <a:ea typeface="微軟正黑體" pitchFamily="34" charset="-120"/>
              </a:rPr>
              <a:t> Magnet Wire </a:t>
            </a:r>
            <a:r>
              <a:rPr kumimoji="0" lang="zh-TW" altLang="zh-TW" b="1" dirty="0" smtClean="0">
                <a:solidFill>
                  <a:schemeClr val="tx1">
                    <a:lumMod val="85000"/>
                    <a:lumOff val="15000"/>
                  </a:schemeClr>
                </a:solidFill>
                <a:latin typeface="微軟正黑體" pitchFamily="34" charset="-120"/>
                <a:ea typeface="微軟正黑體" pitchFamily="34" charset="-120"/>
              </a:rPr>
              <a:t>/</a:t>
            </a:r>
            <a:r>
              <a:rPr kumimoji="0" lang="en-US" altLang="zh-TW" b="1" dirty="0" smtClean="0">
                <a:solidFill>
                  <a:schemeClr val="tx1">
                    <a:lumMod val="85000"/>
                    <a:lumOff val="15000"/>
                  </a:schemeClr>
                </a:solidFill>
                <a:latin typeface="微軟正黑體" pitchFamily="34" charset="-120"/>
                <a:ea typeface="微軟正黑體" pitchFamily="34" charset="-120"/>
              </a:rPr>
              <a:t> Telecom Cable</a:t>
            </a:r>
            <a:r>
              <a:rPr lang="en-US" altLang="zh-TW" b="1" dirty="0" smtClean="0">
                <a:solidFill>
                  <a:schemeClr val="tx1">
                    <a:lumMod val="85000"/>
                    <a:lumOff val="15000"/>
                  </a:schemeClr>
                </a:solidFill>
                <a:latin typeface="微軟正黑體" pitchFamily="34" charset="-120"/>
                <a:ea typeface="微軟正黑體" pitchFamily="34" charset="-120"/>
              </a:rPr>
              <a:t> / </a:t>
            </a:r>
            <a:br>
              <a:rPr lang="en-US" altLang="zh-TW" b="1" dirty="0" smtClean="0">
                <a:solidFill>
                  <a:schemeClr val="tx1">
                    <a:lumMod val="85000"/>
                    <a:lumOff val="15000"/>
                  </a:schemeClr>
                </a:solidFill>
                <a:latin typeface="微軟正黑體" pitchFamily="34" charset="-120"/>
                <a:ea typeface="微軟正黑體" pitchFamily="34" charset="-120"/>
              </a:rPr>
            </a:br>
            <a:r>
              <a:rPr lang="en-US" altLang="zh-TW" b="1" dirty="0" smtClean="0">
                <a:solidFill>
                  <a:schemeClr val="tx1">
                    <a:lumMod val="85000"/>
                    <a:lumOff val="15000"/>
                  </a:schemeClr>
                </a:solidFill>
                <a:latin typeface="微軟正黑體" pitchFamily="34" charset="-120"/>
                <a:ea typeface="微軟正黑體" pitchFamily="34" charset="-120"/>
              </a:rPr>
              <a:t>                   </a:t>
            </a:r>
          </a:p>
          <a:p>
            <a:pPr lvl="0" algn="just" fontAlgn="auto">
              <a:lnSpc>
                <a:spcPts val="1500"/>
              </a:lnSpc>
              <a:spcAft>
                <a:spcPts val="0"/>
              </a:spcAft>
              <a:defRPr/>
            </a:pPr>
            <a:r>
              <a:rPr kumimoji="0" lang="en-US" altLang="zh-TW" b="1" dirty="0" smtClean="0">
                <a:solidFill>
                  <a:schemeClr val="tx1">
                    <a:lumMod val="85000"/>
                    <a:lumOff val="15000"/>
                  </a:schemeClr>
                </a:solidFill>
                <a:latin typeface="微軟正黑體" pitchFamily="34" charset="-120"/>
                <a:ea typeface="微軟正黑體" pitchFamily="34" charset="-120"/>
              </a:rPr>
              <a:t>                    Optical Fiber Cable</a:t>
            </a:r>
            <a:r>
              <a:rPr kumimoji="0" lang="zh-TW" altLang="en-US" b="1" dirty="0" smtClean="0">
                <a:solidFill>
                  <a:schemeClr val="tx1">
                    <a:lumMod val="85000"/>
                    <a:lumOff val="15000"/>
                  </a:schemeClr>
                </a:solidFill>
                <a:latin typeface="微軟正黑體" pitchFamily="34" charset="-120"/>
                <a:ea typeface="微軟正黑體" pitchFamily="34" charset="-120"/>
              </a:rPr>
              <a:t> </a:t>
            </a:r>
            <a:r>
              <a:rPr kumimoji="0" lang="en-US" altLang="zh-TW" b="1" dirty="0" smtClean="0">
                <a:solidFill>
                  <a:schemeClr val="tx1">
                    <a:lumMod val="85000"/>
                    <a:lumOff val="15000"/>
                  </a:schemeClr>
                </a:solidFill>
                <a:latin typeface="微軟正黑體" pitchFamily="34" charset="-120"/>
                <a:ea typeface="微軟正黑體" pitchFamily="34" charset="-120"/>
              </a:rPr>
              <a:t>/</a:t>
            </a:r>
            <a:r>
              <a:rPr lang="zh-TW" altLang="en-US" b="1" dirty="0" smtClean="0">
                <a:solidFill>
                  <a:schemeClr val="tx1">
                    <a:lumMod val="85000"/>
                    <a:lumOff val="15000"/>
                  </a:schemeClr>
                </a:solidFill>
                <a:latin typeface="微軟正黑體" pitchFamily="34" charset="-120"/>
                <a:ea typeface="微軟正黑體" pitchFamily="34" charset="-120"/>
              </a:rPr>
              <a:t> </a:t>
            </a:r>
            <a:r>
              <a:rPr lang="en-US" altLang="zh-TW" b="1" dirty="0" smtClean="0">
                <a:solidFill>
                  <a:schemeClr val="tx1">
                    <a:lumMod val="85000"/>
                    <a:lumOff val="15000"/>
                  </a:schemeClr>
                </a:solidFill>
                <a:latin typeface="微軟正黑體" pitchFamily="34" charset="-120"/>
                <a:ea typeface="微軟正黑體" pitchFamily="34" charset="-120"/>
              </a:rPr>
              <a:t>Bonding Wire </a:t>
            </a:r>
            <a:r>
              <a:rPr kumimoji="0" lang="en-US" altLang="zh-TW" b="1" dirty="0" smtClean="0">
                <a:solidFill>
                  <a:schemeClr val="tx1">
                    <a:lumMod val="85000"/>
                    <a:lumOff val="15000"/>
                  </a:schemeClr>
                </a:solidFill>
                <a:latin typeface="微軟正黑體" pitchFamily="34" charset="-120"/>
                <a:ea typeface="微軟正黑體" pitchFamily="34" charset="-120"/>
              </a:rPr>
              <a:t>/  </a:t>
            </a:r>
          </a:p>
          <a:p>
            <a:pPr lvl="0" algn="just" fontAlgn="auto">
              <a:lnSpc>
                <a:spcPts val="1500"/>
              </a:lnSpc>
              <a:spcAft>
                <a:spcPts val="0"/>
              </a:spcAft>
              <a:defRPr/>
            </a:pPr>
            <a:endParaRPr kumimoji="0" lang="en-US" altLang="zh-TW" b="1" dirty="0" smtClean="0">
              <a:solidFill>
                <a:schemeClr val="tx1">
                  <a:lumMod val="85000"/>
                  <a:lumOff val="15000"/>
                </a:schemeClr>
              </a:solidFill>
              <a:latin typeface="微軟正黑體" pitchFamily="34" charset="-120"/>
              <a:ea typeface="微軟正黑體" pitchFamily="34" charset="-120"/>
            </a:endParaRPr>
          </a:p>
          <a:p>
            <a:pPr lvl="0" algn="just" fontAlgn="auto">
              <a:lnSpc>
                <a:spcPts val="1500"/>
              </a:lnSpc>
              <a:spcAft>
                <a:spcPts val="0"/>
              </a:spcAft>
              <a:defRPr/>
            </a:pPr>
            <a:r>
              <a:rPr kumimoji="0" lang="en-US" altLang="zh-TW" b="1" dirty="0" smtClean="0">
                <a:solidFill>
                  <a:schemeClr val="tx1">
                    <a:lumMod val="85000"/>
                    <a:lumOff val="15000"/>
                  </a:schemeClr>
                </a:solidFill>
                <a:latin typeface="微軟正黑體" pitchFamily="34" charset="-120"/>
                <a:ea typeface="微軟正黑體" pitchFamily="34" charset="-120"/>
              </a:rPr>
              <a:t>                    Residential Properties and Office Buildings</a:t>
            </a:r>
          </a:p>
        </p:txBody>
      </p:sp>
      <p:sp>
        <p:nvSpPr>
          <p:cNvPr id="2" name="投影片編號版面配置區 1">
            <a:extLst>
              <a:ext uri="{FF2B5EF4-FFF2-40B4-BE49-F238E27FC236}">
                <a16:creationId xmlns="" xmlns:a16="http://schemas.microsoft.com/office/drawing/2014/main" id="{B8970E60-6B53-4DBA-982C-ED5456846472}"/>
              </a:ext>
            </a:extLst>
          </p:cNvPr>
          <p:cNvSpPr>
            <a:spLocks noGrp="1"/>
          </p:cNvSpPr>
          <p:nvPr>
            <p:ph type="sldNum" sz="quarter" idx="12"/>
          </p:nvPr>
        </p:nvSpPr>
        <p:spPr/>
        <p:txBody>
          <a:bodyPr/>
          <a:lstStyle/>
          <a:p>
            <a:pPr>
              <a:defRPr/>
            </a:pPr>
            <a:fld id="{5C8EB7E5-4117-4682-ABCD-F35A9110AF63}" type="slidenum">
              <a:rPr lang="zh-TW" altLang="en-US" smtClean="0"/>
              <a:pPr>
                <a:defRPr/>
              </a:pPr>
              <a:t>3</a:t>
            </a:fld>
            <a:endParaRPr lang="zh-TW"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 xmlns:a16="http://schemas.microsoft.com/office/drawing/2014/main" id="{6F92E812-FB32-C042-B586-3475F59C12C2}"/>
              </a:ext>
            </a:extLst>
          </p:cNvPr>
          <p:cNvPicPr>
            <a:picLocks noChangeAspect="1"/>
          </p:cNvPicPr>
          <p:nvPr/>
        </p:nvPicPr>
        <p:blipFill>
          <a:blip r:embed="rId2" cstate="print"/>
          <a:stretch>
            <a:fillRect/>
          </a:stretch>
        </p:blipFill>
        <p:spPr>
          <a:xfrm>
            <a:off x="3429000" y="1245308"/>
            <a:ext cx="2286000" cy="2143125"/>
          </a:xfrm>
          <a:prstGeom prst="rect">
            <a:avLst/>
          </a:prstGeom>
        </p:spPr>
      </p:pic>
      <p:pic>
        <p:nvPicPr>
          <p:cNvPr id="7" name="圖片 6">
            <a:extLst>
              <a:ext uri="{FF2B5EF4-FFF2-40B4-BE49-F238E27FC236}">
                <a16:creationId xmlns="" xmlns:a16="http://schemas.microsoft.com/office/drawing/2014/main" id="{B63998DF-96B5-9F4E-A6C4-2BDA7ABB07E8}"/>
              </a:ext>
            </a:extLst>
          </p:cNvPr>
          <p:cNvPicPr>
            <a:picLocks noChangeAspect="1"/>
          </p:cNvPicPr>
          <p:nvPr/>
        </p:nvPicPr>
        <p:blipFill>
          <a:blip r:embed="rId3" cstate="print"/>
          <a:stretch>
            <a:fillRect/>
          </a:stretch>
        </p:blipFill>
        <p:spPr>
          <a:xfrm>
            <a:off x="2465201" y="3270801"/>
            <a:ext cx="2286000" cy="2286000"/>
          </a:xfrm>
          <a:prstGeom prst="rect">
            <a:avLst/>
          </a:prstGeom>
        </p:spPr>
      </p:pic>
      <p:pic>
        <p:nvPicPr>
          <p:cNvPr id="9" name="圖片 8">
            <a:extLst>
              <a:ext uri="{FF2B5EF4-FFF2-40B4-BE49-F238E27FC236}">
                <a16:creationId xmlns="" xmlns:a16="http://schemas.microsoft.com/office/drawing/2014/main" id="{DCC2B907-EBDF-D24D-86D6-2BDA42A539BE}"/>
              </a:ext>
            </a:extLst>
          </p:cNvPr>
          <p:cNvPicPr>
            <a:picLocks noChangeAspect="1"/>
          </p:cNvPicPr>
          <p:nvPr/>
        </p:nvPicPr>
        <p:blipFill>
          <a:blip r:embed="rId4" cstate="print"/>
          <a:stretch>
            <a:fillRect/>
          </a:stretch>
        </p:blipFill>
        <p:spPr>
          <a:xfrm>
            <a:off x="4935201" y="3270801"/>
            <a:ext cx="2066925" cy="2286000"/>
          </a:xfrm>
          <a:prstGeom prst="rect">
            <a:avLst/>
          </a:prstGeom>
        </p:spPr>
      </p:pic>
      <p:pic>
        <p:nvPicPr>
          <p:cNvPr id="11" name="圖片 10">
            <a:extLst>
              <a:ext uri="{FF2B5EF4-FFF2-40B4-BE49-F238E27FC236}">
                <a16:creationId xmlns="" xmlns:a16="http://schemas.microsoft.com/office/drawing/2014/main" id="{4AE0CA3D-CFF1-2A41-8C10-F54D0E08926C}"/>
              </a:ext>
            </a:extLst>
          </p:cNvPr>
          <p:cNvPicPr>
            <a:picLocks noChangeAspect="1"/>
          </p:cNvPicPr>
          <p:nvPr/>
        </p:nvPicPr>
        <p:blipFill>
          <a:blip r:embed="rId5" cstate="print"/>
          <a:stretch>
            <a:fillRect/>
          </a:stretch>
        </p:blipFill>
        <p:spPr>
          <a:xfrm>
            <a:off x="4129442" y="2990482"/>
            <a:ext cx="993816" cy="963237"/>
          </a:xfrm>
          <a:prstGeom prst="rect">
            <a:avLst/>
          </a:prstGeom>
        </p:spPr>
      </p:pic>
      <p:sp>
        <p:nvSpPr>
          <p:cNvPr id="12" name="文字方塊 11">
            <a:extLst>
              <a:ext uri="{FF2B5EF4-FFF2-40B4-BE49-F238E27FC236}">
                <a16:creationId xmlns="" xmlns:a16="http://schemas.microsoft.com/office/drawing/2014/main" id="{57245AAA-8822-BA41-9AC2-4A1B1B6ED131}"/>
              </a:ext>
            </a:extLst>
          </p:cNvPr>
          <p:cNvSpPr txBox="1"/>
          <p:nvPr/>
        </p:nvSpPr>
        <p:spPr>
          <a:xfrm>
            <a:off x="4085890" y="2465861"/>
            <a:ext cx="3431389" cy="307777"/>
          </a:xfrm>
          <a:prstGeom prst="rect">
            <a:avLst/>
          </a:prstGeom>
          <a:noFill/>
        </p:spPr>
        <p:txBody>
          <a:bodyPr wrap="square" rtlCol="0">
            <a:spAutoFit/>
          </a:bodyPr>
          <a:lstStyle/>
          <a:p>
            <a:pPr fontAlgn="auto">
              <a:spcBef>
                <a:spcPts val="0"/>
              </a:spcBef>
              <a:spcAft>
                <a:spcPts val="0"/>
              </a:spcAft>
            </a:pPr>
            <a:r>
              <a:rPr lang="en-US" altLang="zh-TW"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微軟正黑體" pitchFamily="34" charset="-120"/>
                <a:ea typeface="微軟正黑體" pitchFamily="34" charset="-120"/>
                <a:cs typeface="新細明體" pitchFamily="18" charset="-120"/>
              </a:rPr>
              <a:t>A leading brand in energy connection</a:t>
            </a:r>
            <a:endParaRPr kumimoji="0" lang="zh-TW" altLang="en-US" sz="1350" dirty="0">
              <a:solidFill>
                <a:prstClr val="black"/>
              </a:solidFill>
              <a:latin typeface="Microsoft JhengHei" panose="020B0604030504040204" pitchFamily="34" charset="-120"/>
              <a:ea typeface="Microsoft JhengHei" panose="020B0604030504040204" pitchFamily="34" charset="-120"/>
            </a:endParaRPr>
          </a:p>
        </p:txBody>
      </p:sp>
      <p:sp>
        <p:nvSpPr>
          <p:cNvPr id="16" name="文字方塊 15">
            <a:extLst>
              <a:ext uri="{FF2B5EF4-FFF2-40B4-BE49-F238E27FC236}">
                <a16:creationId xmlns="" xmlns:a16="http://schemas.microsoft.com/office/drawing/2014/main" id="{A5263807-5473-E649-A551-2A51404A2A64}"/>
              </a:ext>
            </a:extLst>
          </p:cNvPr>
          <p:cNvSpPr txBox="1"/>
          <p:nvPr/>
        </p:nvSpPr>
        <p:spPr>
          <a:xfrm>
            <a:off x="1547664" y="4509120"/>
            <a:ext cx="2145798" cy="954107"/>
          </a:xfrm>
          <a:prstGeom prst="rect">
            <a:avLst/>
          </a:prstGeom>
          <a:noFill/>
        </p:spPr>
        <p:txBody>
          <a:bodyPr wrap="square" rtlCol="0">
            <a:spAutoFit/>
          </a:bodyPr>
          <a:lstStyle/>
          <a:p>
            <a:pPr algn="ctr" fontAlgn="auto">
              <a:spcBef>
                <a:spcPts val="0"/>
              </a:spcBef>
              <a:spcAft>
                <a:spcPts val="0"/>
              </a:spcAft>
            </a:pPr>
            <a:r>
              <a:rPr lang="en-US" altLang="zh-TW"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微軟正黑體" pitchFamily="34" charset="-120"/>
                <a:ea typeface="微軟正黑體" pitchFamily="34" charset="-120"/>
                <a:cs typeface="新細明體" pitchFamily="18" charset="-120"/>
              </a:rPr>
              <a:t>A business trusted by employees, customers, shareholders, and society</a:t>
            </a:r>
            <a:endParaRPr kumimoji="0" lang="zh-TW" altLang="en-US" sz="1350" dirty="0">
              <a:solidFill>
                <a:prstClr val="black"/>
              </a:solidFill>
              <a:latin typeface="Microsoft JhengHei" panose="020B0604030504040204" pitchFamily="34" charset="-120"/>
              <a:ea typeface="Microsoft JhengHei" panose="020B0604030504040204" pitchFamily="34" charset="-120"/>
            </a:endParaRPr>
          </a:p>
        </p:txBody>
      </p:sp>
      <p:sp>
        <p:nvSpPr>
          <p:cNvPr id="17" name="文字方塊 16">
            <a:extLst>
              <a:ext uri="{FF2B5EF4-FFF2-40B4-BE49-F238E27FC236}">
                <a16:creationId xmlns="" xmlns:a16="http://schemas.microsoft.com/office/drawing/2014/main" id="{E959AE4F-A8C2-264D-8A7D-3D7C4351CCC1}"/>
              </a:ext>
            </a:extLst>
          </p:cNvPr>
          <p:cNvSpPr txBox="1"/>
          <p:nvPr/>
        </p:nvSpPr>
        <p:spPr>
          <a:xfrm>
            <a:off x="5580112" y="4581128"/>
            <a:ext cx="2497236" cy="1061829"/>
          </a:xfrm>
          <a:prstGeom prst="rect">
            <a:avLst/>
          </a:prstGeom>
          <a:noFill/>
        </p:spPr>
        <p:txBody>
          <a:bodyPr wrap="square" rtlCol="0">
            <a:spAutoFit/>
          </a:bodyPr>
          <a:lstStyle/>
          <a:p>
            <a:pPr lvl="0" eaLnBrk="0" hangingPunct="0">
              <a:lnSpc>
                <a:spcPct val="150000"/>
              </a:lnSpc>
              <a:buFontTx/>
              <a:buChar char="•"/>
              <a:tabLst>
                <a:tab pos="457200" algn="l"/>
              </a:tabLst>
            </a:pPr>
            <a:r>
              <a:rPr lang="en-US" altLang="zh-TW"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微軟正黑體" pitchFamily="34" charset="-120"/>
                <a:ea typeface="微軟正黑體" pitchFamily="34" charset="-120"/>
                <a:cs typeface="新細明體" pitchFamily="18" charset="-120"/>
              </a:rPr>
              <a:t>A creator of harmonious environment  and pristine homeland</a:t>
            </a:r>
          </a:p>
        </p:txBody>
      </p:sp>
      <p:sp>
        <p:nvSpPr>
          <p:cNvPr id="18" name="文字方塊 17">
            <a:extLst>
              <a:ext uri="{FF2B5EF4-FFF2-40B4-BE49-F238E27FC236}">
                <a16:creationId xmlns="" xmlns:a16="http://schemas.microsoft.com/office/drawing/2014/main" id="{08A7CB2D-1218-194C-AB8D-C9F3B7DA3FCD}"/>
              </a:ext>
            </a:extLst>
          </p:cNvPr>
          <p:cNvSpPr txBox="1"/>
          <p:nvPr/>
        </p:nvSpPr>
        <p:spPr>
          <a:xfrm>
            <a:off x="3990195" y="3877334"/>
            <a:ext cx="1344691" cy="338554"/>
          </a:xfrm>
          <a:prstGeom prst="rect">
            <a:avLst/>
          </a:prstGeom>
          <a:noFill/>
        </p:spPr>
        <p:txBody>
          <a:bodyPr wrap="square" rtlCol="0">
            <a:spAutoFit/>
          </a:bodyPr>
          <a:lstStyle/>
          <a:p>
            <a:pPr lvl="0"/>
            <a:r>
              <a:rPr lang="en-US" altLang="zh-TW" sz="1600" b="1" dirty="0" smtClean="0">
                <a:latin typeface="微軟正黑體" pitchFamily="34" charset="-120"/>
                <a:ea typeface="微軟正黑體" pitchFamily="34" charset="-120"/>
              </a:rPr>
              <a:t>      Vision</a:t>
            </a:r>
            <a:endParaRPr lang="zh-TW" altLang="en-US" sz="1600" b="1" dirty="0">
              <a:latin typeface="微軟正黑體" pitchFamily="34" charset="-120"/>
              <a:ea typeface="微軟正黑體" pitchFamily="34" charset="-120"/>
            </a:endParaRPr>
          </a:p>
        </p:txBody>
      </p:sp>
      <p:grpSp>
        <p:nvGrpSpPr>
          <p:cNvPr id="13" name="群組 12">
            <a:extLst>
              <a:ext uri="{FF2B5EF4-FFF2-40B4-BE49-F238E27FC236}">
                <a16:creationId xmlns="" xmlns:a16="http://schemas.microsoft.com/office/drawing/2014/main" id="{3FC93182-BF31-0341-92E7-A9A8ACA78111}"/>
              </a:ext>
            </a:extLst>
          </p:cNvPr>
          <p:cNvGrpSpPr/>
          <p:nvPr/>
        </p:nvGrpSpPr>
        <p:grpSpPr>
          <a:xfrm>
            <a:off x="-1734192" y="-61754"/>
            <a:ext cx="3312111" cy="2927198"/>
            <a:chOff x="-1857481" y="-1951465"/>
            <a:chExt cx="4416148" cy="3902930"/>
          </a:xfrm>
        </p:grpSpPr>
        <p:pic>
          <p:nvPicPr>
            <p:cNvPr id="14" name="圖片 13">
              <a:extLst>
                <a:ext uri="{FF2B5EF4-FFF2-40B4-BE49-F238E27FC236}">
                  <a16:creationId xmlns="" xmlns:a16="http://schemas.microsoft.com/office/drawing/2014/main" id="{4B435042-7235-1F4C-A6F1-D1E08C2AC967}"/>
                </a:ext>
              </a:extLst>
            </p:cNvPr>
            <p:cNvPicPr>
              <a:picLocks noChangeAspect="1"/>
            </p:cNvPicPr>
            <p:nvPr/>
          </p:nvPicPr>
          <p:blipFill>
            <a:blip r:embed="rId6" cstate="print"/>
            <a:stretch>
              <a:fillRect/>
            </a:stretch>
          </p:blipFill>
          <p:spPr>
            <a:xfrm>
              <a:off x="-812453" y="-1951465"/>
              <a:ext cx="3371120" cy="3902930"/>
            </a:xfrm>
            <a:prstGeom prst="rect">
              <a:avLst/>
            </a:prstGeom>
          </p:spPr>
        </p:pic>
        <p:pic>
          <p:nvPicPr>
            <p:cNvPr id="15" name="圖片 14">
              <a:extLst>
                <a:ext uri="{FF2B5EF4-FFF2-40B4-BE49-F238E27FC236}">
                  <a16:creationId xmlns="" xmlns:a16="http://schemas.microsoft.com/office/drawing/2014/main" id="{EA5AAC7A-7ECD-7240-AAF3-8C6A17BC442E}"/>
                </a:ext>
              </a:extLst>
            </p:cNvPr>
            <p:cNvPicPr>
              <a:picLocks noChangeAspect="1"/>
            </p:cNvPicPr>
            <p:nvPr/>
          </p:nvPicPr>
          <p:blipFill>
            <a:blip r:embed="rId6" cstate="print"/>
            <a:stretch>
              <a:fillRect/>
            </a:stretch>
          </p:blipFill>
          <p:spPr>
            <a:xfrm>
              <a:off x="-1857481" y="-1951465"/>
              <a:ext cx="3371120" cy="3902930"/>
            </a:xfrm>
            <a:prstGeom prst="rect">
              <a:avLst/>
            </a:prstGeom>
          </p:spPr>
        </p:pic>
      </p:grpSp>
      <p:sp>
        <p:nvSpPr>
          <p:cNvPr id="19" name="文字方塊 18">
            <a:extLst>
              <a:ext uri="{FF2B5EF4-FFF2-40B4-BE49-F238E27FC236}">
                <a16:creationId xmlns="" xmlns:a16="http://schemas.microsoft.com/office/drawing/2014/main" id="{E4662302-6181-E74F-9E6C-EDAECA118533}"/>
              </a:ext>
            </a:extLst>
          </p:cNvPr>
          <p:cNvSpPr txBox="1"/>
          <p:nvPr/>
        </p:nvSpPr>
        <p:spPr>
          <a:xfrm>
            <a:off x="467544" y="1628800"/>
            <a:ext cx="3013967" cy="400110"/>
          </a:xfrm>
          <a:prstGeom prst="rect">
            <a:avLst/>
          </a:prstGeom>
          <a:noFill/>
        </p:spPr>
        <p:txBody>
          <a:bodyPr wrap="none" rtlCol="0">
            <a:spAutoFit/>
          </a:bodyPr>
          <a:lstStyle/>
          <a:p>
            <a:pPr fontAlgn="auto">
              <a:spcBef>
                <a:spcPts val="0"/>
              </a:spcBef>
              <a:spcAft>
                <a:spcPts val="0"/>
              </a:spcAft>
            </a:pPr>
            <a:r>
              <a:rPr kumimoji="0" lang="en-US" altLang="zh-CN" sz="2000" b="1" kern="0" spc="225" dirty="0" smtClean="0">
                <a:solidFill>
                  <a:prstClr val="black">
                    <a:lumMod val="75000"/>
                    <a:lumOff val="25000"/>
                  </a:prstClr>
                </a:solidFill>
                <a:latin typeface="微軟正黑體" panose="020B0604030504040204" pitchFamily="34" charset="-120"/>
                <a:ea typeface="微軟正黑體" panose="020B0604030504040204" pitchFamily="34" charset="-120"/>
              </a:rPr>
              <a:t>About TAYA Group</a:t>
            </a:r>
            <a:endParaRPr kumimoji="0" lang="zh-TW" altLang="en-US" sz="2000" b="1" kern="0" spc="225" dirty="0">
              <a:solidFill>
                <a:prstClr val="black">
                  <a:lumMod val="75000"/>
                  <a:lumOff val="25000"/>
                </a:prstClr>
              </a:solidFill>
              <a:latin typeface="微軟正黑體" panose="020B0604030504040204" pitchFamily="34" charset="-120"/>
              <a:ea typeface="微軟正黑體" panose="020B0604030504040204" pitchFamily="34" charset="-120"/>
            </a:endParaRPr>
          </a:p>
        </p:txBody>
      </p:sp>
      <p:pic>
        <p:nvPicPr>
          <p:cNvPr id="22" name="圖片 21">
            <a:extLst>
              <a:ext uri="{FF2B5EF4-FFF2-40B4-BE49-F238E27FC236}">
                <a16:creationId xmlns="" xmlns:a16="http://schemas.microsoft.com/office/drawing/2014/main" id="{07E2188E-F375-FE40-A013-9D49F06AAE5C}"/>
              </a:ext>
            </a:extLst>
          </p:cNvPr>
          <p:cNvPicPr>
            <a:picLocks noChangeAspect="1"/>
          </p:cNvPicPr>
          <p:nvPr/>
        </p:nvPicPr>
        <p:blipFill>
          <a:blip r:embed="rId7" cstate="print"/>
          <a:stretch>
            <a:fillRect/>
          </a:stretch>
        </p:blipFill>
        <p:spPr>
          <a:xfrm>
            <a:off x="8020050" y="5343525"/>
            <a:ext cx="1123950" cy="1514475"/>
          </a:xfrm>
          <a:prstGeom prst="rect">
            <a:avLst/>
          </a:prstGeom>
        </p:spPr>
      </p:pic>
      <p:sp>
        <p:nvSpPr>
          <p:cNvPr id="2" name="投影片編號版面配置區 1">
            <a:extLst>
              <a:ext uri="{FF2B5EF4-FFF2-40B4-BE49-F238E27FC236}">
                <a16:creationId xmlns="" xmlns:a16="http://schemas.microsoft.com/office/drawing/2014/main" id="{E447DD4C-6CC1-45C4-82BA-29FD79F26506}"/>
              </a:ext>
            </a:extLst>
          </p:cNvPr>
          <p:cNvSpPr>
            <a:spLocks noGrp="1"/>
          </p:cNvSpPr>
          <p:nvPr>
            <p:ph type="sldNum" sz="quarter" idx="12"/>
          </p:nvPr>
        </p:nvSpPr>
        <p:spPr/>
        <p:txBody>
          <a:bodyPr/>
          <a:lstStyle/>
          <a:p>
            <a:pPr fontAlgn="auto">
              <a:spcBef>
                <a:spcPts val="0"/>
              </a:spcBef>
              <a:spcAft>
                <a:spcPts val="0"/>
              </a:spcAft>
            </a:pPr>
            <a:fld id="{0DEF9C50-7927-4CF5-A68E-0A99E818B14C}" type="slidenum">
              <a:rPr kumimoji="0" lang="zh-TW" altLang="en-US">
                <a:solidFill>
                  <a:prstClr val="black">
                    <a:tint val="75000"/>
                  </a:prstClr>
                </a:solidFill>
                <a:latin typeface="Calibri"/>
                <a:ea typeface="新細明體" panose="02020500000000000000" pitchFamily="18" charset="-120"/>
              </a:rPr>
              <a:pPr fontAlgn="auto">
                <a:spcBef>
                  <a:spcPts val="0"/>
                </a:spcBef>
                <a:spcAft>
                  <a:spcPts val="0"/>
                </a:spcAft>
              </a:pPr>
              <a:t>4</a:t>
            </a:fld>
            <a:endParaRPr kumimoji="0" lang="zh-TW" altLang="en-US">
              <a:solidFill>
                <a:prstClr val="black">
                  <a:tint val="75000"/>
                </a:prstClr>
              </a:solidFill>
              <a:latin typeface="Calibri"/>
              <a:ea typeface="新細明體" panose="02020500000000000000" pitchFamily="18" charset="-120"/>
            </a:endParaRPr>
          </a:p>
        </p:txBody>
      </p:sp>
    </p:spTree>
    <p:extLst>
      <p:ext uri="{BB962C8B-B14F-4D97-AF65-F5344CB8AC3E}">
        <p14:creationId xmlns="" xmlns:p14="http://schemas.microsoft.com/office/powerpoint/2010/main" val="4100101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字方塊 11">
            <a:extLst>
              <a:ext uri="{FF2B5EF4-FFF2-40B4-BE49-F238E27FC236}">
                <a16:creationId xmlns="" xmlns:a16="http://schemas.microsoft.com/office/drawing/2014/main" id="{35B89C83-62C6-1243-A859-C6C308493D18}"/>
              </a:ext>
            </a:extLst>
          </p:cNvPr>
          <p:cNvSpPr txBox="1"/>
          <p:nvPr/>
        </p:nvSpPr>
        <p:spPr>
          <a:xfrm>
            <a:off x="539552" y="1556792"/>
            <a:ext cx="8408071" cy="461665"/>
          </a:xfrm>
          <a:prstGeom prst="rect">
            <a:avLst/>
          </a:prstGeom>
          <a:noFill/>
        </p:spPr>
        <p:txBody>
          <a:bodyPr wrap="none" rtlCol="0">
            <a:spAutoFit/>
          </a:bodyPr>
          <a:lstStyle/>
          <a:p>
            <a:pPr fontAlgn="auto">
              <a:spcBef>
                <a:spcPts val="0"/>
              </a:spcBef>
              <a:spcAft>
                <a:spcPts val="0"/>
              </a:spcAft>
            </a:pPr>
            <a:r>
              <a:rPr kumimoji="0" lang="en-US" altLang="zh-TW" sz="2400" b="1" kern="0" spc="225" dirty="0" smtClean="0">
                <a:solidFill>
                  <a:prstClr val="black">
                    <a:lumMod val="75000"/>
                    <a:lumOff val="25000"/>
                  </a:prstClr>
                </a:solidFill>
                <a:latin typeface="微軟正黑體" panose="020B0604030504040204" pitchFamily="34" charset="-120"/>
                <a:ea typeface="微軟正黑體" panose="020B0604030504040204" pitchFamily="34" charset="-120"/>
              </a:rPr>
              <a:t>TAYA</a:t>
            </a:r>
            <a:r>
              <a:rPr kumimoji="0" lang="en-US" altLang="zh-TW" sz="2400" b="1" kern="0" spc="225" dirty="0" smtClean="0">
                <a:solidFill>
                  <a:prstClr val="black">
                    <a:lumMod val="75000"/>
                    <a:lumOff val="25000"/>
                  </a:prstClr>
                </a:solidFill>
                <a:ea typeface="微軟正黑體" panose="020B0604030504040204" pitchFamily="34" charset="-120"/>
              </a:rPr>
              <a:t>’</a:t>
            </a:r>
            <a:r>
              <a:rPr kumimoji="0" lang="en-US" altLang="zh-TW" sz="2400" b="1" kern="0" spc="225" dirty="0" smtClean="0">
                <a:solidFill>
                  <a:prstClr val="black">
                    <a:lumMod val="75000"/>
                    <a:lumOff val="25000"/>
                  </a:prstClr>
                </a:solidFill>
                <a:latin typeface="微軟正黑體" panose="020B0604030504040204" pitchFamily="34" charset="-120"/>
                <a:ea typeface="微軟正黑體" panose="020B0604030504040204" pitchFamily="34" charset="-120"/>
              </a:rPr>
              <a:t>s 4 Courses to Connect Energy Industries</a:t>
            </a:r>
            <a:endParaRPr kumimoji="0" lang="zh-TW" altLang="en-US" sz="2400" b="1" kern="0" spc="225" dirty="0">
              <a:solidFill>
                <a:prstClr val="black">
                  <a:lumMod val="75000"/>
                  <a:lumOff val="25000"/>
                </a:prstClr>
              </a:solidFill>
              <a:latin typeface="微軟正黑體" panose="020B0604030504040204" pitchFamily="34" charset="-120"/>
              <a:ea typeface="微軟正黑體" panose="020B0604030504040204" pitchFamily="34" charset="-120"/>
            </a:endParaRPr>
          </a:p>
        </p:txBody>
      </p:sp>
      <p:grpSp>
        <p:nvGrpSpPr>
          <p:cNvPr id="13" name="群組 12">
            <a:extLst>
              <a:ext uri="{FF2B5EF4-FFF2-40B4-BE49-F238E27FC236}">
                <a16:creationId xmlns="" xmlns:a16="http://schemas.microsoft.com/office/drawing/2014/main" id="{6C74CDB4-2DEE-E543-866F-5190D39C845C}"/>
              </a:ext>
            </a:extLst>
          </p:cNvPr>
          <p:cNvGrpSpPr/>
          <p:nvPr/>
        </p:nvGrpSpPr>
        <p:grpSpPr>
          <a:xfrm>
            <a:off x="-1393111" y="-606349"/>
            <a:ext cx="3312111" cy="2927198"/>
            <a:chOff x="-1857481" y="-1951465"/>
            <a:chExt cx="4416148" cy="3902930"/>
          </a:xfrm>
        </p:grpSpPr>
        <p:pic>
          <p:nvPicPr>
            <p:cNvPr id="15" name="圖片 14">
              <a:extLst>
                <a:ext uri="{FF2B5EF4-FFF2-40B4-BE49-F238E27FC236}">
                  <a16:creationId xmlns="" xmlns:a16="http://schemas.microsoft.com/office/drawing/2014/main" id="{5344C11D-3BBE-A444-947D-B439D931CC54}"/>
                </a:ext>
              </a:extLst>
            </p:cNvPr>
            <p:cNvPicPr>
              <a:picLocks noChangeAspect="1"/>
            </p:cNvPicPr>
            <p:nvPr/>
          </p:nvPicPr>
          <p:blipFill>
            <a:blip r:embed="rId2" cstate="print"/>
            <a:stretch>
              <a:fillRect/>
            </a:stretch>
          </p:blipFill>
          <p:spPr>
            <a:xfrm>
              <a:off x="-812453" y="-1951465"/>
              <a:ext cx="3371120" cy="3902930"/>
            </a:xfrm>
            <a:prstGeom prst="rect">
              <a:avLst/>
            </a:prstGeom>
          </p:spPr>
        </p:pic>
        <p:pic>
          <p:nvPicPr>
            <p:cNvPr id="16" name="圖片 15">
              <a:extLst>
                <a:ext uri="{FF2B5EF4-FFF2-40B4-BE49-F238E27FC236}">
                  <a16:creationId xmlns="" xmlns:a16="http://schemas.microsoft.com/office/drawing/2014/main" id="{48EA8BF8-FEDD-3D45-B721-5C5D664EA1F9}"/>
                </a:ext>
              </a:extLst>
            </p:cNvPr>
            <p:cNvPicPr>
              <a:picLocks noChangeAspect="1"/>
            </p:cNvPicPr>
            <p:nvPr/>
          </p:nvPicPr>
          <p:blipFill>
            <a:blip r:embed="rId2" cstate="print"/>
            <a:stretch>
              <a:fillRect/>
            </a:stretch>
          </p:blipFill>
          <p:spPr>
            <a:xfrm>
              <a:off x="-1857481" y="-1951465"/>
              <a:ext cx="3371120" cy="3902930"/>
            </a:xfrm>
            <a:prstGeom prst="rect">
              <a:avLst/>
            </a:prstGeom>
          </p:spPr>
        </p:pic>
      </p:grpSp>
      <p:pic>
        <p:nvPicPr>
          <p:cNvPr id="18" name="圖片 17">
            <a:extLst>
              <a:ext uri="{FF2B5EF4-FFF2-40B4-BE49-F238E27FC236}">
                <a16:creationId xmlns="" xmlns:a16="http://schemas.microsoft.com/office/drawing/2014/main" id="{578404A6-1FC0-584A-9A2E-4D3AAE8EB363}"/>
              </a:ext>
            </a:extLst>
          </p:cNvPr>
          <p:cNvPicPr>
            <a:picLocks noChangeAspect="1"/>
          </p:cNvPicPr>
          <p:nvPr/>
        </p:nvPicPr>
        <p:blipFill>
          <a:blip r:embed="rId3" cstate="print"/>
          <a:stretch>
            <a:fillRect/>
          </a:stretch>
        </p:blipFill>
        <p:spPr>
          <a:xfrm>
            <a:off x="8020050" y="5343525"/>
            <a:ext cx="1123950" cy="1514475"/>
          </a:xfrm>
          <a:prstGeom prst="rect">
            <a:avLst/>
          </a:prstGeom>
        </p:spPr>
      </p:pic>
      <p:grpSp>
        <p:nvGrpSpPr>
          <p:cNvPr id="4" name="群組 3">
            <a:extLst>
              <a:ext uri="{FF2B5EF4-FFF2-40B4-BE49-F238E27FC236}">
                <a16:creationId xmlns="" xmlns:a16="http://schemas.microsoft.com/office/drawing/2014/main" id="{A9CF69C2-B36B-C841-A0EA-3D5DD919AC75}"/>
              </a:ext>
            </a:extLst>
          </p:cNvPr>
          <p:cNvGrpSpPr/>
          <p:nvPr/>
        </p:nvGrpSpPr>
        <p:grpSpPr>
          <a:xfrm>
            <a:off x="914272" y="2581372"/>
            <a:ext cx="2096678" cy="2466679"/>
            <a:chOff x="1233317" y="2241676"/>
            <a:chExt cx="2795570" cy="3288905"/>
          </a:xfrm>
        </p:grpSpPr>
        <p:pic>
          <p:nvPicPr>
            <p:cNvPr id="5" name="圖片 4">
              <a:extLst>
                <a:ext uri="{FF2B5EF4-FFF2-40B4-BE49-F238E27FC236}">
                  <a16:creationId xmlns="" xmlns:a16="http://schemas.microsoft.com/office/drawing/2014/main" id="{3558E2B8-7377-EB47-A124-0494274019BB}"/>
                </a:ext>
              </a:extLst>
            </p:cNvPr>
            <p:cNvPicPr>
              <a:picLocks noChangeAspect="1"/>
            </p:cNvPicPr>
            <p:nvPr/>
          </p:nvPicPr>
          <p:blipFill>
            <a:blip r:embed="rId4" cstate="print"/>
            <a:srcRect/>
            <a:stretch/>
          </p:blipFill>
          <p:spPr>
            <a:xfrm>
              <a:off x="1233317" y="2241676"/>
              <a:ext cx="2795570" cy="3288905"/>
            </a:xfrm>
            <a:prstGeom prst="rect">
              <a:avLst/>
            </a:prstGeom>
          </p:spPr>
        </p:pic>
        <p:sp>
          <p:nvSpPr>
            <p:cNvPr id="2" name="文字方塊 1">
              <a:extLst>
                <a:ext uri="{FF2B5EF4-FFF2-40B4-BE49-F238E27FC236}">
                  <a16:creationId xmlns="" xmlns:a16="http://schemas.microsoft.com/office/drawing/2014/main" id="{2E9C1FD0-666B-2447-B8BC-5946A831390D}"/>
                </a:ext>
              </a:extLst>
            </p:cNvPr>
            <p:cNvSpPr txBox="1"/>
            <p:nvPr/>
          </p:nvSpPr>
          <p:spPr>
            <a:xfrm>
              <a:off x="1597786" y="3467857"/>
              <a:ext cx="2095445" cy="451405"/>
            </a:xfrm>
            <a:prstGeom prst="rect">
              <a:avLst/>
            </a:prstGeom>
            <a:noFill/>
          </p:spPr>
          <p:txBody>
            <a:bodyPr wrap="none" rtlCol="0">
              <a:spAutoFit/>
            </a:bodyPr>
            <a:lstStyle/>
            <a:p>
              <a:pPr fontAlgn="auto">
                <a:spcBef>
                  <a:spcPts val="0"/>
                </a:spcBef>
                <a:spcAft>
                  <a:spcPts val="0"/>
                </a:spcAft>
              </a:pPr>
              <a:r>
                <a:rPr kumimoji="0" lang="en-US" altLang="zh-CN" sz="1600" b="1" spc="225" dirty="0" smtClean="0">
                  <a:solidFill>
                    <a:prstClr val="white"/>
                  </a:solidFill>
                  <a:latin typeface="Microsoft JhengHei" panose="020B0604030504040204" pitchFamily="34" charset="-120"/>
                  <a:ea typeface="Microsoft JhengHei" panose="020B0604030504040204" pitchFamily="34" charset="-120"/>
                </a:rPr>
                <a:t>Production</a:t>
              </a:r>
              <a:endParaRPr kumimoji="0" lang="zh-TW" altLang="en-US" sz="1650" b="1" spc="225" dirty="0">
                <a:solidFill>
                  <a:prstClr val="white"/>
                </a:solidFill>
                <a:latin typeface="Microsoft JhengHei" panose="020B0604030504040204" pitchFamily="34" charset="-120"/>
                <a:ea typeface="Microsoft JhengHei" panose="020B0604030504040204" pitchFamily="34" charset="-120"/>
              </a:endParaRPr>
            </a:p>
          </p:txBody>
        </p:sp>
      </p:grpSp>
      <p:grpSp>
        <p:nvGrpSpPr>
          <p:cNvPr id="6" name="群組 5">
            <a:extLst>
              <a:ext uri="{FF2B5EF4-FFF2-40B4-BE49-F238E27FC236}">
                <a16:creationId xmlns="" xmlns:a16="http://schemas.microsoft.com/office/drawing/2014/main" id="{53C28DE3-B926-5746-8590-BC0753FA874C}"/>
              </a:ext>
            </a:extLst>
          </p:cNvPr>
          <p:cNvGrpSpPr/>
          <p:nvPr/>
        </p:nvGrpSpPr>
        <p:grpSpPr>
          <a:xfrm>
            <a:off x="2659289" y="2056970"/>
            <a:ext cx="2096678" cy="2466679"/>
            <a:chOff x="3545716" y="1542473"/>
            <a:chExt cx="2795569" cy="3288905"/>
          </a:xfrm>
        </p:grpSpPr>
        <p:pic>
          <p:nvPicPr>
            <p:cNvPr id="7" name="圖片 6">
              <a:extLst>
                <a:ext uri="{FF2B5EF4-FFF2-40B4-BE49-F238E27FC236}">
                  <a16:creationId xmlns="" xmlns:a16="http://schemas.microsoft.com/office/drawing/2014/main" id="{D9D56F30-3101-2749-BFCF-15D6F50FC1E0}"/>
                </a:ext>
              </a:extLst>
            </p:cNvPr>
            <p:cNvPicPr>
              <a:picLocks noChangeAspect="1"/>
            </p:cNvPicPr>
            <p:nvPr/>
          </p:nvPicPr>
          <p:blipFill>
            <a:blip r:embed="rId5" cstate="print"/>
            <a:srcRect/>
            <a:stretch/>
          </p:blipFill>
          <p:spPr>
            <a:xfrm>
              <a:off x="3545716" y="1542473"/>
              <a:ext cx="2795569" cy="3288905"/>
            </a:xfrm>
            <a:prstGeom prst="rect">
              <a:avLst/>
            </a:prstGeom>
          </p:spPr>
        </p:pic>
        <p:sp>
          <p:nvSpPr>
            <p:cNvPr id="14" name="文字方塊 13">
              <a:extLst>
                <a:ext uri="{FF2B5EF4-FFF2-40B4-BE49-F238E27FC236}">
                  <a16:creationId xmlns="" xmlns:a16="http://schemas.microsoft.com/office/drawing/2014/main" id="{1F05DEE8-62E3-904B-B1DF-C6DBD30DEC5E}"/>
                </a:ext>
              </a:extLst>
            </p:cNvPr>
            <p:cNvSpPr txBox="1"/>
            <p:nvPr/>
          </p:nvSpPr>
          <p:spPr>
            <a:xfrm>
              <a:off x="3983762" y="3179825"/>
              <a:ext cx="1990287" cy="369332"/>
            </a:xfrm>
            <a:prstGeom prst="rect">
              <a:avLst/>
            </a:prstGeom>
            <a:noFill/>
          </p:spPr>
          <p:txBody>
            <a:bodyPr wrap="none" rtlCol="0">
              <a:spAutoFit/>
            </a:bodyPr>
            <a:lstStyle/>
            <a:p>
              <a:pPr fontAlgn="auto">
                <a:spcBef>
                  <a:spcPts val="0"/>
                </a:spcBef>
                <a:spcAft>
                  <a:spcPts val="0"/>
                </a:spcAft>
              </a:pPr>
              <a:r>
                <a:rPr kumimoji="0" lang="en-US" altLang="zh-CN" sz="1200" b="1" spc="225" dirty="0" smtClean="0">
                  <a:solidFill>
                    <a:prstClr val="white"/>
                  </a:solidFill>
                  <a:latin typeface="Microsoft JhengHei" panose="020B0604030504040204" pitchFamily="34" charset="-120"/>
                  <a:ea typeface="Microsoft JhengHei" panose="020B0604030504040204" pitchFamily="34" charset="-120"/>
                </a:rPr>
                <a:t>Transmission</a:t>
              </a:r>
              <a:endParaRPr kumimoji="0" lang="zh-TW" altLang="en-US" sz="1200" b="1" spc="225" dirty="0">
                <a:solidFill>
                  <a:prstClr val="white"/>
                </a:solidFill>
                <a:latin typeface="Microsoft JhengHei" panose="020B0604030504040204" pitchFamily="34" charset="-120"/>
                <a:ea typeface="Microsoft JhengHei" panose="020B0604030504040204" pitchFamily="34" charset="-120"/>
              </a:endParaRPr>
            </a:p>
          </p:txBody>
        </p:sp>
      </p:grpSp>
      <p:grpSp>
        <p:nvGrpSpPr>
          <p:cNvPr id="8" name="群組 7">
            <a:extLst>
              <a:ext uri="{FF2B5EF4-FFF2-40B4-BE49-F238E27FC236}">
                <a16:creationId xmlns="" xmlns:a16="http://schemas.microsoft.com/office/drawing/2014/main" id="{22EF5D57-43D2-964C-8EF7-A8BB4E68F78F}"/>
              </a:ext>
            </a:extLst>
          </p:cNvPr>
          <p:cNvGrpSpPr/>
          <p:nvPr/>
        </p:nvGrpSpPr>
        <p:grpSpPr>
          <a:xfrm>
            <a:off x="4374989" y="2581372"/>
            <a:ext cx="2096678" cy="2466679"/>
            <a:chOff x="5833319" y="2241676"/>
            <a:chExt cx="2795570" cy="3288905"/>
          </a:xfrm>
        </p:grpSpPr>
        <p:pic>
          <p:nvPicPr>
            <p:cNvPr id="9" name="圖片 8">
              <a:extLst>
                <a:ext uri="{FF2B5EF4-FFF2-40B4-BE49-F238E27FC236}">
                  <a16:creationId xmlns="" xmlns:a16="http://schemas.microsoft.com/office/drawing/2014/main" id="{67B18690-2F3D-F84E-A95A-812F607F8BAF}"/>
                </a:ext>
              </a:extLst>
            </p:cNvPr>
            <p:cNvPicPr>
              <a:picLocks noChangeAspect="1"/>
            </p:cNvPicPr>
            <p:nvPr/>
          </p:nvPicPr>
          <p:blipFill>
            <a:blip r:embed="rId6" cstate="print"/>
            <a:srcRect/>
            <a:stretch/>
          </p:blipFill>
          <p:spPr>
            <a:xfrm>
              <a:off x="5833319" y="2241676"/>
              <a:ext cx="2795570" cy="3288905"/>
            </a:xfrm>
            <a:prstGeom prst="rect">
              <a:avLst/>
            </a:prstGeom>
          </p:spPr>
        </p:pic>
        <p:sp>
          <p:nvSpPr>
            <p:cNvPr id="17" name="文字方塊 16">
              <a:extLst>
                <a:ext uri="{FF2B5EF4-FFF2-40B4-BE49-F238E27FC236}">
                  <a16:creationId xmlns="" xmlns:a16="http://schemas.microsoft.com/office/drawing/2014/main" id="{2FEE8139-CD55-0D43-919E-3F719632E79A}"/>
                </a:ext>
              </a:extLst>
            </p:cNvPr>
            <p:cNvSpPr txBox="1"/>
            <p:nvPr/>
          </p:nvSpPr>
          <p:spPr>
            <a:xfrm>
              <a:off x="6384032" y="3371847"/>
              <a:ext cx="1570002" cy="461665"/>
            </a:xfrm>
            <a:prstGeom prst="rect">
              <a:avLst/>
            </a:prstGeom>
            <a:noFill/>
          </p:spPr>
          <p:txBody>
            <a:bodyPr wrap="none" rtlCol="0">
              <a:spAutoFit/>
            </a:bodyPr>
            <a:lstStyle/>
            <a:p>
              <a:pPr fontAlgn="auto">
                <a:spcBef>
                  <a:spcPts val="0"/>
                </a:spcBef>
                <a:spcAft>
                  <a:spcPts val="0"/>
                </a:spcAft>
              </a:pPr>
              <a:r>
                <a:rPr kumimoji="0" lang="en-US" altLang="zh-CN" sz="1650" b="1" spc="225" dirty="0" smtClean="0">
                  <a:solidFill>
                    <a:prstClr val="white"/>
                  </a:solidFill>
                  <a:latin typeface="Microsoft JhengHei" panose="020B0604030504040204" pitchFamily="34" charset="-120"/>
                  <a:ea typeface="Microsoft JhengHei" panose="020B0604030504040204" pitchFamily="34" charset="-120"/>
                </a:rPr>
                <a:t>Storage</a:t>
              </a:r>
              <a:endParaRPr kumimoji="0" lang="zh-TW" altLang="en-US" sz="1650" b="1" spc="225" dirty="0">
                <a:solidFill>
                  <a:prstClr val="white"/>
                </a:solidFill>
                <a:latin typeface="Microsoft JhengHei" panose="020B0604030504040204" pitchFamily="34" charset="-120"/>
                <a:ea typeface="Microsoft JhengHei" panose="020B0604030504040204" pitchFamily="34" charset="-120"/>
              </a:endParaRPr>
            </a:p>
          </p:txBody>
        </p:sp>
      </p:grpSp>
      <p:grpSp>
        <p:nvGrpSpPr>
          <p:cNvPr id="10" name="群組 9">
            <a:extLst>
              <a:ext uri="{FF2B5EF4-FFF2-40B4-BE49-F238E27FC236}">
                <a16:creationId xmlns="" xmlns:a16="http://schemas.microsoft.com/office/drawing/2014/main" id="{D0D6B9AE-7297-934C-AECA-9579413B6DF9}"/>
              </a:ext>
            </a:extLst>
          </p:cNvPr>
          <p:cNvGrpSpPr/>
          <p:nvPr/>
        </p:nvGrpSpPr>
        <p:grpSpPr>
          <a:xfrm>
            <a:off x="6063869" y="1938514"/>
            <a:ext cx="2096678" cy="2466679"/>
            <a:chOff x="8085158" y="1384531"/>
            <a:chExt cx="2795570" cy="3288905"/>
          </a:xfrm>
        </p:grpSpPr>
        <p:pic>
          <p:nvPicPr>
            <p:cNvPr id="11" name="圖片 10">
              <a:extLst>
                <a:ext uri="{FF2B5EF4-FFF2-40B4-BE49-F238E27FC236}">
                  <a16:creationId xmlns="" xmlns:a16="http://schemas.microsoft.com/office/drawing/2014/main" id="{4601A7EE-BBE2-EB46-B279-5184560E2224}"/>
                </a:ext>
              </a:extLst>
            </p:cNvPr>
            <p:cNvPicPr>
              <a:picLocks noChangeAspect="1"/>
            </p:cNvPicPr>
            <p:nvPr/>
          </p:nvPicPr>
          <p:blipFill>
            <a:blip r:embed="rId7" cstate="print"/>
            <a:srcRect/>
            <a:stretch/>
          </p:blipFill>
          <p:spPr>
            <a:xfrm>
              <a:off x="8085158" y="1384531"/>
              <a:ext cx="2795570" cy="3288905"/>
            </a:xfrm>
            <a:prstGeom prst="rect">
              <a:avLst/>
            </a:prstGeom>
          </p:spPr>
        </p:pic>
        <p:sp>
          <p:nvSpPr>
            <p:cNvPr id="21" name="文字方塊 20">
              <a:extLst>
                <a:ext uri="{FF2B5EF4-FFF2-40B4-BE49-F238E27FC236}">
                  <a16:creationId xmlns="" xmlns:a16="http://schemas.microsoft.com/office/drawing/2014/main" id="{017964A3-C7ED-C54A-8182-09D4FF9C26B9}"/>
                </a:ext>
              </a:extLst>
            </p:cNvPr>
            <p:cNvSpPr txBox="1"/>
            <p:nvPr/>
          </p:nvSpPr>
          <p:spPr>
            <a:xfrm>
              <a:off x="8592278" y="3275835"/>
              <a:ext cx="1934205" cy="451405"/>
            </a:xfrm>
            <a:prstGeom prst="rect">
              <a:avLst/>
            </a:prstGeom>
            <a:noFill/>
          </p:spPr>
          <p:txBody>
            <a:bodyPr wrap="none" rtlCol="0">
              <a:spAutoFit/>
            </a:bodyPr>
            <a:lstStyle/>
            <a:p>
              <a:pPr fontAlgn="auto">
                <a:spcBef>
                  <a:spcPts val="0"/>
                </a:spcBef>
                <a:spcAft>
                  <a:spcPts val="0"/>
                </a:spcAft>
              </a:pPr>
              <a:r>
                <a:rPr kumimoji="0" lang="en-US" altLang="zh-CN" sz="1600" b="1" spc="225" dirty="0" smtClean="0">
                  <a:solidFill>
                    <a:prstClr val="white"/>
                  </a:solidFill>
                  <a:latin typeface="Microsoft JhengHei" panose="020B0604030504040204" pitchFamily="34" charset="-120"/>
                  <a:ea typeface="Microsoft JhengHei" panose="020B0604030504040204" pitchFamily="34" charset="-120"/>
                </a:rPr>
                <a:t>Transform</a:t>
              </a:r>
              <a:endParaRPr kumimoji="0" lang="zh-TW" altLang="en-US" sz="1650" b="1" spc="225" dirty="0">
                <a:solidFill>
                  <a:prstClr val="white"/>
                </a:solidFill>
                <a:latin typeface="Microsoft JhengHei" panose="020B0604030504040204" pitchFamily="34" charset="-120"/>
                <a:ea typeface="Microsoft JhengHei" panose="020B0604030504040204" pitchFamily="34" charset="-120"/>
              </a:endParaRPr>
            </a:p>
          </p:txBody>
        </p:sp>
      </p:grpSp>
      <p:sp>
        <p:nvSpPr>
          <p:cNvPr id="3" name="投影片編號版面配置區 2">
            <a:extLst>
              <a:ext uri="{FF2B5EF4-FFF2-40B4-BE49-F238E27FC236}">
                <a16:creationId xmlns="" xmlns:a16="http://schemas.microsoft.com/office/drawing/2014/main" id="{0A22031D-A0C9-45CD-83EC-3E71D6309CF1}"/>
              </a:ext>
            </a:extLst>
          </p:cNvPr>
          <p:cNvSpPr>
            <a:spLocks noGrp="1"/>
          </p:cNvSpPr>
          <p:nvPr>
            <p:ph type="sldNum" sz="quarter" idx="12"/>
          </p:nvPr>
        </p:nvSpPr>
        <p:spPr/>
        <p:txBody>
          <a:bodyPr/>
          <a:lstStyle/>
          <a:p>
            <a:pPr fontAlgn="auto">
              <a:spcBef>
                <a:spcPts val="0"/>
              </a:spcBef>
              <a:spcAft>
                <a:spcPts val="0"/>
              </a:spcAft>
            </a:pPr>
            <a:fld id="{0DEF9C50-7927-4CF5-A68E-0A99E818B14C}" type="slidenum">
              <a:rPr kumimoji="0" lang="zh-TW" altLang="en-US">
                <a:solidFill>
                  <a:prstClr val="black">
                    <a:tint val="75000"/>
                  </a:prstClr>
                </a:solidFill>
                <a:latin typeface="Calibri"/>
                <a:ea typeface="新細明體" panose="02020500000000000000" pitchFamily="18" charset="-120"/>
              </a:rPr>
              <a:pPr fontAlgn="auto">
                <a:spcBef>
                  <a:spcPts val="0"/>
                </a:spcBef>
                <a:spcAft>
                  <a:spcPts val="0"/>
                </a:spcAft>
              </a:pPr>
              <a:t>5</a:t>
            </a:fld>
            <a:endParaRPr kumimoji="0" lang="zh-TW" altLang="en-US">
              <a:solidFill>
                <a:prstClr val="black">
                  <a:tint val="75000"/>
                </a:prstClr>
              </a:solidFill>
              <a:latin typeface="Calibri"/>
              <a:ea typeface="新細明體" panose="02020500000000000000" pitchFamily="18" charset="-120"/>
            </a:endParaRPr>
          </a:p>
        </p:txBody>
      </p:sp>
    </p:spTree>
    <p:extLst>
      <p:ext uri="{BB962C8B-B14F-4D97-AF65-F5344CB8AC3E}">
        <p14:creationId xmlns="" xmlns:p14="http://schemas.microsoft.com/office/powerpoint/2010/main" val="2252041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 xmlns:a16="http://schemas.microsoft.com/office/drawing/2014/main" id="{8ED5C1D3-B302-4445-BE8F-E0A7E44E05EE}"/>
              </a:ext>
            </a:extLst>
          </p:cNvPr>
          <p:cNvPicPr>
            <a:picLocks noChangeAspect="1"/>
          </p:cNvPicPr>
          <p:nvPr/>
        </p:nvPicPr>
        <p:blipFill rotWithShape="1">
          <a:blip r:embed="rId2" cstate="print"/>
          <a:srcRect l="3621" r="81280"/>
          <a:stretch/>
        </p:blipFill>
        <p:spPr>
          <a:xfrm>
            <a:off x="613367" y="2200071"/>
            <a:ext cx="1260623" cy="1406267"/>
          </a:xfrm>
          <a:prstGeom prst="rect">
            <a:avLst/>
          </a:prstGeom>
        </p:spPr>
      </p:pic>
      <p:pic>
        <p:nvPicPr>
          <p:cNvPr id="24" name="圖片 23">
            <a:extLst>
              <a:ext uri="{FF2B5EF4-FFF2-40B4-BE49-F238E27FC236}">
                <a16:creationId xmlns="" xmlns:a16="http://schemas.microsoft.com/office/drawing/2014/main" id="{BB0172E7-BA6B-634B-8AC9-97B467A5CD71}"/>
              </a:ext>
            </a:extLst>
          </p:cNvPr>
          <p:cNvPicPr>
            <a:picLocks noChangeAspect="1"/>
          </p:cNvPicPr>
          <p:nvPr/>
        </p:nvPicPr>
        <p:blipFill rotWithShape="1">
          <a:blip r:embed="rId2" cstate="print"/>
          <a:srcRect l="22923" r="61795"/>
          <a:stretch/>
        </p:blipFill>
        <p:spPr>
          <a:xfrm>
            <a:off x="7328492" y="2200071"/>
            <a:ext cx="1275907" cy="1406267"/>
          </a:xfrm>
          <a:prstGeom prst="rect">
            <a:avLst/>
          </a:prstGeom>
        </p:spPr>
      </p:pic>
      <p:pic>
        <p:nvPicPr>
          <p:cNvPr id="25" name="圖片 24">
            <a:extLst>
              <a:ext uri="{FF2B5EF4-FFF2-40B4-BE49-F238E27FC236}">
                <a16:creationId xmlns="" xmlns:a16="http://schemas.microsoft.com/office/drawing/2014/main" id="{8DF4E694-8715-F149-A0AC-89194B094092}"/>
              </a:ext>
            </a:extLst>
          </p:cNvPr>
          <p:cNvPicPr>
            <a:picLocks noChangeAspect="1"/>
          </p:cNvPicPr>
          <p:nvPr/>
        </p:nvPicPr>
        <p:blipFill rotWithShape="1">
          <a:blip r:embed="rId2" cstate="print"/>
          <a:srcRect l="42408" r="42787"/>
          <a:stretch/>
        </p:blipFill>
        <p:spPr>
          <a:xfrm>
            <a:off x="2290487" y="2200071"/>
            <a:ext cx="1236035" cy="1406267"/>
          </a:xfrm>
          <a:prstGeom prst="rect">
            <a:avLst/>
          </a:prstGeom>
        </p:spPr>
      </p:pic>
      <p:pic>
        <p:nvPicPr>
          <p:cNvPr id="26" name="圖片 25">
            <a:extLst>
              <a:ext uri="{FF2B5EF4-FFF2-40B4-BE49-F238E27FC236}">
                <a16:creationId xmlns="" xmlns:a16="http://schemas.microsoft.com/office/drawing/2014/main" id="{1F00F98C-1D82-BA4A-801C-89B6956BC0AD}"/>
              </a:ext>
            </a:extLst>
          </p:cNvPr>
          <p:cNvPicPr>
            <a:picLocks noChangeAspect="1"/>
          </p:cNvPicPr>
          <p:nvPr/>
        </p:nvPicPr>
        <p:blipFill rotWithShape="1">
          <a:blip r:embed="rId2" cstate="print"/>
          <a:srcRect l="62084" r="22348"/>
          <a:stretch/>
        </p:blipFill>
        <p:spPr>
          <a:xfrm>
            <a:off x="4079847" y="2200071"/>
            <a:ext cx="1299831" cy="1406267"/>
          </a:xfrm>
          <a:prstGeom prst="rect">
            <a:avLst/>
          </a:prstGeom>
        </p:spPr>
      </p:pic>
      <p:pic>
        <p:nvPicPr>
          <p:cNvPr id="27" name="圖片 26">
            <a:extLst>
              <a:ext uri="{FF2B5EF4-FFF2-40B4-BE49-F238E27FC236}">
                <a16:creationId xmlns="" xmlns:a16="http://schemas.microsoft.com/office/drawing/2014/main" id="{7E2D859B-E37C-824E-9638-27B0B97F4DED}"/>
              </a:ext>
            </a:extLst>
          </p:cNvPr>
          <p:cNvPicPr>
            <a:picLocks noChangeAspect="1"/>
          </p:cNvPicPr>
          <p:nvPr/>
        </p:nvPicPr>
        <p:blipFill rotWithShape="1">
          <a:blip r:embed="rId2" cstate="print"/>
          <a:srcRect l="81568" r="3627"/>
          <a:stretch/>
        </p:blipFill>
        <p:spPr>
          <a:xfrm>
            <a:off x="5776024" y="2200071"/>
            <a:ext cx="1236035" cy="1406267"/>
          </a:xfrm>
          <a:prstGeom prst="rect">
            <a:avLst/>
          </a:prstGeom>
        </p:spPr>
      </p:pic>
      <p:sp>
        <p:nvSpPr>
          <p:cNvPr id="10" name="矩形 9">
            <a:extLst>
              <a:ext uri="{FF2B5EF4-FFF2-40B4-BE49-F238E27FC236}">
                <a16:creationId xmlns="" xmlns:a16="http://schemas.microsoft.com/office/drawing/2014/main" id="{139CD8CD-0AC6-E248-9192-6BBA5FF12993}"/>
              </a:ext>
            </a:extLst>
          </p:cNvPr>
          <p:cNvSpPr/>
          <p:nvPr/>
        </p:nvSpPr>
        <p:spPr>
          <a:xfrm>
            <a:off x="251520" y="3606338"/>
            <a:ext cx="1728192" cy="590931"/>
          </a:xfrm>
          <a:prstGeom prst="rect">
            <a:avLst/>
          </a:prstGeom>
        </p:spPr>
        <p:txBody>
          <a:bodyPr wrap="square">
            <a:spAutoFit/>
          </a:bodyPr>
          <a:lstStyle/>
          <a:p>
            <a:pPr marL="42863" algn="ctr" fontAlgn="auto">
              <a:lnSpc>
                <a:spcPct val="90000"/>
              </a:lnSpc>
              <a:spcBef>
                <a:spcPts val="0"/>
              </a:spcBef>
              <a:spcAft>
                <a:spcPts val="450"/>
              </a:spcAft>
            </a:pPr>
            <a:r>
              <a:rPr lang="en-US" altLang="zh-TW" sz="1200" dirty="0" smtClean="0"/>
              <a:t>Energy and Telecom Communication Cable Business Group</a:t>
            </a:r>
            <a:endParaRPr kumimoji="0" lang="en-US" altLang="zh-TW" sz="1200" dirty="0">
              <a:solidFill>
                <a:prstClr val="black">
                  <a:lumMod val="85000"/>
                  <a:lumOff val="15000"/>
                </a:prstClr>
              </a:solidFill>
              <a:latin typeface="Microsoft JhengHei" panose="020B0604030504040204" pitchFamily="34" charset="-120"/>
              <a:ea typeface="Microsoft JhengHei" panose="020B0604030504040204" pitchFamily="34" charset="-120"/>
            </a:endParaRPr>
          </a:p>
        </p:txBody>
      </p:sp>
      <p:sp>
        <p:nvSpPr>
          <p:cNvPr id="14" name="文字方塊 13">
            <a:extLst>
              <a:ext uri="{FF2B5EF4-FFF2-40B4-BE49-F238E27FC236}">
                <a16:creationId xmlns="" xmlns:a16="http://schemas.microsoft.com/office/drawing/2014/main" id="{BDE80FB5-D3D0-E446-A31F-B14E960060B6}"/>
              </a:ext>
            </a:extLst>
          </p:cNvPr>
          <p:cNvSpPr txBox="1"/>
          <p:nvPr/>
        </p:nvSpPr>
        <p:spPr>
          <a:xfrm>
            <a:off x="558207" y="4186868"/>
            <a:ext cx="1403500" cy="2199705"/>
          </a:xfrm>
          <a:prstGeom prst="rect">
            <a:avLst/>
          </a:prstGeom>
          <a:noFill/>
        </p:spPr>
        <p:txBody>
          <a:bodyPr wrap="square" rtlCol="0">
            <a:spAutoFit/>
          </a:bodyPr>
          <a:lstStyle/>
          <a:p>
            <a:pPr fontAlgn="auto">
              <a:lnSpc>
                <a:spcPts val="1500"/>
              </a:lnSpc>
              <a:spcBef>
                <a:spcPts val="0"/>
              </a:spcBef>
              <a:spcAft>
                <a:spcPts val="0"/>
              </a:spcAft>
            </a:pPr>
            <a:r>
              <a:rPr lang="en-US" altLang="zh-TW" sz="1200" dirty="0" smtClean="0"/>
              <a:t>Operates the production, development, and sales of electricity and communication cables and monitors affiliated enterprises, including Ta Ho, AD, and UEI.</a:t>
            </a:r>
            <a:endParaRPr kumimoji="0" lang="zh-TW" altLang="en-US" sz="1200" dirty="0">
              <a:solidFill>
                <a:prstClr val="black">
                  <a:lumMod val="50000"/>
                  <a:lumOff val="50000"/>
                </a:prstClr>
              </a:solidFill>
              <a:latin typeface="Microsoft JhengHei" panose="020B0604030504040204" pitchFamily="34" charset="-120"/>
              <a:ea typeface="Microsoft JhengHei" panose="020B0604030504040204" pitchFamily="34" charset="-120"/>
            </a:endParaRPr>
          </a:p>
        </p:txBody>
      </p:sp>
      <p:sp>
        <p:nvSpPr>
          <p:cNvPr id="29" name="矩形 28">
            <a:extLst>
              <a:ext uri="{FF2B5EF4-FFF2-40B4-BE49-F238E27FC236}">
                <a16:creationId xmlns="" xmlns:a16="http://schemas.microsoft.com/office/drawing/2014/main" id="{39604510-5C98-B343-B2DD-B3F1ACFD33A7}"/>
              </a:ext>
            </a:extLst>
          </p:cNvPr>
          <p:cNvSpPr/>
          <p:nvPr/>
        </p:nvSpPr>
        <p:spPr>
          <a:xfrm>
            <a:off x="7164288" y="3573016"/>
            <a:ext cx="1809855" cy="480131"/>
          </a:xfrm>
          <a:prstGeom prst="rect">
            <a:avLst/>
          </a:prstGeom>
        </p:spPr>
        <p:txBody>
          <a:bodyPr wrap="none">
            <a:spAutoFit/>
          </a:bodyPr>
          <a:lstStyle/>
          <a:p>
            <a:pPr marL="42863" algn="ctr" fontAlgn="auto">
              <a:lnSpc>
                <a:spcPct val="90000"/>
              </a:lnSpc>
              <a:spcBef>
                <a:spcPts val="0"/>
              </a:spcBef>
              <a:spcAft>
                <a:spcPts val="450"/>
              </a:spcAft>
            </a:pPr>
            <a:r>
              <a:rPr lang="en-US" altLang="zh-TW" sz="1400" dirty="0" smtClean="0"/>
              <a:t>Business</a:t>
            </a:r>
            <a:r>
              <a:rPr lang="zh-TW" altLang="en-US" sz="1400" dirty="0" smtClean="0"/>
              <a:t> </a:t>
            </a:r>
            <a:r>
              <a:rPr lang="en-US" altLang="zh-TW" sz="1400" dirty="0" smtClean="0"/>
              <a:t/>
            </a:r>
            <a:br>
              <a:rPr lang="en-US" altLang="zh-TW" sz="1400" dirty="0" smtClean="0"/>
            </a:br>
            <a:r>
              <a:rPr lang="en-US" altLang="zh-TW" sz="1400" dirty="0" smtClean="0"/>
              <a:t>Administration Group</a:t>
            </a:r>
            <a:endParaRPr kumimoji="0" lang="en-US" altLang="zh-TW" sz="1400" dirty="0">
              <a:solidFill>
                <a:prstClr val="black">
                  <a:lumMod val="85000"/>
                  <a:lumOff val="15000"/>
                </a:prstClr>
              </a:solidFill>
              <a:latin typeface="Microsoft JhengHei" panose="020B0604030504040204" pitchFamily="34" charset="-120"/>
              <a:ea typeface="Microsoft JhengHei" panose="020B0604030504040204" pitchFamily="34" charset="-120"/>
            </a:endParaRPr>
          </a:p>
        </p:txBody>
      </p:sp>
      <p:sp>
        <p:nvSpPr>
          <p:cNvPr id="31" name="矩形 30">
            <a:extLst>
              <a:ext uri="{FF2B5EF4-FFF2-40B4-BE49-F238E27FC236}">
                <a16:creationId xmlns="" xmlns:a16="http://schemas.microsoft.com/office/drawing/2014/main" id="{D4DF820C-9D81-C540-B57C-739C67081028}"/>
              </a:ext>
            </a:extLst>
          </p:cNvPr>
          <p:cNvSpPr/>
          <p:nvPr/>
        </p:nvSpPr>
        <p:spPr>
          <a:xfrm>
            <a:off x="2051720" y="3606338"/>
            <a:ext cx="1728192" cy="424732"/>
          </a:xfrm>
          <a:prstGeom prst="rect">
            <a:avLst/>
          </a:prstGeom>
        </p:spPr>
        <p:txBody>
          <a:bodyPr wrap="square">
            <a:spAutoFit/>
          </a:bodyPr>
          <a:lstStyle/>
          <a:p>
            <a:pPr marL="42863" algn="ctr" fontAlgn="auto">
              <a:lnSpc>
                <a:spcPct val="90000"/>
              </a:lnSpc>
              <a:spcBef>
                <a:spcPts val="0"/>
              </a:spcBef>
              <a:spcAft>
                <a:spcPts val="450"/>
              </a:spcAft>
            </a:pPr>
            <a:r>
              <a:rPr lang="en-US" altLang="zh-TW" sz="1200" dirty="0" smtClean="0"/>
              <a:t>Magnet Wires Business Group</a:t>
            </a:r>
            <a:endParaRPr kumimoji="0" lang="en-US" altLang="zh-TW" sz="1200" dirty="0">
              <a:solidFill>
                <a:prstClr val="black">
                  <a:lumMod val="85000"/>
                  <a:lumOff val="15000"/>
                </a:prstClr>
              </a:solidFill>
              <a:latin typeface="Microsoft JhengHei" panose="020B0604030504040204" pitchFamily="34" charset="-120"/>
              <a:ea typeface="Microsoft JhengHei" panose="020B0604030504040204" pitchFamily="34" charset="-120"/>
            </a:endParaRPr>
          </a:p>
        </p:txBody>
      </p:sp>
      <p:sp>
        <p:nvSpPr>
          <p:cNvPr id="32" name="文字方塊 31">
            <a:extLst>
              <a:ext uri="{FF2B5EF4-FFF2-40B4-BE49-F238E27FC236}">
                <a16:creationId xmlns="" xmlns:a16="http://schemas.microsoft.com/office/drawing/2014/main" id="{7BDD0498-7178-7942-98DD-5F2F7F2C3356}"/>
              </a:ext>
            </a:extLst>
          </p:cNvPr>
          <p:cNvSpPr txBox="1"/>
          <p:nvPr/>
        </p:nvSpPr>
        <p:spPr>
          <a:xfrm>
            <a:off x="1979712" y="4188745"/>
            <a:ext cx="1872208" cy="2208297"/>
          </a:xfrm>
          <a:prstGeom prst="rect">
            <a:avLst/>
          </a:prstGeom>
          <a:noFill/>
        </p:spPr>
        <p:txBody>
          <a:bodyPr wrap="square" rtlCol="0">
            <a:spAutoFit/>
          </a:bodyPr>
          <a:lstStyle/>
          <a:p>
            <a:pPr marL="42863" fontAlgn="auto">
              <a:lnSpc>
                <a:spcPts val="1500"/>
              </a:lnSpc>
              <a:spcBef>
                <a:spcPts val="0"/>
              </a:spcBef>
              <a:spcAft>
                <a:spcPts val="450"/>
              </a:spcAft>
            </a:pPr>
            <a:r>
              <a:rPr lang="en-US" altLang="zh-TW" sz="1200" dirty="0" smtClean="0"/>
              <a:t>Operates the production, development, and sales of enamel wires and monitors affiliated enterprises, including </a:t>
            </a:r>
            <a:r>
              <a:rPr lang="en-US" altLang="zh-TW" sz="1200" dirty="0" err="1" smtClean="0"/>
              <a:t>Heng</a:t>
            </a:r>
            <a:r>
              <a:rPr lang="en-US" altLang="zh-TW" sz="1200" dirty="0" smtClean="0"/>
              <a:t> </a:t>
            </a:r>
            <a:r>
              <a:rPr lang="en-US" altLang="zh-TW" sz="1200" dirty="0" err="1" smtClean="0"/>
              <a:t>Ya</a:t>
            </a:r>
            <a:r>
              <a:rPr lang="en-US" altLang="zh-TW" sz="1200" dirty="0" smtClean="0"/>
              <a:t> Electric Ltd. (Hong Kong), </a:t>
            </a:r>
            <a:r>
              <a:rPr lang="en-US" altLang="zh-TW" sz="1200" dirty="0" err="1" smtClean="0"/>
              <a:t>Heng</a:t>
            </a:r>
            <a:r>
              <a:rPr lang="en-US" altLang="zh-TW" sz="1200" dirty="0" smtClean="0"/>
              <a:t> </a:t>
            </a:r>
            <a:r>
              <a:rPr lang="en-US" altLang="zh-TW" sz="1200" dirty="0" err="1" smtClean="0"/>
              <a:t>Ya</a:t>
            </a:r>
            <a:r>
              <a:rPr lang="en-US" altLang="zh-TW" sz="1200" dirty="0" smtClean="0"/>
              <a:t> Electric (</a:t>
            </a:r>
            <a:r>
              <a:rPr lang="en-US" altLang="zh-TW" sz="1200" dirty="0" err="1" smtClean="0"/>
              <a:t>Kunshan</a:t>
            </a:r>
            <a:r>
              <a:rPr lang="en-US" altLang="zh-TW" sz="1200" dirty="0" smtClean="0"/>
              <a:t>) Co., Ltd., Ta An Precision Co., Ltd., and Ta Yi Plastic Co., Ltd.</a:t>
            </a:r>
            <a:r>
              <a:rPr lang="zh-TW" altLang="en-US" sz="1200" dirty="0" smtClean="0"/>
              <a:t>。 </a:t>
            </a:r>
            <a:endParaRPr kumimoji="0" lang="zh-TW" altLang="en-US" sz="1200" dirty="0">
              <a:solidFill>
                <a:prstClr val="black">
                  <a:lumMod val="50000"/>
                  <a:lumOff val="50000"/>
                </a:prstClr>
              </a:solidFill>
              <a:latin typeface="Microsoft JhengHei" panose="020B0604030504040204" pitchFamily="34" charset="-120"/>
              <a:ea typeface="Microsoft JhengHei" panose="020B0604030504040204" pitchFamily="34" charset="-120"/>
            </a:endParaRPr>
          </a:p>
        </p:txBody>
      </p:sp>
      <p:sp>
        <p:nvSpPr>
          <p:cNvPr id="33" name="矩形 32">
            <a:extLst>
              <a:ext uri="{FF2B5EF4-FFF2-40B4-BE49-F238E27FC236}">
                <a16:creationId xmlns="" xmlns:a16="http://schemas.microsoft.com/office/drawing/2014/main" id="{D272C5EF-77DA-E547-8662-3F0D92BB3FE8}"/>
              </a:ext>
            </a:extLst>
          </p:cNvPr>
          <p:cNvSpPr/>
          <p:nvPr/>
        </p:nvSpPr>
        <p:spPr>
          <a:xfrm>
            <a:off x="3923928" y="3606337"/>
            <a:ext cx="1872208" cy="757130"/>
          </a:xfrm>
          <a:prstGeom prst="rect">
            <a:avLst/>
          </a:prstGeom>
        </p:spPr>
        <p:txBody>
          <a:bodyPr wrap="square">
            <a:spAutoFit/>
          </a:bodyPr>
          <a:lstStyle/>
          <a:p>
            <a:pPr marL="42863" fontAlgn="auto">
              <a:lnSpc>
                <a:spcPct val="90000"/>
              </a:lnSpc>
              <a:spcBef>
                <a:spcPts val="0"/>
              </a:spcBef>
              <a:spcAft>
                <a:spcPts val="450"/>
              </a:spcAft>
            </a:pPr>
            <a:r>
              <a:rPr lang="en-US" altLang="zh-TW" sz="1200" dirty="0" smtClean="0"/>
              <a:t>New Business Development, Investment and Copper Management Business Group</a:t>
            </a:r>
            <a:endParaRPr kumimoji="0" lang="en-US" altLang="zh-TW" sz="1200" dirty="0">
              <a:solidFill>
                <a:prstClr val="black">
                  <a:lumMod val="85000"/>
                  <a:lumOff val="15000"/>
                </a:prstClr>
              </a:solidFill>
              <a:latin typeface="Microsoft JhengHei" panose="020B0604030504040204" pitchFamily="34" charset="-120"/>
              <a:ea typeface="Microsoft JhengHei" panose="020B0604030504040204" pitchFamily="34" charset="-120"/>
            </a:endParaRPr>
          </a:p>
        </p:txBody>
      </p:sp>
      <p:sp>
        <p:nvSpPr>
          <p:cNvPr id="34" name="文字方塊 33">
            <a:extLst>
              <a:ext uri="{FF2B5EF4-FFF2-40B4-BE49-F238E27FC236}">
                <a16:creationId xmlns="" xmlns:a16="http://schemas.microsoft.com/office/drawing/2014/main" id="{66CB8CE6-DF8E-4F4D-AE88-2EDDAB2BD5EF}"/>
              </a:ext>
            </a:extLst>
          </p:cNvPr>
          <p:cNvSpPr txBox="1"/>
          <p:nvPr/>
        </p:nvSpPr>
        <p:spPr>
          <a:xfrm>
            <a:off x="3923928" y="4509120"/>
            <a:ext cx="1800200" cy="1823576"/>
          </a:xfrm>
          <a:prstGeom prst="rect">
            <a:avLst/>
          </a:prstGeom>
          <a:noFill/>
        </p:spPr>
        <p:txBody>
          <a:bodyPr wrap="square" rtlCol="0">
            <a:spAutoFit/>
          </a:bodyPr>
          <a:lstStyle/>
          <a:p>
            <a:pPr marL="42863" fontAlgn="auto">
              <a:lnSpc>
                <a:spcPts val="1500"/>
              </a:lnSpc>
              <a:spcBef>
                <a:spcPts val="0"/>
              </a:spcBef>
              <a:spcAft>
                <a:spcPts val="450"/>
              </a:spcAft>
            </a:pPr>
            <a:r>
              <a:rPr lang="en-US" altLang="zh-TW" sz="1200" dirty="0" smtClean="0"/>
              <a:t>Operates the production, development, and sales of encapsulation solder wires, copper procurement, management of the Taipei Branch, and the evaluation of overseas investments.</a:t>
            </a:r>
            <a:endParaRPr kumimoji="0" lang="zh-TW" altLang="en-US" sz="1200" dirty="0">
              <a:solidFill>
                <a:prstClr val="black">
                  <a:lumMod val="50000"/>
                  <a:lumOff val="50000"/>
                </a:prstClr>
              </a:solidFill>
              <a:latin typeface="Microsoft JhengHei" panose="020B0604030504040204" pitchFamily="34" charset="-120"/>
              <a:ea typeface="Microsoft JhengHei" panose="020B0604030504040204" pitchFamily="34" charset="-120"/>
            </a:endParaRPr>
          </a:p>
        </p:txBody>
      </p:sp>
      <p:sp>
        <p:nvSpPr>
          <p:cNvPr id="35" name="矩形 34">
            <a:extLst>
              <a:ext uri="{FF2B5EF4-FFF2-40B4-BE49-F238E27FC236}">
                <a16:creationId xmlns="" xmlns:a16="http://schemas.microsoft.com/office/drawing/2014/main" id="{BFE95B37-C5CB-F84A-A7BE-DA997724A3CC}"/>
              </a:ext>
            </a:extLst>
          </p:cNvPr>
          <p:cNvSpPr/>
          <p:nvPr/>
        </p:nvSpPr>
        <p:spPr>
          <a:xfrm>
            <a:off x="5796136" y="3606338"/>
            <a:ext cx="1440160" cy="424732"/>
          </a:xfrm>
          <a:prstGeom prst="rect">
            <a:avLst/>
          </a:prstGeom>
        </p:spPr>
        <p:txBody>
          <a:bodyPr wrap="square">
            <a:spAutoFit/>
          </a:bodyPr>
          <a:lstStyle/>
          <a:p>
            <a:pPr marL="42863" algn="ctr" fontAlgn="auto">
              <a:lnSpc>
                <a:spcPct val="90000"/>
              </a:lnSpc>
              <a:spcBef>
                <a:spcPts val="0"/>
              </a:spcBef>
              <a:spcAft>
                <a:spcPts val="450"/>
              </a:spcAft>
            </a:pPr>
            <a:r>
              <a:rPr lang="en-US" altLang="zh-TW" sz="1200" dirty="0" smtClean="0"/>
              <a:t>Construction Business Group</a:t>
            </a:r>
            <a:endParaRPr kumimoji="0" lang="en-US" altLang="zh-TW" sz="1200" dirty="0">
              <a:solidFill>
                <a:prstClr val="black">
                  <a:lumMod val="85000"/>
                  <a:lumOff val="15000"/>
                </a:prstClr>
              </a:solidFill>
              <a:latin typeface="Microsoft JhengHei" panose="020B0604030504040204" pitchFamily="34" charset="-120"/>
              <a:ea typeface="Microsoft JhengHei" panose="020B0604030504040204" pitchFamily="34" charset="-120"/>
            </a:endParaRPr>
          </a:p>
        </p:txBody>
      </p:sp>
      <p:sp>
        <p:nvSpPr>
          <p:cNvPr id="36" name="文字方塊 35">
            <a:extLst>
              <a:ext uri="{FF2B5EF4-FFF2-40B4-BE49-F238E27FC236}">
                <a16:creationId xmlns="" xmlns:a16="http://schemas.microsoft.com/office/drawing/2014/main" id="{142E44C7-AE5E-7944-978E-72BE6A8E0C12}"/>
              </a:ext>
            </a:extLst>
          </p:cNvPr>
          <p:cNvSpPr txBox="1"/>
          <p:nvPr/>
        </p:nvSpPr>
        <p:spPr>
          <a:xfrm>
            <a:off x="5724128" y="4293096"/>
            <a:ext cx="1440160" cy="669414"/>
          </a:xfrm>
          <a:prstGeom prst="rect">
            <a:avLst/>
          </a:prstGeom>
          <a:noFill/>
        </p:spPr>
        <p:txBody>
          <a:bodyPr wrap="square" rtlCol="0">
            <a:spAutoFit/>
          </a:bodyPr>
          <a:lstStyle/>
          <a:p>
            <a:pPr marL="42863" fontAlgn="auto">
              <a:lnSpc>
                <a:spcPts val="1500"/>
              </a:lnSpc>
              <a:spcBef>
                <a:spcPts val="0"/>
              </a:spcBef>
              <a:spcAft>
                <a:spcPts val="450"/>
              </a:spcAft>
            </a:pPr>
            <a:r>
              <a:rPr lang="en-US" altLang="zh-TW" sz="1200" dirty="0" smtClean="0"/>
              <a:t>Operates building construction and sales management.</a:t>
            </a:r>
            <a:endParaRPr kumimoji="0" lang="zh-TW" altLang="en-US" sz="1200" dirty="0">
              <a:solidFill>
                <a:prstClr val="black">
                  <a:lumMod val="50000"/>
                  <a:lumOff val="50000"/>
                </a:prstClr>
              </a:solidFill>
              <a:latin typeface="Microsoft JhengHei" panose="020B0604030504040204" pitchFamily="34" charset="-120"/>
              <a:ea typeface="Microsoft JhengHei" panose="020B0604030504040204" pitchFamily="34" charset="-120"/>
            </a:endParaRPr>
          </a:p>
        </p:txBody>
      </p:sp>
      <p:grpSp>
        <p:nvGrpSpPr>
          <p:cNvPr id="23" name="群組 22">
            <a:extLst>
              <a:ext uri="{FF2B5EF4-FFF2-40B4-BE49-F238E27FC236}">
                <a16:creationId xmlns="" xmlns:a16="http://schemas.microsoft.com/office/drawing/2014/main" id="{0881D5FB-FD85-FD43-B511-A15EB9F1534E}"/>
              </a:ext>
            </a:extLst>
          </p:cNvPr>
          <p:cNvGrpSpPr/>
          <p:nvPr/>
        </p:nvGrpSpPr>
        <p:grpSpPr>
          <a:xfrm>
            <a:off x="-1393111" y="-606349"/>
            <a:ext cx="3312111" cy="2927198"/>
            <a:chOff x="-1857481" y="-1951465"/>
            <a:chExt cx="4416148" cy="3902930"/>
          </a:xfrm>
        </p:grpSpPr>
        <p:pic>
          <p:nvPicPr>
            <p:cNvPr id="28" name="圖片 27">
              <a:extLst>
                <a:ext uri="{FF2B5EF4-FFF2-40B4-BE49-F238E27FC236}">
                  <a16:creationId xmlns="" xmlns:a16="http://schemas.microsoft.com/office/drawing/2014/main" id="{C40C3EF5-7080-FF4B-A829-022A66F9115D}"/>
                </a:ext>
              </a:extLst>
            </p:cNvPr>
            <p:cNvPicPr>
              <a:picLocks noChangeAspect="1"/>
            </p:cNvPicPr>
            <p:nvPr/>
          </p:nvPicPr>
          <p:blipFill>
            <a:blip r:embed="rId3" cstate="print"/>
            <a:stretch>
              <a:fillRect/>
            </a:stretch>
          </p:blipFill>
          <p:spPr>
            <a:xfrm>
              <a:off x="-812453" y="-1951465"/>
              <a:ext cx="3371120" cy="3902930"/>
            </a:xfrm>
            <a:prstGeom prst="rect">
              <a:avLst/>
            </a:prstGeom>
          </p:spPr>
        </p:pic>
        <p:pic>
          <p:nvPicPr>
            <p:cNvPr id="30" name="圖片 29">
              <a:extLst>
                <a:ext uri="{FF2B5EF4-FFF2-40B4-BE49-F238E27FC236}">
                  <a16:creationId xmlns="" xmlns:a16="http://schemas.microsoft.com/office/drawing/2014/main" id="{449320AD-1F2E-A142-B8E9-B771AE369572}"/>
                </a:ext>
              </a:extLst>
            </p:cNvPr>
            <p:cNvPicPr>
              <a:picLocks noChangeAspect="1"/>
            </p:cNvPicPr>
            <p:nvPr/>
          </p:nvPicPr>
          <p:blipFill>
            <a:blip r:embed="rId3" cstate="print"/>
            <a:stretch>
              <a:fillRect/>
            </a:stretch>
          </p:blipFill>
          <p:spPr>
            <a:xfrm>
              <a:off x="-1857481" y="-1951465"/>
              <a:ext cx="3371120" cy="3902930"/>
            </a:xfrm>
            <a:prstGeom prst="rect">
              <a:avLst/>
            </a:prstGeom>
          </p:spPr>
        </p:pic>
      </p:grpSp>
      <p:pic>
        <p:nvPicPr>
          <p:cNvPr id="4" name="圖片 3">
            <a:extLst>
              <a:ext uri="{FF2B5EF4-FFF2-40B4-BE49-F238E27FC236}">
                <a16:creationId xmlns="" xmlns:a16="http://schemas.microsoft.com/office/drawing/2014/main" id="{017E5B06-4C2F-F446-ADC1-D8A97C2B9687}"/>
              </a:ext>
            </a:extLst>
          </p:cNvPr>
          <p:cNvPicPr>
            <a:picLocks noChangeAspect="1"/>
          </p:cNvPicPr>
          <p:nvPr/>
        </p:nvPicPr>
        <p:blipFill>
          <a:blip r:embed="rId4" cstate="print"/>
          <a:stretch>
            <a:fillRect/>
          </a:stretch>
        </p:blipFill>
        <p:spPr>
          <a:xfrm>
            <a:off x="179318" y="997394"/>
            <a:ext cx="5002283" cy="1026293"/>
          </a:xfrm>
          <a:prstGeom prst="rect">
            <a:avLst/>
          </a:prstGeom>
        </p:spPr>
      </p:pic>
      <p:pic>
        <p:nvPicPr>
          <p:cNvPr id="38" name="圖片 37">
            <a:extLst>
              <a:ext uri="{FF2B5EF4-FFF2-40B4-BE49-F238E27FC236}">
                <a16:creationId xmlns="" xmlns:a16="http://schemas.microsoft.com/office/drawing/2014/main" id="{FB957DBB-D94B-A344-B253-1D4512A764CF}"/>
              </a:ext>
            </a:extLst>
          </p:cNvPr>
          <p:cNvPicPr>
            <a:picLocks noChangeAspect="1"/>
          </p:cNvPicPr>
          <p:nvPr/>
        </p:nvPicPr>
        <p:blipFill rotWithShape="1">
          <a:blip r:embed="rId4" cstate="print"/>
          <a:srcRect r="16884"/>
          <a:stretch/>
        </p:blipFill>
        <p:spPr>
          <a:xfrm flipH="1">
            <a:off x="5249654" y="5425995"/>
            <a:ext cx="4157676" cy="1026293"/>
          </a:xfrm>
          <a:prstGeom prst="rect">
            <a:avLst/>
          </a:prstGeom>
        </p:spPr>
      </p:pic>
      <p:pic>
        <p:nvPicPr>
          <p:cNvPr id="40" name="圖片 39">
            <a:extLst>
              <a:ext uri="{FF2B5EF4-FFF2-40B4-BE49-F238E27FC236}">
                <a16:creationId xmlns="" xmlns:a16="http://schemas.microsoft.com/office/drawing/2014/main" id="{4D9F9358-1D8D-3B4D-9FE4-E9C208FDC50F}"/>
              </a:ext>
            </a:extLst>
          </p:cNvPr>
          <p:cNvPicPr>
            <a:picLocks noChangeAspect="1"/>
          </p:cNvPicPr>
          <p:nvPr/>
        </p:nvPicPr>
        <p:blipFill>
          <a:blip r:embed="rId5" cstate="print"/>
          <a:stretch>
            <a:fillRect/>
          </a:stretch>
        </p:blipFill>
        <p:spPr>
          <a:xfrm>
            <a:off x="8042424" y="5343525"/>
            <a:ext cx="1123950" cy="1514475"/>
          </a:xfrm>
          <a:prstGeom prst="rect">
            <a:avLst/>
          </a:prstGeom>
        </p:spPr>
      </p:pic>
      <p:sp>
        <p:nvSpPr>
          <p:cNvPr id="37" name="文字方塊 36">
            <a:extLst>
              <a:ext uri="{FF2B5EF4-FFF2-40B4-BE49-F238E27FC236}">
                <a16:creationId xmlns="" xmlns:a16="http://schemas.microsoft.com/office/drawing/2014/main" id="{670067D2-8AF4-495B-BF65-2F58B3E7BC26}"/>
              </a:ext>
            </a:extLst>
          </p:cNvPr>
          <p:cNvSpPr txBox="1"/>
          <p:nvPr/>
        </p:nvSpPr>
        <p:spPr>
          <a:xfrm>
            <a:off x="7164288" y="4144679"/>
            <a:ext cx="1728192" cy="1438855"/>
          </a:xfrm>
          <a:prstGeom prst="rect">
            <a:avLst/>
          </a:prstGeom>
          <a:noFill/>
        </p:spPr>
        <p:txBody>
          <a:bodyPr wrap="square" rtlCol="0">
            <a:spAutoFit/>
          </a:bodyPr>
          <a:lstStyle/>
          <a:p>
            <a:pPr marL="42863" fontAlgn="auto">
              <a:lnSpc>
                <a:spcPts val="1500"/>
              </a:lnSpc>
              <a:spcBef>
                <a:spcPts val="0"/>
              </a:spcBef>
              <a:spcAft>
                <a:spcPts val="450"/>
              </a:spcAft>
            </a:pPr>
            <a:r>
              <a:rPr kumimoji="0" lang="en-US" altLang="zh-TW" sz="1200" dirty="0" smtClean="0">
                <a:ea typeface="Microsoft JhengHei" panose="020B0604030504040204" pitchFamily="34" charset="-120"/>
              </a:rPr>
              <a:t>Coordinates all groups, responds demands of stakeholders rationality, fulfills comprehensive effectiveness of groups, keeps learning and growing</a:t>
            </a:r>
            <a:endParaRPr kumimoji="0" lang="zh-TW" altLang="en-US" sz="1200" dirty="0">
              <a:ea typeface="Microsoft JhengHei" panose="020B0604030504040204" pitchFamily="34" charset="-120"/>
            </a:endParaRPr>
          </a:p>
        </p:txBody>
      </p:sp>
      <p:sp>
        <p:nvSpPr>
          <p:cNvPr id="41" name="文字方塊 40">
            <a:extLst>
              <a:ext uri="{FF2B5EF4-FFF2-40B4-BE49-F238E27FC236}">
                <a16:creationId xmlns="" xmlns:a16="http://schemas.microsoft.com/office/drawing/2014/main" id="{C501E750-D07A-4AF4-A698-E2576E144851}"/>
              </a:ext>
            </a:extLst>
          </p:cNvPr>
          <p:cNvSpPr txBox="1"/>
          <p:nvPr/>
        </p:nvSpPr>
        <p:spPr>
          <a:xfrm>
            <a:off x="5076056" y="1499002"/>
            <a:ext cx="3048605" cy="461665"/>
          </a:xfrm>
          <a:prstGeom prst="rect">
            <a:avLst/>
          </a:prstGeom>
          <a:noFill/>
        </p:spPr>
        <p:txBody>
          <a:bodyPr wrap="square" rtlCol="0">
            <a:spAutoFit/>
          </a:bodyPr>
          <a:lstStyle/>
          <a:p>
            <a:pPr fontAlgn="auto">
              <a:spcBef>
                <a:spcPts val="0"/>
              </a:spcBef>
              <a:spcAft>
                <a:spcPts val="0"/>
              </a:spcAft>
            </a:pPr>
            <a:r>
              <a:rPr kumimoji="0" lang="en-US" altLang="zh-CN" sz="2400" b="1" kern="0" spc="225" dirty="0" smtClean="0">
                <a:solidFill>
                  <a:prstClr val="black">
                    <a:lumMod val="75000"/>
                    <a:lumOff val="25000"/>
                  </a:prstClr>
                </a:solidFill>
                <a:latin typeface="微軟正黑體" panose="020B0604030504040204" pitchFamily="34" charset="-120"/>
                <a:ea typeface="微軟正黑體" panose="020B0604030504040204" pitchFamily="34" charset="-120"/>
              </a:rPr>
              <a:t>About</a:t>
            </a:r>
            <a:r>
              <a:rPr kumimoji="0" lang="en-US" altLang="zh-CN" b="1" kern="0" spc="225" dirty="0" smtClean="0">
                <a:solidFill>
                  <a:prstClr val="black">
                    <a:lumMod val="75000"/>
                    <a:lumOff val="25000"/>
                  </a:prstClr>
                </a:solidFill>
                <a:latin typeface="微軟正黑體" panose="020B0604030504040204" pitchFamily="34" charset="-120"/>
                <a:ea typeface="微軟正黑體" panose="020B0604030504040204" pitchFamily="34" charset="-120"/>
              </a:rPr>
              <a:t> </a:t>
            </a:r>
            <a:r>
              <a:rPr lang="en-US" altLang="zh-TW" sz="2400" b="1" dirty="0" smtClean="0"/>
              <a:t>TA </a:t>
            </a:r>
            <a:r>
              <a:rPr lang="en-US" altLang="zh-TW" sz="2400" b="1" dirty="0" smtClean="0"/>
              <a:t>YA</a:t>
            </a:r>
            <a:r>
              <a:rPr lang="zh-TW" altLang="en-US" sz="2400" b="1" dirty="0" smtClean="0"/>
              <a:t> </a:t>
            </a:r>
            <a:r>
              <a:rPr lang="en-US" altLang="zh-TW" sz="2400" b="1" dirty="0" smtClean="0"/>
              <a:t>Group</a:t>
            </a:r>
            <a:endParaRPr kumimoji="0" lang="zh-TW" altLang="en-US" sz="2400" b="1" kern="0" spc="225" dirty="0">
              <a:solidFill>
                <a:prstClr val="black">
                  <a:lumMod val="75000"/>
                  <a:lumOff val="25000"/>
                </a:prstClr>
              </a:solidFill>
              <a:latin typeface="微軟正黑體" panose="020B0604030504040204" pitchFamily="34" charset="-120"/>
              <a:ea typeface="微軟正黑體" panose="020B0604030504040204" pitchFamily="34" charset="-120"/>
            </a:endParaRPr>
          </a:p>
        </p:txBody>
      </p:sp>
      <p:sp>
        <p:nvSpPr>
          <p:cNvPr id="2" name="矩形 1">
            <a:extLst>
              <a:ext uri="{FF2B5EF4-FFF2-40B4-BE49-F238E27FC236}">
                <a16:creationId xmlns="" xmlns:a16="http://schemas.microsoft.com/office/drawing/2014/main" id="{501D81A0-1BF2-4F8C-B82B-F2D215AD5BC1}"/>
              </a:ext>
            </a:extLst>
          </p:cNvPr>
          <p:cNvSpPr/>
          <p:nvPr/>
        </p:nvSpPr>
        <p:spPr>
          <a:xfrm>
            <a:off x="3923928" y="1916832"/>
            <a:ext cx="5040560" cy="369332"/>
          </a:xfrm>
          <a:prstGeom prst="rect">
            <a:avLst/>
          </a:prstGeom>
        </p:spPr>
        <p:txBody>
          <a:bodyPr wrap="square">
            <a:spAutoFit/>
          </a:bodyPr>
          <a:lstStyle/>
          <a:p>
            <a:pPr fontAlgn="auto">
              <a:spcBef>
                <a:spcPts val="0"/>
              </a:spcBef>
              <a:spcAft>
                <a:spcPts val="0"/>
              </a:spcAft>
            </a:pPr>
            <a:r>
              <a:rPr kumimoji="0" lang="en-US" altLang="zh-TW" spc="300" dirty="0" smtClean="0">
                <a:solidFill>
                  <a:prstClr val="black">
                    <a:lumMod val="50000"/>
                    <a:lumOff val="50000"/>
                  </a:prstClr>
                </a:solidFill>
                <a:latin typeface="Microsoft JhengHei" panose="020B0604030504040204" pitchFamily="34" charset="-120"/>
                <a:ea typeface="Microsoft JhengHei" panose="020B0604030504040204" pitchFamily="34" charset="-120"/>
              </a:rPr>
              <a:t>Combined with 5 Business Groups</a:t>
            </a:r>
            <a:endParaRPr kumimoji="0" lang="zh-TW" altLang="en-US" spc="300" dirty="0">
              <a:solidFill>
                <a:prstClr val="black">
                  <a:lumMod val="50000"/>
                  <a:lumOff val="50000"/>
                </a:prstClr>
              </a:solidFill>
              <a:latin typeface="Microsoft JhengHei" panose="020B0604030504040204" pitchFamily="34" charset="-120"/>
              <a:ea typeface="Microsoft JhengHei" panose="020B0604030504040204" pitchFamily="34" charset="-120"/>
            </a:endParaRPr>
          </a:p>
        </p:txBody>
      </p:sp>
      <p:sp>
        <p:nvSpPr>
          <p:cNvPr id="3" name="投影片編號版面配置區 2">
            <a:extLst>
              <a:ext uri="{FF2B5EF4-FFF2-40B4-BE49-F238E27FC236}">
                <a16:creationId xmlns="" xmlns:a16="http://schemas.microsoft.com/office/drawing/2014/main" id="{49F03FB1-7CBF-40B2-83F5-5BEFDCA12B8F}"/>
              </a:ext>
            </a:extLst>
          </p:cNvPr>
          <p:cNvSpPr>
            <a:spLocks noGrp="1"/>
          </p:cNvSpPr>
          <p:nvPr>
            <p:ph type="sldNum" sz="quarter" idx="12"/>
          </p:nvPr>
        </p:nvSpPr>
        <p:spPr/>
        <p:txBody>
          <a:bodyPr/>
          <a:lstStyle/>
          <a:p>
            <a:pPr fontAlgn="auto">
              <a:spcBef>
                <a:spcPts val="0"/>
              </a:spcBef>
              <a:spcAft>
                <a:spcPts val="0"/>
              </a:spcAft>
            </a:pPr>
            <a:fld id="{0DEF9C50-7927-4CF5-A68E-0A99E818B14C}" type="slidenum">
              <a:rPr kumimoji="0" lang="zh-TW" altLang="en-US">
                <a:solidFill>
                  <a:prstClr val="black">
                    <a:tint val="75000"/>
                  </a:prstClr>
                </a:solidFill>
                <a:latin typeface="Calibri"/>
                <a:ea typeface="新細明體" panose="02020500000000000000" pitchFamily="18" charset="-120"/>
              </a:rPr>
              <a:pPr fontAlgn="auto">
                <a:spcBef>
                  <a:spcPts val="0"/>
                </a:spcBef>
                <a:spcAft>
                  <a:spcPts val="0"/>
                </a:spcAft>
              </a:pPr>
              <a:t>6</a:t>
            </a:fld>
            <a:endParaRPr kumimoji="0" lang="zh-TW" altLang="en-US">
              <a:solidFill>
                <a:prstClr val="black">
                  <a:tint val="75000"/>
                </a:prstClr>
              </a:solidFill>
              <a:latin typeface="Calibri"/>
              <a:ea typeface="新細明體" panose="02020500000000000000" pitchFamily="18" charset="-120"/>
            </a:endParaRPr>
          </a:p>
        </p:txBody>
      </p:sp>
    </p:spTree>
    <p:extLst>
      <p:ext uri="{BB962C8B-B14F-4D97-AF65-F5344CB8AC3E}">
        <p14:creationId xmlns="" xmlns:p14="http://schemas.microsoft.com/office/powerpoint/2010/main" val="783944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圖片 13">
            <a:extLst>
              <a:ext uri="{FF2B5EF4-FFF2-40B4-BE49-F238E27FC236}">
                <a16:creationId xmlns="" xmlns:a16="http://schemas.microsoft.com/office/drawing/2014/main" id="{7747A3CD-A48B-9D4F-A4EB-8B9FE99FE8FD}"/>
              </a:ext>
            </a:extLst>
          </p:cNvPr>
          <p:cNvPicPr>
            <a:picLocks noChangeAspect="1"/>
          </p:cNvPicPr>
          <p:nvPr/>
        </p:nvPicPr>
        <p:blipFill rotWithShape="1">
          <a:blip r:embed="rId3" cstate="print"/>
          <a:srcRect r="4921"/>
          <a:stretch/>
        </p:blipFill>
        <p:spPr>
          <a:xfrm>
            <a:off x="1668718" y="2132856"/>
            <a:ext cx="7475282" cy="4104456"/>
          </a:xfrm>
          <a:prstGeom prst="rect">
            <a:avLst/>
          </a:prstGeom>
        </p:spPr>
      </p:pic>
      <p:sp>
        <p:nvSpPr>
          <p:cNvPr id="3" name="矩形 2">
            <a:extLst>
              <a:ext uri="{FF2B5EF4-FFF2-40B4-BE49-F238E27FC236}">
                <a16:creationId xmlns="" xmlns:a16="http://schemas.microsoft.com/office/drawing/2014/main" id="{EAF6B71F-331A-43D2-8553-C728396A679B}"/>
              </a:ext>
            </a:extLst>
          </p:cNvPr>
          <p:cNvSpPr/>
          <p:nvPr/>
        </p:nvSpPr>
        <p:spPr>
          <a:xfrm>
            <a:off x="539552" y="2033602"/>
            <a:ext cx="5040560" cy="4824398"/>
          </a:xfrm>
          <a:prstGeom prst="rect">
            <a:avLst/>
          </a:prstGeom>
        </p:spPr>
        <p:txBody>
          <a:bodyPr wrap="square">
            <a:spAutoFit/>
          </a:bodyPr>
          <a:lstStyle/>
          <a:p>
            <a:pPr marL="214313" indent="-214313">
              <a:lnSpc>
                <a:spcPct val="150000"/>
              </a:lnSpc>
              <a:buFont typeface="Arial" panose="020B0604020202020204" pitchFamily="34" charset="0"/>
              <a:buChar char="•"/>
            </a:pPr>
            <a:r>
              <a:rPr lang="en-US" altLang="zh-TW" sz="1200" dirty="0" smtClean="0"/>
              <a:t>Installation with 2.89MW for solar power plant on rooftop in the Headquarter of </a:t>
            </a:r>
            <a:r>
              <a:rPr lang="en-US" altLang="zh-TW" sz="1200" dirty="0" err="1" smtClean="0"/>
              <a:t>Kuan</a:t>
            </a:r>
            <a:r>
              <a:rPr lang="en-US" altLang="zh-TW" sz="1200" dirty="0" smtClean="0"/>
              <a:t> Miao.</a:t>
            </a:r>
            <a:endParaRPr lang="zh-TW" altLang="en-US" sz="1200" dirty="0" smtClean="0"/>
          </a:p>
          <a:p>
            <a:pPr marL="214313" indent="-214313">
              <a:lnSpc>
                <a:spcPct val="150000"/>
              </a:lnSpc>
              <a:buFont typeface="Arial" panose="020B0604020202020204" pitchFamily="34" charset="0"/>
              <a:buChar char="•"/>
            </a:pPr>
            <a:r>
              <a:rPr lang="en-US" altLang="zh-TW" sz="1200" dirty="0" smtClean="0"/>
              <a:t>Cooperation with Taiwan Sugar for 6.94MW on rooftop by thousands of square meters.</a:t>
            </a:r>
            <a:r>
              <a:rPr lang="zh-TW" altLang="en-US" sz="1200" spc="225" dirty="0" smtClean="0">
                <a:solidFill>
                  <a:schemeClr val="tx1">
                    <a:lumMod val="50000"/>
                    <a:lumOff val="50000"/>
                  </a:schemeClr>
                </a:solidFill>
                <a:ea typeface="微軟正黑體" panose="020B0604030504040204" pitchFamily="34" charset="-120"/>
              </a:rPr>
              <a:t> </a:t>
            </a:r>
            <a:endParaRPr lang="en-US" altLang="zh-TW" sz="1200" spc="225" dirty="0">
              <a:solidFill>
                <a:schemeClr val="tx1">
                  <a:lumMod val="50000"/>
                  <a:lumOff val="50000"/>
                </a:schemeClr>
              </a:solidFill>
              <a:ea typeface="微軟正黑體" panose="020B0604030504040204" pitchFamily="34" charset="-120"/>
            </a:endParaRPr>
          </a:p>
          <a:p>
            <a:pPr marL="214313" indent="-214313">
              <a:lnSpc>
                <a:spcPct val="150000"/>
              </a:lnSpc>
              <a:buFont typeface="Arial" panose="020B0604020202020204" pitchFamily="34" charset="0"/>
              <a:buChar char="•"/>
            </a:pPr>
            <a:r>
              <a:rPr lang="en-US" altLang="zh-TW" sz="1200" dirty="0" smtClean="0"/>
              <a:t>Completed the change in land project for 71 hectares in </a:t>
            </a:r>
            <a:r>
              <a:rPr lang="en-US" altLang="zh-TW" sz="1200" dirty="0" err="1" smtClean="0"/>
              <a:t>Syuejia</a:t>
            </a:r>
            <a:r>
              <a:rPr lang="en-US" altLang="zh-TW" sz="1200" dirty="0" smtClean="0"/>
              <a:t> District, installed with 76MW which is the 1st successful land change on a private large-scale land over more than 30 hectares in Taiwan.</a:t>
            </a:r>
            <a:endParaRPr lang="zh-TW" altLang="en-US" sz="1200" dirty="0">
              <a:solidFill>
                <a:schemeClr val="tx1">
                  <a:lumMod val="50000"/>
                  <a:lumOff val="50000"/>
                </a:schemeClr>
              </a:solidFill>
              <a:ea typeface="微軟正黑體" panose="020B0604030504040204" pitchFamily="34" charset="-120"/>
            </a:endParaRPr>
          </a:p>
          <a:p>
            <a:pPr marL="214313" indent="-214313">
              <a:lnSpc>
                <a:spcPct val="150000"/>
              </a:lnSpc>
              <a:buFont typeface="Arial" panose="020B0604020202020204" pitchFamily="34" charset="0"/>
              <a:buChar char="•"/>
            </a:pPr>
            <a:r>
              <a:rPr lang="en-US" altLang="zh-TW" sz="1200" dirty="0" smtClean="0"/>
              <a:t>The plant of </a:t>
            </a:r>
            <a:r>
              <a:rPr lang="en-US" altLang="zh-TW" sz="1200" dirty="0" err="1" smtClean="0"/>
              <a:t>Kuan</a:t>
            </a:r>
            <a:r>
              <a:rPr lang="en-US" altLang="zh-TW" sz="1200" dirty="0" smtClean="0"/>
              <a:t> Miao, Tainan individually installed with “TAYA Energy Storage </a:t>
            </a:r>
            <a:r>
              <a:rPr lang="en-US" altLang="zh-TW" sz="1200" dirty="0" err="1" smtClean="0"/>
              <a:t>Microgrid</a:t>
            </a:r>
            <a:r>
              <a:rPr lang="en-US" altLang="zh-TW" sz="1200" dirty="0" smtClean="0"/>
              <a:t>” System</a:t>
            </a:r>
            <a:r>
              <a:rPr lang="zh-TW" altLang="en-US" sz="1200" dirty="0" smtClean="0"/>
              <a:t> </a:t>
            </a:r>
            <a:r>
              <a:rPr lang="en-US" altLang="zh-TW" sz="1200" dirty="0" smtClean="0"/>
              <a:t>of 600kWh 200kWp, combining with storage, electric facilities, environment control and grid information as one, providing a full-service for power control. </a:t>
            </a:r>
            <a:endParaRPr lang="zh-TW" altLang="en-US" sz="1200" dirty="0" smtClean="0"/>
          </a:p>
          <a:p>
            <a:pPr>
              <a:lnSpc>
                <a:spcPct val="150000"/>
              </a:lnSpc>
            </a:pPr>
            <a:r>
              <a:rPr lang="en-US" altLang="zh-TW" sz="1600" b="1" dirty="0" smtClean="0"/>
              <a:t>     In future, TAYA proactively develops large-scale rooftops on enterprises and ground-mounted solar power plants, and our target in 2022 will be achieving 240MW.</a:t>
            </a:r>
            <a:r>
              <a:rPr lang="zh-TW" altLang="en-US" sz="1500" b="1" spc="225" dirty="0" smtClean="0">
                <a:solidFill>
                  <a:schemeClr val="bg1">
                    <a:lumMod val="50000"/>
                  </a:schemeClr>
                </a:solidFill>
                <a:latin typeface="Microsoft JhengHei" panose="020B0604030504040204" pitchFamily="34" charset="-120"/>
                <a:ea typeface="Microsoft JhengHei" panose="020B0604030504040204" pitchFamily="34" charset="-120"/>
              </a:rPr>
              <a:t> </a:t>
            </a:r>
            <a:endParaRPr lang="zh-TW" altLang="en-US" sz="1500" b="1" spc="225" dirty="0">
              <a:solidFill>
                <a:schemeClr val="bg1">
                  <a:lumMod val="50000"/>
                </a:schemeClr>
              </a:solidFill>
              <a:latin typeface="Microsoft JhengHei" panose="020B0604030504040204" pitchFamily="34" charset="-120"/>
              <a:ea typeface="Microsoft JhengHei" panose="020B0604030504040204" pitchFamily="34" charset="-120"/>
            </a:endParaRPr>
          </a:p>
          <a:p>
            <a:endParaRPr lang="zh-TW" altLang="en-US" sz="1350" dirty="0">
              <a:solidFill>
                <a:schemeClr val="bg1">
                  <a:lumMod val="50000"/>
                </a:schemeClr>
              </a:solidFill>
            </a:endParaRPr>
          </a:p>
        </p:txBody>
      </p:sp>
      <p:pic>
        <p:nvPicPr>
          <p:cNvPr id="5" name="圖片 4">
            <a:extLst>
              <a:ext uri="{FF2B5EF4-FFF2-40B4-BE49-F238E27FC236}">
                <a16:creationId xmlns="" xmlns:a16="http://schemas.microsoft.com/office/drawing/2014/main" id="{C52B4007-9962-E040-A38B-CA53FCE0C32F}"/>
              </a:ext>
            </a:extLst>
          </p:cNvPr>
          <p:cNvPicPr>
            <a:picLocks noChangeAspect="1"/>
          </p:cNvPicPr>
          <p:nvPr/>
        </p:nvPicPr>
        <p:blipFill>
          <a:blip r:embed="rId4" cstate="print"/>
          <a:stretch>
            <a:fillRect/>
          </a:stretch>
        </p:blipFill>
        <p:spPr>
          <a:xfrm>
            <a:off x="7822906" y="4213428"/>
            <a:ext cx="1321095" cy="1795334"/>
          </a:xfrm>
          <a:prstGeom prst="rect">
            <a:avLst/>
          </a:prstGeom>
        </p:spPr>
      </p:pic>
      <p:grpSp>
        <p:nvGrpSpPr>
          <p:cNvPr id="6" name="群組 5">
            <a:extLst>
              <a:ext uri="{FF2B5EF4-FFF2-40B4-BE49-F238E27FC236}">
                <a16:creationId xmlns="" xmlns:a16="http://schemas.microsoft.com/office/drawing/2014/main" id="{FBFFAF2C-1F09-B34C-9A9D-2C9CF91B54C7}"/>
              </a:ext>
            </a:extLst>
          </p:cNvPr>
          <p:cNvGrpSpPr/>
          <p:nvPr/>
        </p:nvGrpSpPr>
        <p:grpSpPr>
          <a:xfrm>
            <a:off x="-1489721" y="-52559"/>
            <a:ext cx="3312111" cy="2927198"/>
            <a:chOff x="-1857481" y="-1951465"/>
            <a:chExt cx="4416148" cy="3902930"/>
          </a:xfrm>
        </p:grpSpPr>
        <p:pic>
          <p:nvPicPr>
            <p:cNvPr id="7" name="圖片 6">
              <a:extLst>
                <a:ext uri="{FF2B5EF4-FFF2-40B4-BE49-F238E27FC236}">
                  <a16:creationId xmlns="" xmlns:a16="http://schemas.microsoft.com/office/drawing/2014/main" id="{FFCDEBB7-21D2-B048-AE43-FD58B1A25A1A}"/>
                </a:ext>
              </a:extLst>
            </p:cNvPr>
            <p:cNvPicPr>
              <a:picLocks noChangeAspect="1"/>
            </p:cNvPicPr>
            <p:nvPr/>
          </p:nvPicPr>
          <p:blipFill>
            <a:blip r:embed="rId5" cstate="print"/>
            <a:stretch>
              <a:fillRect/>
            </a:stretch>
          </p:blipFill>
          <p:spPr>
            <a:xfrm>
              <a:off x="-812453" y="-1951465"/>
              <a:ext cx="3371120" cy="3902930"/>
            </a:xfrm>
            <a:prstGeom prst="rect">
              <a:avLst/>
            </a:prstGeom>
          </p:spPr>
        </p:pic>
        <p:pic>
          <p:nvPicPr>
            <p:cNvPr id="8" name="圖片 7">
              <a:extLst>
                <a:ext uri="{FF2B5EF4-FFF2-40B4-BE49-F238E27FC236}">
                  <a16:creationId xmlns="" xmlns:a16="http://schemas.microsoft.com/office/drawing/2014/main" id="{F8D78BC2-24D0-564D-A92A-604AF072AD79}"/>
                </a:ext>
              </a:extLst>
            </p:cNvPr>
            <p:cNvPicPr>
              <a:picLocks noChangeAspect="1"/>
            </p:cNvPicPr>
            <p:nvPr/>
          </p:nvPicPr>
          <p:blipFill>
            <a:blip r:embed="rId5" cstate="print"/>
            <a:stretch>
              <a:fillRect/>
            </a:stretch>
          </p:blipFill>
          <p:spPr>
            <a:xfrm>
              <a:off x="-1857481" y="-1951465"/>
              <a:ext cx="3371120" cy="3902930"/>
            </a:xfrm>
            <a:prstGeom prst="rect">
              <a:avLst/>
            </a:prstGeom>
          </p:spPr>
        </p:pic>
      </p:grpSp>
      <p:sp>
        <p:nvSpPr>
          <p:cNvPr id="9" name="文字方塊 8">
            <a:extLst>
              <a:ext uri="{FF2B5EF4-FFF2-40B4-BE49-F238E27FC236}">
                <a16:creationId xmlns="" xmlns:a16="http://schemas.microsoft.com/office/drawing/2014/main" id="{FB2DF8DB-F7FC-004A-8681-90EA9A339CAA}"/>
              </a:ext>
            </a:extLst>
          </p:cNvPr>
          <p:cNvSpPr txBox="1"/>
          <p:nvPr/>
        </p:nvSpPr>
        <p:spPr>
          <a:xfrm>
            <a:off x="1115616" y="1628800"/>
            <a:ext cx="2392065" cy="424732"/>
          </a:xfrm>
          <a:prstGeom prst="rect">
            <a:avLst/>
          </a:prstGeom>
          <a:noFill/>
        </p:spPr>
        <p:txBody>
          <a:bodyPr wrap="none" rtlCol="0">
            <a:spAutoFit/>
          </a:bodyPr>
          <a:lstStyle/>
          <a:p>
            <a:pPr>
              <a:lnSpc>
                <a:spcPct val="90000"/>
              </a:lnSpc>
              <a:spcAft>
                <a:spcPts val="450"/>
              </a:spcAft>
            </a:pPr>
            <a:r>
              <a:rPr lang="en-US" altLang="zh-TW" sz="2400" dirty="0" smtClean="0"/>
              <a:t>TAYA Solar </a:t>
            </a:r>
            <a:r>
              <a:rPr lang="en-US" altLang="zh-TW" sz="2400" dirty="0" smtClean="0"/>
              <a:t>Power</a:t>
            </a:r>
            <a:endParaRPr lang="zh-TW" altLang="en-US" sz="2400" b="1" kern="0" spc="225" dirty="0">
              <a:solidFill>
                <a:schemeClr val="tx1">
                  <a:lumMod val="75000"/>
                  <a:lumOff val="25000"/>
                </a:schemeClr>
              </a:solidFill>
              <a:latin typeface="微軟正黑體" panose="020B0604030504040204" pitchFamily="34" charset="-120"/>
              <a:ea typeface="微軟正黑體" panose="020B0604030504040204" pitchFamily="34" charset="-120"/>
              <a:sym typeface="Helvetica" charset="0"/>
            </a:endParaRPr>
          </a:p>
        </p:txBody>
      </p:sp>
      <p:sp>
        <p:nvSpPr>
          <p:cNvPr id="2" name="投影片編號版面配置區 1">
            <a:extLst>
              <a:ext uri="{FF2B5EF4-FFF2-40B4-BE49-F238E27FC236}">
                <a16:creationId xmlns="" xmlns:a16="http://schemas.microsoft.com/office/drawing/2014/main" id="{2528F289-ACA0-47E7-AB2A-C31EBB8F18E0}"/>
              </a:ext>
            </a:extLst>
          </p:cNvPr>
          <p:cNvSpPr>
            <a:spLocks noGrp="1"/>
          </p:cNvSpPr>
          <p:nvPr>
            <p:ph type="sldNum" sz="quarter" idx="12"/>
          </p:nvPr>
        </p:nvSpPr>
        <p:spPr/>
        <p:txBody>
          <a:bodyPr/>
          <a:lstStyle/>
          <a:p>
            <a:fld id="{0DEF9C50-7927-4CF5-A68E-0A99E818B14C}" type="slidenum">
              <a:rPr lang="zh-TW" altLang="en-US" smtClean="0"/>
              <a:pPr/>
              <a:t>7</a:t>
            </a:fld>
            <a:endParaRPr lang="zh-TW" altLang="en-US"/>
          </a:p>
        </p:txBody>
      </p:sp>
    </p:spTree>
    <p:extLst>
      <p:ext uri="{BB962C8B-B14F-4D97-AF65-F5344CB8AC3E}">
        <p14:creationId xmlns="" xmlns:p14="http://schemas.microsoft.com/office/powerpoint/2010/main" val="1736619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pic>
        <p:nvPicPr>
          <p:cNvPr id="52" name="圖片 51">
            <a:extLst>
              <a:ext uri="{FF2B5EF4-FFF2-40B4-BE49-F238E27FC236}">
                <a16:creationId xmlns="" xmlns:a16="http://schemas.microsoft.com/office/drawing/2014/main" id="{D88C5FB9-8201-4F44-BFF4-862E16AAFA64}"/>
              </a:ext>
            </a:extLst>
          </p:cNvPr>
          <p:cNvPicPr>
            <a:picLocks noChangeAspect="1"/>
          </p:cNvPicPr>
          <p:nvPr/>
        </p:nvPicPr>
        <p:blipFill>
          <a:blip r:embed="rId3" cstate="print"/>
          <a:stretch>
            <a:fillRect/>
          </a:stretch>
        </p:blipFill>
        <p:spPr>
          <a:xfrm>
            <a:off x="2755604" y="2858999"/>
            <a:ext cx="3779332" cy="1665824"/>
          </a:xfrm>
          <a:prstGeom prst="rect">
            <a:avLst/>
          </a:prstGeom>
        </p:spPr>
      </p:pic>
      <p:sp>
        <p:nvSpPr>
          <p:cNvPr id="106" name="Google Shape;106;p3"/>
          <p:cNvSpPr txBox="1">
            <a:spLocks noGrp="1"/>
          </p:cNvSpPr>
          <p:nvPr>
            <p:ph type="sldNum" idx="12"/>
          </p:nvPr>
        </p:nvSpPr>
        <p:spPr>
          <a:prstGeom prst="rect">
            <a:avLst/>
          </a:prstGeom>
          <a:noFill/>
          <a:ln>
            <a:noFill/>
          </a:ln>
        </p:spPr>
        <p:txBody>
          <a:bodyPr spcFirstLastPara="1" vert="horz" wrap="square" lIns="68569" tIns="34275" rIns="68569" bIns="34275" rtlCol="0" anchor="ctr" anchorCtr="0">
            <a:noAutofit/>
          </a:bodyPr>
          <a:lstStyle/>
          <a:p>
            <a:pPr fontAlgn="auto">
              <a:spcAft>
                <a:spcPts val="0"/>
              </a:spcAft>
            </a:pPr>
            <a:fld id="{00000000-1234-1234-1234-123412341234}" type="slidenum">
              <a:rPr kumimoji="0" lang="en-US">
                <a:solidFill>
                  <a:prstClr val="black">
                    <a:tint val="75000"/>
                  </a:prstClr>
                </a:solidFill>
                <a:latin typeface="Calibri"/>
                <a:ea typeface="+mn-ea"/>
              </a:rPr>
              <a:pPr fontAlgn="auto">
                <a:spcAft>
                  <a:spcPts val="0"/>
                </a:spcAft>
              </a:pPr>
              <a:t>8</a:t>
            </a:fld>
            <a:endParaRPr kumimoji="0">
              <a:solidFill>
                <a:prstClr val="black">
                  <a:tint val="75000"/>
                </a:prstClr>
              </a:solidFill>
              <a:latin typeface="Calibri"/>
              <a:ea typeface="+mn-ea"/>
            </a:endParaRPr>
          </a:p>
        </p:txBody>
      </p:sp>
      <p:sp>
        <p:nvSpPr>
          <p:cNvPr id="32" name="標題 1">
            <a:extLst>
              <a:ext uri="{FF2B5EF4-FFF2-40B4-BE49-F238E27FC236}">
                <a16:creationId xmlns="" xmlns:a16="http://schemas.microsoft.com/office/drawing/2014/main" id="{0C332D99-23BB-4039-8F1F-695C03E805C4}"/>
              </a:ext>
            </a:extLst>
          </p:cNvPr>
          <p:cNvSpPr txBox="1">
            <a:spLocks/>
          </p:cNvSpPr>
          <p:nvPr/>
        </p:nvSpPr>
        <p:spPr>
          <a:xfrm>
            <a:off x="1115616" y="548680"/>
            <a:ext cx="6967412" cy="323809"/>
          </a:xfrm>
          <a:prstGeom prst="rect">
            <a:avLst/>
          </a:prstGeom>
          <a:noFill/>
          <a:ln>
            <a:noFill/>
          </a:ln>
        </p:spPr>
        <p:txBody>
          <a:bodyPr spcFirstLastPara="1" wrap="square" lIns="68569" tIns="34275" rIns="68569" bIns="3427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Microsoft JhengHei"/>
              <a:buNone/>
              <a:defRPr sz="2800" b="0" i="0" u="none" strike="noStrike" cap="none">
                <a:solidFill>
                  <a:schemeClr val="dk1"/>
                </a:solidFill>
                <a:latin typeface="Microsoft JhengHei"/>
                <a:ea typeface="Microsoft JhengHei"/>
                <a:cs typeface="Microsoft JhengHei"/>
                <a:sym typeface="Microsoft JhengHe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fontAlgn="auto">
              <a:buClr>
                <a:prstClr val="black"/>
              </a:buClr>
            </a:pPr>
            <a:r>
              <a:rPr kumimoji="0" lang="en-US" altLang="zh-TW" sz="3200" b="1" dirty="0" smtClean="0">
                <a:solidFill>
                  <a:prstClr val="black"/>
                </a:solidFill>
                <a:latin typeface="Calibri" panose="020F0502020204030204" charset="0"/>
              </a:rPr>
              <a:t>The Market of Energy Storage in Taiwan</a:t>
            </a:r>
            <a:endParaRPr kumimoji="0" lang="zh-TW" altLang="en-US" sz="3200" dirty="0">
              <a:solidFill>
                <a:prstClr val="black"/>
              </a:solidFill>
            </a:endParaRPr>
          </a:p>
        </p:txBody>
      </p:sp>
      <p:sp>
        <p:nvSpPr>
          <p:cNvPr id="11" name="橢圓 10">
            <a:extLst>
              <a:ext uri="{FF2B5EF4-FFF2-40B4-BE49-F238E27FC236}">
                <a16:creationId xmlns:a16="http://schemas.microsoft.com/office/drawing/2014/main" xmlns="" id="{5C77AF1D-A22E-429D-B01D-405D3FA3EB39}"/>
              </a:ext>
            </a:extLst>
          </p:cNvPr>
          <p:cNvSpPr/>
          <p:nvPr/>
        </p:nvSpPr>
        <p:spPr>
          <a:xfrm>
            <a:off x="1448194" y="1283332"/>
            <a:ext cx="2889099" cy="1834207"/>
          </a:xfrm>
          <a:prstGeom prst="ellipse">
            <a:avLst/>
          </a:prstGeom>
          <a:solidFill>
            <a:schemeClr val="accent5">
              <a:alpha val="64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fontAlgn="auto">
              <a:spcBef>
                <a:spcPts val="0"/>
              </a:spcBef>
              <a:spcAft>
                <a:spcPts val="0"/>
              </a:spcAft>
            </a:pPr>
            <a:r>
              <a:rPr kumimoji="0" lang="zh-TW" altLang="en-US" sz="1600" b="1" dirty="0">
                <a:solidFill>
                  <a:schemeClr val="tx1"/>
                </a:solidFill>
                <a:latin typeface="Calibri"/>
                <a:ea typeface="新細明體" panose="02020500000000000000" pitchFamily="18" charset="-120"/>
              </a:rPr>
              <a:t>  </a:t>
            </a:r>
            <a:endParaRPr kumimoji="0" lang="en-US" altLang="zh-TW" sz="1600" b="1" dirty="0">
              <a:solidFill>
                <a:schemeClr val="tx1"/>
              </a:solidFill>
              <a:latin typeface="Calibri"/>
              <a:ea typeface="新細明體" panose="02020500000000000000" pitchFamily="18" charset="-120"/>
            </a:endParaRPr>
          </a:p>
          <a:p>
            <a:pPr fontAlgn="auto">
              <a:lnSpc>
                <a:spcPts val="1200"/>
              </a:lnSpc>
              <a:spcBef>
                <a:spcPts val="0"/>
              </a:spcBef>
              <a:spcAft>
                <a:spcPts val="0"/>
              </a:spcAft>
            </a:pPr>
            <a:r>
              <a:rPr kumimoji="0" lang="en-US" altLang="zh-TW" sz="1600" b="1" dirty="0" smtClean="0">
                <a:solidFill>
                  <a:schemeClr val="tx1"/>
                </a:solidFill>
                <a:latin typeface="Calibri"/>
                <a:ea typeface="新細明體" panose="02020500000000000000" pitchFamily="18" charset="-120"/>
              </a:rPr>
              <a:t>Electric Vehicle</a:t>
            </a:r>
            <a:r>
              <a:rPr kumimoji="0" lang="zh-TW" altLang="en-US" sz="1600" b="1" dirty="0" smtClean="0">
                <a:solidFill>
                  <a:schemeClr val="tx1"/>
                </a:solidFill>
                <a:latin typeface="Calibri"/>
                <a:ea typeface="新細明體" panose="02020500000000000000" pitchFamily="18" charset="-120"/>
              </a:rPr>
              <a:t> </a:t>
            </a:r>
            <a:r>
              <a:rPr kumimoji="0" lang="en-US" altLang="zh-TW" sz="1600" b="1" dirty="0" smtClean="0">
                <a:solidFill>
                  <a:schemeClr val="tx1"/>
                </a:solidFill>
                <a:latin typeface="Calibri"/>
                <a:ea typeface="新細明體" panose="02020500000000000000" pitchFamily="18" charset="-120"/>
              </a:rPr>
              <a:t>Charging Station :</a:t>
            </a:r>
            <a:endParaRPr kumimoji="0" lang="en-US" altLang="zh-TW" sz="1600" b="1" dirty="0">
              <a:solidFill>
                <a:schemeClr val="tx1"/>
              </a:solidFill>
              <a:latin typeface="Calibri"/>
              <a:ea typeface="新細明體" panose="02020500000000000000" pitchFamily="18" charset="-120"/>
            </a:endParaRPr>
          </a:p>
          <a:p>
            <a:pPr marL="214313" indent="-214313" fontAlgn="auto">
              <a:lnSpc>
                <a:spcPts val="1200"/>
              </a:lnSpc>
              <a:spcBef>
                <a:spcPts val="0"/>
              </a:spcBef>
              <a:spcAft>
                <a:spcPts val="0"/>
              </a:spcAft>
              <a:buFont typeface="Arial" panose="020B0604020202020204" pitchFamily="34" charset="0"/>
              <a:buChar char="•"/>
            </a:pPr>
            <a:endParaRPr kumimoji="0" lang="en-US" altLang="zh-TW" sz="1600" dirty="0">
              <a:solidFill>
                <a:schemeClr val="tx1"/>
              </a:solidFill>
              <a:latin typeface="Calibri"/>
              <a:ea typeface="新細明體" panose="02020500000000000000" pitchFamily="18" charset="-120"/>
            </a:endParaRPr>
          </a:p>
          <a:p>
            <a:pPr marL="214313" indent="-214313" fontAlgn="auto">
              <a:lnSpc>
                <a:spcPts val="1200"/>
              </a:lnSpc>
              <a:spcBef>
                <a:spcPts val="0"/>
              </a:spcBef>
              <a:spcAft>
                <a:spcPts val="0"/>
              </a:spcAft>
              <a:buFont typeface="Arial" panose="020B0604020202020204" pitchFamily="34" charset="0"/>
              <a:buChar char="•"/>
            </a:pPr>
            <a:r>
              <a:rPr kumimoji="0" lang="en-US" altLang="zh-TW" sz="1600" dirty="0" smtClean="0">
                <a:solidFill>
                  <a:schemeClr val="tx1"/>
                </a:solidFill>
                <a:latin typeface="Calibri"/>
                <a:ea typeface="新細明體" panose="02020500000000000000" pitchFamily="18" charset="-120"/>
              </a:rPr>
              <a:t>Dispatching in Peak and Off-Peak Hour</a:t>
            </a:r>
            <a:endParaRPr kumimoji="0" lang="en-US" altLang="zh-TW" sz="1600" dirty="0">
              <a:solidFill>
                <a:schemeClr val="tx1"/>
              </a:solidFill>
              <a:latin typeface="Calibri"/>
              <a:ea typeface="新細明體" panose="02020500000000000000" pitchFamily="18" charset="-120"/>
            </a:endParaRPr>
          </a:p>
          <a:p>
            <a:pPr fontAlgn="auto">
              <a:lnSpc>
                <a:spcPts val="1200"/>
              </a:lnSpc>
              <a:spcBef>
                <a:spcPts val="0"/>
              </a:spcBef>
              <a:spcAft>
                <a:spcPts val="0"/>
              </a:spcAft>
            </a:pPr>
            <a:r>
              <a:rPr kumimoji="0" lang="zh-TW" altLang="en-US" sz="1600" dirty="0">
                <a:solidFill>
                  <a:schemeClr val="tx1"/>
                </a:solidFill>
                <a:latin typeface="Calibri"/>
                <a:ea typeface="新細明體" panose="02020500000000000000" pitchFamily="18" charset="-120"/>
              </a:rPr>
              <a:t>      </a:t>
            </a:r>
            <a:endParaRPr kumimoji="0" lang="en-US" altLang="zh-TW" sz="1600" dirty="0">
              <a:solidFill>
                <a:schemeClr val="tx1"/>
              </a:solidFill>
              <a:latin typeface="Calibri"/>
              <a:ea typeface="新細明體" panose="02020500000000000000" pitchFamily="18" charset="-120"/>
            </a:endParaRPr>
          </a:p>
          <a:p>
            <a:pPr marL="214313" indent="-214313" fontAlgn="auto">
              <a:lnSpc>
                <a:spcPts val="1200"/>
              </a:lnSpc>
              <a:spcBef>
                <a:spcPts val="0"/>
              </a:spcBef>
              <a:spcAft>
                <a:spcPts val="0"/>
              </a:spcAft>
              <a:buFont typeface="Arial" panose="020B0604020202020204" pitchFamily="34" charset="0"/>
              <a:buChar char="•"/>
            </a:pPr>
            <a:r>
              <a:rPr kumimoji="0" lang="en-US" altLang="zh-TW" sz="1600" dirty="0" smtClean="0">
                <a:solidFill>
                  <a:schemeClr val="tx1"/>
                </a:solidFill>
                <a:latin typeface="Calibri"/>
                <a:ea typeface="新細明體" panose="02020500000000000000" pitchFamily="18" charset="-120"/>
              </a:rPr>
              <a:t>The Balance of Electrical Grid</a:t>
            </a:r>
          </a:p>
          <a:p>
            <a:pPr fontAlgn="auto">
              <a:lnSpc>
                <a:spcPts val="1200"/>
              </a:lnSpc>
              <a:spcBef>
                <a:spcPts val="0"/>
              </a:spcBef>
              <a:spcAft>
                <a:spcPts val="0"/>
              </a:spcAft>
            </a:pPr>
            <a:r>
              <a:rPr kumimoji="0" lang="en-US" altLang="zh-TW" sz="1600" dirty="0" smtClean="0">
                <a:solidFill>
                  <a:prstClr val="white"/>
                </a:solidFill>
                <a:latin typeface="Calibri"/>
                <a:ea typeface="新細明體" panose="02020500000000000000" pitchFamily="18" charset="-120"/>
              </a:rPr>
              <a:t>      </a:t>
            </a:r>
            <a:endParaRPr kumimoji="0" lang="en-US" altLang="zh-TW" sz="1600" dirty="0">
              <a:solidFill>
                <a:prstClr val="white"/>
              </a:solidFill>
              <a:latin typeface="Calibri"/>
              <a:ea typeface="新細明體" panose="02020500000000000000" pitchFamily="18" charset="-120"/>
            </a:endParaRPr>
          </a:p>
          <a:p>
            <a:pPr marL="214313" indent="-214313" fontAlgn="auto">
              <a:lnSpc>
                <a:spcPts val="1200"/>
              </a:lnSpc>
              <a:spcBef>
                <a:spcPts val="0"/>
              </a:spcBef>
              <a:spcAft>
                <a:spcPts val="0"/>
              </a:spcAft>
              <a:buFont typeface="Arial" panose="020B0604020202020204" pitchFamily="34" charset="0"/>
              <a:buChar char="•"/>
            </a:pPr>
            <a:r>
              <a:rPr kumimoji="0" lang="en-US" altLang="zh-TW" sz="1600" dirty="0" smtClean="0">
                <a:solidFill>
                  <a:schemeClr val="tx1"/>
                </a:solidFill>
                <a:latin typeface="Calibri"/>
                <a:ea typeface="新細明體" panose="02020500000000000000" pitchFamily="18" charset="-120"/>
              </a:rPr>
              <a:t>Keeping the Charging Quality</a:t>
            </a:r>
            <a:endParaRPr kumimoji="0" lang="en-US" altLang="zh-TW" sz="1350" dirty="0">
              <a:solidFill>
                <a:schemeClr val="tx1"/>
              </a:solidFill>
              <a:latin typeface="Calibri"/>
              <a:ea typeface="新細明體" panose="02020500000000000000" pitchFamily="18" charset="-120"/>
            </a:endParaRPr>
          </a:p>
        </p:txBody>
      </p:sp>
      <p:sp>
        <p:nvSpPr>
          <p:cNvPr id="12" name="橢圓 11">
            <a:extLst>
              <a:ext uri="{FF2B5EF4-FFF2-40B4-BE49-F238E27FC236}">
                <a16:creationId xmlns:a16="http://schemas.microsoft.com/office/drawing/2014/main" xmlns="" id="{75883BCB-1B6A-4D06-9873-06B73CD0D688}"/>
              </a:ext>
            </a:extLst>
          </p:cNvPr>
          <p:cNvSpPr/>
          <p:nvPr/>
        </p:nvSpPr>
        <p:spPr>
          <a:xfrm>
            <a:off x="5146594" y="1278557"/>
            <a:ext cx="2861637" cy="1811198"/>
          </a:xfrm>
          <a:prstGeom prst="ellipse">
            <a:avLst/>
          </a:prstGeom>
          <a:solidFill>
            <a:srgbClr val="00B050">
              <a:alpha val="56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fontAlgn="auto">
              <a:lnSpc>
                <a:spcPts val="1200"/>
              </a:lnSpc>
              <a:spcBef>
                <a:spcPts val="0"/>
              </a:spcBef>
              <a:spcAft>
                <a:spcPts val="0"/>
              </a:spcAft>
            </a:pPr>
            <a:r>
              <a:rPr kumimoji="0" lang="en-US" altLang="zh-TW" sz="1600" b="1" dirty="0" smtClean="0">
                <a:solidFill>
                  <a:schemeClr val="tx1"/>
                </a:solidFill>
                <a:latin typeface="Calibri"/>
                <a:ea typeface="新細明體" panose="02020500000000000000" pitchFamily="18" charset="-120"/>
              </a:rPr>
              <a:t>Renewable Power Plant :</a:t>
            </a:r>
            <a:r>
              <a:rPr kumimoji="0" lang="zh-TW" altLang="en-US" sz="1600" b="1" dirty="0" smtClean="0">
                <a:solidFill>
                  <a:schemeClr val="tx1"/>
                </a:solidFill>
                <a:latin typeface="Calibri"/>
                <a:ea typeface="新細明體" panose="02020500000000000000" pitchFamily="18" charset="-120"/>
              </a:rPr>
              <a:t> </a:t>
            </a:r>
            <a:endParaRPr kumimoji="0" lang="en-US" altLang="zh-TW" sz="1600" b="1" dirty="0">
              <a:solidFill>
                <a:schemeClr val="tx1"/>
              </a:solidFill>
              <a:latin typeface="Calibri"/>
              <a:ea typeface="新細明體" panose="02020500000000000000" pitchFamily="18" charset="-120"/>
            </a:endParaRPr>
          </a:p>
          <a:p>
            <a:pPr fontAlgn="auto">
              <a:lnSpc>
                <a:spcPts val="1200"/>
              </a:lnSpc>
              <a:spcBef>
                <a:spcPts val="0"/>
              </a:spcBef>
              <a:spcAft>
                <a:spcPts val="0"/>
              </a:spcAft>
            </a:pPr>
            <a:endParaRPr kumimoji="0" lang="en-US" altLang="zh-TW" sz="1600" b="1" dirty="0">
              <a:solidFill>
                <a:schemeClr val="tx1"/>
              </a:solidFill>
              <a:latin typeface="Calibri"/>
              <a:ea typeface="新細明體" panose="02020500000000000000" pitchFamily="18" charset="-120"/>
            </a:endParaRPr>
          </a:p>
          <a:p>
            <a:pPr marL="214313" indent="-214313" fontAlgn="auto">
              <a:lnSpc>
                <a:spcPts val="1200"/>
              </a:lnSpc>
              <a:spcBef>
                <a:spcPts val="0"/>
              </a:spcBef>
              <a:spcAft>
                <a:spcPts val="0"/>
              </a:spcAft>
              <a:buFont typeface="Arial" panose="020B0604020202020204" pitchFamily="34" charset="0"/>
              <a:buChar char="•"/>
            </a:pPr>
            <a:r>
              <a:rPr kumimoji="0" lang="en-US" altLang="zh-TW" sz="1600" dirty="0" smtClean="0">
                <a:solidFill>
                  <a:schemeClr val="tx1"/>
                </a:solidFill>
                <a:latin typeface="Calibri"/>
                <a:ea typeface="新細明體" panose="02020500000000000000" pitchFamily="18" charset="-120"/>
              </a:rPr>
              <a:t>Smoothing of the Renewable Power Production Curve</a:t>
            </a:r>
            <a:r>
              <a:rPr kumimoji="0" lang="zh-TW" altLang="en-US" sz="1600" dirty="0" smtClean="0">
                <a:solidFill>
                  <a:schemeClr val="tx1"/>
                </a:solidFill>
                <a:latin typeface="Calibri"/>
                <a:ea typeface="新細明體" panose="02020500000000000000" pitchFamily="18" charset="-120"/>
              </a:rPr>
              <a:t> </a:t>
            </a:r>
            <a:endParaRPr kumimoji="0" lang="en-US" altLang="zh-TW" sz="1600" dirty="0">
              <a:solidFill>
                <a:schemeClr val="tx1"/>
              </a:solidFill>
              <a:latin typeface="Calibri"/>
              <a:ea typeface="新細明體" panose="02020500000000000000" pitchFamily="18" charset="-120"/>
            </a:endParaRPr>
          </a:p>
          <a:p>
            <a:pPr fontAlgn="auto">
              <a:lnSpc>
                <a:spcPts val="1200"/>
              </a:lnSpc>
              <a:spcBef>
                <a:spcPts val="0"/>
              </a:spcBef>
              <a:spcAft>
                <a:spcPts val="0"/>
              </a:spcAft>
            </a:pPr>
            <a:r>
              <a:rPr kumimoji="0" lang="en-US" altLang="zh-TW" sz="1600" dirty="0">
                <a:solidFill>
                  <a:schemeClr val="tx1"/>
                </a:solidFill>
                <a:latin typeface="Calibri"/>
                <a:ea typeface="新細明體" panose="02020500000000000000" pitchFamily="18" charset="-120"/>
              </a:rPr>
              <a:t>      </a:t>
            </a:r>
          </a:p>
          <a:p>
            <a:pPr marL="214313" indent="-214313" fontAlgn="auto">
              <a:lnSpc>
                <a:spcPts val="1200"/>
              </a:lnSpc>
              <a:spcBef>
                <a:spcPts val="0"/>
              </a:spcBef>
              <a:spcAft>
                <a:spcPts val="0"/>
              </a:spcAft>
              <a:buFont typeface="Arial" panose="020B0604020202020204" pitchFamily="34" charset="0"/>
              <a:buChar char="•"/>
            </a:pPr>
            <a:r>
              <a:rPr kumimoji="0" lang="en-US" altLang="zh-TW" sz="1600" dirty="0" smtClean="0">
                <a:solidFill>
                  <a:schemeClr val="tx1"/>
                </a:solidFill>
                <a:latin typeface="Calibri"/>
                <a:ea typeface="新細明體" panose="02020500000000000000" pitchFamily="18" charset="-120"/>
              </a:rPr>
              <a:t>Energy Transmission Over Time</a:t>
            </a:r>
            <a:endParaRPr kumimoji="0" lang="en-US" altLang="zh-TW" sz="1600" dirty="0">
              <a:solidFill>
                <a:schemeClr val="tx1"/>
              </a:solidFill>
              <a:latin typeface="Calibri"/>
              <a:ea typeface="新細明體" panose="02020500000000000000" pitchFamily="18" charset="-120"/>
            </a:endParaRPr>
          </a:p>
          <a:p>
            <a:pPr fontAlgn="auto">
              <a:spcBef>
                <a:spcPts val="0"/>
              </a:spcBef>
              <a:spcAft>
                <a:spcPts val="0"/>
              </a:spcAft>
            </a:pPr>
            <a:r>
              <a:rPr kumimoji="0" lang="en-US" altLang="zh-TW" sz="1600" dirty="0">
                <a:solidFill>
                  <a:prstClr val="white"/>
                </a:solidFill>
                <a:latin typeface="Calibri"/>
                <a:ea typeface="新細明體" panose="02020500000000000000" pitchFamily="18" charset="-120"/>
              </a:rPr>
              <a:t>      </a:t>
            </a:r>
          </a:p>
        </p:txBody>
      </p:sp>
      <p:sp>
        <p:nvSpPr>
          <p:cNvPr id="13" name="橢圓 12">
            <a:extLst>
              <a:ext uri="{FF2B5EF4-FFF2-40B4-BE49-F238E27FC236}">
                <a16:creationId xmlns:a16="http://schemas.microsoft.com/office/drawing/2014/main" xmlns="" id="{C47FC65F-4852-4656-839A-A12D9728CAFB}"/>
              </a:ext>
            </a:extLst>
          </p:cNvPr>
          <p:cNvSpPr/>
          <p:nvPr/>
        </p:nvSpPr>
        <p:spPr>
          <a:xfrm>
            <a:off x="1324785" y="4465943"/>
            <a:ext cx="2861637" cy="1811198"/>
          </a:xfrm>
          <a:prstGeom prst="ellipse">
            <a:avLst/>
          </a:prstGeom>
          <a:solidFill>
            <a:srgbClr val="7030A0">
              <a:alpha val="56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fontAlgn="auto">
              <a:spcBef>
                <a:spcPts val="0"/>
              </a:spcBef>
              <a:spcAft>
                <a:spcPts val="0"/>
              </a:spcAft>
            </a:pPr>
            <a:r>
              <a:rPr kumimoji="0" lang="en-US" altLang="zh-TW" sz="1600" b="1" dirty="0" smtClean="0">
                <a:solidFill>
                  <a:schemeClr val="tx1"/>
                </a:solidFill>
                <a:latin typeface="Calibri"/>
                <a:ea typeface="新細明體" panose="02020500000000000000" pitchFamily="18" charset="-120"/>
              </a:rPr>
              <a:t>High Energy User Clause :</a:t>
            </a:r>
            <a:endParaRPr kumimoji="0" lang="en-US" altLang="zh-TW" sz="1600" b="1" dirty="0">
              <a:solidFill>
                <a:schemeClr val="tx1"/>
              </a:solidFill>
              <a:latin typeface="Calibri"/>
              <a:ea typeface="新細明體" panose="02020500000000000000" pitchFamily="18" charset="-120"/>
            </a:endParaRPr>
          </a:p>
          <a:p>
            <a:pPr fontAlgn="auto">
              <a:spcBef>
                <a:spcPts val="0"/>
              </a:spcBef>
              <a:spcAft>
                <a:spcPts val="0"/>
              </a:spcAft>
            </a:pPr>
            <a:r>
              <a:rPr kumimoji="0" lang="en-US" altLang="zh-TW" sz="1600" dirty="0" smtClean="0">
                <a:solidFill>
                  <a:schemeClr val="tx1"/>
                </a:solidFill>
                <a:latin typeface="Calibri"/>
                <a:ea typeface="新細明體" panose="02020500000000000000" pitchFamily="18" charset="-120"/>
              </a:rPr>
              <a:t>The users whose contract capacity is over 5,000kWh a month are required to buy 10% of that from green source, or build energy storage in 5 years.</a:t>
            </a:r>
            <a:endParaRPr kumimoji="0" lang="en-US" altLang="zh-TW" sz="1600" dirty="0">
              <a:solidFill>
                <a:schemeClr val="tx1"/>
              </a:solidFill>
              <a:latin typeface="Calibri"/>
              <a:ea typeface="新細明體" panose="02020500000000000000" pitchFamily="18" charset="-120"/>
            </a:endParaRPr>
          </a:p>
        </p:txBody>
      </p:sp>
      <p:sp>
        <p:nvSpPr>
          <p:cNvPr id="14" name="橢圓 13">
            <a:extLst>
              <a:ext uri="{FF2B5EF4-FFF2-40B4-BE49-F238E27FC236}">
                <a16:creationId xmlns:a16="http://schemas.microsoft.com/office/drawing/2014/main" xmlns="" id="{FE0B9E48-A7CF-4183-847A-D6F0D2948454}"/>
              </a:ext>
            </a:extLst>
          </p:cNvPr>
          <p:cNvSpPr/>
          <p:nvPr/>
        </p:nvSpPr>
        <p:spPr>
          <a:xfrm>
            <a:off x="5125356" y="4456243"/>
            <a:ext cx="2861637" cy="1811198"/>
          </a:xfrm>
          <a:prstGeom prst="ellipse">
            <a:avLst/>
          </a:prstGeom>
          <a:solidFill>
            <a:schemeClr val="accent6">
              <a:lumMod val="75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fontAlgn="auto">
              <a:spcBef>
                <a:spcPts val="0"/>
              </a:spcBef>
              <a:spcAft>
                <a:spcPts val="0"/>
              </a:spcAft>
            </a:pPr>
            <a:r>
              <a:rPr kumimoji="0" lang="en-US" altLang="zh-TW" sz="1600" b="1" dirty="0" smtClean="0">
                <a:solidFill>
                  <a:schemeClr val="tx1"/>
                </a:solidFill>
                <a:latin typeface="Calibri"/>
                <a:ea typeface="新細明體" panose="02020500000000000000" pitchFamily="18" charset="-120"/>
              </a:rPr>
              <a:t>Demands of Electric Companies :</a:t>
            </a:r>
            <a:endParaRPr kumimoji="0" lang="en-US" altLang="zh-TW" sz="1600" b="1" dirty="0">
              <a:solidFill>
                <a:schemeClr val="tx1"/>
              </a:solidFill>
              <a:latin typeface="Calibri"/>
              <a:ea typeface="新細明體" panose="02020500000000000000" pitchFamily="18" charset="-120"/>
            </a:endParaRPr>
          </a:p>
          <a:p>
            <a:pPr fontAlgn="auto">
              <a:spcBef>
                <a:spcPts val="0"/>
              </a:spcBef>
              <a:spcAft>
                <a:spcPts val="0"/>
              </a:spcAft>
            </a:pPr>
            <a:endParaRPr kumimoji="0" lang="en-US" altLang="zh-TW" sz="1600" b="1" dirty="0">
              <a:solidFill>
                <a:schemeClr val="tx1"/>
              </a:solidFill>
              <a:latin typeface="Calibri"/>
              <a:ea typeface="新細明體" panose="02020500000000000000" pitchFamily="18" charset="-120"/>
            </a:endParaRPr>
          </a:p>
          <a:p>
            <a:pPr marL="214313" indent="-214313" fontAlgn="auto">
              <a:spcBef>
                <a:spcPts val="0"/>
              </a:spcBef>
              <a:spcAft>
                <a:spcPts val="0"/>
              </a:spcAft>
              <a:buFont typeface="Arial" panose="020B0604020202020204" pitchFamily="34" charset="0"/>
              <a:buChar char="•"/>
            </a:pPr>
            <a:r>
              <a:rPr kumimoji="0" lang="en-US" altLang="zh-TW" sz="1600" dirty="0" smtClean="0">
                <a:solidFill>
                  <a:schemeClr val="tx1"/>
                </a:solidFill>
                <a:latin typeface="Calibri"/>
                <a:ea typeface="新細明體" panose="02020500000000000000" pitchFamily="18" charset="-120"/>
              </a:rPr>
              <a:t>Dispatching</a:t>
            </a:r>
            <a:endParaRPr kumimoji="0" lang="en-US" altLang="zh-TW" sz="1600" dirty="0">
              <a:solidFill>
                <a:schemeClr val="tx1"/>
              </a:solidFill>
              <a:latin typeface="Calibri"/>
              <a:ea typeface="新細明體" panose="02020500000000000000" pitchFamily="18" charset="-120"/>
            </a:endParaRPr>
          </a:p>
          <a:p>
            <a:pPr marL="214313" indent="-214313" fontAlgn="auto">
              <a:spcBef>
                <a:spcPts val="0"/>
              </a:spcBef>
              <a:spcAft>
                <a:spcPts val="0"/>
              </a:spcAft>
              <a:buFont typeface="Arial" panose="020B0604020202020204" pitchFamily="34" charset="0"/>
              <a:buChar char="•"/>
            </a:pPr>
            <a:r>
              <a:rPr kumimoji="0" lang="en-US" altLang="zh-TW" sz="1600" dirty="0" smtClean="0">
                <a:solidFill>
                  <a:schemeClr val="tx1"/>
                </a:solidFill>
                <a:latin typeface="Calibri"/>
                <a:ea typeface="新細明體" panose="02020500000000000000" pitchFamily="18" charset="-120"/>
              </a:rPr>
              <a:t>The Stable of Electric Grid</a:t>
            </a:r>
            <a:endParaRPr kumimoji="0" lang="en-US" altLang="zh-TW" sz="1600" dirty="0">
              <a:solidFill>
                <a:schemeClr val="tx1"/>
              </a:solidFill>
              <a:latin typeface="Calibri"/>
              <a:ea typeface="新細明體" panose="02020500000000000000" pitchFamily="18" charset="-120"/>
            </a:endParaRPr>
          </a:p>
          <a:p>
            <a:pPr marL="214313" indent="-214313" fontAlgn="auto">
              <a:spcBef>
                <a:spcPts val="0"/>
              </a:spcBef>
              <a:spcAft>
                <a:spcPts val="0"/>
              </a:spcAft>
              <a:buFont typeface="Arial" panose="020B0604020202020204" pitchFamily="34" charset="0"/>
              <a:buChar char="•"/>
            </a:pPr>
            <a:r>
              <a:rPr kumimoji="0" lang="en-US" altLang="zh-TW" sz="1600" dirty="0" smtClean="0">
                <a:solidFill>
                  <a:schemeClr val="tx1"/>
                </a:solidFill>
                <a:latin typeface="Calibri"/>
                <a:ea typeface="新細明體" panose="02020500000000000000" pitchFamily="18" charset="-120"/>
              </a:rPr>
              <a:t>The Balance of User’s Load</a:t>
            </a:r>
            <a:endParaRPr kumimoji="0" lang="en-US" altLang="zh-TW" sz="1600" dirty="0">
              <a:solidFill>
                <a:schemeClr val="tx1"/>
              </a:solidFill>
              <a:latin typeface="Calibri"/>
              <a:ea typeface="新細明體" panose="02020500000000000000" pitchFamily="18" charset="-120"/>
            </a:endParaRPr>
          </a:p>
        </p:txBody>
      </p:sp>
    </p:spTree>
    <p:extLst>
      <p:ext uri="{BB962C8B-B14F-4D97-AF65-F5344CB8AC3E}">
        <p14:creationId xmlns="" xmlns:p14="http://schemas.microsoft.com/office/powerpoint/2010/main" val="3587436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899592" y="2204864"/>
            <a:ext cx="6616700" cy="2951163"/>
          </a:xfrm>
        </p:spPr>
        <p:txBody>
          <a:bodyPr rtlCol="0"/>
          <a:lstStyle/>
          <a:p>
            <a:pPr>
              <a:defRPr/>
            </a:pPr>
            <a:endParaRPr lang="zh-TW" altLang="en-US" dirty="0"/>
          </a:p>
        </p:txBody>
      </p:sp>
      <p:sp>
        <p:nvSpPr>
          <p:cNvPr id="28" name="投影片編號版面配置區 27"/>
          <p:cNvSpPr>
            <a:spLocks noGrp="1"/>
          </p:cNvSpPr>
          <p:nvPr>
            <p:ph type="sldNum" sz="quarter" idx="12"/>
          </p:nvPr>
        </p:nvSpPr>
        <p:spPr>
          <a:prstGeom prst="rect">
            <a:avLst/>
          </a:prstGeom>
        </p:spPr>
        <p:txBody>
          <a:bodyPr vert="horz" wrap="square" lIns="91440" tIns="45720" rIns="91440" bIns="45720" numCol="1" anchor="ctr" anchorCtr="0" compatLnSpc="1">
            <a:prstTxWarp prst="textNoShape">
              <a:avLst/>
            </a:prstTxWarp>
          </a:bodyPr>
          <a:lstStyle>
            <a:defPPr>
              <a:defRPr lang="zh-TW"/>
            </a:defPPr>
            <a:lvl1pPr algn="r" rtl="0" eaLnBrk="1" fontAlgn="base" hangingPunct="1">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charset="-120"/>
                <a:cs typeface="+mn-cs"/>
              </a:defRPr>
            </a:lvl5pPr>
            <a:lvl6pPr marL="2286000" algn="l" defTabSz="914400" rtl="0" eaLnBrk="1" latinLnBrk="0" hangingPunct="1">
              <a:defRPr kumimoji="1" kern="1200">
                <a:solidFill>
                  <a:schemeClr val="tx1"/>
                </a:solidFill>
                <a:latin typeface="Calibri" pitchFamily="34" charset="0"/>
                <a:ea typeface="新細明體" charset="-120"/>
                <a:cs typeface="+mn-cs"/>
              </a:defRPr>
            </a:lvl6pPr>
            <a:lvl7pPr marL="2743200" algn="l" defTabSz="914400" rtl="0" eaLnBrk="1" latinLnBrk="0" hangingPunct="1">
              <a:defRPr kumimoji="1" kern="1200">
                <a:solidFill>
                  <a:schemeClr val="tx1"/>
                </a:solidFill>
                <a:latin typeface="Calibri" pitchFamily="34" charset="0"/>
                <a:ea typeface="新細明體" charset="-120"/>
                <a:cs typeface="+mn-cs"/>
              </a:defRPr>
            </a:lvl7pPr>
            <a:lvl8pPr marL="3200400" algn="l" defTabSz="914400" rtl="0" eaLnBrk="1" latinLnBrk="0" hangingPunct="1">
              <a:defRPr kumimoji="1" kern="1200">
                <a:solidFill>
                  <a:schemeClr val="tx1"/>
                </a:solidFill>
                <a:latin typeface="Calibri" pitchFamily="34" charset="0"/>
                <a:ea typeface="新細明體" charset="-120"/>
                <a:cs typeface="+mn-cs"/>
              </a:defRPr>
            </a:lvl8pPr>
            <a:lvl9pPr marL="3657600" algn="l" defTabSz="914400" rtl="0" eaLnBrk="1" latinLnBrk="0" hangingPunct="1">
              <a:defRPr kumimoji="1" kern="1200">
                <a:solidFill>
                  <a:schemeClr val="tx1"/>
                </a:solidFill>
                <a:latin typeface="Calibri" pitchFamily="34" charset="0"/>
                <a:ea typeface="新細明體" charset="-120"/>
                <a:cs typeface="+mn-cs"/>
              </a:defRPr>
            </a:lvl9pPr>
          </a:lstStyle>
          <a:p>
            <a:pPr>
              <a:defRPr/>
            </a:pPr>
            <a:fld id="{620B626C-7E9B-45DD-B951-EB10FCB05BC4}" type="slidenum">
              <a:rPr lang="zh-TW" altLang="en-US" smtClean="0"/>
              <a:pPr>
                <a:defRPr/>
              </a:pPr>
              <a:t>9</a:t>
            </a:fld>
            <a:endParaRPr lang="zh-TW" altLang="en-US"/>
          </a:p>
        </p:txBody>
      </p:sp>
      <p:sp>
        <p:nvSpPr>
          <p:cNvPr id="12" name="文字方塊 11"/>
          <p:cNvSpPr txBox="1"/>
          <p:nvPr/>
        </p:nvSpPr>
        <p:spPr>
          <a:xfrm>
            <a:off x="755576" y="1691516"/>
            <a:ext cx="5112568" cy="369332"/>
          </a:xfrm>
          <a:prstGeom prst="rect">
            <a:avLst/>
          </a:prstGeom>
          <a:noFill/>
        </p:spPr>
        <p:txBody>
          <a:bodyPr wrap="square" rtlCol="0">
            <a:spAutoFit/>
          </a:bodyPr>
          <a:lstStyle/>
          <a:p>
            <a:pPr>
              <a:buFont typeface="Arial" pitchFamily="34" charset="0"/>
              <a:buChar char="•"/>
            </a:pPr>
            <a:r>
              <a:rPr lang="en-US" altLang="zh-TW" dirty="0" smtClean="0"/>
              <a:t> Sales Volume Of Various Products: </a:t>
            </a:r>
            <a:endParaRPr lang="zh-TW" altLang="en-US" b="1" dirty="0">
              <a:latin typeface="微軟正黑體" pitchFamily="34" charset="-120"/>
              <a:ea typeface="微軟正黑體" pitchFamily="34" charset="-120"/>
            </a:endParaRPr>
          </a:p>
        </p:txBody>
      </p:sp>
      <p:grpSp>
        <p:nvGrpSpPr>
          <p:cNvPr id="2" name="群組 32"/>
          <p:cNvGrpSpPr/>
          <p:nvPr/>
        </p:nvGrpSpPr>
        <p:grpSpPr>
          <a:xfrm>
            <a:off x="827585" y="692695"/>
            <a:ext cx="4896543" cy="951423"/>
            <a:chOff x="827582" y="404663"/>
            <a:chExt cx="6865868" cy="1262608"/>
          </a:xfrm>
        </p:grpSpPr>
        <p:pic>
          <p:nvPicPr>
            <p:cNvPr id="34" name="圖片 33" descr="logo網頁用.png"/>
            <p:cNvPicPr preferRelativeResize="0">
              <a:picLocks noChangeAspect="1"/>
            </p:cNvPicPr>
            <p:nvPr/>
          </p:nvPicPr>
          <p:blipFill>
            <a:blip r:embed="rId2" cstate="print">
              <a:lum bright="20000"/>
            </a:blip>
            <a:srcRect l="8610" t="18591" r="47111" b="17670"/>
            <a:stretch>
              <a:fillRect/>
            </a:stretch>
          </p:blipFill>
          <p:spPr>
            <a:xfrm>
              <a:off x="827582" y="404663"/>
              <a:ext cx="2135903" cy="97713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5" name="矩形 34"/>
            <p:cNvSpPr/>
            <p:nvPr/>
          </p:nvSpPr>
          <p:spPr>
            <a:xfrm>
              <a:off x="2539006" y="1030102"/>
              <a:ext cx="5154444" cy="637169"/>
            </a:xfrm>
            <a:prstGeom prst="rect">
              <a:avLst/>
            </a:prstGeom>
          </p:spPr>
          <p:txBody>
            <a:bodyPr wrap="square">
              <a:spAutoFit/>
            </a:bodyPr>
            <a:lstStyle/>
            <a:p>
              <a:pPr marL="285750" lvl="1" indent="-285750" defTabSz="1244600">
                <a:lnSpc>
                  <a:spcPct val="90000"/>
                </a:lnSpc>
                <a:spcAft>
                  <a:spcPct val="15000"/>
                </a:spcAft>
              </a:pPr>
              <a:r>
                <a:rPr lang="en-US" altLang="zh-TW" sz="2800" dirty="0" smtClean="0"/>
                <a:t>Financial </a:t>
              </a:r>
              <a:r>
                <a:rPr lang="en-US" altLang="zh-TW" sz="2800" dirty="0" smtClean="0">
                  <a:cs typeface="Times New Roman" pitchFamily="18" charset="0"/>
                </a:rPr>
                <a:t>Highlights</a:t>
              </a:r>
              <a:endParaRPr lang="zh-TW" altLang="en-US" sz="2800" b="1" dirty="0">
                <a:solidFill>
                  <a:schemeClr val="bg2">
                    <a:lumMod val="25000"/>
                  </a:schemeClr>
                </a:solidFill>
                <a:latin typeface="微軟正黑體" pitchFamily="34" charset="-120"/>
                <a:ea typeface="微軟正黑體" pitchFamily="34" charset="-120"/>
              </a:endParaRPr>
            </a:p>
          </p:txBody>
        </p:sp>
      </p:grpSp>
      <p:graphicFrame>
        <p:nvGraphicFramePr>
          <p:cNvPr id="11" name="圖表 10"/>
          <p:cNvGraphicFramePr/>
          <p:nvPr/>
        </p:nvGraphicFramePr>
        <p:xfrm>
          <a:off x="683568" y="1988840"/>
          <a:ext cx="8115820" cy="4464496"/>
        </p:xfrm>
        <a:graphic>
          <a:graphicData uri="http://schemas.openxmlformats.org/drawingml/2006/chart">
            <c:chart xmlns:c="http://schemas.openxmlformats.org/drawingml/2006/chart" xmlns:r="http://schemas.openxmlformats.org/officeDocument/2006/relationships" r:id="rId3"/>
          </a:graphicData>
        </a:graphic>
      </p:graphicFrame>
      <p:sp>
        <p:nvSpPr>
          <p:cNvPr id="13" name="文字方塊 12"/>
          <p:cNvSpPr txBox="1"/>
          <p:nvPr/>
        </p:nvSpPr>
        <p:spPr>
          <a:xfrm rot="16200000">
            <a:off x="7563382" y="5838219"/>
            <a:ext cx="353943" cy="1440162"/>
          </a:xfrm>
          <a:prstGeom prst="rect">
            <a:avLst/>
          </a:prstGeom>
          <a:noFill/>
        </p:spPr>
        <p:txBody>
          <a:bodyPr vert="eaVert" wrap="square" rtlCol="0">
            <a:spAutoFit/>
          </a:bodyPr>
          <a:lstStyle/>
          <a:p>
            <a:r>
              <a:rPr lang="en-US" altLang="zh-TW" sz="1100" b="1" dirty="0" smtClean="0">
                <a:latin typeface="微軟正黑體" pitchFamily="34" charset="-120"/>
                <a:ea typeface="微軟正黑體" pitchFamily="34" charset="-120"/>
              </a:rPr>
              <a:t>Sales Volume : Ton</a:t>
            </a:r>
            <a:endParaRPr lang="zh-TW" altLang="en-US" sz="1100" b="1" dirty="0">
              <a:latin typeface="微軟正黑體" pitchFamily="34" charset="-120"/>
              <a:ea typeface="微軟正黑體" pitchFamily="34" charset="-120"/>
            </a:endParaRPr>
          </a:p>
        </p:txBody>
      </p:sp>
    </p:spTree>
  </p:cSld>
  <p:clrMapOvr>
    <a:masterClrMapping/>
  </p:clrMapOvr>
</p:sld>
</file>

<file path=ppt/theme/theme1.xml><?xml version="1.0" encoding="utf-8"?>
<a:theme xmlns:a="http://schemas.openxmlformats.org/drawingml/2006/main" name="1_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5408</TotalTime>
  <Words>1002</Words>
  <Application>Microsoft Office PowerPoint</Application>
  <PresentationFormat>如螢幕大小 (4:3)</PresentationFormat>
  <Paragraphs>241</Paragraphs>
  <Slides>18</Slides>
  <Notes>3</Notes>
  <HiddenSlides>0</HiddenSlides>
  <MMClips>0</MMClips>
  <ScaleCrop>false</ScaleCrop>
  <HeadingPairs>
    <vt:vector size="4" baseType="variant">
      <vt:variant>
        <vt:lpstr>佈景主題</vt:lpstr>
      </vt:variant>
      <vt:variant>
        <vt:i4>2</vt:i4>
      </vt:variant>
      <vt:variant>
        <vt:lpstr>投影片標題</vt:lpstr>
      </vt:variant>
      <vt:variant>
        <vt:i4>18</vt:i4>
      </vt:variant>
    </vt:vector>
  </HeadingPairs>
  <TitlesOfParts>
    <vt:vector size="20" baseType="lpstr">
      <vt:lpstr>1_Office 佈景主題</vt:lpstr>
      <vt:lpstr>Office 佈景主題</vt:lpstr>
      <vt:lpstr>2021 Q1 Results Presentation</vt:lpstr>
      <vt:lpstr>DISCLAIMER</vt:lpstr>
      <vt:lpstr>投影片 3</vt:lpstr>
      <vt:lpstr>投影片 4</vt:lpstr>
      <vt:lpstr>投影片 5</vt:lpstr>
      <vt:lpstr>投影片 6</vt:lpstr>
      <vt:lpstr>投影片 7</vt:lpstr>
      <vt:lpstr>投影片 8</vt:lpstr>
      <vt:lpstr>投影片 9</vt:lpstr>
      <vt:lpstr>投影片 10</vt:lpstr>
      <vt:lpstr>投影片 11</vt:lpstr>
      <vt:lpstr>投影片 12</vt:lpstr>
      <vt:lpstr>投影片 13</vt:lpstr>
      <vt:lpstr>投影片 14</vt:lpstr>
      <vt:lpstr>投影片 15</vt:lpstr>
      <vt:lpstr>投影片 16</vt:lpstr>
      <vt:lpstr>Q &amp; A</vt:lpstr>
      <vt:lpstr>投影片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EasonCL Chien</dc:creator>
  <cp:lastModifiedBy>meitsu</cp:lastModifiedBy>
  <cp:revision>725</cp:revision>
  <dcterms:created xsi:type="dcterms:W3CDTF">2015-09-11T13:57:23Z</dcterms:created>
  <dcterms:modified xsi:type="dcterms:W3CDTF">2021-05-25T07:52:36Z</dcterms:modified>
</cp:coreProperties>
</file>