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handoutMasterIdLst>
    <p:handoutMasterId r:id="rId14"/>
  </p:handoutMasterIdLst>
  <p:sldIdLst>
    <p:sldId id="537" r:id="rId2"/>
    <p:sldId id="538" r:id="rId3"/>
    <p:sldId id="570" r:id="rId4"/>
    <p:sldId id="539" r:id="rId5"/>
    <p:sldId id="579" r:id="rId6"/>
    <p:sldId id="574" r:id="rId7"/>
    <p:sldId id="576" r:id="rId8"/>
    <p:sldId id="577" r:id="rId9"/>
    <p:sldId id="578" r:id="rId10"/>
    <p:sldId id="580" r:id="rId11"/>
    <p:sldId id="581" r:id="rId12"/>
  </p:sldIdLst>
  <p:sldSz cx="9906000" cy="6858000" type="A4"/>
  <p:notesSz cx="7102475" cy="10233025"/>
  <p:defaultTextStyle>
    <a:defPPr>
      <a:defRPr lang="zh-CN"/>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FFCC"/>
    <a:srgbClr val="66FFFF"/>
    <a:srgbClr val="CCFFFF"/>
    <a:srgbClr val="FF0000"/>
    <a:srgbClr val="3948D3"/>
    <a:srgbClr val="D31FE1"/>
    <a:srgbClr val="F8F8F8"/>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529" autoAdjust="0"/>
    <p:restoredTop sz="94867" autoAdjust="0"/>
  </p:normalViewPr>
  <p:slideViewPr>
    <p:cSldViewPr>
      <p:cViewPr varScale="1">
        <p:scale>
          <a:sx n="70" d="100"/>
          <a:sy n="70" d="100"/>
        </p:scale>
        <p:origin x="-1098" y="-108"/>
      </p:cViewPr>
      <p:guideLst>
        <p:guide orient="horz" pos="2160"/>
        <p:guide pos="3840"/>
        <p:guide pos="312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59921\Desktop\Working\&#27861;&#35828;&#20250;\20201224%20&#27861;&#35498;&#26371;\&#38144;&#21806;&#21344;&#27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chart>
    <c:view3D>
      <c:rAngAx val="1"/>
    </c:view3D>
    <c:plotArea>
      <c:layout>
        <c:manualLayout>
          <c:layoutTarget val="inner"/>
          <c:xMode val="edge"/>
          <c:yMode val="edge"/>
          <c:x val="0.10731669694110191"/>
          <c:y val="5.7245188101487272E-2"/>
          <c:w val="0.75949555050890205"/>
          <c:h val="0.78174394867308306"/>
        </c:manualLayout>
      </c:layout>
      <c:bar3DChart>
        <c:barDir val="col"/>
        <c:grouping val="clustered"/>
        <c:ser>
          <c:idx val="0"/>
          <c:order val="0"/>
          <c:tx>
            <c:strRef>
              <c:f>Sheet1!$B$9</c:f>
              <c:strCache>
                <c:ptCount val="1"/>
                <c:pt idx="0">
                  <c:v>2020Q3</c:v>
                </c:pt>
              </c:strCache>
            </c:strRef>
          </c:tx>
          <c:cat>
            <c:strRef>
              <c:f>Sheet1!$A$10:$A$13</c:f>
              <c:strCache>
                <c:ptCount val="4"/>
                <c:pt idx="0">
                  <c:v>中國</c:v>
                </c:pt>
                <c:pt idx="1">
                  <c:v>東北亞    </c:v>
                </c:pt>
                <c:pt idx="2">
                  <c:v>歐美</c:v>
                </c:pt>
                <c:pt idx="3">
                  <c:v>合計</c:v>
                </c:pt>
              </c:strCache>
            </c:strRef>
          </c:cat>
          <c:val>
            <c:numRef>
              <c:f>Sheet1!$B$10:$B$13</c:f>
              <c:numCache>
                <c:formatCode>#,##0</c:formatCode>
                <c:ptCount val="4"/>
                <c:pt idx="0">
                  <c:v>3550878</c:v>
                </c:pt>
                <c:pt idx="1">
                  <c:v>2327176</c:v>
                </c:pt>
                <c:pt idx="2">
                  <c:v>1431271</c:v>
                </c:pt>
                <c:pt idx="3">
                  <c:v>7309325</c:v>
                </c:pt>
              </c:numCache>
            </c:numRef>
          </c:val>
          <c:extLst xmlns:c16r2="http://schemas.microsoft.com/office/drawing/2015/06/chart">
            <c:ext xmlns:c16="http://schemas.microsoft.com/office/drawing/2014/chart" uri="{C3380CC4-5D6E-409C-BE32-E72D297353CC}">
              <c16:uniqueId val="{00000000-E57C-487C-B193-1B06F9CA49AA}"/>
            </c:ext>
          </c:extLst>
        </c:ser>
        <c:ser>
          <c:idx val="1"/>
          <c:order val="1"/>
          <c:tx>
            <c:strRef>
              <c:f>Sheet1!$C$9</c:f>
              <c:strCache>
                <c:ptCount val="1"/>
                <c:pt idx="0">
                  <c:v>2019Q3</c:v>
                </c:pt>
              </c:strCache>
            </c:strRef>
          </c:tx>
          <c:cat>
            <c:strRef>
              <c:f>Sheet1!$A$10:$A$13</c:f>
              <c:strCache>
                <c:ptCount val="4"/>
                <c:pt idx="0">
                  <c:v>中國</c:v>
                </c:pt>
                <c:pt idx="1">
                  <c:v>東北亞    </c:v>
                </c:pt>
                <c:pt idx="2">
                  <c:v>歐美</c:v>
                </c:pt>
                <c:pt idx="3">
                  <c:v>合計</c:v>
                </c:pt>
              </c:strCache>
            </c:strRef>
          </c:cat>
          <c:val>
            <c:numRef>
              <c:f>Sheet1!$C$10:$C$13</c:f>
              <c:numCache>
                <c:formatCode>#,##0</c:formatCode>
                <c:ptCount val="4"/>
                <c:pt idx="0">
                  <c:v>4236752</c:v>
                </c:pt>
                <c:pt idx="1">
                  <c:v>2641138</c:v>
                </c:pt>
                <c:pt idx="2">
                  <c:v>1321176</c:v>
                </c:pt>
                <c:pt idx="3">
                  <c:v>8199066</c:v>
                </c:pt>
              </c:numCache>
            </c:numRef>
          </c:val>
          <c:extLst xmlns:c16r2="http://schemas.microsoft.com/office/drawing/2015/06/chart">
            <c:ext xmlns:c16="http://schemas.microsoft.com/office/drawing/2014/chart" uri="{C3380CC4-5D6E-409C-BE32-E72D297353CC}">
              <c16:uniqueId val="{00000001-E57C-487C-B193-1B06F9CA49AA}"/>
            </c:ext>
          </c:extLst>
        </c:ser>
        <c:shape val="box"/>
        <c:axId val="91580672"/>
        <c:axId val="91598848"/>
        <c:axId val="0"/>
      </c:bar3DChart>
      <c:catAx>
        <c:axId val="91580672"/>
        <c:scaling>
          <c:orientation val="minMax"/>
        </c:scaling>
        <c:axPos val="b"/>
        <c:numFmt formatCode="General" sourceLinked="0"/>
        <c:tickLblPos val="nextTo"/>
        <c:txPr>
          <a:bodyPr/>
          <a:lstStyle/>
          <a:p>
            <a:pPr>
              <a:defRPr lang="zh-TW" sz="1400"/>
            </a:pPr>
            <a:endParaRPr lang="zh-CN"/>
          </a:p>
        </c:txPr>
        <c:crossAx val="91598848"/>
        <c:crosses val="autoZero"/>
        <c:auto val="1"/>
        <c:lblAlgn val="ctr"/>
        <c:lblOffset val="100"/>
      </c:catAx>
      <c:valAx>
        <c:axId val="91598848"/>
        <c:scaling>
          <c:orientation val="minMax"/>
          <c:min val="1000000"/>
        </c:scaling>
        <c:axPos val="l"/>
        <c:majorGridlines/>
        <c:numFmt formatCode="#,##0" sourceLinked="1"/>
        <c:tickLblPos val="nextTo"/>
        <c:txPr>
          <a:bodyPr/>
          <a:lstStyle/>
          <a:p>
            <a:pPr>
              <a:defRPr lang="zh-TW" sz="1400">
                <a:latin typeface="Times New Roman" pitchFamily="18" charset="0"/>
                <a:cs typeface="Times New Roman" pitchFamily="18" charset="0"/>
              </a:defRPr>
            </a:pPr>
            <a:endParaRPr lang="zh-CN"/>
          </a:p>
        </c:txPr>
        <c:crossAx val="91580672"/>
        <c:crosses val="autoZero"/>
        <c:crossBetween val="between"/>
        <c:majorUnit val="2000000"/>
      </c:valAx>
    </c:plotArea>
    <c:legend>
      <c:legendPos val="r"/>
      <c:layout/>
      <c:txPr>
        <a:bodyPr/>
        <a:lstStyle/>
        <a:p>
          <a:pPr>
            <a:defRPr lang="zh-TW" sz="1400">
              <a:latin typeface="Times New Roman" pitchFamily="18" charset="0"/>
              <a:cs typeface="Times New Roman" pitchFamily="18" charset="0"/>
            </a:defRPr>
          </a:pPr>
          <a:endParaRPr lang="zh-CN"/>
        </a:p>
      </c:txPr>
    </c:legend>
    <c:plotVisOnly val="1"/>
    <c:dispBlanksAs val="gap"/>
  </c:chart>
  <c:txPr>
    <a:bodyPr/>
    <a:lstStyle/>
    <a:p>
      <a:pPr>
        <a:defRPr sz="12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E067984A-88A7-4A8E-9423-F57AA74E44BF}"/>
              </a:ext>
            </a:extLst>
          </p:cNvPr>
          <p:cNvSpPr>
            <a:spLocks noGrp="1"/>
          </p:cNvSpPr>
          <p:nvPr>
            <p:ph type="hdr" sz="quarter"/>
          </p:nvPr>
        </p:nvSpPr>
        <p:spPr>
          <a:xfrm>
            <a:off x="1" y="0"/>
            <a:ext cx="3078163" cy="511096"/>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sz="1200">
                <a:latin typeface="Arial" panose="020B0604020202020204" pitchFamily="34" charset="0"/>
                <a:ea typeface="宋体" panose="02010600030101010101" pitchFamily="2" charset="-122"/>
              </a:defRPr>
            </a:lvl1pPr>
          </a:lstStyle>
          <a:p>
            <a:pPr>
              <a:defRPr/>
            </a:pPr>
            <a:endParaRPr lang="zh-TW" altLang="en-US"/>
          </a:p>
        </p:txBody>
      </p:sp>
      <p:sp>
        <p:nvSpPr>
          <p:cNvPr id="3" name="日期版面配置區 2">
            <a:extLst>
              <a:ext uri="{FF2B5EF4-FFF2-40B4-BE49-F238E27FC236}">
                <a16:creationId xmlns="" xmlns:a16="http://schemas.microsoft.com/office/drawing/2014/main" id="{DC1C356C-C09D-4178-857F-084B25AB9DCB}"/>
              </a:ext>
            </a:extLst>
          </p:cNvPr>
          <p:cNvSpPr>
            <a:spLocks noGrp="1"/>
          </p:cNvSpPr>
          <p:nvPr>
            <p:ph type="dt" sz="quarter" idx="1"/>
          </p:nvPr>
        </p:nvSpPr>
        <p:spPr>
          <a:xfrm>
            <a:off x="4022726" y="0"/>
            <a:ext cx="3078163" cy="511096"/>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200">
                <a:latin typeface="Arial" panose="020B0604020202020204" pitchFamily="34" charset="0"/>
                <a:ea typeface="宋体" panose="02010600030101010101" pitchFamily="2" charset="-122"/>
              </a:defRPr>
            </a:lvl1pPr>
          </a:lstStyle>
          <a:p>
            <a:pPr>
              <a:defRPr/>
            </a:pPr>
            <a:fld id="{55E79F9A-D395-410E-AC3A-47E3D41D75F6}" type="datetimeFigureOut">
              <a:rPr lang="zh-TW" altLang="en-US"/>
              <a:pPr>
                <a:defRPr/>
              </a:pPr>
              <a:t>2020/12/22</a:t>
            </a:fld>
            <a:endParaRPr lang="en-US" altLang="zh-TW"/>
          </a:p>
        </p:txBody>
      </p:sp>
      <p:sp>
        <p:nvSpPr>
          <p:cNvPr id="4" name="頁尾版面配置區 3">
            <a:extLst>
              <a:ext uri="{FF2B5EF4-FFF2-40B4-BE49-F238E27FC236}">
                <a16:creationId xmlns="" xmlns:a16="http://schemas.microsoft.com/office/drawing/2014/main" id="{19CAAC18-5E86-47BC-9933-A2CF6BC4CAB8}"/>
              </a:ext>
            </a:extLst>
          </p:cNvPr>
          <p:cNvSpPr>
            <a:spLocks noGrp="1"/>
          </p:cNvSpPr>
          <p:nvPr>
            <p:ph type="ftr" sz="quarter" idx="2"/>
          </p:nvPr>
        </p:nvSpPr>
        <p:spPr>
          <a:xfrm>
            <a:off x="1" y="9720342"/>
            <a:ext cx="3078163" cy="511096"/>
          </a:xfrm>
          <a:prstGeom prst="rect">
            <a:avLst/>
          </a:prstGeom>
        </p:spPr>
        <p:txBody>
          <a:bodyPr vert="horz" wrap="square" lIns="91440" tIns="45720" rIns="91440" bIns="45720" numCol="1" anchor="b" anchorCtr="0" compatLnSpc="1">
            <a:prstTxWarp prst="textNoShape">
              <a:avLst/>
            </a:prstTxWarp>
          </a:bodyPr>
          <a:lstStyle>
            <a:lvl1pPr eaLnBrk="0" hangingPunct="0">
              <a:defRPr kumimoji="0" sz="1200">
                <a:latin typeface="Arial" panose="020B0604020202020204" pitchFamily="34" charset="0"/>
                <a:ea typeface="宋体" panose="02010600030101010101" pitchFamily="2" charset="-122"/>
              </a:defRPr>
            </a:lvl1pPr>
          </a:lstStyle>
          <a:p>
            <a:pPr>
              <a:defRPr/>
            </a:pPr>
            <a:endParaRPr lang="zh-TW" altLang="en-US"/>
          </a:p>
        </p:txBody>
      </p:sp>
      <p:sp>
        <p:nvSpPr>
          <p:cNvPr id="5" name="投影片編號版面配置區 4">
            <a:extLst>
              <a:ext uri="{FF2B5EF4-FFF2-40B4-BE49-F238E27FC236}">
                <a16:creationId xmlns="" xmlns:a16="http://schemas.microsoft.com/office/drawing/2014/main" id="{AE534AFA-9971-4D4A-997D-A535BF3D0636}"/>
              </a:ext>
            </a:extLst>
          </p:cNvPr>
          <p:cNvSpPr>
            <a:spLocks noGrp="1"/>
          </p:cNvSpPr>
          <p:nvPr>
            <p:ph type="sldNum" sz="quarter" idx="3"/>
          </p:nvPr>
        </p:nvSpPr>
        <p:spPr>
          <a:xfrm>
            <a:off x="4022726" y="9720342"/>
            <a:ext cx="3078163" cy="511096"/>
          </a:xfrm>
          <a:prstGeom prst="rect">
            <a:avLst/>
          </a:prstGeom>
        </p:spPr>
        <p:txBody>
          <a:bodyPr vert="horz" wrap="square" lIns="91440" tIns="45720" rIns="91440" bIns="45720" numCol="1" anchor="b" anchorCtr="0" compatLnSpc="1">
            <a:prstTxWarp prst="textNoShape">
              <a:avLst/>
            </a:prstTxWarp>
          </a:bodyPr>
          <a:lstStyle>
            <a:lvl1pPr algn="r">
              <a:defRPr kumimoji="0" sz="1200" smtClean="0">
                <a:ea typeface="宋体" panose="02010600030101010101" pitchFamily="2" charset="-122"/>
              </a:defRPr>
            </a:lvl1pPr>
          </a:lstStyle>
          <a:p>
            <a:pPr>
              <a:defRPr/>
            </a:pPr>
            <a:fld id="{E814F70A-2866-4039-9B91-C55E8B11A23B}" type="slidenum">
              <a:rPr lang="zh-TW" altLang="en-US"/>
              <a:pPr>
                <a:defRPr/>
              </a:pPr>
              <a:t>‹#›</a:t>
            </a:fld>
            <a:endParaRPr lang="en-US" altLang="zh-TW"/>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 xmlns:a16="http://schemas.microsoft.com/office/drawing/2014/main" id="{228AC701-5EE3-479A-8FA9-4985FADCCDF8}"/>
              </a:ext>
            </a:extLst>
          </p:cNvPr>
          <p:cNvSpPr>
            <a:spLocks noGrp="1" noChangeArrowheads="1"/>
          </p:cNvSpPr>
          <p:nvPr>
            <p:ph type="hdr" sz="quarter"/>
          </p:nvPr>
        </p:nvSpPr>
        <p:spPr bwMode="auto">
          <a:xfrm>
            <a:off x="1" y="1"/>
            <a:ext cx="3078163" cy="512683"/>
          </a:xfrm>
          <a:prstGeom prst="rect">
            <a:avLst/>
          </a:prstGeom>
          <a:noFill/>
          <a:ln>
            <a:noFill/>
          </a:ln>
          <a:effectLst/>
        </p:spPr>
        <p:txBody>
          <a:bodyPr vert="horz" wrap="square" lIns="94777" tIns="47388" rIns="94777" bIns="47388" numCol="1" anchor="t" anchorCtr="0" compatLnSpc="1">
            <a:prstTxWarp prst="textNoShape">
              <a:avLst/>
            </a:prstTxWarp>
          </a:bodyPr>
          <a:lstStyle>
            <a:lvl1pPr defTabSz="947738" eaLnBrk="0" hangingPunct="0">
              <a:defRPr kumimoji="0" sz="1200">
                <a:latin typeface="Arial" panose="020B0604020202020204" pitchFamily="34" charset="0"/>
                <a:ea typeface="宋体" panose="02010600030101010101" pitchFamily="2" charset="-122"/>
              </a:defRPr>
            </a:lvl1pPr>
          </a:lstStyle>
          <a:p>
            <a:pPr>
              <a:defRPr/>
            </a:pPr>
            <a:endParaRPr lang="en-US" altLang="zh-TW"/>
          </a:p>
        </p:txBody>
      </p:sp>
      <p:sp>
        <p:nvSpPr>
          <p:cNvPr id="51203" name="Rectangle 3">
            <a:extLst>
              <a:ext uri="{FF2B5EF4-FFF2-40B4-BE49-F238E27FC236}">
                <a16:creationId xmlns="" xmlns:a16="http://schemas.microsoft.com/office/drawing/2014/main" id="{95A9EBF9-666C-49CF-A199-2B0E2B69A316}"/>
              </a:ext>
            </a:extLst>
          </p:cNvPr>
          <p:cNvSpPr>
            <a:spLocks noGrp="1" noChangeArrowheads="1"/>
          </p:cNvSpPr>
          <p:nvPr>
            <p:ph type="dt" idx="1"/>
          </p:nvPr>
        </p:nvSpPr>
        <p:spPr bwMode="auto">
          <a:xfrm>
            <a:off x="4022726" y="1"/>
            <a:ext cx="3078163" cy="512683"/>
          </a:xfrm>
          <a:prstGeom prst="rect">
            <a:avLst/>
          </a:prstGeom>
          <a:noFill/>
          <a:ln>
            <a:noFill/>
          </a:ln>
          <a:effectLst/>
        </p:spPr>
        <p:txBody>
          <a:bodyPr vert="horz" wrap="square" lIns="94777" tIns="47388" rIns="94777" bIns="47388" numCol="1" anchor="t" anchorCtr="0" compatLnSpc="1">
            <a:prstTxWarp prst="textNoShape">
              <a:avLst/>
            </a:prstTxWarp>
          </a:bodyPr>
          <a:lstStyle>
            <a:lvl1pPr algn="r" defTabSz="947738" eaLnBrk="0" hangingPunct="0">
              <a:defRPr kumimoji="0" sz="1200">
                <a:latin typeface="Arial" panose="020B0604020202020204" pitchFamily="34" charset="0"/>
                <a:ea typeface="宋体" panose="02010600030101010101" pitchFamily="2" charset="-122"/>
              </a:defRPr>
            </a:lvl1pPr>
          </a:lstStyle>
          <a:p>
            <a:pPr>
              <a:defRPr/>
            </a:pPr>
            <a:fld id="{011AD43D-54BA-4CC6-BF16-27E62B856481}" type="datetimeFigureOut">
              <a:rPr lang="zh-TW" altLang="en-US"/>
              <a:pPr>
                <a:defRPr/>
              </a:pPr>
              <a:t>2020/12/22</a:t>
            </a:fld>
            <a:endParaRPr lang="en-US" altLang="zh-TW"/>
          </a:p>
        </p:txBody>
      </p:sp>
      <p:sp>
        <p:nvSpPr>
          <p:cNvPr id="14340" name="Rectangle 4">
            <a:extLst>
              <a:ext uri="{FF2B5EF4-FFF2-40B4-BE49-F238E27FC236}">
                <a16:creationId xmlns="" xmlns:a16="http://schemas.microsoft.com/office/drawing/2014/main" id="{FE27BCC8-4E2C-4291-A4A1-70BACA0DB2BB}"/>
              </a:ext>
            </a:extLst>
          </p:cNvPr>
          <p:cNvSpPr>
            <a:spLocks noGrp="1" noRot="1" noChangeAspect="1" noChangeArrowheads="1" noTextEdit="1"/>
          </p:cNvSpPr>
          <p:nvPr>
            <p:ph type="sldImg" idx="2"/>
          </p:nvPr>
        </p:nvSpPr>
        <p:spPr bwMode="auto">
          <a:xfrm>
            <a:off x="781050" y="768350"/>
            <a:ext cx="5541963" cy="38369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5" name="Rectangle 5">
            <a:extLst>
              <a:ext uri="{FF2B5EF4-FFF2-40B4-BE49-F238E27FC236}">
                <a16:creationId xmlns="" xmlns:a16="http://schemas.microsoft.com/office/drawing/2014/main" id="{BAE49399-8E3E-4E6A-9B36-9B4ECFD1ABBD}"/>
              </a:ext>
            </a:extLst>
          </p:cNvPr>
          <p:cNvSpPr>
            <a:spLocks noGrp="1" noChangeArrowheads="1"/>
          </p:cNvSpPr>
          <p:nvPr>
            <p:ph type="body" sz="quarter" idx="3"/>
          </p:nvPr>
        </p:nvSpPr>
        <p:spPr bwMode="auto">
          <a:xfrm>
            <a:off x="709613" y="4860171"/>
            <a:ext cx="5683250" cy="4604623"/>
          </a:xfrm>
          <a:prstGeom prst="rect">
            <a:avLst/>
          </a:prstGeom>
          <a:noFill/>
          <a:ln>
            <a:noFill/>
          </a:ln>
          <a:effectLst/>
        </p:spPr>
        <p:txBody>
          <a:bodyPr vert="horz" wrap="square" lIns="94777" tIns="47388" rIns="94777" bIns="47388"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06" name="Rectangle 6">
            <a:extLst>
              <a:ext uri="{FF2B5EF4-FFF2-40B4-BE49-F238E27FC236}">
                <a16:creationId xmlns="" xmlns:a16="http://schemas.microsoft.com/office/drawing/2014/main" id="{D7F03426-9CF3-4ED7-91FA-97204854CF2C}"/>
              </a:ext>
            </a:extLst>
          </p:cNvPr>
          <p:cNvSpPr>
            <a:spLocks noGrp="1" noChangeArrowheads="1"/>
          </p:cNvSpPr>
          <p:nvPr>
            <p:ph type="ftr" sz="quarter" idx="4"/>
          </p:nvPr>
        </p:nvSpPr>
        <p:spPr bwMode="auto">
          <a:xfrm>
            <a:off x="1" y="9718755"/>
            <a:ext cx="3078163" cy="512682"/>
          </a:xfrm>
          <a:prstGeom prst="rect">
            <a:avLst/>
          </a:prstGeom>
          <a:noFill/>
          <a:ln>
            <a:noFill/>
          </a:ln>
          <a:effectLst/>
        </p:spPr>
        <p:txBody>
          <a:bodyPr vert="horz" wrap="square" lIns="94777" tIns="47388" rIns="94777" bIns="47388" numCol="1" anchor="b" anchorCtr="0" compatLnSpc="1">
            <a:prstTxWarp prst="textNoShape">
              <a:avLst/>
            </a:prstTxWarp>
          </a:bodyPr>
          <a:lstStyle>
            <a:lvl1pPr defTabSz="947738" eaLnBrk="0" hangingPunct="0">
              <a:defRPr kumimoji="0" sz="1200">
                <a:latin typeface="Arial" panose="020B0604020202020204" pitchFamily="34" charset="0"/>
                <a:ea typeface="宋体" panose="02010600030101010101" pitchFamily="2" charset="-122"/>
              </a:defRPr>
            </a:lvl1pPr>
          </a:lstStyle>
          <a:p>
            <a:pPr>
              <a:defRPr/>
            </a:pPr>
            <a:endParaRPr lang="en-US" altLang="zh-TW"/>
          </a:p>
        </p:txBody>
      </p:sp>
      <p:sp>
        <p:nvSpPr>
          <p:cNvPr id="51207" name="Rectangle 7">
            <a:extLst>
              <a:ext uri="{FF2B5EF4-FFF2-40B4-BE49-F238E27FC236}">
                <a16:creationId xmlns="" xmlns:a16="http://schemas.microsoft.com/office/drawing/2014/main" id="{40B659E6-F414-426D-8323-A2219DDFD93D}"/>
              </a:ext>
            </a:extLst>
          </p:cNvPr>
          <p:cNvSpPr>
            <a:spLocks noGrp="1" noChangeArrowheads="1"/>
          </p:cNvSpPr>
          <p:nvPr>
            <p:ph type="sldNum" sz="quarter" idx="5"/>
          </p:nvPr>
        </p:nvSpPr>
        <p:spPr bwMode="auto">
          <a:xfrm>
            <a:off x="4022726" y="9718755"/>
            <a:ext cx="3078163" cy="512682"/>
          </a:xfrm>
          <a:prstGeom prst="rect">
            <a:avLst/>
          </a:prstGeom>
          <a:noFill/>
          <a:ln>
            <a:noFill/>
          </a:ln>
          <a:effectLst/>
        </p:spPr>
        <p:txBody>
          <a:bodyPr vert="horz" wrap="square" lIns="94777" tIns="47388" rIns="94777" bIns="47388" numCol="1" anchor="b" anchorCtr="0" compatLnSpc="1">
            <a:prstTxWarp prst="textNoShape">
              <a:avLst/>
            </a:prstTxWarp>
          </a:bodyPr>
          <a:lstStyle>
            <a:lvl1pPr algn="r" defTabSz="947738">
              <a:defRPr kumimoji="0" sz="1200" smtClean="0">
                <a:ea typeface="宋体" panose="02010600030101010101" pitchFamily="2" charset="-122"/>
              </a:defRPr>
            </a:lvl1pPr>
          </a:lstStyle>
          <a:p>
            <a:pPr>
              <a:defRPr/>
            </a:pPr>
            <a:fld id="{2C8B0062-8549-4CCB-A3E7-8539997147CF}"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idx="4294967295"/>
          </p:nvPr>
        </p:nvSpPr>
        <p:spPr>
          <a:xfrm>
            <a:off x="781050" y="768350"/>
            <a:ext cx="5541963" cy="3836988"/>
          </a:xfrm>
        </p:spPr>
      </p:sp>
      <p:sp>
        <p:nvSpPr>
          <p:cNvPr id="30723" name="Rectangle 3"/>
          <p:cNvSpPr>
            <a:spLocks noGrp="1" noChangeArrowheads="1"/>
          </p:cNvSpPr>
          <p:nvPr>
            <p:ph type="body" idx="4294967295"/>
          </p:nvPr>
        </p:nvSpPr>
        <p:spPr/>
        <p:txBody>
          <a:bodyPr>
            <a:prstTxWarp prst="textNoShape">
              <a:avLst/>
            </a:prstTxWarp>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28611F60-59EA-4D3B-86D8-A740FE564607}"/>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5" name="圖片 1" descr="圖片 1">
            <a:extLst>
              <a:ext uri="{FF2B5EF4-FFF2-40B4-BE49-F238E27FC236}">
                <a16:creationId xmlns="" xmlns:a16="http://schemas.microsoft.com/office/drawing/2014/main" id="{30AF386B-2369-4F72-8CC5-D77CC28C3DE6}"/>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ctrTitle"/>
          </p:nvPr>
        </p:nvSpPr>
        <p:spPr>
          <a:xfrm>
            <a:off x="1238250" y="1122363"/>
            <a:ext cx="74295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6" name="日期占位符 3">
            <a:extLst>
              <a:ext uri="{FF2B5EF4-FFF2-40B4-BE49-F238E27FC236}">
                <a16:creationId xmlns="" xmlns:a16="http://schemas.microsoft.com/office/drawing/2014/main" id="{A66F4B31-B5FB-41EB-9FB3-6BA45B63D2C7}"/>
              </a:ext>
            </a:extLst>
          </p:cNvPr>
          <p:cNvSpPr>
            <a:spLocks noGrp="1"/>
          </p:cNvSpPr>
          <p:nvPr>
            <p:ph type="dt" sz="half" idx="10"/>
          </p:nvPr>
        </p:nvSpPr>
        <p:spPr/>
        <p:txBody>
          <a:bodyPr/>
          <a:lstStyle>
            <a:lvl1pPr>
              <a:defRPr/>
            </a:lvl1pPr>
          </a:lstStyle>
          <a:p>
            <a:pPr>
              <a:defRPr/>
            </a:pPr>
            <a:fld id="{BBB2D8EF-962A-4C9A-B3B4-2DF61C4EE863}" type="datetime1">
              <a:rPr lang="en-US" altLang="zh-CN" smtClean="0"/>
              <a:pPr>
                <a:defRPr/>
              </a:pPr>
              <a:t>12/22/2020</a:t>
            </a:fld>
            <a:endParaRPr lang="en-US" altLang="zh-CN"/>
          </a:p>
        </p:txBody>
      </p:sp>
      <p:sp>
        <p:nvSpPr>
          <p:cNvPr id="7" name="页脚占位符 4">
            <a:extLst>
              <a:ext uri="{FF2B5EF4-FFF2-40B4-BE49-F238E27FC236}">
                <a16:creationId xmlns="" xmlns:a16="http://schemas.microsoft.com/office/drawing/2014/main" id="{0A030C4D-40A0-4CCA-9FB7-AE3D8AF052A3}"/>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8" name="幻灯片编号占位符 5">
            <a:extLst>
              <a:ext uri="{FF2B5EF4-FFF2-40B4-BE49-F238E27FC236}">
                <a16:creationId xmlns="" xmlns:a16="http://schemas.microsoft.com/office/drawing/2014/main" id="{9F543252-F107-4EC9-9774-E13DBC097FD9}"/>
              </a:ext>
            </a:extLst>
          </p:cNvPr>
          <p:cNvSpPr>
            <a:spLocks noGrp="1"/>
          </p:cNvSpPr>
          <p:nvPr>
            <p:ph type="sldNum" sz="quarter" idx="12"/>
          </p:nvPr>
        </p:nvSpPr>
        <p:spPr/>
        <p:txBody>
          <a:bodyPr/>
          <a:lstStyle>
            <a:lvl1pPr>
              <a:defRPr smtClean="0"/>
            </a:lvl1pPr>
          </a:lstStyle>
          <a:p>
            <a:pPr>
              <a:defRPr/>
            </a:pPr>
            <a:fld id="{74A6CF18-276B-4DFF-8497-2B8344353108}" type="slidenum">
              <a:rPr lang="zh-CN" altLang="en-US"/>
              <a:pPr>
                <a:defRPr/>
              </a:pPr>
              <a:t>‹#›</a:t>
            </a:fld>
            <a:endParaRPr lang="en-US" altLang="zh-CN"/>
          </a:p>
        </p:txBody>
      </p:sp>
    </p:spTree>
    <p:extLst>
      <p:ext uri="{BB962C8B-B14F-4D97-AF65-F5344CB8AC3E}">
        <p14:creationId xmlns="" xmlns:p14="http://schemas.microsoft.com/office/powerpoint/2010/main" val="229360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71E0AFB-518B-4DF4-AC6C-24E0FF8B5C1F}"/>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5" name="圖片 1" descr="圖片 1">
            <a:extLst>
              <a:ext uri="{FF2B5EF4-FFF2-40B4-BE49-F238E27FC236}">
                <a16:creationId xmlns="" xmlns:a16="http://schemas.microsoft.com/office/drawing/2014/main" id="{07AB48C7-2344-47B4-A538-0EC0FF41DD4D}"/>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占位符 3">
            <a:extLst>
              <a:ext uri="{FF2B5EF4-FFF2-40B4-BE49-F238E27FC236}">
                <a16:creationId xmlns="" xmlns:a16="http://schemas.microsoft.com/office/drawing/2014/main" id="{35CC21F2-A682-49DD-87A3-5BE9332D08FB}"/>
              </a:ext>
            </a:extLst>
          </p:cNvPr>
          <p:cNvSpPr>
            <a:spLocks noGrp="1"/>
          </p:cNvSpPr>
          <p:nvPr>
            <p:ph type="dt" sz="half" idx="10"/>
          </p:nvPr>
        </p:nvSpPr>
        <p:spPr/>
        <p:txBody>
          <a:bodyPr/>
          <a:lstStyle>
            <a:lvl1pPr>
              <a:defRPr/>
            </a:lvl1pPr>
          </a:lstStyle>
          <a:p>
            <a:pPr>
              <a:defRPr/>
            </a:pPr>
            <a:fld id="{869DC95E-2EF2-4064-A283-F89EE3882D40}" type="datetime1">
              <a:rPr lang="en-US" altLang="zh-CN" smtClean="0"/>
              <a:pPr>
                <a:defRPr/>
              </a:pPr>
              <a:t>12/22/2020</a:t>
            </a:fld>
            <a:endParaRPr lang="en-US" altLang="zh-CN"/>
          </a:p>
        </p:txBody>
      </p:sp>
      <p:sp>
        <p:nvSpPr>
          <p:cNvPr id="7" name="页脚占位符 4">
            <a:extLst>
              <a:ext uri="{FF2B5EF4-FFF2-40B4-BE49-F238E27FC236}">
                <a16:creationId xmlns="" xmlns:a16="http://schemas.microsoft.com/office/drawing/2014/main" id="{60C93841-B5E7-477A-AF66-60A3196D1181}"/>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8" name="幻灯片编号占位符 5">
            <a:extLst>
              <a:ext uri="{FF2B5EF4-FFF2-40B4-BE49-F238E27FC236}">
                <a16:creationId xmlns="" xmlns:a16="http://schemas.microsoft.com/office/drawing/2014/main" id="{4C6A8848-4BBD-4E87-BB39-E407C161E31E}"/>
              </a:ext>
            </a:extLst>
          </p:cNvPr>
          <p:cNvSpPr>
            <a:spLocks noGrp="1"/>
          </p:cNvSpPr>
          <p:nvPr>
            <p:ph type="sldNum" sz="quarter" idx="12"/>
          </p:nvPr>
        </p:nvSpPr>
        <p:spPr/>
        <p:txBody>
          <a:bodyPr/>
          <a:lstStyle>
            <a:lvl1pPr>
              <a:defRPr smtClean="0"/>
            </a:lvl1pPr>
          </a:lstStyle>
          <a:p>
            <a:pPr>
              <a:defRPr/>
            </a:pPr>
            <a:fld id="{E9EF2144-C775-4CF0-8507-5949B47E8C9C}" type="slidenum">
              <a:rPr lang="zh-CN" altLang="en-US"/>
              <a:pPr>
                <a:defRPr/>
              </a:pPr>
              <a:t>‹#›</a:t>
            </a:fld>
            <a:endParaRPr lang="en-US" altLang="zh-CN"/>
          </a:p>
        </p:txBody>
      </p:sp>
    </p:spTree>
    <p:extLst>
      <p:ext uri="{BB962C8B-B14F-4D97-AF65-F5344CB8AC3E}">
        <p14:creationId xmlns="" xmlns:p14="http://schemas.microsoft.com/office/powerpoint/2010/main" val="15798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9"/>
            <a:ext cx="222885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39"/>
            <a:ext cx="652145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占位符 3">
            <a:extLst>
              <a:ext uri="{FF2B5EF4-FFF2-40B4-BE49-F238E27FC236}">
                <a16:creationId xmlns="" xmlns:a16="http://schemas.microsoft.com/office/drawing/2014/main" id="{A45E5EF6-630E-4012-8088-72A026AE0CE1}"/>
              </a:ext>
            </a:extLst>
          </p:cNvPr>
          <p:cNvSpPr>
            <a:spLocks noGrp="1"/>
          </p:cNvSpPr>
          <p:nvPr>
            <p:ph type="dt" sz="half" idx="10"/>
          </p:nvPr>
        </p:nvSpPr>
        <p:spPr/>
        <p:txBody>
          <a:bodyPr/>
          <a:lstStyle>
            <a:lvl1pPr>
              <a:defRPr/>
            </a:lvl1pPr>
          </a:lstStyle>
          <a:p>
            <a:pPr>
              <a:defRPr/>
            </a:pPr>
            <a:fld id="{C715DBD6-05DA-482A-87EC-ECE02453EA5F}" type="datetime1">
              <a:rPr lang="en-US" altLang="zh-CN" smtClean="0"/>
              <a:pPr>
                <a:defRPr/>
              </a:pPr>
              <a:t>12/22/2020</a:t>
            </a:fld>
            <a:endParaRPr lang="en-US" altLang="zh-CN"/>
          </a:p>
        </p:txBody>
      </p:sp>
      <p:sp>
        <p:nvSpPr>
          <p:cNvPr id="5" name="页脚占位符 4">
            <a:extLst>
              <a:ext uri="{FF2B5EF4-FFF2-40B4-BE49-F238E27FC236}">
                <a16:creationId xmlns="" xmlns:a16="http://schemas.microsoft.com/office/drawing/2014/main" id="{B10B6880-F99B-497A-ABE7-02D8D62B8D9B}"/>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6" name="幻灯片编号占位符 5">
            <a:extLst>
              <a:ext uri="{FF2B5EF4-FFF2-40B4-BE49-F238E27FC236}">
                <a16:creationId xmlns="" xmlns:a16="http://schemas.microsoft.com/office/drawing/2014/main" id="{C9C4B3B4-7B65-4E59-84CA-646184447CCA}"/>
              </a:ext>
            </a:extLst>
          </p:cNvPr>
          <p:cNvSpPr>
            <a:spLocks noGrp="1"/>
          </p:cNvSpPr>
          <p:nvPr>
            <p:ph type="sldNum" sz="quarter" idx="12"/>
          </p:nvPr>
        </p:nvSpPr>
        <p:spPr/>
        <p:txBody>
          <a:bodyPr/>
          <a:lstStyle>
            <a:lvl1pPr>
              <a:defRPr/>
            </a:lvl1pPr>
          </a:lstStyle>
          <a:p>
            <a:pPr>
              <a:defRPr/>
            </a:pPr>
            <a:fld id="{4FA3EF9C-8E10-4D43-AF55-E0E715D70354}" type="slidenum">
              <a:rPr lang="zh-CN" altLang="en-US"/>
              <a:pPr>
                <a:defRPr/>
              </a:pPr>
              <a:t>‹#›</a:t>
            </a:fld>
            <a:endParaRPr lang="en-US" altLang="zh-CN"/>
          </a:p>
        </p:txBody>
      </p:sp>
    </p:spTree>
    <p:extLst>
      <p:ext uri="{BB962C8B-B14F-4D97-AF65-F5344CB8AC3E}">
        <p14:creationId xmlns="" xmlns:p14="http://schemas.microsoft.com/office/powerpoint/2010/main" val="328885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2B2A3EE7-5474-4F2E-B4BD-E05B134E606E}"/>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5" name="圖片 1" descr="圖片 1">
            <a:extLst>
              <a:ext uri="{FF2B5EF4-FFF2-40B4-BE49-F238E27FC236}">
                <a16:creationId xmlns="" xmlns:a16="http://schemas.microsoft.com/office/drawing/2014/main" id="{3265D249-48BC-4B68-A583-A518A1311BA5}"/>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占位符 3">
            <a:extLst>
              <a:ext uri="{FF2B5EF4-FFF2-40B4-BE49-F238E27FC236}">
                <a16:creationId xmlns="" xmlns:a16="http://schemas.microsoft.com/office/drawing/2014/main" id="{F21AC29B-E9EA-4A78-B923-DEE32CE70636}"/>
              </a:ext>
            </a:extLst>
          </p:cNvPr>
          <p:cNvSpPr>
            <a:spLocks noGrp="1"/>
          </p:cNvSpPr>
          <p:nvPr>
            <p:ph type="dt" sz="half" idx="10"/>
          </p:nvPr>
        </p:nvSpPr>
        <p:spPr/>
        <p:txBody>
          <a:bodyPr/>
          <a:lstStyle>
            <a:lvl1pPr>
              <a:defRPr/>
            </a:lvl1pPr>
          </a:lstStyle>
          <a:p>
            <a:pPr>
              <a:defRPr/>
            </a:pPr>
            <a:fld id="{6A397100-CA95-4212-AA3E-5778012C78B1}" type="datetime1">
              <a:rPr lang="en-US" altLang="zh-CN" smtClean="0"/>
              <a:pPr>
                <a:defRPr/>
              </a:pPr>
              <a:t>12/22/2020</a:t>
            </a:fld>
            <a:endParaRPr lang="en-US" altLang="zh-CN"/>
          </a:p>
        </p:txBody>
      </p:sp>
      <p:sp>
        <p:nvSpPr>
          <p:cNvPr id="7" name="页脚占位符 4">
            <a:extLst>
              <a:ext uri="{FF2B5EF4-FFF2-40B4-BE49-F238E27FC236}">
                <a16:creationId xmlns="" xmlns:a16="http://schemas.microsoft.com/office/drawing/2014/main" id="{6A8E3F3A-869E-4EDC-A44D-92D40043ADFD}"/>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8" name="幻灯片编号占位符 5">
            <a:extLst>
              <a:ext uri="{FF2B5EF4-FFF2-40B4-BE49-F238E27FC236}">
                <a16:creationId xmlns="" xmlns:a16="http://schemas.microsoft.com/office/drawing/2014/main" id="{1673082A-91FE-41AA-BE08-D8919F0E7BAC}"/>
              </a:ext>
            </a:extLst>
          </p:cNvPr>
          <p:cNvSpPr>
            <a:spLocks noGrp="1"/>
          </p:cNvSpPr>
          <p:nvPr>
            <p:ph type="sldNum" sz="quarter" idx="12"/>
          </p:nvPr>
        </p:nvSpPr>
        <p:spPr/>
        <p:txBody>
          <a:bodyPr/>
          <a:lstStyle>
            <a:lvl1pPr>
              <a:defRPr smtClean="0"/>
            </a:lvl1pPr>
          </a:lstStyle>
          <a:p>
            <a:pPr>
              <a:defRPr/>
            </a:pPr>
            <a:fld id="{1F1FE229-0F45-486E-B371-DD8183B74319}" type="slidenum">
              <a:rPr lang="zh-CN" altLang="en-US"/>
              <a:pPr>
                <a:defRPr/>
              </a:pPr>
              <a:t>‹#›</a:t>
            </a:fld>
            <a:endParaRPr lang="en-US" altLang="zh-CN"/>
          </a:p>
        </p:txBody>
      </p:sp>
    </p:spTree>
    <p:extLst>
      <p:ext uri="{BB962C8B-B14F-4D97-AF65-F5344CB8AC3E}">
        <p14:creationId xmlns="" xmlns:p14="http://schemas.microsoft.com/office/powerpoint/2010/main" val="309956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C5F1443-1A54-443A-A893-676EA2420200}"/>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5" name="圖片 1" descr="圖片 1">
            <a:extLst>
              <a:ext uri="{FF2B5EF4-FFF2-40B4-BE49-F238E27FC236}">
                <a16:creationId xmlns="" xmlns:a16="http://schemas.microsoft.com/office/drawing/2014/main" id="{B65442FD-032A-4288-98B3-28B6FF4ABB4D}"/>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75879" y="4589465"/>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6" name="日期占位符 3">
            <a:extLst>
              <a:ext uri="{FF2B5EF4-FFF2-40B4-BE49-F238E27FC236}">
                <a16:creationId xmlns="" xmlns:a16="http://schemas.microsoft.com/office/drawing/2014/main" id="{BDE39137-1EEE-42CB-8016-95EC0E2C74D4}"/>
              </a:ext>
            </a:extLst>
          </p:cNvPr>
          <p:cNvSpPr>
            <a:spLocks noGrp="1"/>
          </p:cNvSpPr>
          <p:nvPr>
            <p:ph type="dt" sz="half" idx="10"/>
          </p:nvPr>
        </p:nvSpPr>
        <p:spPr/>
        <p:txBody>
          <a:bodyPr/>
          <a:lstStyle>
            <a:lvl1pPr>
              <a:defRPr/>
            </a:lvl1pPr>
          </a:lstStyle>
          <a:p>
            <a:pPr>
              <a:defRPr/>
            </a:pPr>
            <a:fld id="{13D10C78-2007-420B-89D9-717D424EC95A}" type="datetime1">
              <a:rPr lang="en-US" altLang="zh-CN" smtClean="0"/>
              <a:pPr>
                <a:defRPr/>
              </a:pPr>
              <a:t>12/22/2020</a:t>
            </a:fld>
            <a:endParaRPr lang="en-US" altLang="zh-CN"/>
          </a:p>
        </p:txBody>
      </p:sp>
      <p:sp>
        <p:nvSpPr>
          <p:cNvPr id="7" name="页脚占位符 4">
            <a:extLst>
              <a:ext uri="{FF2B5EF4-FFF2-40B4-BE49-F238E27FC236}">
                <a16:creationId xmlns="" xmlns:a16="http://schemas.microsoft.com/office/drawing/2014/main" id="{458A0D56-C10B-4F0F-8EA8-CADCD71DA65E}"/>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8" name="幻灯片编号占位符 5">
            <a:extLst>
              <a:ext uri="{FF2B5EF4-FFF2-40B4-BE49-F238E27FC236}">
                <a16:creationId xmlns="" xmlns:a16="http://schemas.microsoft.com/office/drawing/2014/main" id="{1AA36356-8C17-46F8-9730-4F558A741173}"/>
              </a:ext>
            </a:extLst>
          </p:cNvPr>
          <p:cNvSpPr>
            <a:spLocks noGrp="1"/>
          </p:cNvSpPr>
          <p:nvPr>
            <p:ph type="sldNum" sz="quarter" idx="12"/>
          </p:nvPr>
        </p:nvSpPr>
        <p:spPr/>
        <p:txBody>
          <a:bodyPr/>
          <a:lstStyle>
            <a:lvl1pPr>
              <a:defRPr smtClean="0"/>
            </a:lvl1pPr>
          </a:lstStyle>
          <a:p>
            <a:pPr>
              <a:defRPr/>
            </a:pPr>
            <a:fld id="{2C251CAF-06F4-4E3E-8AF1-EE6C111A80CE}" type="slidenum">
              <a:rPr lang="zh-CN" altLang="en-US"/>
              <a:pPr>
                <a:defRPr/>
              </a:pPr>
              <a:t>‹#›</a:t>
            </a:fld>
            <a:endParaRPr lang="en-US" altLang="zh-CN"/>
          </a:p>
        </p:txBody>
      </p:sp>
    </p:spTree>
    <p:extLst>
      <p:ext uri="{BB962C8B-B14F-4D97-AF65-F5344CB8AC3E}">
        <p14:creationId xmlns="" xmlns:p14="http://schemas.microsoft.com/office/powerpoint/2010/main" val="45235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矩形 3">
            <a:extLst>
              <a:ext uri="{FF2B5EF4-FFF2-40B4-BE49-F238E27FC236}">
                <a16:creationId xmlns="" xmlns:a16="http://schemas.microsoft.com/office/drawing/2014/main" id="{80669D4F-2700-43D9-A700-928E9158A2F3}"/>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6" name="圖片 1" descr="圖片 1">
            <a:extLst>
              <a:ext uri="{FF2B5EF4-FFF2-40B4-BE49-F238E27FC236}">
                <a16:creationId xmlns="" xmlns:a16="http://schemas.microsoft.com/office/drawing/2014/main" id="{2BF4E4EC-14FA-42F1-B161-258180D7BD03}"/>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95300" y="1600202"/>
            <a:ext cx="437515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35550" y="1600202"/>
            <a:ext cx="437515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占位符 3">
            <a:extLst>
              <a:ext uri="{FF2B5EF4-FFF2-40B4-BE49-F238E27FC236}">
                <a16:creationId xmlns="" xmlns:a16="http://schemas.microsoft.com/office/drawing/2014/main" id="{0B9D7AF1-FE77-4A34-91B9-8F54B9932FB5}"/>
              </a:ext>
            </a:extLst>
          </p:cNvPr>
          <p:cNvSpPr>
            <a:spLocks noGrp="1"/>
          </p:cNvSpPr>
          <p:nvPr>
            <p:ph type="dt" sz="half" idx="10"/>
          </p:nvPr>
        </p:nvSpPr>
        <p:spPr/>
        <p:txBody>
          <a:bodyPr/>
          <a:lstStyle>
            <a:lvl1pPr>
              <a:defRPr/>
            </a:lvl1pPr>
          </a:lstStyle>
          <a:p>
            <a:pPr>
              <a:defRPr/>
            </a:pPr>
            <a:fld id="{80437D0A-D5A4-4A44-BD61-0E4130B0FB7E}" type="datetime1">
              <a:rPr lang="en-US" altLang="zh-CN" smtClean="0"/>
              <a:pPr>
                <a:defRPr/>
              </a:pPr>
              <a:t>12/22/2020</a:t>
            </a:fld>
            <a:endParaRPr lang="en-US" altLang="zh-CN"/>
          </a:p>
        </p:txBody>
      </p:sp>
      <p:sp>
        <p:nvSpPr>
          <p:cNvPr id="8" name="页脚占位符 4">
            <a:extLst>
              <a:ext uri="{FF2B5EF4-FFF2-40B4-BE49-F238E27FC236}">
                <a16:creationId xmlns="" xmlns:a16="http://schemas.microsoft.com/office/drawing/2014/main" id="{31EFD68A-A52C-4608-AA5B-7FE485E6329A}"/>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9" name="幻灯片编号占位符 5">
            <a:extLst>
              <a:ext uri="{FF2B5EF4-FFF2-40B4-BE49-F238E27FC236}">
                <a16:creationId xmlns="" xmlns:a16="http://schemas.microsoft.com/office/drawing/2014/main" id="{B92127D0-5397-4BC8-BE96-1AF123C17543}"/>
              </a:ext>
            </a:extLst>
          </p:cNvPr>
          <p:cNvSpPr>
            <a:spLocks noGrp="1"/>
          </p:cNvSpPr>
          <p:nvPr>
            <p:ph type="sldNum" sz="quarter" idx="12"/>
          </p:nvPr>
        </p:nvSpPr>
        <p:spPr/>
        <p:txBody>
          <a:bodyPr/>
          <a:lstStyle>
            <a:lvl1pPr>
              <a:defRPr smtClean="0"/>
            </a:lvl1pPr>
          </a:lstStyle>
          <a:p>
            <a:pPr>
              <a:defRPr/>
            </a:pPr>
            <a:fld id="{33579FE7-7677-4F25-8A01-284EEB078396}" type="slidenum">
              <a:rPr lang="zh-CN" altLang="en-US"/>
              <a:pPr>
                <a:defRPr/>
              </a:pPr>
              <a:t>‹#›</a:t>
            </a:fld>
            <a:endParaRPr lang="en-US" altLang="zh-CN"/>
          </a:p>
        </p:txBody>
      </p:sp>
    </p:spTree>
    <p:extLst>
      <p:ext uri="{BB962C8B-B14F-4D97-AF65-F5344CB8AC3E}">
        <p14:creationId xmlns="" xmlns:p14="http://schemas.microsoft.com/office/powerpoint/2010/main" val="179366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矩形 3">
            <a:extLst>
              <a:ext uri="{FF2B5EF4-FFF2-40B4-BE49-F238E27FC236}">
                <a16:creationId xmlns="" xmlns:a16="http://schemas.microsoft.com/office/drawing/2014/main" id="{7E508773-693A-4B81-B1EA-382403552D0E}"/>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8" name="圖片 1" descr="圖片 1">
            <a:extLst>
              <a:ext uri="{FF2B5EF4-FFF2-40B4-BE49-F238E27FC236}">
                <a16:creationId xmlns="" xmlns:a16="http://schemas.microsoft.com/office/drawing/2014/main" id="{CEC1CE05-1FB9-473B-91E7-544A1A142173}"/>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a:xfrm>
            <a:off x="682758" y="365126"/>
            <a:ext cx="8543925"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82758" y="2505075"/>
            <a:ext cx="419113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14913" y="2505075"/>
            <a:ext cx="421177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日期占位符 3">
            <a:extLst>
              <a:ext uri="{FF2B5EF4-FFF2-40B4-BE49-F238E27FC236}">
                <a16:creationId xmlns="" xmlns:a16="http://schemas.microsoft.com/office/drawing/2014/main" id="{F42C790A-A704-455F-A6D4-67A57645CF17}"/>
              </a:ext>
            </a:extLst>
          </p:cNvPr>
          <p:cNvSpPr>
            <a:spLocks noGrp="1"/>
          </p:cNvSpPr>
          <p:nvPr>
            <p:ph type="dt" sz="half" idx="10"/>
          </p:nvPr>
        </p:nvSpPr>
        <p:spPr/>
        <p:txBody>
          <a:bodyPr/>
          <a:lstStyle>
            <a:lvl1pPr>
              <a:defRPr/>
            </a:lvl1pPr>
          </a:lstStyle>
          <a:p>
            <a:pPr>
              <a:defRPr/>
            </a:pPr>
            <a:fld id="{FFC74B69-D70C-4690-B45B-7F3DFD9CB48A}" type="datetime1">
              <a:rPr lang="en-US" altLang="zh-CN" smtClean="0"/>
              <a:pPr>
                <a:defRPr/>
              </a:pPr>
              <a:t>12/22/2020</a:t>
            </a:fld>
            <a:endParaRPr lang="en-US" altLang="zh-CN"/>
          </a:p>
        </p:txBody>
      </p:sp>
      <p:sp>
        <p:nvSpPr>
          <p:cNvPr id="10" name="页脚占位符 4">
            <a:extLst>
              <a:ext uri="{FF2B5EF4-FFF2-40B4-BE49-F238E27FC236}">
                <a16:creationId xmlns="" xmlns:a16="http://schemas.microsoft.com/office/drawing/2014/main" id="{E91588FF-8E2F-4EFA-8F95-A4A9F661F8D6}"/>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11" name="幻灯片编号占位符 5">
            <a:extLst>
              <a:ext uri="{FF2B5EF4-FFF2-40B4-BE49-F238E27FC236}">
                <a16:creationId xmlns="" xmlns:a16="http://schemas.microsoft.com/office/drawing/2014/main" id="{18A1D605-72FE-4072-A4FC-42C93EFE7D16}"/>
              </a:ext>
            </a:extLst>
          </p:cNvPr>
          <p:cNvSpPr>
            <a:spLocks noGrp="1"/>
          </p:cNvSpPr>
          <p:nvPr>
            <p:ph type="sldNum" sz="quarter" idx="12"/>
          </p:nvPr>
        </p:nvSpPr>
        <p:spPr/>
        <p:txBody>
          <a:bodyPr/>
          <a:lstStyle>
            <a:lvl1pPr>
              <a:defRPr smtClean="0"/>
            </a:lvl1pPr>
          </a:lstStyle>
          <a:p>
            <a:pPr>
              <a:defRPr/>
            </a:pPr>
            <a:fld id="{8ABC6505-925C-43AE-8E4F-68238B131574}" type="slidenum">
              <a:rPr lang="zh-CN" altLang="en-US"/>
              <a:pPr>
                <a:defRPr/>
              </a:pPr>
              <a:t>‹#›</a:t>
            </a:fld>
            <a:endParaRPr lang="en-US" altLang="zh-CN"/>
          </a:p>
        </p:txBody>
      </p:sp>
    </p:spTree>
    <p:extLst>
      <p:ext uri="{BB962C8B-B14F-4D97-AF65-F5344CB8AC3E}">
        <p14:creationId xmlns="" xmlns:p14="http://schemas.microsoft.com/office/powerpoint/2010/main" val="235227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矩形 3">
            <a:extLst>
              <a:ext uri="{FF2B5EF4-FFF2-40B4-BE49-F238E27FC236}">
                <a16:creationId xmlns="" xmlns:a16="http://schemas.microsoft.com/office/drawing/2014/main" id="{4F4B6689-4EBF-44EE-8B7F-EC1002855125}"/>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4" name="圖片 1" descr="圖片 1">
            <a:extLst>
              <a:ext uri="{FF2B5EF4-FFF2-40B4-BE49-F238E27FC236}">
                <a16:creationId xmlns="" xmlns:a16="http://schemas.microsoft.com/office/drawing/2014/main" id="{BEC0671F-B43B-4CDB-8B7C-4CD263D8EA81}"/>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a:t>按一下以編輯母片標題樣式</a:t>
            </a:r>
          </a:p>
        </p:txBody>
      </p:sp>
      <p:sp>
        <p:nvSpPr>
          <p:cNvPr id="5" name="日期占位符 3">
            <a:extLst>
              <a:ext uri="{FF2B5EF4-FFF2-40B4-BE49-F238E27FC236}">
                <a16:creationId xmlns="" xmlns:a16="http://schemas.microsoft.com/office/drawing/2014/main" id="{024F810A-E4CE-4103-9DBE-92ABB705D1E2}"/>
              </a:ext>
            </a:extLst>
          </p:cNvPr>
          <p:cNvSpPr>
            <a:spLocks noGrp="1"/>
          </p:cNvSpPr>
          <p:nvPr>
            <p:ph type="dt" sz="half" idx="10"/>
          </p:nvPr>
        </p:nvSpPr>
        <p:spPr/>
        <p:txBody>
          <a:bodyPr/>
          <a:lstStyle>
            <a:lvl1pPr>
              <a:defRPr/>
            </a:lvl1pPr>
          </a:lstStyle>
          <a:p>
            <a:pPr>
              <a:defRPr/>
            </a:pPr>
            <a:fld id="{74C37FAE-9252-404C-A325-B6ACE4C79705}" type="datetime1">
              <a:rPr lang="en-US" altLang="zh-CN" smtClean="0"/>
              <a:pPr>
                <a:defRPr/>
              </a:pPr>
              <a:t>12/22/2020</a:t>
            </a:fld>
            <a:endParaRPr lang="en-US" altLang="zh-CN"/>
          </a:p>
        </p:txBody>
      </p:sp>
      <p:sp>
        <p:nvSpPr>
          <p:cNvPr id="6" name="页脚占位符 4">
            <a:extLst>
              <a:ext uri="{FF2B5EF4-FFF2-40B4-BE49-F238E27FC236}">
                <a16:creationId xmlns="" xmlns:a16="http://schemas.microsoft.com/office/drawing/2014/main" id="{0B20B673-52E8-4E53-9988-867AA6EB29DF}"/>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7" name="幻灯片编号占位符 5">
            <a:extLst>
              <a:ext uri="{FF2B5EF4-FFF2-40B4-BE49-F238E27FC236}">
                <a16:creationId xmlns="" xmlns:a16="http://schemas.microsoft.com/office/drawing/2014/main" id="{0FF856D7-A2B4-4286-8BAF-3BFD52294065}"/>
              </a:ext>
            </a:extLst>
          </p:cNvPr>
          <p:cNvSpPr>
            <a:spLocks noGrp="1"/>
          </p:cNvSpPr>
          <p:nvPr>
            <p:ph type="sldNum" sz="quarter" idx="12"/>
          </p:nvPr>
        </p:nvSpPr>
        <p:spPr/>
        <p:txBody>
          <a:bodyPr/>
          <a:lstStyle>
            <a:lvl1pPr>
              <a:defRPr smtClean="0"/>
            </a:lvl1pPr>
          </a:lstStyle>
          <a:p>
            <a:pPr>
              <a:defRPr/>
            </a:pPr>
            <a:fld id="{AD627728-5560-43EF-BABD-EF2E837CEA1A}" type="slidenum">
              <a:rPr lang="zh-CN" altLang="en-US"/>
              <a:pPr>
                <a:defRPr/>
              </a:pPr>
              <a:t>‹#›</a:t>
            </a:fld>
            <a:endParaRPr lang="en-US" altLang="zh-CN"/>
          </a:p>
        </p:txBody>
      </p:sp>
    </p:spTree>
    <p:extLst>
      <p:ext uri="{BB962C8B-B14F-4D97-AF65-F5344CB8AC3E}">
        <p14:creationId xmlns="" xmlns:p14="http://schemas.microsoft.com/office/powerpoint/2010/main" val="322631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3">
            <a:extLst>
              <a:ext uri="{FF2B5EF4-FFF2-40B4-BE49-F238E27FC236}">
                <a16:creationId xmlns="" xmlns:a16="http://schemas.microsoft.com/office/drawing/2014/main" id="{3A140659-B584-46C9-9A7D-A0AB98A8824E}"/>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3" name="圖片 1" descr="圖片 1">
            <a:extLst>
              <a:ext uri="{FF2B5EF4-FFF2-40B4-BE49-F238E27FC236}">
                <a16:creationId xmlns="" xmlns:a16="http://schemas.microsoft.com/office/drawing/2014/main" id="{49DB3A78-D183-4B5D-8AA1-9AF5A6FE6433}"/>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 name="日期占位符 3">
            <a:extLst>
              <a:ext uri="{FF2B5EF4-FFF2-40B4-BE49-F238E27FC236}">
                <a16:creationId xmlns="" xmlns:a16="http://schemas.microsoft.com/office/drawing/2014/main" id="{346D28B2-D555-4308-9734-3C1420EDF527}"/>
              </a:ext>
            </a:extLst>
          </p:cNvPr>
          <p:cNvSpPr>
            <a:spLocks noGrp="1"/>
          </p:cNvSpPr>
          <p:nvPr>
            <p:ph type="dt" sz="half" idx="10"/>
          </p:nvPr>
        </p:nvSpPr>
        <p:spPr/>
        <p:txBody>
          <a:bodyPr/>
          <a:lstStyle>
            <a:lvl1pPr>
              <a:defRPr/>
            </a:lvl1pPr>
          </a:lstStyle>
          <a:p>
            <a:pPr>
              <a:defRPr/>
            </a:pPr>
            <a:fld id="{6373E882-1C1F-4653-8DAC-858748148DB3}" type="datetime1">
              <a:rPr lang="en-US" altLang="zh-CN" smtClean="0"/>
              <a:pPr>
                <a:defRPr/>
              </a:pPr>
              <a:t>12/22/2020</a:t>
            </a:fld>
            <a:endParaRPr lang="en-US" altLang="zh-CN"/>
          </a:p>
        </p:txBody>
      </p:sp>
      <p:sp>
        <p:nvSpPr>
          <p:cNvPr id="5" name="页脚占位符 4">
            <a:extLst>
              <a:ext uri="{FF2B5EF4-FFF2-40B4-BE49-F238E27FC236}">
                <a16:creationId xmlns="" xmlns:a16="http://schemas.microsoft.com/office/drawing/2014/main" id="{B931BDEA-F970-44A2-949E-DD92E91F8383}"/>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6" name="幻灯片编号占位符 5">
            <a:extLst>
              <a:ext uri="{FF2B5EF4-FFF2-40B4-BE49-F238E27FC236}">
                <a16:creationId xmlns="" xmlns:a16="http://schemas.microsoft.com/office/drawing/2014/main" id="{8AA48CEC-552B-4876-95E1-572FCEB543E0}"/>
              </a:ext>
            </a:extLst>
          </p:cNvPr>
          <p:cNvSpPr>
            <a:spLocks noGrp="1"/>
          </p:cNvSpPr>
          <p:nvPr>
            <p:ph type="sldNum" sz="quarter" idx="12"/>
          </p:nvPr>
        </p:nvSpPr>
        <p:spPr/>
        <p:txBody>
          <a:bodyPr/>
          <a:lstStyle>
            <a:lvl1pPr>
              <a:defRPr smtClean="0"/>
            </a:lvl1pPr>
          </a:lstStyle>
          <a:p>
            <a:pPr>
              <a:defRPr/>
            </a:pPr>
            <a:fld id="{D9B31995-1701-45FC-AE9A-EACA53919648}" type="slidenum">
              <a:rPr lang="zh-CN" altLang="en-US"/>
              <a:pPr>
                <a:defRPr/>
              </a:pPr>
              <a:t>‹#›</a:t>
            </a:fld>
            <a:endParaRPr lang="en-US" altLang="zh-CN"/>
          </a:p>
        </p:txBody>
      </p:sp>
    </p:spTree>
    <p:extLst>
      <p:ext uri="{BB962C8B-B14F-4D97-AF65-F5344CB8AC3E}">
        <p14:creationId xmlns="" xmlns:p14="http://schemas.microsoft.com/office/powerpoint/2010/main" val="9538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3">
            <a:extLst>
              <a:ext uri="{FF2B5EF4-FFF2-40B4-BE49-F238E27FC236}">
                <a16:creationId xmlns="" xmlns:a16="http://schemas.microsoft.com/office/drawing/2014/main" id="{A434A3B6-511F-45F1-8877-C2B540550B42}"/>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6" name="圖片 1" descr="圖片 1">
            <a:extLst>
              <a:ext uri="{FF2B5EF4-FFF2-40B4-BE49-F238E27FC236}">
                <a16:creationId xmlns="" xmlns:a16="http://schemas.microsoft.com/office/drawing/2014/main" id="{7F71871E-DAF2-41F8-84C5-964118B431CE}"/>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a:xfrm>
            <a:off x="682759" y="457200"/>
            <a:ext cx="3195373"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7" name="日期占位符 3">
            <a:extLst>
              <a:ext uri="{FF2B5EF4-FFF2-40B4-BE49-F238E27FC236}">
                <a16:creationId xmlns="" xmlns:a16="http://schemas.microsoft.com/office/drawing/2014/main" id="{BAAE2D88-5D04-41BF-BFBE-ED6264EC45BA}"/>
              </a:ext>
            </a:extLst>
          </p:cNvPr>
          <p:cNvSpPr>
            <a:spLocks noGrp="1"/>
          </p:cNvSpPr>
          <p:nvPr>
            <p:ph type="dt" sz="half" idx="10"/>
          </p:nvPr>
        </p:nvSpPr>
        <p:spPr/>
        <p:txBody>
          <a:bodyPr/>
          <a:lstStyle>
            <a:lvl1pPr>
              <a:defRPr/>
            </a:lvl1pPr>
          </a:lstStyle>
          <a:p>
            <a:pPr>
              <a:defRPr/>
            </a:pPr>
            <a:fld id="{7A89CAA9-57A2-481D-885A-0EDD2B0BCBBD}" type="datetime1">
              <a:rPr lang="en-US" altLang="zh-CN" smtClean="0"/>
              <a:pPr>
                <a:defRPr/>
              </a:pPr>
              <a:t>12/22/2020</a:t>
            </a:fld>
            <a:endParaRPr lang="en-US" altLang="zh-CN"/>
          </a:p>
        </p:txBody>
      </p:sp>
      <p:sp>
        <p:nvSpPr>
          <p:cNvPr id="8" name="页脚占位符 4">
            <a:extLst>
              <a:ext uri="{FF2B5EF4-FFF2-40B4-BE49-F238E27FC236}">
                <a16:creationId xmlns="" xmlns:a16="http://schemas.microsoft.com/office/drawing/2014/main" id="{263BF041-966A-4261-8BB3-EFD3E3C64174}"/>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9" name="幻灯片编号占位符 5">
            <a:extLst>
              <a:ext uri="{FF2B5EF4-FFF2-40B4-BE49-F238E27FC236}">
                <a16:creationId xmlns="" xmlns:a16="http://schemas.microsoft.com/office/drawing/2014/main" id="{8692E0DC-FB4D-4F42-8A2E-84FE7C43E9CB}"/>
              </a:ext>
            </a:extLst>
          </p:cNvPr>
          <p:cNvSpPr>
            <a:spLocks noGrp="1"/>
          </p:cNvSpPr>
          <p:nvPr>
            <p:ph type="sldNum" sz="quarter" idx="12"/>
          </p:nvPr>
        </p:nvSpPr>
        <p:spPr/>
        <p:txBody>
          <a:bodyPr/>
          <a:lstStyle>
            <a:lvl1pPr>
              <a:defRPr smtClean="0"/>
            </a:lvl1pPr>
          </a:lstStyle>
          <a:p>
            <a:pPr>
              <a:defRPr/>
            </a:pPr>
            <a:fld id="{EBEA2E95-3330-4D98-A467-869D936E3293}" type="slidenum">
              <a:rPr lang="zh-CN" altLang="en-US"/>
              <a:pPr>
                <a:defRPr/>
              </a:pPr>
              <a:t>‹#›</a:t>
            </a:fld>
            <a:endParaRPr lang="en-US" altLang="zh-CN"/>
          </a:p>
        </p:txBody>
      </p:sp>
    </p:spTree>
    <p:extLst>
      <p:ext uri="{BB962C8B-B14F-4D97-AF65-F5344CB8AC3E}">
        <p14:creationId xmlns="" xmlns:p14="http://schemas.microsoft.com/office/powerpoint/2010/main" val="221796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3">
            <a:extLst>
              <a:ext uri="{FF2B5EF4-FFF2-40B4-BE49-F238E27FC236}">
                <a16:creationId xmlns="" xmlns:a16="http://schemas.microsoft.com/office/drawing/2014/main" id="{D104247E-45B6-4E9D-BA45-0A8814D0BE7C}"/>
              </a:ext>
            </a:extLst>
          </p:cNvPr>
          <p:cNvSpPr>
            <a:spLocks noChangeArrowheads="1"/>
          </p:cNvSpPr>
          <p:nvPr userDrawn="1"/>
        </p:nvSpPr>
        <p:spPr bwMode="auto">
          <a:xfrm>
            <a:off x="0" y="0"/>
            <a:ext cx="9906000" cy="825500"/>
          </a:xfrm>
          <a:prstGeom prst="rect">
            <a:avLst/>
          </a:prstGeom>
          <a:solidFill>
            <a:schemeClr val="accent1">
              <a:lumMod val="75000"/>
            </a:schemeClr>
          </a:solidFill>
          <a:ln>
            <a:noFill/>
          </a:ln>
        </p:spPr>
        <p:txBody>
          <a:bodyPr lIns="45718" tIns="45718" rIns="45718" bIns="45718" anchor="ctr"/>
          <a:lstStyle>
            <a:lvl1pPr>
              <a:defRPr sz="900">
                <a:solidFill>
                  <a:srgbClr val="3B3838"/>
                </a:solidFill>
                <a:latin typeface="PingFang TC Regular" charset="0"/>
                <a:ea typeface="宋体" panose="02010600030101010101" pitchFamily="2" charset="-122"/>
                <a:sym typeface="PingFang TC Regular" charset="0"/>
              </a:defRPr>
            </a:lvl1pPr>
            <a:lvl2pPr marL="742950" indent="-285750">
              <a:defRPr sz="900">
                <a:solidFill>
                  <a:srgbClr val="3B3838"/>
                </a:solidFill>
                <a:latin typeface="PingFang TC Regular" charset="0"/>
                <a:ea typeface="宋体" panose="02010600030101010101" pitchFamily="2" charset="-122"/>
                <a:sym typeface="PingFang TC Regular" charset="0"/>
              </a:defRPr>
            </a:lvl2pPr>
            <a:lvl3pPr marL="1143000" indent="-228600">
              <a:defRPr sz="900">
                <a:solidFill>
                  <a:srgbClr val="3B3838"/>
                </a:solidFill>
                <a:latin typeface="PingFang TC Regular" charset="0"/>
                <a:ea typeface="宋体" panose="02010600030101010101" pitchFamily="2" charset="-122"/>
                <a:sym typeface="PingFang TC Regular" charset="0"/>
              </a:defRPr>
            </a:lvl3pPr>
            <a:lvl4pPr marL="1600200" indent="-228600">
              <a:defRPr sz="900">
                <a:solidFill>
                  <a:srgbClr val="3B3838"/>
                </a:solidFill>
                <a:latin typeface="PingFang TC Regular" charset="0"/>
                <a:ea typeface="宋体" panose="02010600030101010101" pitchFamily="2" charset="-122"/>
                <a:sym typeface="PingFang TC Regular" charset="0"/>
              </a:defRPr>
            </a:lvl4pPr>
            <a:lvl5pPr marL="2057400" indent="-228600">
              <a:defRPr sz="900">
                <a:solidFill>
                  <a:srgbClr val="3B3838"/>
                </a:solidFill>
                <a:latin typeface="PingFang TC Regular" charset="0"/>
                <a:ea typeface="宋体" panose="02010600030101010101" pitchFamily="2" charset="-122"/>
                <a:sym typeface="PingFang TC Regular" charset="0"/>
              </a:defRPr>
            </a:lvl5pPr>
            <a:lvl6pPr marL="25146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6pPr>
            <a:lvl7pPr marL="29718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7pPr>
            <a:lvl8pPr marL="34290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8pPr>
            <a:lvl9pPr marL="3886200" indent="-228600" defTabSz="1006475" eaLnBrk="0" fontAlgn="base" hangingPunct="0">
              <a:lnSpc>
                <a:spcPts val="900"/>
              </a:lnSpc>
              <a:spcBef>
                <a:spcPct val="0"/>
              </a:spcBef>
              <a:spcAft>
                <a:spcPct val="0"/>
              </a:spcAft>
              <a:buFont typeface="Arial" panose="020B0604020202020204" pitchFamily="34" charset="0"/>
              <a:defRPr sz="900">
                <a:solidFill>
                  <a:srgbClr val="3B3838"/>
                </a:solidFill>
                <a:latin typeface="PingFang TC Regular" charset="0"/>
                <a:ea typeface="宋体" panose="02010600030101010101" pitchFamily="2" charset="-122"/>
                <a:sym typeface="PingFang TC Regular" charset="0"/>
              </a:defRPr>
            </a:lvl9pPr>
          </a:lstStyle>
          <a:p>
            <a:pPr algn="ctr">
              <a:defRPr/>
            </a:pPr>
            <a:endParaRPr lang="zh-CN" altLang="zh-CN" sz="900"/>
          </a:p>
        </p:txBody>
      </p:sp>
      <p:pic>
        <p:nvPicPr>
          <p:cNvPr id="6" name="圖片 1" descr="圖片 1">
            <a:extLst>
              <a:ext uri="{FF2B5EF4-FFF2-40B4-BE49-F238E27FC236}">
                <a16:creationId xmlns="" xmlns:a16="http://schemas.microsoft.com/office/drawing/2014/main" id="{C0F45509-A598-42DD-8F4E-8BC9D7F02DBA}"/>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653074" y="211140"/>
            <a:ext cx="202935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標題 1"/>
          <p:cNvSpPr>
            <a:spLocks noGrp="1"/>
          </p:cNvSpPr>
          <p:nvPr>
            <p:ph type="title"/>
          </p:nvPr>
        </p:nvSpPr>
        <p:spPr>
          <a:xfrm>
            <a:off x="682759" y="457200"/>
            <a:ext cx="3195373"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7" name="日期占位符 3">
            <a:extLst>
              <a:ext uri="{FF2B5EF4-FFF2-40B4-BE49-F238E27FC236}">
                <a16:creationId xmlns="" xmlns:a16="http://schemas.microsoft.com/office/drawing/2014/main" id="{71F38D3A-8FB2-4644-A461-28370D358E88}"/>
              </a:ext>
            </a:extLst>
          </p:cNvPr>
          <p:cNvSpPr>
            <a:spLocks noGrp="1"/>
          </p:cNvSpPr>
          <p:nvPr>
            <p:ph type="dt" sz="half" idx="10"/>
          </p:nvPr>
        </p:nvSpPr>
        <p:spPr/>
        <p:txBody>
          <a:bodyPr/>
          <a:lstStyle>
            <a:lvl1pPr>
              <a:defRPr/>
            </a:lvl1pPr>
          </a:lstStyle>
          <a:p>
            <a:pPr>
              <a:defRPr/>
            </a:pPr>
            <a:fld id="{39839417-F327-4C94-BF4A-895604AC73FA}" type="datetime1">
              <a:rPr lang="en-US" altLang="zh-CN" smtClean="0"/>
              <a:pPr>
                <a:defRPr/>
              </a:pPr>
              <a:t>12/22/2020</a:t>
            </a:fld>
            <a:endParaRPr lang="en-US" altLang="zh-CN"/>
          </a:p>
        </p:txBody>
      </p:sp>
      <p:sp>
        <p:nvSpPr>
          <p:cNvPr id="8" name="页脚占位符 4">
            <a:extLst>
              <a:ext uri="{FF2B5EF4-FFF2-40B4-BE49-F238E27FC236}">
                <a16:creationId xmlns="" xmlns:a16="http://schemas.microsoft.com/office/drawing/2014/main" id="{D0C28487-298A-41E1-8CF1-573F9E422D1B}"/>
              </a:ext>
            </a:extLst>
          </p:cNvPr>
          <p:cNvSpPr>
            <a:spLocks noGrp="1"/>
          </p:cNvSpPr>
          <p:nvPr>
            <p:ph type="ftr" sz="quarter" idx="11"/>
          </p:nvPr>
        </p:nvSpPr>
        <p:spPr/>
        <p:txBody>
          <a:bodyPr/>
          <a:lstStyle>
            <a:lvl1pPr>
              <a:defRPr/>
            </a:lvl1pPr>
          </a:lstStyle>
          <a:p>
            <a:pPr>
              <a:defRPr/>
            </a:pPr>
            <a:r>
              <a:rPr lang="zh-CN" altLang="en-US"/>
              <a:t>艾美特 </a:t>
            </a:r>
            <a:r>
              <a:rPr lang="en-US" altLang="zh-CN"/>
              <a:t>ppt </a:t>
            </a:r>
            <a:r>
              <a:rPr lang="zh-CN" altLang="en-US"/>
              <a:t>主题</a:t>
            </a:r>
          </a:p>
        </p:txBody>
      </p:sp>
      <p:sp>
        <p:nvSpPr>
          <p:cNvPr id="9" name="幻灯片编号占位符 5">
            <a:extLst>
              <a:ext uri="{FF2B5EF4-FFF2-40B4-BE49-F238E27FC236}">
                <a16:creationId xmlns="" xmlns:a16="http://schemas.microsoft.com/office/drawing/2014/main" id="{4B0EDFAE-D170-4E8A-83C4-658F1A178A05}"/>
              </a:ext>
            </a:extLst>
          </p:cNvPr>
          <p:cNvSpPr>
            <a:spLocks noGrp="1"/>
          </p:cNvSpPr>
          <p:nvPr>
            <p:ph type="sldNum" sz="quarter" idx="12"/>
          </p:nvPr>
        </p:nvSpPr>
        <p:spPr/>
        <p:txBody>
          <a:bodyPr/>
          <a:lstStyle>
            <a:lvl1pPr>
              <a:defRPr smtClean="0"/>
            </a:lvl1pPr>
          </a:lstStyle>
          <a:p>
            <a:pPr>
              <a:defRPr/>
            </a:pPr>
            <a:fld id="{ED65B6DD-2E6F-4368-B713-6444B8F8F8CE}" type="slidenum">
              <a:rPr lang="zh-CN" altLang="en-US"/>
              <a:pPr>
                <a:defRPr/>
              </a:pPr>
              <a:t>‹#›</a:t>
            </a:fld>
            <a:endParaRPr lang="en-US" altLang="zh-CN"/>
          </a:p>
        </p:txBody>
      </p:sp>
    </p:spTree>
    <p:extLst>
      <p:ext uri="{BB962C8B-B14F-4D97-AF65-F5344CB8AC3E}">
        <p14:creationId xmlns="" xmlns:p14="http://schemas.microsoft.com/office/powerpoint/2010/main" val="318973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 xmlns:a16="http://schemas.microsoft.com/office/drawing/2014/main" id="{826FD3BE-8A90-4954-AD73-1A5694BCD63E}"/>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 xmlns:a16="http://schemas.microsoft.com/office/drawing/2014/main" id="{9C0E535E-9EAF-4198-B698-3899E58D191A}"/>
              </a:ext>
            </a:extLst>
          </p:cNvPr>
          <p:cNvSpPr>
            <a:spLocks noGrp="1"/>
          </p:cNvSpPr>
          <p:nvPr>
            <p:ph type="body" idx="1"/>
          </p:nvPr>
        </p:nvSpPr>
        <p:spPr bwMode="auto">
          <a:xfrm>
            <a:off x="495300" y="1600202"/>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FFA2D6E-DE6D-4455-A090-8872C46798EF}"/>
              </a:ext>
            </a:extLst>
          </p:cNvPr>
          <p:cNvSpPr>
            <a:spLocks noGrp="1"/>
          </p:cNvSpPr>
          <p:nvPr>
            <p:ph type="dt" sz="half" idx="2"/>
          </p:nvPr>
        </p:nvSpPr>
        <p:spPr>
          <a:xfrm>
            <a:off x="495300" y="6356352"/>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1" sz="1200">
                <a:solidFill>
                  <a:srgbClr val="898989"/>
                </a:solidFill>
                <a:latin typeface="+mn-lt"/>
                <a:ea typeface="华文细黑"/>
                <a:cs typeface="+mn-cs"/>
              </a:defRPr>
            </a:lvl1pPr>
          </a:lstStyle>
          <a:p>
            <a:pPr>
              <a:defRPr/>
            </a:pPr>
            <a:fld id="{DBD6A64A-44A0-40A2-A9C0-7C84AB5F3418}" type="datetime1">
              <a:rPr lang="en-US" altLang="zh-CN" smtClean="0"/>
              <a:pPr>
                <a:defRPr/>
              </a:pPr>
              <a:t>12/22/2020</a:t>
            </a:fld>
            <a:endParaRPr lang="en-US" altLang="zh-CN"/>
          </a:p>
        </p:txBody>
      </p:sp>
      <p:sp>
        <p:nvSpPr>
          <p:cNvPr id="5" name="页脚占位符 4">
            <a:extLst>
              <a:ext uri="{FF2B5EF4-FFF2-40B4-BE49-F238E27FC236}">
                <a16:creationId xmlns="" xmlns:a16="http://schemas.microsoft.com/office/drawing/2014/main" id="{FB5EE204-93F6-4A50-8B67-C791EF5271B8}"/>
              </a:ext>
            </a:extLst>
          </p:cNvPr>
          <p:cNvSpPr>
            <a:spLocks noGrp="1"/>
          </p:cNvSpPr>
          <p:nvPr>
            <p:ph type="ftr" sz="quarter" idx="3"/>
          </p:nvPr>
        </p:nvSpPr>
        <p:spPr>
          <a:xfrm>
            <a:off x="3384550" y="6356352"/>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华文细黑" panose="02010600040101010101" pitchFamily="2" charset="-122"/>
                <a:ea typeface="华文细黑" panose="02010600040101010101" pitchFamily="2" charset="-122"/>
              </a:defRPr>
            </a:lvl1pPr>
          </a:lstStyle>
          <a:p>
            <a:pPr>
              <a:defRPr/>
            </a:pPr>
            <a:r>
              <a:rPr lang="zh-CN" altLang="en-US"/>
              <a:t>艾美特 </a:t>
            </a:r>
            <a:r>
              <a:rPr lang="en-US" altLang="zh-CN"/>
              <a:t>ppt </a:t>
            </a:r>
            <a:r>
              <a:rPr lang="zh-CN" altLang="en-US"/>
              <a:t>主题</a:t>
            </a:r>
          </a:p>
        </p:txBody>
      </p:sp>
      <p:sp>
        <p:nvSpPr>
          <p:cNvPr id="6" name="幻灯片编号占位符 5">
            <a:extLst>
              <a:ext uri="{FF2B5EF4-FFF2-40B4-BE49-F238E27FC236}">
                <a16:creationId xmlns="" xmlns:a16="http://schemas.microsoft.com/office/drawing/2014/main" id="{103E89F4-6554-4049-A8BF-67D8C0B5E4C0}"/>
              </a:ext>
            </a:extLst>
          </p:cNvPr>
          <p:cNvSpPr>
            <a:spLocks noGrp="1"/>
          </p:cNvSpPr>
          <p:nvPr>
            <p:ph type="sldNum" sz="quarter" idx="4"/>
          </p:nvPr>
        </p:nvSpPr>
        <p:spPr>
          <a:xfrm>
            <a:off x="7491346" y="6356352"/>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华文细黑" panose="02010600040101010101" pitchFamily="2" charset="-122"/>
                <a:ea typeface="华文细黑" panose="02010600040101010101" pitchFamily="2" charset="-122"/>
              </a:defRPr>
            </a:lvl1pPr>
          </a:lstStyle>
          <a:p>
            <a:pPr>
              <a:defRPr/>
            </a:pPr>
            <a:fld id="{850A3705-9A23-4B95-8710-E63C3C89FC26}" type="slidenum">
              <a:rPr lang="zh-CN" altLang="en-US"/>
              <a:pPr>
                <a:defRPr/>
              </a:pPr>
              <a:t>‹#›</a:t>
            </a:fld>
            <a:endParaRPr lang="en-US" altLang="zh-CN"/>
          </a:p>
        </p:txBody>
      </p:sp>
      <p:pic>
        <p:nvPicPr>
          <p:cNvPr id="1031" name="图片 10">
            <a:extLst>
              <a:ext uri="{FF2B5EF4-FFF2-40B4-BE49-F238E27FC236}">
                <a16:creationId xmlns="" xmlns:a16="http://schemas.microsoft.com/office/drawing/2014/main" id="{88537250-2959-46F2-86BD-2525FEA27043}"/>
              </a:ext>
            </a:extLst>
          </p:cNvPr>
          <p:cNvPicPr>
            <a:picLocks noChangeAspect="1"/>
          </p:cNvPicPr>
          <p:nvPr/>
        </p:nvPicPr>
        <p:blipFill>
          <a:blip r:embed="rId13">
            <a:extLst>
              <a:ext uri="{28A0092B-C50C-407E-A947-70E740481C1C}">
                <a14:useLocalDpi xmlns="" xmlns:a14="http://schemas.microsoft.com/office/drawing/2010/main" val="0"/>
              </a:ext>
            </a:extLst>
          </a:blip>
          <a:srcRect/>
          <a:stretch>
            <a:fillRect/>
          </a:stretch>
        </p:blipFill>
        <p:spPr bwMode="auto">
          <a:xfrm>
            <a:off x="7577403" y="336550"/>
            <a:ext cx="1931326"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696" r:id="rId11"/>
  </p:sldLayoutIdLst>
  <p:hf hdr="0" ftr="0" dt="0"/>
  <p:txStyles>
    <p:titleStyle>
      <a:lvl1pPr algn="l" defTabSz="457200" rtl="0" eaLnBrk="0" fontAlgn="base" hangingPunct="0">
        <a:spcBef>
          <a:spcPct val="0"/>
        </a:spcBef>
        <a:spcAft>
          <a:spcPct val="0"/>
        </a:spcAft>
        <a:defRPr kumimoji="1" sz="3200" kern="1200">
          <a:solidFill>
            <a:schemeClr val="tx1"/>
          </a:solidFill>
          <a:latin typeface="+mj-lt"/>
          <a:ea typeface="新細明體" panose="02020500000000000000" pitchFamily="18" charset="-120"/>
          <a:cs typeface="+mj-cs"/>
        </a:defRPr>
      </a:lvl1pPr>
      <a:lvl2pPr algn="l" defTabSz="457200" rtl="0" eaLnBrk="0" fontAlgn="base" hangingPunct="0">
        <a:spcBef>
          <a:spcPct val="0"/>
        </a:spcBef>
        <a:spcAft>
          <a:spcPct val="0"/>
        </a:spcAft>
        <a:defRPr kumimoji="1" sz="3200">
          <a:solidFill>
            <a:schemeClr val="tx1"/>
          </a:solidFill>
          <a:latin typeface="华文细黑"/>
          <a:ea typeface="新細明體" panose="02020500000000000000" pitchFamily="18" charset="-120"/>
          <a:cs typeface="华文细黑"/>
        </a:defRPr>
      </a:lvl2pPr>
      <a:lvl3pPr algn="l" defTabSz="457200" rtl="0" eaLnBrk="0" fontAlgn="base" hangingPunct="0">
        <a:spcBef>
          <a:spcPct val="0"/>
        </a:spcBef>
        <a:spcAft>
          <a:spcPct val="0"/>
        </a:spcAft>
        <a:defRPr kumimoji="1" sz="3200">
          <a:solidFill>
            <a:schemeClr val="tx1"/>
          </a:solidFill>
          <a:latin typeface="华文细黑"/>
          <a:ea typeface="新細明體" panose="02020500000000000000" pitchFamily="18" charset="-120"/>
          <a:cs typeface="华文细黑"/>
        </a:defRPr>
      </a:lvl3pPr>
      <a:lvl4pPr algn="l" defTabSz="457200" rtl="0" eaLnBrk="0" fontAlgn="base" hangingPunct="0">
        <a:spcBef>
          <a:spcPct val="0"/>
        </a:spcBef>
        <a:spcAft>
          <a:spcPct val="0"/>
        </a:spcAft>
        <a:defRPr kumimoji="1" sz="3200">
          <a:solidFill>
            <a:schemeClr val="tx1"/>
          </a:solidFill>
          <a:latin typeface="华文细黑"/>
          <a:ea typeface="新細明體" panose="02020500000000000000" pitchFamily="18" charset="-120"/>
          <a:cs typeface="华文细黑"/>
        </a:defRPr>
      </a:lvl4pPr>
      <a:lvl5pPr algn="l" defTabSz="457200" rtl="0" eaLnBrk="0" fontAlgn="base" hangingPunct="0">
        <a:spcBef>
          <a:spcPct val="0"/>
        </a:spcBef>
        <a:spcAft>
          <a:spcPct val="0"/>
        </a:spcAft>
        <a:defRPr kumimoji="1" sz="3200">
          <a:solidFill>
            <a:schemeClr val="tx1"/>
          </a:solidFill>
          <a:latin typeface="华文细黑"/>
          <a:ea typeface="新細明體" panose="02020500000000000000" pitchFamily="18" charset="-120"/>
          <a:cs typeface="华文细黑"/>
        </a:defRPr>
      </a:lvl5pPr>
      <a:lvl6pPr marL="457200" algn="l" defTabSz="457200" rtl="0" fontAlgn="base">
        <a:spcBef>
          <a:spcPct val="0"/>
        </a:spcBef>
        <a:spcAft>
          <a:spcPct val="0"/>
        </a:spcAft>
        <a:defRPr kumimoji="1" sz="3200">
          <a:solidFill>
            <a:schemeClr val="tx1"/>
          </a:solidFill>
          <a:latin typeface="华文细黑"/>
          <a:ea typeface="新細明體" panose="02020500000000000000" pitchFamily="18" charset="-120"/>
          <a:cs typeface="华文细黑"/>
        </a:defRPr>
      </a:lvl6pPr>
      <a:lvl7pPr marL="914400" algn="l" defTabSz="457200" rtl="0" fontAlgn="base">
        <a:spcBef>
          <a:spcPct val="0"/>
        </a:spcBef>
        <a:spcAft>
          <a:spcPct val="0"/>
        </a:spcAft>
        <a:defRPr kumimoji="1" sz="3200">
          <a:solidFill>
            <a:schemeClr val="tx1"/>
          </a:solidFill>
          <a:latin typeface="华文细黑"/>
          <a:ea typeface="新細明體" panose="02020500000000000000" pitchFamily="18" charset="-120"/>
          <a:cs typeface="华文细黑"/>
        </a:defRPr>
      </a:lvl7pPr>
      <a:lvl8pPr marL="1371600" algn="l" defTabSz="457200" rtl="0" fontAlgn="base">
        <a:spcBef>
          <a:spcPct val="0"/>
        </a:spcBef>
        <a:spcAft>
          <a:spcPct val="0"/>
        </a:spcAft>
        <a:defRPr kumimoji="1" sz="3200">
          <a:solidFill>
            <a:schemeClr val="tx1"/>
          </a:solidFill>
          <a:latin typeface="华文细黑"/>
          <a:ea typeface="新細明體" panose="02020500000000000000" pitchFamily="18" charset="-120"/>
          <a:cs typeface="华文细黑"/>
        </a:defRPr>
      </a:lvl8pPr>
      <a:lvl9pPr marL="1828800" algn="l" defTabSz="457200" rtl="0" fontAlgn="base">
        <a:spcBef>
          <a:spcPct val="0"/>
        </a:spcBef>
        <a:spcAft>
          <a:spcPct val="0"/>
        </a:spcAft>
        <a:defRPr kumimoji="1" sz="3200">
          <a:solidFill>
            <a:schemeClr val="tx1"/>
          </a:solidFill>
          <a:latin typeface="华文细黑"/>
          <a:ea typeface="新細明體" panose="02020500000000000000" pitchFamily="18" charset="-120"/>
          <a:cs typeface="华文细黑"/>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新細明體" panose="02020500000000000000" pitchFamily="18" charset="-12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新細明體" panose="02020500000000000000" pitchFamily="18" charset="-12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新細明體" panose="02020500000000000000" pitchFamily="18" charset="-12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新細明體" panose="02020500000000000000" pitchFamily="18" charset="-12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1600" kern="1200">
          <a:solidFill>
            <a:schemeClr val="tx1"/>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Grp="1" noChangeArrowheads="1"/>
          </p:cNvSpPr>
          <p:nvPr>
            <p:ph type="ctrTitle" idx="4294967295"/>
          </p:nvPr>
        </p:nvSpPr>
        <p:spPr>
          <a:xfrm>
            <a:off x="0" y="2214554"/>
            <a:ext cx="9906000" cy="2362200"/>
          </a:xfrm>
        </p:spPr>
        <p:txBody>
          <a:bodyPr/>
          <a:lstStyle/>
          <a:p>
            <a:pPr algn="ctr" eaLnBrk="1" hangingPunct="1"/>
            <a:r>
              <a:rPr lang="zh-CN" altLang="en-US" sz="3600" b="1" dirty="0">
                <a:latin typeface="Microsoft JhengHei" pitchFamily="34" charset="-120"/>
                <a:ea typeface="Microsoft JhengHei" pitchFamily="34" charset="-120"/>
              </a:rPr>
              <a:t>艾美特</a:t>
            </a:r>
            <a:r>
              <a:rPr lang="en-US" altLang="zh-TW" sz="3600" b="1" dirty="0">
                <a:latin typeface="Microsoft JhengHei" pitchFamily="34" charset="-120"/>
                <a:ea typeface="Microsoft JhengHei" pitchFamily="34" charset="-120"/>
              </a:rPr>
              <a:t>(</a:t>
            </a:r>
            <a:r>
              <a:rPr lang="zh-TW" altLang="en-US" sz="3600" b="1" dirty="0">
                <a:latin typeface="Microsoft JhengHei" pitchFamily="34" charset="-120"/>
                <a:ea typeface="Microsoft JhengHei" pitchFamily="34" charset="-120"/>
              </a:rPr>
              <a:t>開曼</a:t>
            </a:r>
            <a:r>
              <a:rPr lang="en-US" altLang="zh-TW" sz="3600" b="1" dirty="0">
                <a:latin typeface="Microsoft JhengHei" pitchFamily="34" charset="-120"/>
                <a:ea typeface="Microsoft JhengHei" pitchFamily="34" charset="-120"/>
              </a:rPr>
              <a:t>)</a:t>
            </a:r>
            <a:r>
              <a:rPr lang="zh-TW" altLang="en-US" sz="3600" b="1" dirty="0">
                <a:latin typeface="Microsoft JhengHei" pitchFamily="34" charset="-120"/>
                <a:ea typeface="Microsoft JhengHei" pitchFamily="34" charset="-120"/>
              </a:rPr>
              <a:t>國際有限公司</a:t>
            </a:r>
            <a:br>
              <a:rPr lang="zh-TW" altLang="en-US" sz="3600" b="1" dirty="0">
                <a:latin typeface="Microsoft JhengHei" pitchFamily="34" charset="-120"/>
                <a:ea typeface="Microsoft JhengHei" pitchFamily="34" charset="-120"/>
              </a:rPr>
            </a:br>
            <a:r>
              <a:rPr lang="en-US" altLang="zh-TW" sz="3600" b="1" dirty="0" smtClean="0">
                <a:latin typeface="Microsoft JhengHei" pitchFamily="34" charset="-120"/>
                <a:ea typeface="Microsoft JhengHei" pitchFamily="34" charset="-120"/>
              </a:rPr>
              <a:t>2020</a:t>
            </a:r>
            <a:r>
              <a:rPr lang="zh-TW" altLang="en-US" sz="3600" b="1" dirty="0" smtClean="0">
                <a:latin typeface="Microsoft JhengHei" pitchFamily="34" charset="-120"/>
                <a:ea typeface="Microsoft JhengHei" pitchFamily="34" charset="-120"/>
              </a:rPr>
              <a:t>年</a:t>
            </a:r>
            <a:r>
              <a:rPr lang="en-US" altLang="zh-TW" sz="3600" b="1" dirty="0" smtClean="0">
                <a:latin typeface="Microsoft JhengHei" pitchFamily="34" charset="-120"/>
                <a:ea typeface="Microsoft JhengHei" pitchFamily="34" charset="-120"/>
              </a:rPr>
              <a:t>12</a:t>
            </a:r>
            <a:r>
              <a:rPr lang="zh-TW" altLang="en-US" sz="3600" b="1" dirty="0" smtClean="0">
                <a:latin typeface="Microsoft JhengHei" pitchFamily="34" charset="-120"/>
                <a:ea typeface="Microsoft JhengHei" pitchFamily="34" charset="-120"/>
              </a:rPr>
              <a:t>月</a:t>
            </a:r>
            <a:r>
              <a:rPr lang="zh-TW" altLang="en-US" sz="3600" b="1" dirty="0">
                <a:latin typeface="Microsoft JhengHei" pitchFamily="34" charset="-120"/>
                <a:ea typeface="Microsoft JhengHei" pitchFamily="34" charset="-120"/>
              </a:rPr>
              <a:t>法人座談會</a:t>
            </a:r>
            <a:r>
              <a:rPr lang="zh-TW" altLang="en-US" sz="2800" b="1" dirty="0">
                <a:latin typeface="Microsoft JhengHei" pitchFamily="34" charset="-120"/>
                <a:ea typeface="Microsoft JhengHei" pitchFamily="34" charset="-120"/>
              </a:rPr>
              <a:t/>
            </a:r>
            <a:br>
              <a:rPr lang="zh-TW" altLang="en-US" sz="2800" b="1" dirty="0">
                <a:latin typeface="Microsoft JhengHei" pitchFamily="34" charset="-120"/>
                <a:ea typeface="Microsoft JhengHei" pitchFamily="34" charset="-120"/>
              </a:rPr>
            </a:br>
            <a:r>
              <a:rPr lang="zh-TW" altLang="en-US" sz="2800" b="1" dirty="0">
                <a:latin typeface="Microsoft JhengHei" pitchFamily="34" charset="-120"/>
                <a:ea typeface="Microsoft JhengHei" pitchFamily="34" charset="-120"/>
              </a:rPr>
              <a:t/>
            </a:r>
            <a:br>
              <a:rPr lang="zh-TW" altLang="en-US" sz="2800" b="1" dirty="0">
                <a:latin typeface="Microsoft JhengHei" pitchFamily="34" charset="-120"/>
                <a:ea typeface="Microsoft JhengHei" pitchFamily="34" charset="-120"/>
              </a:rPr>
            </a:br>
            <a:r>
              <a:rPr lang="zh-TW" altLang="en-US" sz="2800" b="1" dirty="0">
                <a:latin typeface="Microsoft JhengHei" pitchFamily="34" charset="-120"/>
                <a:ea typeface="Microsoft JhengHei" pitchFamily="34" charset="-120"/>
              </a:rPr>
              <a:t/>
            </a:r>
            <a:br>
              <a:rPr lang="zh-TW" altLang="en-US" sz="2800" b="1" dirty="0">
                <a:latin typeface="Microsoft JhengHei" pitchFamily="34" charset="-120"/>
                <a:ea typeface="Microsoft JhengHei" pitchFamily="34" charset="-120"/>
              </a:rPr>
            </a:br>
            <a:r>
              <a:rPr lang="zh-TW" altLang="en-US" sz="2800" b="1" dirty="0">
                <a:latin typeface="Microsoft JhengHei" pitchFamily="34" charset="-120"/>
                <a:ea typeface="Microsoft JhengHei" pitchFamily="34" charset="-120"/>
              </a:rPr>
              <a:t>艾美特</a:t>
            </a:r>
            <a:r>
              <a:rPr lang="en-US" altLang="zh-TW" sz="2800" b="1" dirty="0">
                <a:latin typeface="Microsoft JhengHei" pitchFamily="34" charset="-120"/>
                <a:ea typeface="Microsoft JhengHei" pitchFamily="34" charset="-120"/>
              </a:rPr>
              <a:t>-KY(</a:t>
            </a:r>
            <a:r>
              <a:rPr lang="zh-TW" altLang="en-US" sz="2800" b="1" dirty="0">
                <a:latin typeface="Microsoft JhengHei" pitchFamily="34" charset="-120"/>
                <a:ea typeface="Microsoft JhengHei" pitchFamily="34" charset="-120"/>
              </a:rPr>
              <a:t>股票代號：</a:t>
            </a:r>
            <a:r>
              <a:rPr lang="en-US" altLang="zh-TW" sz="2800" b="1" dirty="0">
                <a:latin typeface="Microsoft JhengHei" pitchFamily="34" charset="-120"/>
                <a:ea typeface="Microsoft JhengHei" pitchFamily="34" charset="-120"/>
              </a:rPr>
              <a:t>1626)</a:t>
            </a:r>
            <a:endParaRPr lang="en-US" altLang="zh-CN" sz="2800" b="1" dirty="0">
              <a:latin typeface="Times New Roman" pitchFamily="18" charset="0"/>
              <a:ea typeface="楷体"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9B31995-1701-45FC-AE9A-EACA53919648}" type="slidenum">
              <a:rPr lang="zh-CN" altLang="en-US" smtClean="0"/>
              <a:pPr>
                <a:defRPr/>
              </a:pPr>
              <a:t>10</a:t>
            </a:fld>
            <a:endParaRPr lang="en-US" altLang="zh-CN"/>
          </a:p>
        </p:txBody>
      </p:sp>
      <p:sp>
        <p:nvSpPr>
          <p:cNvPr id="4" name="Rectangle 79"/>
          <p:cNvSpPr>
            <a:spLocks noChangeArrowheads="1"/>
          </p:cNvSpPr>
          <p:nvPr/>
        </p:nvSpPr>
        <p:spPr bwMode="auto">
          <a:xfrm>
            <a:off x="0" y="1214422"/>
            <a:ext cx="9144000" cy="639763"/>
          </a:xfrm>
          <a:prstGeom prst="rect">
            <a:avLst/>
          </a:prstGeom>
          <a:noFill/>
          <a:ln w="9525">
            <a:noFill/>
            <a:miter lim="800000"/>
            <a:headEnd/>
            <a:tailEnd/>
          </a:ln>
        </p:spPr>
        <p:txBody>
          <a:bodyPr anchor="ctr"/>
          <a:lstStyle/>
          <a:p>
            <a:pPr algn="ctr" defTabSz="457200" eaLnBrk="1" hangingPunct="1"/>
            <a:endParaRPr lang="zh-TW" altLang="en-US" sz="3200" b="1" dirty="0">
              <a:latin typeface="Calibri" pitchFamily="34" charset="0"/>
              <a:ea typeface="Microsoft JhengHei" pitchFamily="34" charset="-120"/>
              <a:cs typeface="Calibri" pitchFamily="34" charset="0"/>
            </a:endParaRPr>
          </a:p>
        </p:txBody>
      </p:sp>
      <p:sp>
        <p:nvSpPr>
          <p:cNvPr id="5" name="Rectangle 79"/>
          <p:cNvSpPr>
            <a:spLocks noChangeArrowheads="1"/>
          </p:cNvSpPr>
          <p:nvPr/>
        </p:nvSpPr>
        <p:spPr bwMode="auto">
          <a:xfrm>
            <a:off x="141788" y="135004"/>
            <a:ext cx="9144000" cy="639763"/>
          </a:xfrm>
          <a:prstGeom prst="rect">
            <a:avLst/>
          </a:prstGeom>
          <a:noFill/>
          <a:ln w="9525">
            <a:noFill/>
            <a:miter lim="800000"/>
            <a:headEnd/>
            <a:tailEnd/>
          </a:ln>
        </p:spPr>
        <p:txBody>
          <a:bodyPr anchor="ctr"/>
          <a:lstStyle/>
          <a:p>
            <a:pPr defTabSz="457200" eaLnBrk="1" hangingPunct="1"/>
            <a:endParaRPr lang="zh-TW" altLang="en-US" sz="3200" b="1" dirty="0">
              <a:solidFill>
                <a:schemeClr val="bg1"/>
              </a:solidFill>
              <a:latin typeface="Calibri" pitchFamily="34" charset="0"/>
              <a:ea typeface="Microsoft JhengHei" pitchFamily="34" charset="-120"/>
              <a:cs typeface="Calibri" pitchFamily="34" charset="0"/>
            </a:endParaRPr>
          </a:p>
        </p:txBody>
      </p:sp>
      <p:sp>
        <p:nvSpPr>
          <p:cNvPr id="9" name="Rectangle 79"/>
          <p:cNvSpPr>
            <a:spLocks noChangeArrowheads="1"/>
          </p:cNvSpPr>
          <p:nvPr/>
        </p:nvSpPr>
        <p:spPr bwMode="auto">
          <a:xfrm>
            <a:off x="0" y="857232"/>
            <a:ext cx="8929750" cy="2071702"/>
          </a:xfrm>
          <a:prstGeom prst="rect">
            <a:avLst/>
          </a:prstGeom>
          <a:noFill/>
          <a:ln w="9525">
            <a:noFill/>
            <a:miter lim="800000"/>
            <a:headEnd/>
            <a:tailEnd/>
          </a:ln>
        </p:spPr>
        <p:txBody>
          <a:bodyPr anchor="ctr"/>
          <a:lstStyle/>
          <a:p>
            <a:pPr marL="457200" indent="-457200" defTabSz="457200" eaLnBrk="1" hangingPunct="1"/>
            <a:endParaRPr lang="zh-TW" altLang="en-US" sz="1600" b="1" dirty="0">
              <a:solidFill>
                <a:srgbClr val="000000"/>
              </a:solidFill>
              <a:latin typeface="Calibri" pitchFamily="34" charset="0"/>
              <a:ea typeface="Microsoft JhengHei" pitchFamily="34" charset="-120"/>
              <a:cs typeface="Calibri" pitchFamily="34" charset="0"/>
            </a:endParaRPr>
          </a:p>
        </p:txBody>
      </p:sp>
      <p:pic>
        <p:nvPicPr>
          <p:cNvPr id="2050" name="Picture 2" descr="C:\Users\159921\Desktop\微信图片_20201221135247.jpg"/>
          <p:cNvPicPr>
            <a:picLocks noChangeAspect="1" noChangeArrowheads="1"/>
          </p:cNvPicPr>
          <p:nvPr/>
        </p:nvPicPr>
        <p:blipFill>
          <a:blip r:embed="rId2"/>
          <a:srcRect t="16949" r="4973" b="-585"/>
          <a:stretch>
            <a:fillRect/>
          </a:stretch>
        </p:blipFill>
        <p:spPr bwMode="auto">
          <a:xfrm>
            <a:off x="666720" y="1000108"/>
            <a:ext cx="8566963" cy="566522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9B31995-1701-45FC-AE9A-EACA53919648}" type="slidenum">
              <a:rPr lang="zh-CN" altLang="en-US" smtClean="0"/>
              <a:pPr>
                <a:defRPr/>
              </a:pPr>
              <a:t>11</a:t>
            </a:fld>
            <a:endParaRPr lang="en-US" altLang="zh-CN"/>
          </a:p>
        </p:txBody>
      </p:sp>
      <p:sp>
        <p:nvSpPr>
          <p:cNvPr id="4" name="Rectangle 79"/>
          <p:cNvSpPr>
            <a:spLocks noChangeArrowheads="1"/>
          </p:cNvSpPr>
          <p:nvPr/>
        </p:nvSpPr>
        <p:spPr bwMode="auto">
          <a:xfrm>
            <a:off x="0" y="1214422"/>
            <a:ext cx="9144000" cy="639763"/>
          </a:xfrm>
          <a:prstGeom prst="rect">
            <a:avLst/>
          </a:prstGeom>
          <a:noFill/>
          <a:ln w="9525">
            <a:noFill/>
            <a:miter lim="800000"/>
            <a:headEnd/>
            <a:tailEnd/>
          </a:ln>
        </p:spPr>
        <p:txBody>
          <a:bodyPr anchor="ctr"/>
          <a:lstStyle/>
          <a:p>
            <a:pPr algn="ctr" defTabSz="457200" eaLnBrk="1" hangingPunct="1"/>
            <a:endParaRPr lang="zh-TW" altLang="en-US" sz="3200" b="1" dirty="0">
              <a:latin typeface="Calibri" pitchFamily="34" charset="0"/>
              <a:ea typeface="Microsoft JhengHei" pitchFamily="34" charset="-120"/>
              <a:cs typeface="Calibri" pitchFamily="34" charset="0"/>
            </a:endParaRPr>
          </a:p>
        </p:txBody>
      </p:sp>
      <p:sp>
        <p:nvSpPr>
          <p:cNvPr id="5" name="Rectangle 79"/>
          <p:cNvSpPr>
            <a:spLocks noChangeArrowheads="1"/>
          </p:cNvSpPr>
          <p:nvPr/>
        </p:nvSpPr>
        <p:spPr bwMode="auto">
          <a:xfrm>
            <a:off x="141788" y="135004"/>
            <a:ext cx="9144000" cy="639763"/>
          </a:xfrm>
          <a:prstGeom prst="rect">
            <a:avLst/>
          </a:prstGeom>
          <a:noFill/>
          <a:ln w="9525">
            <a:noFill/>
            <a:miter lim="800000"/>
            <a:headEnd/>
            <a:tailEnd/>
          </a:ln>
        </p:spPr>
        <p:txBody>
          <a:bodyPr anchor="ctr"/>
          <a:lstStyle/>
          <a:p>
            <a:pPr defTabSz="457200" eaLnBrk="1" hangingPunct="1"/>
            <a:endParaRPr lang="zh-TW" altLang="en-US" sz="3200" b="1" dirty="0">
              <a:solidFill>
                <a:schemeClr val="bg1"/>
              </a:solidFill>
              <a:latin typeface="Calibri" pitchFamily="34" charset="0"/>
              <a:ea typeface="Microsoft JhengHei" pitchFamily="34" charset="-120"/>
              <a:cs typeface="Calibri" pitchFamily="34" charset="0"/>
            </a:endParaRPr>
          </a:p>
        </p:txBody>
      </p:sp>
      <p:sp>
        <p:nvSpPr>
          <p:cNvPr id="9" name="Rectangle 79"/>
          <p:cNvSpPr>
            <a:spLocks noChangeArrowheads="1"/>
          </p:cNvSpPr>
          <p:nvPr/>
        </p:nvSpPr>
        <p:spPr bwMode="auto">
          <a:xfrm>
            <a:off x="0" y="857232"/>
            <a:ext cx="8929750" cy="2071702"/>
          </a:xfrm>
          <a:prstGeom prst="rect">
            <a:avLst/>
          </a:prstGeom>
          <a:noFill/>
          <a:ln w="9525">
            <a:noFill/>
            <a:miter lim="800000"/>
            <a:headEnd/>
            <a:tailEnd/>
          </a:ln>
        </p:spPr>
        <p:txBody>
          <a:bodyPr anchor="ctr"/>
          <a:lstStyle/>
          <a:p>
            <a:pPr marL="457200" indent="-457200" defTabSz="457200" eaLnBrk="1" hangingPunct="1"/>
            <a:endParaRPr lang="zh-TW" altLang="en-US" sz="1600" b="1" dirty="0">
              <a:solidFill>
                <a:srgbClr val="000000"/>
              </a:solidFill>
              <a:latin typeface="Calibri" pitchFamily="34" charset="0"/>
              <a:ea typeface="Microsoft JhengHei" pitchFamily="34" charset="-120"/>
              <a:cs typeface="Calibri" pitchFamily="34" charset="0"/>
            </a:endParaRPr>
          </a:p>
        </p:txBody>
      </p:sp>
      <p:pic>
        <p:nvPicPr>
          <p:cNvPr id="3074" name="Picture 2" descr="C:\Users\159921\Desktop\Working\法说会\20201224 法說會\微信图片_20201221140119.jpg"/>
          <p:cNvPicPr>
            <a:picLocks noChangeAspect="1" noChangeArrowheads="1"/>
          </p:cNvPicPr>
          <p:nvPr/>
        </p:nvPicPr>
        <p:blipFill>
          <a:blip r:embed="rId2"/>
          <a:srcRect/>
          <a:stretch>
            <a:fillRect/>
          </a:stretch>
        </p:blipFill>
        <p:spPr bwMode="auto">
          <a:xfrm>
            <a:off x="595282" y="875091"/>
            <a:ext cx="8715436" cy="58400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1"/>
          <p:cNvSpPr txBox="1">
            <a:spLocks noGrp="1" noChangeArrowheads="1"/>
          </p:cNvSpPr>
          <p:nvPr/>
        </p:nvSpPr>
        <p:spPr bwMode="auto">
          <a:xfrm>
            <a:off x="7099300" y="6356352"/>
            <a:ext cx="2311400" cy="365125"/>
          </a:xfrm>
          <a:prstGeom prst="rect">
            <a:avLst/>
          </a:prstGeom>
          <a:noFill/>
          <a:ln w="9525">
            <a:noFill/>
            <a:miter lim="800000"/>
            <a:headEnd/>
            <a:tailEnd/>
          </a:ln>
        </p:spPr>
        <p:txBody>
          <a:bodyPr anchor="ctr"/>
          <a:lstStyle/>
          <a:p>
            <a:pPr algn="r"/>
            <a:fld id="{25E64F3A-19C3-40AC-9605-C5734F889759}" type="slidenum">
              <a:rPr lang="zh-CN" altLang="en-US" sz="1000">
                <a:solidFill>
                  <a:schemeClr val="bg1"/>
                </a:solidFill>
                <a:latin typeface="华文细黑" pitchFamily="2" charset="-122"/>
                <a:ea typeface="华文细黑" pitchFamily="2" charset="-122"/>
              </a:rPr>
              <a:pPr algn="r"/>
              <a:t>2</a:t>
            </a:fld>
            <a:endParaRPr lang="zh-CN" altLang="en-US" sz="1000">
              <a:solidFill>
                <a:schemeClr val="bg1"/>
              </a:solidFill>
              <a:latin typeface="华文细黑" pitchFamily="2" charset="-122"/>
              <a:ea typeface="华文细黑" pitchFamily="2" charset="-122"/>
            </a:endParaRPr>
          </a:p>
        </p:txBody>
      </p:sp>
      <p:sp>
        <p:nvSpPr>
          <p:cNvPr id="4100" name="Rectangle 2"/>
          <p:cNvSpPr>
            <a:spLocks noChangeArrowheads="1"/>
          </p:cNvSpPr>
          <p:nvPr/>
        </p:nvSpPr>
        <p:spPr bwMode="auto">
          <a:xfrm>
            <a:off x="-871574" y="101600"/>
            <a:ext cx="9906000" cy="685800"/>
          </a:xfrm>
          <a:prstGeom prst="rect">
            <a:avLst/>
          </a:prstGeom>
          <a:noFill/>
          <a:ln w="9525">
            <a:noFill/>
            <a:miter lim="800000"/>
            <a:headEnd/>
            <a:tailEnd/>
          </a:ln>
        </p:spPr>
        <p:txBody>
          <a:bodyPr anchor="ctr"/>
          <a:lstStyle/>
          <a:p>
            <a:pPr algn="ctr" defTabSz="457200"/>
            <a:r>
              <a:rPr lang="en-US" altLang="zh-TW" sz="3600" b="1" dirty="0">
                <a:solidFill>
                  <a:schemeClr val="bg1"/>
                </a:solidFill>
                <a:ea typeface="Microsoft JhengHei" pitchFamily="34" charset="-120"/>
                <a:cs typeface="Arial" pitchFamily="34" charset="0"/>
              </a:rPr>
              <a:t>2020Q3</a:t>
            </a:r>
            <a:r>
              <a:rPr lang="zh-TW" altLang="en-US" sz="3600" b="1" dirty="0">
                <a:solidFill>
                  <a:schemeClr val="bg1"/>
                </a:solidFill>
                <a:latin typeface="Times New Roman" pitchFamily="18" charset="0"/>
                <a:ea typeface="Microsoft JhengHei" pitchFamily="34" charset="-120"/>
                <a:cs typeface="Times New Roman" pitchFamily="18" charset="0"/>
              </a:rPr>
              <a:t>各區域銷售金額統計</a:t>
            </a:r>
            <a:endParaRPr lang="en-US" altLang="zh-TW" sz="3600" b="1" dirty="0">
              <a:solidFill>
                <a:schemeClr val="bg1"/>
              </a:solidFill>
              <a:latin typeface="Times New Roman" pitchFamily="18" charset="0"/>
              <a:ea typeface="Microsoft JhengHei" pitchFamily="34" charset="-120"/>
              <a:cs typeface="Times New Roman" pitchFamily="18" charset="0"/>
            </a:endParaRPr>
          </a:p>
        </p:txBody>
      </p:sp>
      <p:graphicFrame>
        <p:nvGraphicFramePr>
          <p:cNvPr id="5" name="表格 4"/>
          <p:cNvGraphicFramePr>
            <a:graphicFrameLocks noGrp="1"/>
          </p:cNvGraphicFramePr>
          <p:nvPr/>
        </p:nvGraphicFramePr>
        <p:xfrm>
          <a:off x="881034" y="3286124"/>
          <a:ext cx="8429685" cy="1433399"/>
        </p:xfrm>
        <a:graphic>
          <a:graphicData uri="http://schemas.openxmlformats.org/drawingml/2006/table">
            <a:tbl>
              <a:tblPr/>
              <a:tblGrid>
                <a:gridCol w="1295155">
                  <a:extLst>
                    <a:ext uri="{9D8B030D-6E8A-4147-A177-3AD203B41FA5}">
                      <a16:colId xmlns="" xmlns:a16="http://schemas.microsoft.com/office/drawing/2014/main" val="20000"/>
                    </a:ext>
                  </a:extLst>
                </a:gridCol>
                <a:gridCol w="1725016">
                  <a:extLst>
                    <a:ext uri="{9D8B030D-6E8A-4147-A177-3AD203B41FA5}">
                      <a16:colId xmlns="" xmlns:a16="http://schemas.microsoft.com/office/drawing/2014/main" val="20001"/>
                    </a:ext>
                  </a:extLst>
                </a:gridCol>
                <a:gridCol w="1563121">
                  <a:extLst>
                    <a:ext uri="{9D8B030D-6E8A-4147-A177-3AD203B41FA5}">
                      <a16:colId xmlns="" xmlns:a16="http://schemas.microsoft.com/office/drawing/2014/main" val="20002"/>
                    </a:ext>
                  </a:extLst>
                </a:gridCol>
                <a:gridCol w="1725016">
                  <a:extLst>
                    <a:ext uri="{9D8B030D-6E8A-4147-A177-3AD203B41FA5}">
                      <a16:colId xmlns="" xmlns:a16="http://schemas.microsoft.com/office/drawing/2014/main" val="20003"/>
                    </a:ext>
                  </a:extLst>
                </a:gridCol>
                <a:gridCol w="1094185">
                  <a:extLst>
                    <a:ext uri="{9D8B030D-6E8A-4147-A177-3AD203B41FA5}">
                      <a16:colId xmlns="" xmlns:a16="http://schemas.microsoft.com/office/drawing/2014/main" val="20004"/>
                    </a:ext>
                  </a:extLst>
                </a:gridCol>
                <a:gridCol w="1027192">
                  <a:extLst>
                    <a:ext uri="{9D8B030D-6E8A-4147-A177-3AD203B41FA5}">
                      <a16:colId xmlns="" xmlns:a16="http://schemas.microsoft.com/office/drawing/2014/main" val="20005"/>
                    </a:ext>
                  </a:extLst>
                </a:gridCol>
              </a:tblGrid>
              <a:tr h="41411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rgbClr val="000000"/>
                          </a:solidFill>
                          <a:effectLst/>
                          <a:latin typeface="Times New Roman" pitchFamily="18" charset="0"/>
                          <a:ea typeface="华文细黑" pitchFamily="2" charset="-122"/>
                          <a:cs typeface="+mn-cs"/>
                        </a:rPr>
                        <a:t>　</a:t>
                      </a:r>
                    </a:p>
                  </a:txBody>
                  <a:tcPr marL="9525" marR="9525" marT="9525" marB="0" anchor="ctr">
                    <a:lnL>
                      <a:noFill/>
                    </a:lnL>
                    <a:lnR>
                      <a:noFill/>
                    </a:lnR>
                    <a:lnT>
                      <a:noFill/>
                    </a:lnT>
                    <a:lnB>
                      <a:noFill/>
                    </a:lnB>
                    <a:solidFill>
                      <a:srgbClr val="B2B2B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a:ln>
                            <a:noFill/>
                          </a:ln>
                          <a:solidFill>
                            <a:srgbClr val="000000"/>
                          </a:solidFill>
                          <a:effectLst/>
                          <a:latin typeface="Times New Roman" pitchFamily="18" charset="0"/>
                          <a:ea typeface="华文细黑" pitchFamily="2" charset="-122"/>
                          <a:cs typeface="+mn-cs"/>
                        </a:rPr>
                        <a:t>2020Q3</a:t>
                      </a:r>
                    </a:p>
                  </a:txBody>
                  <a:tcPr marL="9525" marR="9525" marT="9525" marB="0" anchor="ctr">
                    <a:lnL>
                      <a:noFill/>
                    </a:lnL>
                    <a:lnR>
                      <a:noFill/>
                    </a:lnR>
                    <a:lnT>
                      <a:noFill/>
                    </a:lnT>
                    <a:lnB>
                      <a:noFill/>
                    </a:lnB>
                    <a:solidFill>
                      <a:srgbClr val="B2B2B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rgbClr val="000000"/>
                          </a:solidFill>
                          <a:effectLst/>
                          <a:latin typeface="Times New Roman" pitchFamily="18" charset="0"/>
                          <a:ea typeface="华文细黑" pitchFamily="2" charset="-122"/>
                          <a:cs typeface="+mn-cs"/>
                        </a:rPr>
                        <a:t>銷售比</a:t>
                      </a:r>
                    </a:p>
                  </a:txBody>
                  <a:tcPr marL="9525" marR="9525" marT="9525" marB="0" anchor="ctr">
                    <a:lnL>
                      <a:noFill/>
                    </a:lnL>
                    <a:lnR>
                      <a:noFill/>
                    </a:lnR>
                    <a:lnT>
                      <a:noFill/>
                    </a:lnT>
                    <a:lnB>
                      <a:noFill/>
                    </a:lnB>
                    <a:solidFill>
                      <a:srgbClr val="B2B2B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a:ln>
                            <a:noFill/>
                          </a:ln>
                          <a:solidFill>
                            <a:srgbClr val="000000"/>
                          </a:solidFill>
                          <a:effectLst/>
                          <a:latin typeface="Times New Roman" pitchFamily="18" charset="0"/>
                          <a:ea typeface="华文细黑" pitchFamily="2" charset="-122"/>
                          <a:cs typeface="+mn-cs"/>
                        </a:rPr>
                        <a:t>2019Q3</a:t>
                      </a:r>
                    </a:p>
                  </a:txBody>
                  <a:tcPr marL="9525" marR="9525" marT="9525" marB="0" anchor="ctr">
                    <a:lnL>
                      <a:noFill/>
                    </a:lnL>
                    <a:lnR>
                      <a:noFill/>
                    </a:lnR>
                    <a:lnT>
                      <a:noFill/>
                    </a:lnT>
                    <a:lnB>
                      <a:noFill/>
                    </a:lnB>
                    <a:solidFill>
                      <a:srgbClr val="B2B2B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rgbClr val="000000"/>
                          </a:solidFill>
                          <a:effectLst/>
                          <a:latin typeface="Times New Roman" pitchFamily="18" charset="0"/>
                          <a:ea typeface="华文细黑" pitchFamily="2" charset="-122"/>
                          <a:cs typeface="+mn-cs"/>
                        </a:rPr>
                        <a:t>銷售比   </a:t>
                      </a:r>
                    </a:p>
                  </a:txBody>
                  <a:tcPr marL="9525" marR="9525" marT="9525" marB="0" anchor="ctr">
                    <a:lnL>
                      <a:noFill/>
                    </a:lnL>
                    <a:lnR>
                      <a:noFill/>
                    </a:lnR>
                    <a:lnT>
                      <a:noFill/>
                    </a:lnT>
                    <a:lnB>
                      <a:noFill/>
                    </a:lnB>
                    <a:solidFill>
                      <a:srgbClr val="B2B2B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a:ln>
                            <a:noFill/>
                          </a:ln>
                          <a:solidFill>
                            <a:srgbClr val="000000"/>
                          </a:solidFill>
                          <a:effectLst/>
                          <a:latin typeface="Times New Roman" pitchFamily="18" charset="0"/>
                          <a:ea typeface="华文细黑" pitchFamily="2" charset="-122"/>
                          <a:cs typeface="+mn-cs"/>
                        </a:rPr>
                        <a:t>YoY </a:t>
                      </a:r>
                    </a:p>
                  </a:txBody>
                  <a:tcPr marL="9525" marR="9525" marT="9525" marB="0" anchor="ctr">
                    <a:lnL>
                      <a:noFill/>
                    </a:lnL>
                    <a:lnR>
                      <a:noFill/>
                    </a:lnR>
                    <a:lnT>
                      <a:noFill/>
                    </a:lnT>
                    <a:lnB>
                      <a:noFill/>
                    </a:lnB>
                    <a:solidFill>
                      <a:srgbClr val="B2B2B2"/>
                    </a:solidFill>
                  </a:tcPr>
                </a:tc>
                <a:extLst>
                  <a:ext uri="{0D108BD9-81ED-4DB2-BD59-A6C34878D82A}">
                    <a16:rowId xmlns="" xmlns:a16="http://schemas.microsoft.com/office/drawing/2014/main" val="10000"/>
                  </a:ext>
                </a:extLst>
              </a:tr>
              <a:tr h="22800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a:ln>
                            <a:noFill/>
                          </a:ln>
                          <a:solidFill>
                            <a:srgbClr val="000000"/>
                          </a:solidFill>
                          <a:effectLst/>
                          <a:latin typeface="Times New Roman" pitchFamily="18" charset="0"/>
                          <a:ea typeface="华文细黑" pitchFamily="2" charset="-122"/>
                          <a:cs typeface="+mn-cs"/>
                        </a:rPr>
                        <a:t>中國</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3,550,878</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49%</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4,236,752</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52%</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-16%</a:t>
                      </a: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22800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a:ln>
                            <a:noFill/>
                          </a:ln>
                          <a:solidFill>
                            <a:srgbClr val="000000"/>
                          </a:solidFill>
                          <a:effectLst/>
                          <a:latin typeface="Times New Roman" pitchFamily="18" charset="0"/>
                          <a:ea typeface="华文细黑" pitchFamily="2" charset="-122"/>
                          <a:cs typeface="+mn-cs"/>
                        </a:rPr>
                        <a:t>東北亞    </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2,327,176</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32%</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2,641,138</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32%</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-12%</a:t>
                      </a:r>
                    </a:p>
                  </a:txBody>
                  <a:tcPr marL="9525" marR="9525" marT="9525" marB="0" anchor="ctr">
                    <a:lnL>
                      <a:noFill/>
                    </a:lnL>
                    <a:lnR>
                      <a:noFill/>
                    </a:lnR>
                    <a:lnT>
                      <a:noFill/>
                    </a:lnT>
                    <a:lnB>
                      <a:noFill/>
                    </a:lnB>
                    <a:solidFill>
                      <a:srgbClr val="B9CDE5"/>
                    </a:solidFill>
                  </a:tcPr>
                </a:tc>
                <a:extLst>
                  <a:ext uri="{0D108BD9-81ED-4DB2-BD59-A6C34878D82A}">
                    <a16:rowId xmlns="" xmlns:a16="http://schemas.microsoft.com/office/drawing/2014/main" val="10002"/>
                  </a:ext>
                </a:extLst>
              </a:tr>
              <a:tr h="22800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a:ln>
                            <a:noFill/>
                          </a:ln>
                          <a:solidFill>
                            <a:srgbClr val="000000"/>
                          </a:solidFill>
                          <a:effectLst/>
                          <a:latin typeface="Times New Roman" pitchFamily="18" charset="0"/>
                          <a:ea typeface="华文细黑" pitchFamily="2" charset="-122"/>
                          <a:cs typeface="+mn-cs"/>
                        </a:rPr>
                        <a:t>歐美</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1,431,271</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19%</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1,321,176</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16%</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8%</a:t>
                      </a: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r h="2591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a:ln>
                            <a:noFill/>
                          </a:ln>
                          <a:solidFill>
                            <a:srgbClr val="000000"/>
                          </a:solidFill>
                          <a:effectLst/>
                          <a:latin typeface="Times New Roman" pitchFamily="18" charset="0"/>
                          <a:ea typeface="华文细黑" pitchFamily="2" charset="-122"/>
                          <a:cs typeface="+mn-cs"/>
                        </a:rPr>
                        <a:t>合計</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7,309,325</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100%</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8,199,066</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100%</a:t>
                      </a:r>
                    </a:p>
                  </a:txBody>
                  <a:tcPr marL="9525" marR="9525" marT="9525" marB="0" anchor="ctr">
                    <a:lnL>
                      <a:noFill/>
                    </a:lnL>
                    <a:lnR>
                      <a:noFill/>
                    </a:lnR>
                    <a:lnT>
                      <a:noFill/>
                    </a:lnT>
                    <a:lnB>
                      <a:noFill/>
                    </a:lnB>
                    <a:solidFill>
                      <a:srgbClr val="B9CDE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imes New Roman" pitchFamily="18" charset="0"/>
                          <a:ea typeface="华文细黑" pitchFamily="2" charset="-122"/>
                          <a:cs typeface="+mn-cs"/>
                        </a:rPr>
                        <a:t>-11%</a:t>
                      </a:r>
                    </a:p>
                  </a:txBody>
                  <a:tcPr marL="9525" marR="9525" marT="9525" marB="0" anchor="ctr">
                    <a:lnL>
                      <a:noFill/>
                    </a:lnL>
                    <a:lnR>
                      <a:noFill/>
                    </a:lnR>
                    <a:lnT>
                      <a:noFill/>
                    </a:lnT>
                    <a:lnB>
                      <a:noFill/>
                    </a:lnB>
                    <a:solidFill>
                      <a:srgbClr val="B9CDE5"/>
                    </a:solidFill>
                  </a:tcPr>
                </a:tc>
                <a:extLst>
                  <a:ext uri="{0D108BD9-81ED-4DB2-BD59-A6C34878D82A}">
                    <a16:rowId xmlns="" xmlns:a16="http://schemas.microsoft.com/office/drawing/2014/main" val="10004"/>
                  </a:ext>
                </a:extLst>
              </a:tr>
            </a:tbl>
          </a:graphicData>
        </a:graphic>
      </p:graphicFrame>
      <p:graphicFrame>
        <p:nvGraphicFramePr>
          <p:cNvPr id="7" name="图表 6"/>
          <p:cNvGraphicFramePr/>
          <p:nvPr/>
        </p:nvGraphicFramePr>
        <p:xfrm>
          <a:off x="1309662" y="714356"/>
          <a:ext cx="7215238"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8"/>
          <p:cNvSpPr>
            <a:spLocks noChangeArrowheads="1"/>
          </p:cNvSpPr>
          <p:nvPr/>
        </p:nvSpPr>
        <p:spPr bwMode="auto">
          <a:xfrm>
            <a:off x="881034" y="4714884"/>
            <a:ext cx="8429684" cy="1643527"/>
          </a:xfrm>
          <a:prstGeom prst="rect">
            <a:avLst/>
          </a:prstGeom>
          <a:gradFill rotWithShape="1">
            <a:gsLst>
              <a:gs pos="0">
                <a:srgbClr val="FFFF80"/>
              </a:gs>
              <a:gs pos="50000">
                <a:srgbClr val="FFFFB3"/>
              </a:gs>
              <a:gs pos="100000">
                <a:srgbClr val="FFFFDA"/>
              </a:gs>
            </a:gsLst>
            <a:lin ang="13500000" scaled="1"/>
          </a:gradFill>
          <a:ln w="9525">
            <a:noFill/>
            <a:miter lim="800000"/>
            <a:headEnd/>
            <a:tailEnd/>
          </a:ln>
          <a:effectLst/>
        </p:spPr>
        <p:txBody>
          <a:bodyPr wrap="square">
            <a:spAutoFit/>
          </a:bodyPr>
          <a:lstStyle/>
          <a:p>
            <a:pPr marL="174625" indent="-174625" eaLnBrk="1" hangingPunct="1">
              <a:spcBef>
                <a:spcPct val="15000"/>
              </a:spcBef>
              <a:spcAft>
                <a:spcPct val="15000"/>
              </a:spcAft>
            </a:pPr>
            <a:r>
              <a:rPr kumimoji="0" lang="zh-TW" altLang="en-US" sz="1400" dirty="0">
                <a:latin typeface="Times New Roman" pitchFamily="18" charset="0"/>
                <a:ea typeface="Microsoft JhengHei" pitchFamily="34" charset="-120"/>
                <a:cs typeface="Times New Roman" pitchFamily="18" charset="0"/>
              </a:rPr>
              <a:t>差異分析：</a:t>
            </a:r>
            <a:endParaRPr kumimoji="0" lang="en-US" altLang="zh-TW" sz="14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pPr>
            <a:r>
              <a:rPr kumimoji="0" lang="en-US" altLang="zh-TW" sz="1400" dirty="0">
                <a:latin typeface="Times New Roman" pitchFamily="18" charset="0"/>
                <a:ea typeface="Microsoft JhengHei" pitchFamily="34" charset="-120"/>
                <a:cs typeface="Times New Roman" pitchFamily="18" charset="0"/>
              </a:rPr>
              <a:t>1.</a:t>
            </a:r>
            <a:r>
              <a:rPr lang="zh-TW" altLang="en-US" sz="1400" dirty="0">
                <a:ea typeface="Microsoft JhengHei" pitchFamily="34" charset="-120"/>
                <a:cs typeface="Times New Roman" pitchFamily="18" charset="0"/>
              </a:rPr>
              <a:t>中國市場因疫情影響，線下通路銷售困難，另冬季產品受暖冬氣候影響，導致業績下滑。</a:t>
            </a:r>
            <a:endParaRPr kumimoji="0" lang="en-US" altLang="zh-TW" sz="14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pPr>
            <a:r>
              <a:rPr kumimoji="0" lang="en-US" altLang="zh-TW" sz="1400" dirty="0">
                <a:latin typeface="Times New Roman" pitchFamily="18" charset="0"/>
                <a:ea typeface="Microsoft JhengHei" pitchFamily="34" charset="-120"/>
                <a:cs typeface="Times New Roman" pitchFamily="18" charset="0"/>
              </a:rPr>
              <a:t>2.</a:t>
            </a:r>
            <a:r>
              <a:rPr kumimoji="0" lang="zh-TW" altLang="en-US" sz="1400" dirty="0">
                <a:latin typeface="Times New Roman" pitchFamily="18" charset="0"/>
                <a:ea typeface="Microsoft JhengHei" pitchFamily="34" charset="-120"/>
                <a:cs typeface="Times New Roman" pitchFamily="18" charset="0"/>
              </a:rPr>
              <a:t>日韓市場受疫情影響，客戶下單延緩，導致業績下滑。</a:t>
            </a:r>
            <a:endParaRPr kumimoji="0" lang="en-US" altLang="zh-TW" sz="14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pPr>
            <a:r>
              <a:rPr kumimoji="0" lang="en-US" altLang="zh-TW" sz="1400" dirty="0">
                <a:latin typeface="Times New Roman" pitchFamily="18" charset="0"/>
                <a:ea typeface="Microsoft JhengHei" pitchFamily="34" charset="-120"/>
                <a:cs typeface="Times New Roman" pitchFamily="18" charset="0"/>
              </a:rPr>
              <a:t>3.</a:t>
            </a:r>
            <a:r>
              <a:rPr lang="zh-TW" altLang="en-US" sz="1400" dirty="0">
                <a:ea typeface="Microsoft JhengHei" pitchFamily="34" charset="-120"/>
                <a:cs typeface="Times New Roman" pitchFamily="18" charset="0"/>
              </a:rPr>
              <a:t>歐美市場客戶提前下單，於去年底提早安排生產，預作庫存，加上去年歐洲天氣熱，客戶庫存大幅減少，故今年出貨不受影響。</a:t>
            </a:r>
            <a:endParaRPr kumimoji="0" lang="en-US" altLang="zh-TW" sz="14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pPr>
            <a:r>
              <a:rPr kumimoji="0" lang="en-US" altLang="zh-TW" sz="1400" dirty="0">
                <a:latin typeface="Times New Roman" pitchFamily="18" charset="0"/>
                <a:ea typeface="Microsoft JhengHei" pitchFamily="34" charset="-120"/>
                <a:cs typeface="Times New Roman" pitchFamily="18" charset="0"/>
              </a:rPr>
              <a:t>4.</a:t>
            </a:r>
            <a:r>
              <a:rPr kumimoji="0" lang="zh-TW" altLang="en-US" sz="1400" dirty="0">
                <a:latin typeface="Times New Roman" pitchFamily="18" charset="0"/>
                <a:ea typeface="Microsoft JhengHei" pitchFamily="34" charset="-120"/>
                <a:cs typeface="Times New Roman" pitchFamily="18" charset="0"/>
              </a:rPr>
              <a:t>受匯率波動影響。</a:t>
            </a:r>
            <a:endParaRPr kumimoji="0" lang="en-US" altLang="zh-TW" sz="1400" dirty="0">
              <a:latin typeface="Times New Roman" pitchFamily="18" charset="0"/>
              <a:ea typeface="Microsoft JhengHei" pitchFamily="34" charset="-120"/>
              <a:cs typeface="Times New Roman" pitchFamily="18" charset="0"/>
            </a:endParaRPr>
          </a:p>
        </p:txBody>
      </p:sp>
      <p:sp>
        <p:nvSpPr>
          <p:cNvPr id="9" name="Text Box 4"/>
          <p:cNvSpPr txBox="1">
            <a:spLocks noChangeArrowheads="1"/>
          </p:cNvSpPr>
          <p:nvPr/>
        </p:nvSpPr>
        <p:spPr bwMode="auto">
          <a:xfrm>
            <a:off x="7739082" y="928670"/>
            <a:ext cx="1644650" cy="304800"/>
          </a:xfrm>
          <a:prstGeom prst="rect">
            <a:avLst/>
          </a:prstGeom>
          <a:noFill/>
          <a:ln w="9525">
            <a:noFill/>
            <a:miter lim="800000"/>
            <a:headEnd/>
            <a:tailEnd/>
          </a:ln>
          <a:effectLst>
            <a:prstShdw prst="shdw12">
              <a:schemeClr val="bg2">
                <a:alpha val="50000"/>
              </a:schemeClr>
            </a:prstShdw>
          </a:effectLst>
        </p:spPr>
        <p:txBody>
          <a:bodyPr wrap="none">
            <a:spAutoFit/>
          </a:bodyPr>
          <a:lstStyle/>
          <a:p>
            <a:pPr eaLnBrk="1" hangingPunct="1"/>
            <a:r>
              <a:rPr kumimoji="0" lang="en-US" altLang="zh-TW" sz="1400">
                <a:latin typeface="Times New Roman" pitchFamily="18" charset="0"/>
                <a:ea typeface="Microsoft JhengHei" pitchFamily="34" charset="-120"/>
                <a:cs typeface="Times New Roman" pitchFamily="18" charset="0"/>
              </a:rPr>
              <a:t>(</a:t>
            </a:r>
            <a:r>
              <a:rPr kumimoji="0" lang="zh-TW" altLang="en-US" sz="1400">
                <a:latin typeface="Times New Roman" pitchFamily="18" charset="0"/>
                <a:ea typeface="Microsoft JhengHei" pitchFamily="34" charset="-120"/>
                <a:cs typeface="Times New Roman" pitchFamily="18" charset="0"/>
              </a:rPr>
              <a:t>單位</a:t>
            </a:r>
            <a:r>
              <a:rPr kumimoji="0" lang="en-US" altLang="zh-TW" sz="1400">
                <a:latin typeface="Times New Roman" pitchFamily="18" charset="0"/>
                <a:ea typeface="Microsoft JhengHei" pitchFamily="34" charset="-120"/>
                <a:cs typeface="Times New Roman" pitchFamily="18" charset="0"/>
              </a:rPr>
              <a:t>: </a:t>
            </a:r>
            <a:r>
              <a:rPr kumimoji="0" lang="zh-TW" altLang="en-US" sz="1400">
                <a:latin typeface="Times New Roman" pitchFamily="18" charset="0"/>
                <a:ea typeface="Microsoft JhengHei" pitchFamily="34" charset="-120"/>
                <a:cs typeface="Times New Roman" pitchFamily="18" charset="0"/>
              </a:rPr>
              <a:t>新台幣千元</a:t>
            </a:r>
            <a:r>
              <a:rPr kumimoji="0" lang="en-US" altLang="zh-TW" sz="1400">
                <a:latin typeface="Times New Roman" pitchFamily="18" charset="0"/>
                <a:ea typeface="Microsoft JhengHei" pitchFamily="34" charset="-12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1"/>
          <p:cNvSpPr txBox="1">
            <a:spLocks noGrp="1" noChangeArrowheads="1"/>
          </p:cNvSpPr>
          <p:nvPr/>
        </p:nvSpPr>
        <p:spPr bwMode="auto">
          <a:xfrm>
            <a:off x="7099300" y="6356352"/>
            <a:ext cx="2311400" cy="365125"/>
          </a:xfrm>
          <a:prstGeom prst="rect">
            <a:avLst/>
          </a:prstGeom>
          <a:noFill/>
          <a:ln w="9525">
            <a:noFill/>
            <a:miter lim="800000"/>
            <a:headEnd/>
            <a:tailEnd/>
          </a:ln>
        </p:spPr>
        <p:txBody>
          <a:bodyPr anchor="ctr"/>
          <a:lstStyle/>
          <a:p>
            <a:pPr algn="r"/>
            <a:fld id="{3610B048-BA85-4834-8ECB-00DD63F2EC6A}" type="slidenum">
              <a:rPr lang="zh-CN" altLang="en-US" sz="1000">
                <a:solidFill>
                  <a:schemeClr val="bg1"/>
                </a:solidFill>
                <a:latin typeface="华文细黑" pitchFamily="2" charset="-122"/>
                <a:ea typeface="华文细黑" pitchFamily="2" charset="-122"/>
              </a:rPr>
              <a:pPr algn="r"/>
              <a:t>3</a:t>
            </a:fld>
            <a:endParaRPr lang="zh-CN" altLang="en-US" sz="1000">
              <a:solidFill>
                <a:schemeClr val="bg1"/>
              </a:solidFill>
              <a:latin typeface="华文细黑" pitchFamily="2" charset="-122"/>
              <a:ea typeface="华文细黑" pitchFamily="2" charset="-122"/>
            </a:endParaRPr>
          </a:p>
        </p:txBody>
      </p:sp>
      <p:sp>
        <p:nvSpPr>
          <p:cNvPr id="4" name="矩形 3"/>
          <p:cNvSpPr/>
          <p:nvPr/>
        </p:nvSpPr>
        <p:spPr>
          <a:xfrm>
            <a:off x="238092" y="129581"/>
            <a:ext cx="7160936" cy="584775"/>
          </a:xfrm>
          <a:prstGeom prst="rect">
            <a:avLst/>
          </a:prstGeom>
        </p:spPr>
        <p:txBody>
          <a:bodyPr wrap="none">
            <a:spAutoFit/>
          </a:bodyPr>
          <a:lstStyle/>
          <a:p>
            <a:pPr algn="ctr" defTabSz="457200"/>
            <a:r>
              <a:rPr lang="en-US" altLang="zh-TW" sz="3200" b="1" dirty="0">
                <a:solidFill>
                  <a:schemeClr val="bg1"/>
                </a:solidFill>
                <a:latin typeface="Times New Roman" pitchFamily="18" charset="0"/>
                <a:ea typeface="Microsoft JhengHei" pitchFamily="34" charset="-120"/>
                <a:cs typeface="Arial" pitchFamily="34" charset="0"/>
              </a:rPr>
              <a:t>2020</a:t>
            </a:r>
            <a:r>
              <a:rPr lang="zh-TW" altLang="en-US" sz="3200" b="1" dirty="0">
                <a:solidFill>
                  <a:schemeClr val="bg1"/>
                </a:solidFill>
                <a:latin typeface="Times New Roman" pitchFamily="18" charset="0"/>
                <a:ea typeface="Microsoft JhengHei" pitchFamily="34" charset="-120"/>
                <a:cs typeface="Times New Roman" pitchFamily="18" charset="0"/>
              </a:rPr>
              <a:t>年前三季度整體產品銷售金額統計</a:t>
            </a:r>
            <a:endParaRPr lang="en-US" altLang="zh-TW" sz="3200" b="1" dirty="0">
              <a:solidFill>
                <a:schemeClr val="bg1"/>
              </a:solidFill>
              <a:latin typeface="Times New Roman" pitchFamily="18" charset="0"/>
              <a:ea typeface="Microsoft JhengHei" pitchFamily="34" charset="-120"/>
              <a:cs typeface="Times New Roman" pitchFamily="18" charset="0"/>
            </a:endParaRPr>
          </a:p>
        </p:txBody>
      </p:sp>
      <p:graphicFrame>
        <p:nvGraphicFramePr>
          <p:cNvPr id="6" name="表格 5"/>
          <p:cNvGraphicFramePr>
            <a:graphicFrameLocks noGrp="1"/>
          </p:cNvGraphicFramePr>
          <p:nvPr/>
        </p:nvGraphicFramePr>
        <p:xfrm>
          <a:off x="523844" y="1142984"/>
          <a:ext cx="8358248" cy="3643337"/>
        </p:xfrm>
        <a:graphic>
          <a:graphicData uri="http://schemas.openxmlformats.org/drawingml/2006/table">
            <a:tbl>
              <a:tblPr/>
              <a:tblGrid>
                <a:gridCol w="1348480">
                  <a:extLst>
                    <a:ext uri="{9D8B030D-6E8A-4147-A177-3AD203B41FA5}">
                      <a16:colId xmlns="" xmlns:a16="http://schemas.microsoft.com/office/drawing/2014/main" val="20000"/>
                    </a:ext>
                  </a:extLst>
                </a:gridCol>
                <a:gridCol w="1796036">
                  <a:extLst>
                    <a:ext uri="{9D8B030D-6E8A-4147-A177-3AD203B41FA5}">
                      <a16:colId xmlns="" xmlns:a16="http://schemas.microsoft.com/office/drawing/2014/main" val="20001"/>
                    </a:ext>
                  </a:extLst>
                </a:gridCol>
                <a:gridCol w="1139232">
                  <a:extLst>
                    <a:ext uri="{9D8B030D-6E8A-4147-A177-3AD203B41FA5}">
                      <a16:colId xmlns="" xmlns:a16="http://schemas.microsoft.com/office/drawing/2014/main" val="20002"/>
                    </a:ext>
                  </a:extLst>
                </a:gridCol>
                <a:gridCol w="1796036">
                  <a:extLst>
                    <a:ext uri="{9D8B030D-6E8A-4147-A177-3AD203B41FA5}">
                      <a16:colId xmlns="" xmlns:a16="http://schemas.microsoft.com/office/drawing/2014/main" val="20003"/>
                    </a:ext>
                  </a:extLst>
                </a:gridCol>
                <a:gridCol w="1139232">
                  <a:extLst>
                    <a:ext uri="{9D8B030D-6E8A-4147-A177-3AD203B41FA5}">
                      <a16:colId xmlns="" xmlns:a16="http://schemas.microsoft.com/office/drawing/2014/main" val="20004"/>
                    </a:ext>
                  </a:extLst>
                </a:gridCol>
                <a:gridCol w="1139232">
                  <a:extLst>
                    <a:ext uri="{9D8B030D-6E8A-4147-A177-3AD203B41FA5}">
                      <a16:colId xmlns="" xmlns:a16="http://schemas.microsoft.com/office/drawing/2014/main" val="20005"/>
                    </a:ext>
                  </a:extLst>
                </a:gridCol>
              </a:tblGrid>
              <a:tr h="910835">
                <a:tc>
                  <a:txBody>
                    <a:bodyPr/>
                    <a:lstStyle/>
                    <a:p>
                      <a:pPr algn="ctr" rtl="0" fontAlgn="ctr"/>
                      <a:r>
                        <a:rPr lang="zh-CN" altLang="en-US" sz="2000" b="1" i="0" u="none" strike="noStrike" dirty="0">
                          <a:solidFill>
                            <a:srgbClr val="000000"/>
                          </a:solidFill>
                          <a:latin typeface="华文细黑"/>
                        </a:rPr>
                        <a:t>產品</a:t>
                      </a:r>
                      <a:r>
                        <a:rPr lang="zh-CN" altLang="en-US" sz="2000" b="1" i="0" u="none" strike="noStrike" dirty="0">
                          <a:solidFill>
                            <a:srgbClr val="000000"/>
                          </a:solidFill>
                          <a:latin typeface="Times New Roman"/>
                        </a:rPr>
                        <a:t> </a:t>
                      </a:r>
                      <a:r>
                        <a:rPr lang="zh-CN" altLang="en-US" sz="2000" b="1" i="0" u="none" strike="noStrike" dirty="0">
                          <a:solidFill>
                            <a:srgbClr val="000000"/>
                          </a:solidFill>
                          <a:latin typeface="微軟正黑體"/>
                        </a:rPr>
                        <a:t> </a:t>
                      </a:r>
                      <a:endParaRPr lang="zh-CN" altLang="en-US" sz="2000" b="1" i="0" u="none" strike="noStrike" dirty="0">
                        <a:solidFill>
                          <a:srgbClr val="000000"/>
                        </a:solidFill>
                        <a:latin typeface="华文细黑"/>
                      </a:endParaRPr>
                    </a:p>
                  </a:txBody>
                  <a:tcPr marL="9525" marR="9525" marT="9525" marB="0" anchor="ctr">
                    <a:lnL>
                      <a:noFill/>
                    </a:lnL>
                    <a:lnR>
                      <a:noFill/>
                    </a:lnR>
                    <a:lnT>
                      <a:noFill/>
                    </a:lnT>
                    <a:lnB>
                      <a:noFill/>
                    </a:lnB>
                    <a:solidFill>
                      <a:srgbClr val="B2B2B2"/>
                    </a:solidFill>
                  </a:tcPr>
                </a:tc>
                <a:tc>
                  <a:txBody>
                    <a:bodyPr/>
                    <a:lstStyle/>
                    <a:p>
                      <a:pPr algn="ctr" rtl="0" fontAlgn="ctr"/>
                      <a:r>
                        <a:rPr lang="en-US" sz="2000" b="1" i="0" u="none" strike="noStrike" dirty="0">
                          <a:solidFill>
                            <a:srgbClr val="000000"/>
                          </a:solidFill>
                          <a:latin typeface="Times New Roman"/>
                        </a:rPr>
                        <a:t>2020Q3</a:t>
                      </a:r>
                    </a:p>
                  </a:txBody>
                  <a:tcPr marL="9525" marR="9525" marT="9525" marB="0" anchor="ctr">
                    <a:lnL>
                      <a:noFill/>
                    </a:lnL>
                    <a:lnR>
                      <a:noFill/>
                    </a:lnR>
                    <a:lnT>
                      <a:noFill/>
                    </a:lnT>
                    <a:lnB>
                      <a:noFill/>
                    </a:lnB>
                    <a:solidFill>
                      <a:srgbClr val="B2B2B2"/>
                    </a:solidFill>
                  </a:tcPr>
                </a:tc>
                <a:tc>
                  <a:txBody>
                    <a:bodyPr/>
                    <a:lstStyle/>
                    <a:p>
                      <a:pPr algn="ctr" rtl="0" fontAlgn="ctr"/>
                      <a:r>
                        <a:rPr lang="zh-CN" altLang="en-US" sz="2000" b="1" i="0" u="none" strike="noStrike">
                          <a:solidFill>
                            <a:srgbClr val="000000"/>
                          </a:solidFill>
                          <a:latin typeface="华文细黑"/>
                        </a:rPr>
                        <a:t>銷售比</a:t>
                      </a:r>
                    </a:p>
                  </a:txBody>
                  <a:tcPr marL="9525" marR="9525" marT="9525" marB="0" anchor="ctr">
                    <a:lnL>
                      <a:noFill/>
                    </a:lnL>
                    <a:lnR>
                      <a:noFill/>
                    </a:lnR>
                    <a:lnT>
                      <a:noFill/>
                    </a:lnT>
                    <a:lnB>
                      <a:noFill/>
                    </a:lnB>
                    <a:solidFill>
                      <a:srgbClr val="B2B2B2"/>
                    </a:solidFill>
                  </a:tcPr>
                </a:tc>
                <a:tc>
                  <a:txBody>
                    <a:bodyPr/>
                    <a:lstStyle/>
                    <a:p>
                      <a:pPr algn="ctr" rtl="0" fontAlgn="ctr"/>
                      <a:r>
                        <a:rPr lang="en-US" sz="2000" b="1" i="0" u="none" strike="noStrike">
                          <a:solidFill>
                            <a:srgbClr val="000000"/>
                          </a:solidFill>
                          <a:latin typeface="Times New Roman"/>
                        </a:rPr>
                        <a:t>2019Q3 </a:t>
                      </a:r>
                    </a:p>
                  </a:txBody>
                  <a:tcPr marL="9525" marR="9525" marT="9525" marB="0" anchor="ctr">
                    <a:lnL>
                      <a:noFill/>
                    </a:lnL>
                    <a:lnR>
                      <a:noFill/>
                    </a:lnR>
                    <a:lnT>
                      <a:noFill/>
                    </a:lnT>
                    <a:lnB>
                      <a:noFill/>
                    </a:lnB>
                    <a:solidFill>
                      <a:srgbClr val="B2B2B2"/>
                    </a:solidFill>
                  </a:tcPr>
                </a:tc>
                <a:tc>
                  <a:txBody>
                    <a:bodyPr/>
                    <a:lstStyle/>
                    <a:p>
                      <a:pPr algn="ctr" rtl="0" fontAlgn="ctr"/>
                      <a:r>
                        <a:rPr lang="zh-CN" altLang="en-US" sz="2000" b="1" i="0" u="none" strike="noStrike">
                          <a:solidFill>
                            <a:srgbClr val="000000"/>
                          </a:solidFill>
                          <a:latin typeface="华文细黑"/>
                        </a:rPr>
                        <a:t>銷售比</a:t>
                      </a:r>
                    </a:p>
                  </a:txBody>
                  <a:tcPr marL="9525" marR="9525" marT="9525" marB="0" anchor="ctr">
                    <a:lnL>
                      <a:noFill/>
                    </a:lnL>
                    <a:lnR>
                      <a:noFill/>
                    </a:lnR>
                    <a:lnT>
                      <a:noFill/>
                    </a:lnT>
                    <a:lnB>
                      <a:noFill/>
                    </a:lnB>
                    <a:solidFill>
                      <a:srgbClr val="B2B2B2"/>
                    </a:solidFill>
                  </a:tcPr>
                </a:tc>
                <a:tc>
                  <a:txBody>
                    <a:bodyPr/>
                    <a:lstStyle/>
                    <a:p>
                      <a:pPr algn="ctr" rtl="0" fontAlgn="ctr"/>
                      <a:r>
                        <a:rPr lang="en-US" sz="2000" b="1" i="0" u="none" strike="noStrike">
                          <a:solidFill>
                            <a:srgbClr val="000000"/>
                          </a:solidFill>
                          <a:latin typeface="Times New Roman"/>
                        </a:rPr>
                        <a:t>YoY </a:t>
                      </a:r>
                    </a:p>
                  </a:txBody>
                  <a:tcPr marL="9525" marR="9525" marT="9525" marB="0" anchor="ctr">
                    <a:lnL>
                      <a:noFill/>
                    </a:lnL>
                    <a:lnR>
                      <a:noFill/>
                    </a:lnR>
                    <a:lnT>
                      <a:noFill/>
                    </a:lnT>
                    <a:lnB>
                      <a:noFill/>
                    </a:lnB>
                    <a:solidFill>
                      <a:srgbClr val="B2B2B2"/>
                    </a:solidFill>
                  </a:tcPr>
                </a:tc>
                <a:extLst>
                  <a:ext uri="{0D108BD9-81ED-4DB2-BD59-A6C34878D82A}">
                    <a16:rowId xmlns="" xmlns:a16="http://schemas.microsoft.com/office/drawing/2014/main" val="10000"/>
                  </a:ext>
                </a:extLst>
              </a:tr>
              <a:tr h="455417">
                <a:tc>
                  <a:txBody>
                    <a:bodyPr/>
                    <a:lstStyle/>
                    <a:p>
                      <a:pPr algn="ctr" rtl="0" fontAlgn="ctr"/>
                      <a:r>
                        <a:rPr lang="zh-CN" altLang="en-US" sz="2000" b="0" i="0" u="none" strike="noStrike">
                          <a:solidFill>
                            <a:srgbClr val="000000"/>
                          </a:solidFill>
                          <a:latin typeface="华文细黑"/>
                        </a:rPr>
                        <a:t>電風扇</a:t>
                      </a:r>
                    </a:p>
                  </a:txBody>
                  <a:tcPr marL="9525" marR="9525" marT="9525" marB="0" anchor="ctr">
                    <a:lnL>
                      <a:noFill/>
                    </a:lnL>
                    <a:lnR>
                      <a:noFill/>
                    </a:lnR>
                    <a:lnT>
                      <a:noFill/>
                    </a:lnT>
                    <a:lnB>
                      <a:noFill/>
                    </a:lnB>
                  </a:tcPr>
                </a:tc>
                <a:tc>
                  <a:txBody>
                    <a:bodyPr/>
                    <a:lstStyle/>
                    <a:p>
                      <a:pPr algn="r" rtl="0" fontAlgn="ctr"/>
                      <a:r>
                        <a:rPr lang="en-US" altLang="zh-CN" sz="2000" b="0" i="0" u="none" strike="noStrike" dirty="0">
                          <a:solidFill>
                            <a:srgbClr val="000000"/>
                          </a:solidFill>
                          <a:latin typeface="Times New Roman"/>
                        </a:rPr>
                        <a:t>5,571,903</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76%</a:t>
                      </a:r>
                    </a:p>
                  </a:txBody>
                  <a:tcPr marL="9525" marR="9525" marT="9525" marB="0" anchor="ctr">
                    <a:lnL>
                      <a:noFill/>
                    </a:lnL>
                    <a:lnR>
                      <a:noFill/>
                    </a:lnR>
                    <a:lnT>
                      <a:noFill/>
                    </a:lnT>
                    <a:lnB>
                      <a:noFill/>
                    </a:lnB>
                  </a:tcPr>
                </a:tc>
                <a:tc>
                  <a:txBody>
                    <a:bodyPr/>
                    <a:lstStyle/>
                    <a:p>
                      <a:pPr algn="r" rtl="0" fontAlgn="ctr"/>
                      <a:r>
                        <a:rPr lang="en-US" altLang="zh-CN" sz="2000" b="0" i="0" u="none" strike="noStrike" dirty="0">
                          <a:solidFill>
                            <a:srgbClr val="000000"/>
                          </a:solidFill>
                          <a:latin typeface="Times New Roman"/>
                        </a:rPr>
                        <a:t>6,288,486</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77%</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-11%</a:t>
                      </a: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455417">
                <a:tc>
                  <a:txBody>
                    <a:bodyPr/>
                    <a:lstStyle/>
                    <a:p>
                      <a:pPr algn="ctr" rtl="0" fontAlgn="ctr"/>
                      <a:r>
                        <a:rPr lang="zh-CN" altLang="en-US" sz="2000" b="0" i="0" u="none" strike="noStrike">
                          <a:solidFill>
                            <a:srgbClr val="000000"/>
                          </a:solidFill>
                          <a:latin typeface="华文细黑"/>
                        </a:rPr>
                        <a:t>電暖器</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dirty="0">
                          <a:solidFill>
                            <a:srgbClr val="000000"/>
                          </a:solidFill>
                          <a:latin typeface="Times New Roman"/>
                        </a:rPr>
                        <a:t>730,983</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10%</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1,246,023</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15%</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-41%</a:t>
                      </a:r>
                    </a:p>
                  </a:txBody>
                  <a:tcPr marL="9525" marR="9525" marT="9525" marB="0" anchor="ctr">
                    <a:lnL>
                      <a:noFill/>
                    </a:lnL>
                    <a:lnR>
                      <a:noFill/>
                    </a:lnR>
                    <a:lnT>
                      <a:noFill/>
                    </a:lnT>
                    <a:lnB>
                      <a:noFill/>
                    </a:lnB>
                    <a:solidFill>
                      <a:srgbClr val="B9CDE5"/>
                    </a:solidFill>
                  </a:tcPr>
                </a:tc>
                <a:extLst>
                  <a:ext uri="{0D108BD9-81ED-4DB2-BD59-A6C34878D82A}">
                    <a16:rowId xmlns="" xmlns:a16="http://schemas.microsoft.com/office/drawing/2014/main" val="10002"/>
                  </a:ext>
                </a:extLst>
              </a:tr>
              <a:tr h="455417">
                <a:tc>
                  <a:txBody>
                    <a:bodyPr/>
                    <a:lstStyle/>
                    <a:p>
                      <a:pPr algn="ctr" rtl="0" fontAlgn="ctr"/>
                      <a:r>
                        <a:rPr lang="zh-CN" altLang="en-US" sz="2000" b="0" i="0" u="none" strike="noStrike">
                          <a:solidFill>
                            <a:srgbClr val="000000"/>
                          </a:solidFill>
                          <a:latin typeface="华文细黑"/>
                        </a:rPr>
                        <a:t>小家電</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650,785</a:t>
                      </a:r>
                    </a:p>
                  </a:txBody>
                  <a:tcPr marL="9525" marR="9525" marT="9525" marB="0" anchor="ctr">
                    <a:lnL>
                      <a:noFill/>
                    </a:lnL>
                    <a:lnR>
                      <a:noFill/>
                    </a:lnR>
                    <a:lnT>
                      <a:noFill/>
                    </a:lnT>
                    <a:lnB>
                      <a:noFill/>
                    </a:lnB>
                  </a:tcPr>
                </a:tc>
                <a:tc>
                  <a:txBody>
                    <a:bodyPr/>
                    <a:lstStyle/>
                    <a:p>
                      <a:pPr algn="r" rtl="0" fontAlgn="ctr"/>
                      <a:r>
                        <a:rPr lang="en-US" altLang="zh-CN" sz="2000" b="0" i="0" u="none" strike="noStrike" dirty="0">
                          <a:solidFill>
                            <a:srgbClr val="000000"/>
                          </a:solidFill>
                          <a:latin typeface="Times New Roman"/>
                        </a:rPr>
                        <a:t>9%</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271,654</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3%</a:t>
                      </a:r>
                    </a:p>
                  </a:txBody>
                  <a:tcPr marL="9525" marR="9525" marT="9525" marB="0" anchor="ctr">
                    <a:lnL>
                      <a:noFill/>
                    </a:lnL>
                    <a:lnR>
                      <a:noFill/>
                    </a:lnR>
                    <a:lnT>
                      <a:noFill/>
                    </a:lnT>
                    <a:lnB>
                      <a:noFill/>
                    </a:lnB>
                  </a:tcPr>
                </a:tc>
                <a:tc>
                  <a:txBody>
                    <a:bodyPr/>
                    <a:lstStyle/>
                    <a:p>
                      <a:pPr algn="r" rtl="0" fontAlgn="ctr"/>
                      <a:r>
                        <a:rPr lang="en-US" altLang="zh-CN" sz="2000" b="0" i="0" u="none" strike="noStrike" dirty="0">
                          <a:solidFill>
                            <a:srgbClr val="000000"/>
                          </a:solidFill>
                          <a:latin typeface="Times New Roman"/>
                        </a:rPr>
                        <a:t>140%</a:t>
                      </a: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r h="455417">
                <a:tc>
                  <a:txBody>
                    <a:bodyPr/>
                    <a:lstStyle/>
                    <a:p>
                      <a:pPr algn="ctr" rtl="0" fontAlgn="ctr"/>
                      <a:r>
                        <a:rPr lang="zh-CN" altLang="en-US" sz="2000" b="0" i="0" u="none" strike="noStrike">
                          <a:solidFill>
                            <a:srgbClr val="000000"/>
                          </a:solidFill>
                          <a:latin typeface="华文细黑"/>
                        </a:rPr>
                        <a:t>換氣扇</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234,160</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3%</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dirty="0">
                          <a:solidFill>
                            <a:srgbClr val="000000"/>
                          </a:solidFill>
                          <a:latin typeface="Times New Roman"/>
                        </a:rPr>
                        <a:t>219,812</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3%</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7%</a:t>
                      </a:r>
                    </a:p>
                  </a:txBody>
                  <a:tcPr marL="9525" marR="9525" marT="9525" marB="0" anchor="ctr">
                    <a:lnL>
                      <a:noFill/>
                    </a:lnL>
                    <a:lnR>
                      <a:noFill/>
                    </a:lnR>
                    <a:lnT>
                      <a:noFill/>
                    </a:lnT>
                    <a:lnB>
                      <a:noFill/>
                    </a:lnB>
                    <a:solidFill>
                      <a:srgbClr val="B9CDE5"/>
                    </a:solidFill>
                  </a:tcPr>
                </a:tc>
                <a:extLst>
                  <a:ext uri="{0D108BD9-81ED-4DB2-BD59-A6C34878D82A}">
                    <a16:rowId xmlns="" xmlns:a16="http://schemas.microsoft.com/office/drawing/2014/main" val="10004"/>
                  </a:ext>
                </a:extLst>
              </a:tr>
              <a:tr h="455417">
                <a:tc>
                  <a:txBody>
                    <a:bodyPr/>
                    <a:lstStyle/>
                    <a:p>
                      <a:pPr algn="ctr" rtl="0" fontAlgn="ctr"/>
                      <a:r>
                        <a:rPr lang="zh-CN" altLang="en-US" sz="2000" b="0" i="0" u="none" strike="noStrike">
                          <a:solidFill>
                            <a:srgbClr val="000000"/>
                          </a:solidFill>
                          <a:latin typeface="华文细黑"/>
                        </a:rPr>
                        <a:t>其他</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121,494</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2%</a:t>
                      </a:r>
                    </a:p>
                  </a:txBody>
                  <a:tcPr marL="9525" marR="9525" marT="9525" marB="0" anchor="ctr">
                    <a:lnL>
                      <a:noFill/>
                    </a:lnL>
                    <a:lnR>
                      <a:noFill/>
                    </a:lnR>
                    <a:lnT>
                      <a:noFill/>
                    </a:lnT>
                    <a:lnB>
                      <a:noFill/>
                    </a:lnB>
                  </a:tcPr>
                </a:tc>
                <a:tc>
                  <a:txBody>
                    <a:bodyPr/>
                    <a:lstStyle/>
                    <a:p>
                      <a:pPr algn="r" rtl="0" fontAlgn="ctr"/>
                      <a:r>
                        <a:rPr lang="en-US" altLang="zh-CN" sz="2000" b="0" i="0" u="none" strike="noStrike" dirty="0">
                          <a:solidFill>
                            <a:srgbClr val="000000"/>
                          </a:solidFill>
                          <a:latin typeface="Times New Roman"/>
                        </a:rPr>
                        <a:t>173,091</a:t>
                      </a:r>
                    </a:p>
                  </a:txBody>
                  <a:tcPr marL="9525" marR="9525" marT="9525" marB="0" anchor="ctr">
                    <a:lnL>
                      <a:noFill/>
                    </a:lnL>
                    <a:lnR>
                      <a:noFill/>
                    </a:lnR>
                    <a:lnT>
                      <a:noFill/>
                    </a:lnT>
                    <a:lnB>
                      <a:noFill/>
                    </a:lnB>
                  </a:tcPr>
                </a:tc>
                <a:tc>
                  <a:txBody>
                    <a:bodyPr/>
                    <a:lstStyle/>
                    <a:p>
                      <a:pPr algn="r" rtl="0" fontAlgn="ctr"/>
                      <a:r>
                        <a:rPr lang="en-US" altLang="zh-CN" sz="2000" b="0" i="0" u="none" strike="noStrike" dirty="0">
                          <a:solidFill>
                            <a:srgbClr val="000000"/>
                          </a:solidFill>
                          <a:latin typeface="Times New Roman"/>
                        </a:rPr>
                        <a:t>2%</a:t>
                      </a:r>
                    </a:p>
                  </a:txBody>
                  <a:tcPr marL="9525" marR="9525" marT="9525" marB="0" anchor="ctr">
                    <a:lnL>
                      <a:noFill/>
                    </a:lnL>
                    <a:lnR>
                      <a:noFill/>
                    </a:lnR>
                    <a:lnT>
                      <a:noFill/>
                    </a:lnT>
                    <a:lnB>
                      <a:noFill/>
                    </a:lnB>
                  </a:tcPr>
                </a:tc>
                <a:tc>
                  <a:txBody>
                    <a:bodyPr/>
                    <a:lstStyle/>
                    <a:p>
                      <a:pPr algn="r" rtl="0" fontAlgn="ctr"/>
                      <a:r>
                        <a:rPr lang="en-US" altLang="zh-CN" sz="2000" b="0" i="0" u="none" strike="noStrike">
                          <a:solidFill>
                            <a:srgbClr val="000000"/>
                          </a:solidFill>
                          <a:latin typeface="Times New Roman"/>
                        </a:rPr>
                        <a:t>-30%</a:t>
                      </a:r>
                    </a:p>
                  </a:txBody>
                  <a:tcPr marL="9525" marR="9525" marT="9525" marB="0" anchor="ctr">
                    <a:lnL>
                      <a:noFill/>
                    </a:lnL>
                    <a:lnR>
                      <a:noFill/>
                    </a:lnR>
                    <a:lnT>
                      <a:noFill/>
                    </a:lnT>
                    <a:lnB>
                      <a:noFill/>
                    </a:lnB>
                  </a:tcPr>
                </a:tc>
                <a:extLst>
                  <a:ext uri="{0D108BD9-81ED-4DB2-BD59-A6C34878D82A}">
                    <a16:rowId xmlns="" xmlns:a16="http://schemas.microsoft.com/office/drawing/2014/main" val="10005"/>
                  </a:ext>
                </a:extLst>
              </a:tr>
              <a:tr h="455417">
                <a:tc>
                  <a:txBody>
                    <a:bodyPr/>
                    <a:lstStyle/>
                    <a:p>
                      <a:pPr algn="ctr" rtl="0" fontAlgn="ctr"/>
                      <a:r>
                        <a:rPr lang="zh-CN" altLang="en-US" sz="2000" b="0" i="0" u="none" strike="noStrike">
                          <a:solidFill>
                            <a:srgbClr val="000000"/>
                          </a:solidFill>
                          <a:latin typeface="华文细黑"/>
                        </a:rPr>
                        <a:t>合計</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dirty="0">
                          <a:solidFill>
                            <a:srgbClr val="000000"/>
                          </a:solidFill>
                          <a:latin typeface="Times New Roman"/>
                        </a:rPr>
                        <a:t>7,309,325</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100%</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a:solidFill>
                            <a:srgbClr val="000000"/>
                          </a:solidFill>
                          <a:latin typeface="Times New Roman"/>
                        </a:rPr>
                        <a:t>8,199,066</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dirty="0">
                          <a:solidFill>
                            <a:srgbClr val="000000"/>
                          </a:solidFill>
                          <a:latin typeface="Times New Roman"/>
                        </a:rPr>
                        <a:t>100%</a:t>
                      </a:r>
                    </a:p>
                  </a:txBody>
                  <a:tcPr marL="9525" marR="9525" marT="9525" marB="0" anchor="ctr">
                    <a:lnL>
                      <a:noFill/>
                    </a:lnL>
                    <a:lnR>
                      <a:noFill/>
                    </a:lnR>
                    <a:lnT>
                      <a:noFill/>
                    </a:lnT>
                    <a:lnB>
                      <a:noFill/>
                    </a:lnB>
                    <a:solidFill>
                      <a:srgbClr val="B9CDE5"/>
                    </a:solidFill>
                  </a:tcPr>
                </a:tc>
                <a:tc>
                  <a:txBody>
                    <a:bodyPr/>
                    <a:lstStyle/>
                    <a:p>
                      <a:pPr algn="r" rtl="0" fontAlgn="ctr"/>
                      <a:r>
                        <a:rPr lang="en-US" altLang="zh-CN" sz="2000" b="0" i="0" u="none" strike="noStrike" dirty="0">
                          <a:solidFill>
                            <a:srgbClr val="000000"/>
                          </a:solidFill>
                          <a:latin typeface="Times New Roman"/>
                        </a:rPr>
                        <a:t>-11%</a:t>
                      </a:r>
                    </a:p>
                  </a:txBody>
                  <a:tcPr marL="9525" marR="9525" marT="9525" marB="0" anchor="ctr">
                    <a:lnL>
                      <a:noFill/>
                    </a:lnL>
                    <a:lnR>
                      <a:noFill/>
                    </a:lnR>
                    <a:lnT>
                      <a:noFill/>
                    </a:lnT>
                    <a:lnB>
                      <a:noFill/>
                    </a:lnB>
                    <a:solidFill>
                      <a:srgbClr val="B9CDE5"/>
                    </a:solidFill>
                  </a:tcPr>
                </a:tc>
                <a:extLst>
                  <a:ext uri="{0D108BD9-81ED-4DB2-BD59-A6C34878D82A}">
                    <a16:rowId xmlns="" xmlns:a16="http://schemas.microsoft.com/office/drawing/2014/main" val="10006"/>
                  </a:ext>
                </a:extLst>
              </a:tr>
            </a:tbl>
          </a:graphicData>
        </a:graphic>
      </p:graphicFrame>
      <p:sp>
        <p:nvSpPr>
          <p:cNvPr id="7" name="Rectangle 58"/>
          <p:cNvSpPr>
            <a:spLocks noChangeArrowheads="1"/>
          </p:cNvSpPr>
          <p:nvPr/>
        </p:nvSpPr>
        <p:spPr bwMode="auto">
          <a:xfrm>
            <a:off x="523844" y="4929198"/>
            <a:ext cx="8274050" cy="1865126"/>
          </a:xfrm>
          <a:prstGeom prst="rect">
            <a:avLst/>
          </a:prstGeom>
          <a:noFill/>
          <a:ln w="9525">
            <a:noFill/>
            <a:miter lim="800000"/>
            <a:headEnd/>
            <a:tailEnd/>
          </a:ln>
          <a:effectLst>
            <a:prstShdw prst="shdw12">
              <a:schemeClr val="bg2">
                <a:alpha val="50000"/>
              </a:schemeClr>
            </a:prstShdw>
          </a:effectLst>
        </p:spPr>
        <p:txBody>
          <a:bodyPr>
            <a:spAutoFit/>
          </a:bodyPr>
          <a:lstStyle/>
          <a:p>
            <a:pPr marL="174625" indent="-174625" eaLnBrk="1" hangingPunct="1">
              <a:spcBef>
                <a:spcPct val="15000"/>
              </a:spcBef>
              <a:spcAft>
                <a:spcPct val="15000"/>
              </a:spcAft>
            </a:pPr>
            <a:r>
              <a:rPr kumimoji="0" lang="zh-TW" altLang="en-US" sz="1600" dirty="0">
                <a:latin typeface="Times New Roman" pitchFamily="18" charset="0"/>
                <a:ea typeface="Microsoft JhengHei" pitchFamily="34" charset="-120"/>
                <a:cs typeface="Times New Roman" pitchFamily="18" charset="0"/>
              </a:rPr>
              <a:t>差異分析：</a:t>
            </a:r>
            <a:endParaRPr kumimoji="0" lang="en-US" altLang="zh-TW" sz="16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buFontTx/>
              <a:buChar char="•"/>
            </a:pPr>
            <a:r>
              <a:rPr kumimoji="0" lang="zh-TW" altLang="en-US" sz="1600" dirty="0">
                <a:latin typeface="Times New Roman" pitchFamily="18" charset="0"/>
                <a:ea typeface="Microsoft JhengHei" pitchFamily="34" charset="-120"/>
                <a:cs typeface="Times New Roman" pitchFamily="18" charset="0"/>
              </a:rPr>
              <a:t>電暖器主要受暖冬氣候影響，導致銷售量下滑。</a:t>
            </a:r>
            <a:endParaRPr kumimoji="0" lang="en-US" altLang="zh-TW" sz="16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buFontTx/>
              <a:buChar char="•"/>
            </a:pPr>
            <a:r>
              <a:rPr kumimoji="0" lang="zh-TW" altLang="en-US" sz="1600" dirty="0">
                <a:latin typeface="Times New Roman" pitchFamily="18" charset="0"/>
                <a:ea typeface="Microsoft JhengHei" pitchFamily="34" charset="-120"/>
                <a:cs typeface="Times New Roman" pitchFamily="18" charset="0"/>
              </a:rPr>
              <a:t>受疫情影響，消費者的健康理念更為提昇，對於健康家居電器類購買需求增加，有關疫情防疫的消殺類及廚電類小家電業績成長。</a:t>
            </a:r>
            <a:endParaRPr kumimoji="0" lang="en-US" altLang="zh-TW" sz="16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pPr>
            <a:endParaRPr kumimoji="0" lang="en-US" altLang="zh-TW" sz="1600" dirty="0">
              <a:latin typeface="Times New Roman" pitchFamily="18" charset="0"/>
              <a:ea typeface="Microsoft JhengHei" pitchFamily="34" charset="-120"/>
              <a:cs typeface="Times New Roman" pitchFamily="18" charset="0"/>
            </a:endParaRPr>
          </a:p>
          <a:p>
            <a:pPr marL="174625" indent="-174625" eaLnBrk="1" hangingPunct="1">
              <a:spcBef>
                <a:spcPct val="15000"/>
              </a:spcBef>
              <a:spcAft>
                <a:spcPct val="15000"/>
              </a:spcAft>
              <a:buFontTx/>
              <a:buChar char="•"/>
            </a:pPr>
            <a:endParaRPr kumimoji="0" lang="en-US" altLang="zh-TW" sz="1600" dirty="0">
              <a:latin typeface="Times New Roman" pitchFamily="18" charset="0"/>
              <a:ea typeface="Microsoft JhengHei" pitchFamily="34" charset="-12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1"/>
          <p:cNvSpPr txBox="1">
            <a:spLocks noGrp="1" noChangeArrowheads="1"/>
          </p:cNvSpPr>
          <p:nvPr/>
        </p:nvSpPr>
        <p:spPr bwMode="auto">
          <a:xfrm>
            <a:off x="7099300" y="6356352"/>
            <a:ext cx="2311400" cy="365125"/>
          </a:xfrm>
          <a:prstGeom prst="rect">
            <a:avLst/>
          </a:prstGeom>
          <a:noFill/>
          <a:ln w="9525">
            <a:noFill/>
            <a:miter lim="800000"/>
            <a:headEnd/>
            <a:tailEnd/>
          </a:ln>
        </p:spPr>
        <p:txBody>
          <a:bodyPr anchor="ctr"/>
          <a:lstStyle/>
          <a:p>
            <a:pPr algn="r"/>
            <a:fld id="{3610B048-BA85-4834-8ECB-00DD63F2EC6A}" type="slidenum">
              <a:rPr lang="zh-CN" altLang="en-US" sz="1000">
                <a:solidFill>
                  <a:schemeClr val="bg1"/>
                </a:solidFill>
                <a:latin typeface="华文细黑" pitchFamily="2" charset="-122"/>
                <a:ea typeface="华文细黑" pitchFamily="2" charset="-122"/>
              </a:rPr>
              <a:pPr algn="r"/>
              <a:t>4</a:t>
            </a:fld>
            <a:endParaRPr lang="zh-CN" altLang="en-US" sz="1000">
              <a:solidFill>
                <a:schemeClr val="bg1"/>
              </a:solidFill>
              <a:latin typeface="华文细黑" pitchFamily="2" charset="-122"/>
              <a:ea typeface="华文细黑" pitchFamily="2" charset="-122"/>
            </a:endParaRPr>
          </a:p>
        </p:txBody>
      </p:sp>
      <p:sp>
        <p:nvSpPr>
          <p:cNvPr id="4" name="矩形 3"/>
          <p:cNvSpPr/>
          <p:nvPr/>
        </p:nvSpPr>
        <p:spPr>
          <a:xfrm>
            <a:off x="1666852" y="142852"/>
            <a:ext cx="5044972" cy="646331"/>
          </a:xfrm>
          <a:prstGeom prst="rect">
            <a:avLst/>
          </a:prstGeom>
        </p:spPr>
        <p:txBody>
          <a:bodyPr wrap="none">
            <a:spAutoFit/>
          </a:bodyPr>
          <a:lstStyle/>
          <a:p>
            <a:pPr algn="ctr" defTabSz="457200"/>
            <a:r>
              <a:rPr lang="en-US" altLang="zh-TW" sz="3600" b="1" dirty="0">
                <a:solidFill>
                  <a:schemeClr val="bg1"/>
                </a:solidFill>
                <a:latin typeface="Times New Roman" pitchFamily="18" charset="0"/>
                <a:ea typeface="Microsoft JhengHei" pitchFamily="34" charset="-120"/>
                <a:cs typeface="Times New Roman" pitchFamily="18" charset="0"/>
              </a:rPr>
              <a:t>2020Q3 </a:t>
            </a:r>
            <a:r>
              <a:rPr lang="zh-TW" altLang="en-US" sz="3600" b="1" dirty="0">
                <a:solidFill>
                  <a:schemeClr val="bg1"/>
                </a:solidFill>
                <a:latin typeface="Times New Roman" pitchFamily="18" charset="0"/>
                <a:ea typeface="Microsoft JhengHei" pitchFamily="34" charset="-120"/>
                <a:cs typeface="Times New Roman" pitchFamily="18" charset="0"/>
              </a:rPr>
              <a:t>合併綜合損益表</a:t>
            </a:r>
          </a:p>
        </p:txBody>
      </p:sp>
      <p:graphicFrame>
        <p:nvGraphicFramePr>
          <p:cNvPr id="5" name="表格 4"/>
          <p:cNvGraphicFramePr>
            <a:graphicFrameLocks noGrp="1"/>
          </p:cNvGraphicFramePr>
          <p:nvPr/>
        </p:nvGraphicFramePr>
        <p:xfrm>
          <a:off x="380968" y="1357298"/>
          <a:ext cx="9072627" cy="4179123"/>
        </p:xfrm>
        <a:graphic>
          <a:graphicData uri="http://schemas.openxmlformats.org/drawingml/2006/table">
            <a:tbl>
              <a:tblPr/>
              <a:tblGrid>
                <a:gridCol w="2507880">
                  <a:extLst>
                    <a:ext uri="{9D8B030D-6E8A-4147-A177-3AD203B41FA5}">
                      <a16:colId xmlns="" xmlns:a16="http://schemas.microsoft.com/office/drawing/2014/main" val="20000"/>
                    </a:ext>
                  </a:extLst>
                </a:gridCol>
                <a:gridCol w="2135590">
                  <a:extLst>
                    <a:ext uri="{9D8B030D-6E8A-4147-A177-3AD203B41FA5}">
                      <a16:colId xmlns="" xmlns:a16="http://schemas.microsoft.com/office/drawing/2014/main" val="20001"/>
                    </a:ext>
                  </a:extLst>
                </a:gridCol>
                <a:gridCol w="2161000">
                  <a:extLst>
                    <a:ext uri="{9D8B030D-6E8A-4147-A177-3AD203B41FA5}">
                      <a16:colId xmlns="" xmlns:a16="http://schemas.microsoft.com/office/drawing/2014/main" val="20002"/>
                    </a:ext>
                  </a:extLst>
                </a:gridCol>
                <a:gridCol w="2268157">
                  <a:extLst>
                    <a:ext uri="{9D8B030D-6E8A-4147-A177-3AD203B41FA5}">
                      <a16:colId xmlns="" xmlns:a16="http://schemas.microsoft.com/office/drawing/2014/main" val="20003"/>
                    </a:ext>
                  </a:extLst>
                </a:gridCol>
              </a:tblGrid>
              <a:tr h="392909">
                <a:tc>
                  <a:txBody>
                    <a:bodyPr/>
                    <a:lstStyle/>
                    <a:p>
                      <a:pPr algn="ctr" rtl="0" fontAlgn="ctr"/>
                      <a:r>
                        <a:rPr lang="zh-CN" altLang="en-US" sz="2000" b="1" i="0" u="none" strike="noStrike" dirty="0">
                          <a:solidFill>
                            <a:srgbClr val="000000"/>
                          </a:solidFill>
                          <a:latin typeface="+mj-lt"/>
                        </a:rPr>
                        <a:t>項目</a:t>
                      </a:r>
                    </a:p>
                  </a:txBody>
                  <a:tcPr marL="9525" marR="9525" marT="9525" marB="0" anchor="ctr">
                    <a:lnL>
                      <a:noFill/>
                    </a:lnL>
                    <a:lnR>
                      <a:noFill/>
                    </a:lnR>
                    <a:lnT>
                      <a:noFill/>
                    </a:lnT>
                    <a:lnB>
                      <a:noFill/>
                    </a:lnB>
                    <a:solidFill>
                      <a:srgbClr val="BFBFBF"/>
                    </a:solidFill>
                  </a:tcPr>
                </a:tc>
                <a:tc>
                  <a:txBody>
                    <a:bodyPr/>
                    <a:lstStyle/>
                    <a:p>
                      <a:pPr algn="r" rtl="0" fontAlgn="ctr"/>
                      <a:r>
                        <a:rPr lang="en-US" sz="2000" b="1" i="0" u="none" strike="noStrike" dirty="0">
                          <a:solidFill>
                            <a:srgbClr val="000000"/>
                          </a:solidFill>
                          <a:latin typeface="Times New Roman"/>
                        </a:rPr>
                        <a:t>2020Q3</a:t>
                      </a:r>
                    </a:p>
                  </a:txBody>
                  <a:tcPr marL="9525" marR="9525" marT="9525" marB="0" anchor="ctr">
                    <a:lnL>
                      <a:noFill/>
                    </a:lnL>
                    <a:lnR>
                      <a:noFill/>
                    </a:lnR>
                    <a:lnT>
                      <a:noFill/>
                    </a:lnT>
                    <a:lnB>
                      <a:noFill/>
                    </a:lnB>
                    <a:solidFill>
                      <a:srgbClr val="B2B2B2"/>
                    </a:solidFill>
                  </a:tcPr>
                </a:tc>
                <a:tc>
                  <a:txBody>
                    <a:bodyPr/>
                    <a:lstStyle/>
                    <a:p>
                      <a:pPr algn="r" rtl="0" fontAlgn="ctr"/>
                      <a:r>
                        <a:rPr lang="en-US" sz="2000" b="1" i="0" u="none" strike="noStrike" dirty="0">
                          <a:solidFill>
                            <a:srgbClr val="000000"/>
                          </a:solidFill>
                          <a:latin typeface="Times New Roman"/>
                        </a:rPr>
                        <a:t>2019Q3</a:t>
                      </a:r>
                    </a:p>
                  </a:txBody>
                  <a:tcPr marL="9525" marR="9525" marT="9525" marB="0" anchor="ctr">
                    <a:lnL>
                      <a:noFill/>
                    </a:lnL>
                    <a:lnR>
                      <a:noFill/>
                    </a:lnR>
                    <a:lnT>
                      <a:noFill/>
                    </a:lnT>
                    <a:lnB>
                      <a:noFill/>
                    </a:lnB>
                    <a:solidFill>
                      <a:srgbClr val="B2B2B2"/>
                    </a:solidFill>
                  </a:tcPr>
                </a:tc>
                <a:tc>
                  <a:txBody>
                    <a:bodyPr/>
                    <a:lstStyle/>
                    <a:p>
                      <a:pPr algn="r" rtl="0" fontAlgn="ctr"/>
                      <a:r>
                        <a:rPr lang="en-US" sz="2000" b="1" i="0" u="none" strike="noStrike" dirty="0">
                          <a:solidFill>
                            <a:srgbClr val="000000"/>
                          </a:solidFill>
                          <a:latin typeface="Times New Roman"/>
                        </a:rPr>
                        <a:t>YOY</a:t>
                      </a:r>
                    </a:p>
                  </a:txBody>
                  <a:tcPr marL="9525" marR="9525" marT="9525" marB="0" anchor="ctr">
                    <a:lnL>
                      <a:noFill/>
                    </a:lnL>
                    <a:lnR>
                      <a:noFill/>
                    </a:lnR>
                    <a:lnT>
                      <a:noFill/>
                    </a:lnT>
                    <a:lnB>
                      <a:noFill/>
                    </a:lnB>
                    <a:solidFill>
                      <a:srgbClr val="BFBFBF"/>
                    </a:solidFill>
                  </a:tcPr>
                </a:tc>
                <a:extLst>
                  <a:ext uri="{0D108BD9-81ED-4DB2-BD59-A6C34878D82A}">
                    <a16:rowId xmlns="" xmlns:a16="http://schemas.microsoft.com/office/drawing/2014/main" val="10000"/>
                  </a:ext>
                </a:extLst>
              </a:tr>
              <a:tr h="392909">
                <a:tc>
                  <a:txBody>
                    <a:bodyPr/>
                    <a:lstStyle/>
                    <a:p>
                      <a:pPr algn="ctr" rtl="0" fontAlgn="ctr"/>
                      <a:r>
                        <a:rPr lang="zh-CN" altLang="en-US" sz="2000" b="0" i="0" u="none" strike="noStrike" dirty="0">
                          <a:solidFill>
                            <a:srgbClr val="000000"/>
                          </a:solidFill>
                          <a:latin typeface="+mj-lt"/>
                        </a:rPr>
                        <a:t>營業收入</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7,309,325</a:t>
                      </a:r>
                    </a:p>
                  </a:txBody>
                  <a:tcPr marL="9525" marR="9525" marT="9525" marB="0" anchor="b">
                    <a:lnL>
                      <a:noFill/>
                    </a:lnL>
                    <a:lnR>
                      <a:noFill/>
                    </a:lnR>
                    <a:lnT>
                      <a:noFill/>
                    </a:lnT>
                    <a:lnB>
                      <a:noFill/>
                    </a:lnB>
                    <a:solidFill>
                      <a:srgbClr val="B6DDE8"/>
                    </a:solidFill>
                  </a:tcPr>
                </a:tc>
                <a:tc>
                  <a:txBody>
                    <a:bodyPr/>
                    <a:lstStyle/>
                    <a:p>
                      <a:pPr algn="r" rtl="0" fontAlgn="b"/>
                      <a:r>
                        <a:rPr lang="en-US" altLang="zh-CN" sz="2000" b="0" i="0" u="none" strike="noStrike">
                          <a:solidFill>
                            <a:srgbClr val="000000"/>
                          </a:solidFill>
                          <a:latin typeface="Times New Roman"/>
                        </a:rPr>
                        <a:t>8,199,066</a:t>
                      </a:r>
                    </a:p>
                  </a:txBody>
                  <a:tcPr marL="9525" marR="9525" marT="9525" marB="0" anchor="b">
                    <a:lnL>
                      <a:noFill/>
                    </a:lnL>
                    <a:lnR>
                      <a:noFill/>
                    </a:lnR>
                    <a:lnT>
                      <a:noFill/>
                    </a:lnT>
                    <a:lnB>
                      <a:noFill/>
                    </a:lnB>
                    <a:solidFill>
                      <a:srgbClr val="B6DDE8"/>
                    </a:solidFill>
                  </a:tcPr>
                </a:tc>
                <a:tc>
                  <a:txBody>
                    <a:bodyPr/>
                    <a:lstStyle/>
                    <a:p>
                      <a:pPr algn="r" rtl="0" fontAlgn="b"/>
                      <a:r>
                        <a:rPr lang="en-US" altLang="zh-CN" sz="2000" b="0" i="0" u="none" strike="noStrike">
                          <a:solidFill>
                            <a:srgbClr val="000000"/>
                          </a:solidFill>
                          <a:latin typeface="Times New Roman"/>
                        </a:rPr>
                        <a:t>-10.85%</a:t>
                      </a:r>
                    </a:p>
                  </a:txBody>
                  <a:tcPr marL="9525" marR="9525" marT="9525" marB="0" anchor="b">
                    <a:lnL>
                      <a:noFill/>
                    </a:lnL>
                    <a:lnR>
                      <a:noFill/>
                    </a:lnR>
                    <a:lnT>
                      <a:noFill/>
                    </a:lnT>
                    <a:lnB>
                      <a:noFill/>
                    </a:lnB>
                    <a:solidFill>
                      <a:srgbClr val="B6DDE8"/>
                    </a:solidFill>
                  </a:tcPr>
                </a:tc>
                <a:extLst>
                  <a:ext uri="{0D108BD9-81ED-4DB2-BD59-A6C34878D82A}">
                    <a16:rowId xmlns="" xmlns:a16="http://schemas.microsoft.com/office/drawing/2014/main" val="10001"/>
                  </a:ext>
                </a:extLst>
              </a:tr>
              <a:tr h="357190">
                <a:tc>
                  <a:txBody>
                    <a:bodyPr/>
                    <a:lstStyle/>
                    <a:p>
                      <a:pPr algn="ctr" rtl="0" fontAlgn="ctr"/>
                      <a:r>
                        <a:rPr lang="zh-CN" altLang="en-US" sz="2000" b="0" i="0" u="none" strike="noStrike" dirty="0">
                          <a:solidFill>
                            <a:srgbClr val="000000"/>
                          </a:solidFill>
                          <a:latin typeface="+mj-lt"/>
                        </a:rPr>
                        <a:t>銷貨毛利</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1,298,279</a:t>
                      </a:r>
                    </a:p>
                  </a:txBody>
                  <a:tcPr marL="9525" marR="9525" marT="9525" marB="0" anchor="b">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1,583,566</a:t>
                      </a:r>
                    </a:p>
                  </a:txBody>
                  <a:tcPr marL="9525" marR="9525" marT="9525" marB="0" anchor="b">
                    <a:lnL>
                      <a:noFill/>
                    </a:lnL>
                    <a:lnR>
                      <a:noFill/>
                    </a:lnR>
                    <a:lnT>
                      <a:noFill/>
                    </a:lnT>
                    <a:lnB>
                      <a:noFill/>
                    </a:lnB>
                  </a:tcPr>
                </a:tc>
                <a:tc>
                  <a:txBody>
                    <a:bodyPr/>
                    <a:lstStyle/>
                    <a:p>
                      <a:pPr algn="r" rtl="0" fontAlgn="b"/>
                      <a:r>
                        <a:rPr lang="en-US" altLang="zh-CN" sz="2000" b="0" i="0" u="none" strike="noStrike">
                          <a:solidFill>
                            <a:srgbClr val="000000"/>
                          </a:solidFill>
                          <a:latin typeface="Times New Roman"/>
                        </a:rPr>
                        <a:t>-18.02%</a:t>
                      </a:r>
                    </a:p>
                  </a:txBody>
                  <a:tcPr marL="9525" marR="9525" marT="9525" marB="0" anchor="b">
                    <a:lnL>
                      <a:noFill/>
                    </a:lnL>
                    <a:lnR>
                      <a:noFill/>
                    </a:lnR>
                    <a:lnT>
                      <a:noFill/>
                    </a:lnT>
                    <a:lnB>
                      <a:noFill/>
                    </a:lnB>
                  </a:tcPr>
                </a:tc>
                <a:extLst>
                  <a:ext uri="{0D108BD9-81ED-4DB2-BD59-A6C34878D82A}">
                    <a16:rowId xmlns="" xmlns:a16="http://schemas.microsoft.com/office/drawing/2014/main" val="10002"/>
                  </a:ext>
                </a:extLst>
              </a:tr>
              <a:tr h="500066">
                <a:tc>
                  <a:txBody>
                    <a:bodyPr/>
                    <a:lstStyle/>
                    <a:p>
                      <a:pPr algn="ctr" rtl="0" fontAlgn="ctr"/>
                      <a:r>
                        <a:rPr lang="zh-TW" altLang="en-US" sz="2000" b="0" i="0" u="none" strike="noStrike" dirty="0">
                          <a:solidFill>
                            <a:srgbClr val="000000"/>
                          </a:solidFill>
                          <a:latin typeface="+mj-lt"/>
                        </a:rPr>
                        <a:t>銷貨毛利率（</a:t>
                      </a:r>
                      <a:r>
                        <a:rPr lang="en-US" altLang="zh-TW" sz="2000" b="0" i="0" u="none" strike="noStrike" dirty="0">
                          <a:solidFill>
                            <a:srgbClr val="000000"/>
                          </a:solidFill>
                          <a:latin typeface="+mj-lt"/>
                        </a:rPr>
                        <a:t>%</a:t>
                      </a:r>
                      <a:r>
                        <a:rPr lang="zh-TW" altLang="en-US" sz="2000" b="0" i="0" u="none" strike="noStrike" dirty="0">
                          <a:solidFill>
                            <a:srgbClr val="000000"/>
                          </a:solidFill>
                          <a:latin typeface="+mj-lt"/>
                        </a:rPr>
                        <a:t>）</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17.76%</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19.31%</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-8.04%</a:t>
                      </a:r>
                    </a:p>
                  </a:txBody>
                  <a:tcPr marL="9525" marR="9525" marT="9525" marB="0" anchor="ctr">
                    <a:lnL>
                      <a:noFill/>
                    </a:lnL>
                    <a:lnR>
                      <a:noFill/>
                    </a:lnR>
                    <a:lnT>
                      <a:noFill/>
                    </a:lnT>
                    <a:lnB>
                      <a:noFill/>
                    </a:lnB>
                    <a:solidFill>
                      <a:srgbClr val="B6DDE8"/>
                    </a:solidFill>
                  </a:tcPr>
                </a:tc>
                <a:extLst>
                  <a:ext uri="{0D108BD9-81ED-4DB2-BD59-A6C34878D82A}">
                    <a16:rowId xmlns="" xmlns:a16="http://schemas.microsoft.com/office/drawing/2014/main" val="10003"/>
                  </a:ext>
                </a:extLst>
              </a:tr>
              <a:tr h="392909">
                <a:tc>
                  <a:txBody>
                    <a:bodyPr/>
                    <a:lstStyle/>
                    <a:p>
                      <a:pPr algn="ctr" rtl="0" fontAlgn="ctr"/>
                      <a:r>
                        <a:rPr lang="zh-CN" altLang="en-US" sz="2000" b="0" i="0" u="none" strike="noStrike" dirty="0">
                          <a:solidFill>
                            <a:srgbClr val="000000"/>
                          </a:solidFill>
                          <a:latin typeface="+mj-lt"/>
                        </a:rPr>
                        <a:t>營業費用</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1,088,758</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1,259,704</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-13.57%</a:t>
                      </a:r>
                    </a:p>
                  </a:txBody>
                  <a:tcPr marL="9525" marR="9525" marT="9525" marB="0" anchor="ctr">
                    <a:lnL>
                      <a:noFill/>
                    </a:lnL>
                    <a:lnR>
                      <a:noFill/>
                    </a:lnR>
                    <a:lnT>
                      <a:noFill/>
                    </a:lnT>
                    <a:lnB>
                      <a:noFill/>
                    </a:lnB>
                  </a:tcPr>
                </a:tc>
                <a:extLst>
                  <a:ext uri="{0D108BD9-81ED-4DB2-BD59-A6C34878D82A}">
                    <a16:rowId xmlns="" xmlns:a16="http://schemas.microsoft.com/office/drawing/2014/main" val="10004"/>
                  </a:ext>
                </a:extLst>
              </a:tr>
              <a:tr h="392909">
                <a:tc>
                  <a:txBody>
                    <a:bodyPr/>
                    <a:lstStyle/>
                    <a:p>
                      <a:pPr algn="ctr" rtl="0" fontAlgn="ctr"/>
                      <a:r>
                        <a:rPr lang="zh-CN" altLang="en-US" sz="2000" b="0" i="0" u="none" strike="noStrike" dirty="0">
                          <a:solidFill>
                            <a:srgbClr val="000000"/>
                          </a:solidFill>
                          <a:latin typeface="+mj-lt"/>
                        </a:rPr>
                        <a:t>營業利益</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209,521</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323,862</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-35.31%</a:t>
                      </a:r>
                    </a:p>
                  </a:txBody>
                  <a:tcPr marL="9525" marR="9525" marT="9525" marB="0" anchor="ctr">
                    <a:lnL>
                      <a:noFill/>
                    </a:lnL>
                    <a:lnR>
                      <a:noFill/>
                    </a:lnR>
                    <a:lnT>
                      <a:noFill/>
                    </a:lnT>
                    <a:lnB>
                      <a:noFill/>
                    </a:lnB>
                    <a:solidFill>
                      <a:srgbClr val="B6DDE8"/>
                    </a:solidFill>
                  </a:tcPr>
                </a:tc>
                <a:extLst>
                  <a:ext uri="{0D108BD9-81ED-4DB2-BD59-A6C34878D82A}">
                    <a16:rowId xmlns="" xmlns:a16="http://schemas.microsoft.com/office/drawing/2014/main" val="10005"/>
                  </a:ext>
                </a:extLst>
              </a:tr>
              <a:tr h="392909">
                <a:tc>
                  <a:txBody>
                    <a:bodyPr/>
                    <a:lstStyle/>
                    <a:p>
                      <a:pPr algn="ctr" rtl="0" fontAlgn="ctr"/>
                      <a:r>
                        <a:rPr lang="zh-CN" altLang="en-US" sz="2000" b="0" i="0" u="none" strike="noStrike" dirty="0">
                          <a:solidFill>
                            <a:srgbClr val="000000"/>
                          </a:solidFill>
                          <a:latin typeface="+mj-lt"/>
                        </a:rPr>
                        <a:t>營業外收支</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-1,036</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58,440</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-101.77%</a:t>
                      </a:r>
                    </a:p>
                  </a:txBody>
                  <a:tcPr marL="9525" marR="9525" marT="9525" marB="0" anchor="ctr">
                    <a:lnL>
                      <a:noFill/>
                    </a:lnL>
                    <a:lnR>
                      <a:noFill/>
                    </a:lnR>
                    <a:lnT>
                      <a:noFill/>
                    </a:lnT>
                    <a:lnB>
                      <a:noFill/>
                    </a:lnB>
                  </a:tcPr>
                </a:tc>
                <a:extLst>
                  <a:ext uri="{0D108BD9-81ED-4DB2-BD59-A6C34878D82A}">
                    <a16:rowId xmlns="" xmlns:a16="http://schemas.microsoft.com/office/drawing/2014/main" val="10006"/>
                  </a:ext>
                </a:extLst>
              </a:tr>
              <a:tr h="392909">
                <a:tc>
                  <a:txBody>
                    <a:bodyPr/>
                    <a:lstStyle/>
                    <a:p>
                      <a:pPr algn="ctr" rtl="0" fontAlgn="ctr"/>
                      <a:r>
                        <a:rPr lang="zh-CN" altLang="en-US" sz="2000" b="0" i="0" u="none" strike="noStrike" dirty="0">
                          <a:solidFill>
                            <a:srgbClr val="000000"/>
                          </a:solidFill>
                          <a:latin typeface="+mj-lt"/>
                        </a:rPr>
                        <a:t>本期淨利</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154,470</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304,262</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-49.23%</a:t>
                      </a:r>
                    </a:p>
                  </a:txBody>
                  <a:tcPr marL="9525" marR="9525" marT="9525" marB="0" anchor="ctr">
                    <a:lnL>
                      <a:noFill/>
                    </a:lnL>
                    <a:lnR>
                      <a:noFill/>
                    </a:lnR>
                    <a:lnT>
                      <a:noFill/>
                    </a:lnT>
                    <a:lnB>
                      <a:noFill/>
                    </a:lnB>
                    <a:solidFill>
                      <a:srgbClr val="B6DDE8"/>
                    </a:solidFill>
                  </a:tcPr>
                </a:tc>
                <a:extLst>
                  <a:ext uri="{0D108BD9-81ED-4DB2-BD59-A6C34878D82A}">
                    <a16:rowId xmlns="" xmlns:a16="http://schemas.microsoft.com/office/drawing/2014/main" val="10007"/>
                  </a:ext>
                </a:extLst>
              </a:tr>
              <a:tr h="571504">
                <a:tc>
                  <a:txBody>
                    <a:bodyPr/>
                    <a:lstStyle/>
                    <a:p>
                      <a:pPr algn="ctr" rtl="0" fontAlgn="ctr"/>
                      <a:r>
                        <a:rPr lang="zh-TW" altLang="en-US" sz="2000" b="0" i="0" u="none" strike="noStrike" dirty="0">
                          <a:solidFill>
                            <a:srgbClr val="000000"/>
                          </a:solidFill>
                          <a:latin typeface="+mj-lt"/>
                        </a:rPr>
                        <a:t>報表換算之兌換差額  </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(3,958)</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(93,017)</a:t>
                      </a:r>
                    </a:p>
                  </a:txBody>
                  <a:tcPr marL="9525" marR="9525" marT="9525" marB="0" anchor="ctr">
                    <a:lnL>
                      <a:noFill/>
                    </a:lnL>
                    <a:lnR>
                      <a:noFill/>
                    </a:lnR>
                    <a:lnT>
                      <a:noFill/>
                    </a:lnT>
                    <a:lnB>
                      <a:noFill/>
                    </a:lnB>
                  </a:tcPr>
                </a:tc>
                <a:tc>
                  <a:txBody>
                    <a:bodyPr/>
                    <a:lstStyle/>
                    <a:p>
                      <a:pPr algn="r" rtl="0" fontAlgn="b"/>
                      <a:r>
                        <a:rPr lang="en-US" altLang="zh-CN" sz="2000" b="0" i="0" u="none" strike="noStrike" dirty="0">
                          <a:solidFill>
                            <a:srgbClr val="000000"/>
                          </a:solidFill>
                          <a:latin typeface="Times New Roman"/>
                        </a:rPr>
                        <a:t>-95.74%</a:t>
                      </a:r>
                    </a:p>
                  </a:txBody>
                  <a:tcPr marL="9525" marR="9525" marT="9525" marB="0" anchor="ctr">
                    <a:lnL>
                      <a:noFill/>
                    </a:lnL>
                    <a:lnR>
                      <a:noFill/>
                    </a:lnR>
                    <a:lnT>
                      <a:noFill/>
                    </a:lnT>
                    <a:lnB>
                      <a:noFill/>
                    </a:lnB>
                  </a:tcPr>
                </a:tc>
                <a:extLst>
                  <a:ext uri="{0D108BD9-81ED-4DB2-BD59-A6C34878D82A}">
                    <a16:rowId xmlns="" xmlns:a16="http://schemas.microsoft.com/office/drawing/2014/main" val="10008"/>
                  </a:ext>
                </a:extLst>
              </a:tr>
              <a:tr h="392909">
                <a:tc>
                  <a:txBody>
                    <a:bodyPr/>
                    <a:lstStyle/>
                    <a:p>
                      <a:pPr algn="ctr" rtl="0" fontAlgn="ctr"/>
                      <a:r>
                        <a:rPr lang="zh-TW" altLang="en-US" sz="2000" b="0" i="0" u="none" strike="noStrike" dirty="0">
                          <a:solidFill>
                            <a:srgbClr val="000000"/>
                          </a:solidFill>
                          <a:latin typeface="+mj-lt"/>
                        </a:rPr>
                        <a:t>本期綜合損益</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a:solidFill>
                            <a:srgbClr val="000000"/>
                          </a:solidFill>
                          <a:latin typeface="Times New Roman"/>
                        </a:rPr>
                        <a:t>150,512</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211,245</a:t>
                      </a:r>
                    </a:p>
                  </a:txBody>
                  <a:tcPr marL="9525" marR="9525" marT="9525" marB="0" anchor="ctr">
                    <a:lnL>
                      <a:noFill/>
                    </a:lnL>
                    <a:lnR>
                      <a:noFill/>
                    </a:lnR>
                    <a:lnT>
                      <a:noFill/>
                    </a:lnT>
                    <a:lnB>
                      <a:noFill/>
                    </a:lnB>
                    <a:solidFill>
                      <a:srgbClr val="B6DDE8"/>
                    </a:solidFill>
                  </a:tcPr>
                </a:tc>
                <a:tc>
                  <a:txBody>
                    <a:bodyPr/>
                    <a:lstStyle/>
                    <a:p>
                      <a:pPr algn="r" rtl="0" fontAlgn="b"/>
                      <a:r>
                        <a:rPr lang="en-US" altLang="zh-CN" sz="2000" b="0" i="0" u="none" strike="noStrike" dirty="0">
                          <a:solidFill>
                            <a:srgbClr val="000000"/>
                          </a:solidFill>
                          <a:latin typeface="Times New Roman"/>
                        </a:rPr>
                        <a:t>-28.75%</a:t>
                      </a:r>
                    </a:p>
                  </a:txBody>
                  <a:tcPr marL="9525" marR="9525" marT="9525" marB="0" anchor="ctr">
                    <a:lnL>
                      <a:noFill/>
                    </a:lnL>
                    <a:lnR>
                      <a:noFill/>
                    </a:lnR>
                    <a:lnT>
                      <a:noFill/>
                    </a:lnT>
                    <a:lnB>
                      <a:noFill/>
                    </a:lnB>
                    <a:solidFill>
                      <a:srgbClr val="B6DDE8"/>
                    </a:solidFill>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 xmlns:a16="http://schemas.microsoft.com/office/drawing/2014/main" id="{56A2B540-0836-4EB4-9593-A588932D1ACD}"/>
              </a:ext>
            </a:extLst>
          </p:cNvPr>
          <p:cNvSpPr>
            <a:spLocks noGrp="1"/>
          </p:cNvSpPr>
          <p:nvPr>
            <p:ph type="sldNum" sz="quarter" idx="12"/>
          </p:nvPr>
        </p:nvSpPr>
        <p:spPr/>
        <p:txBody>
          <a:bodyPr/>
          <a:lstStyle/>
          <a:p>
            <a:pPr>
              <a:defRPr/>
            </a:pPr>
            <a:fld id="{D9B31995-1701-45FC-AE9A-EACA53919648}" type="slidenum">
              <a:rPr lang="zh-CN" altLang="en-US" smtClean="0"/>
              <a:pPr>
                <a:defRPr/>
              </a:pPr>
              <a:t>5</a:t>
            </a:fld>
            <a:endParaRPr lang="en-US" altLang="zh-CN"/>
          </a:p>
        </p:txBody>
      </p:sp>
      <p:pic>
        <p:nvPicPr>
          <p:cNvPr id="4" name="圖片 3">
            <a:extLst>
              <a:ext uri="{FF2B5EF4-FFF2-40B4-BE49-F238E27FC236}">
                <a16:creationId xmlns="" xmlns:a16="http://schemas.microsoft.com/office/drawing/2014/main" id="{3CFB6174-A388-4646-ABB4-5E04FE8EAEE6}"/>
              </a:ext>
            </a:extLst>
          </p:cNvPr>
          <p:cNvPicPr>
            <a:picLocks noChangeAspect="1"/>
          </p:cNvPicPr>
          <p:nvPr/>
        </p:nvPicPr>
        <p:blipFill>
          <a:blip r:embed="rId2" cstate="print"/>
          <a:stretch>
            <a:fillRect/>
          </a:stretch>
        </p:blipFill>
        <p:spPr>
          <a:xfrm>
            <a:off x="1352600" y="1625699"/>
            <a:ext cx="3487630" cy="2200948"/>
          </a:xfrm>
          <a:prstGeom prst="rect">
            <a:avLst/>
          </a:prstGeom>
        </p:spPr>
      </p:pic>
      <p:sp>
        <p:nvSpPr>
          <p:cNvPr id="11" name="矩形 10">
            <a:extLst>
              <a:ext uri="{FF2B5EF4-FFF2-40B4-BE49-F238E27FC236}">
                <a16:creationId xmlns="" xmlns:a16="http://schemas.microsoft.com/office/drawing/2014/main" id="{2D5B3077-27D3-498A-AACB-BC8BD8F36C43}"/>
              </a:ext>
            </a:extLst>
          </p:cNvPr>
          <p:cNvSpPr/>
          <p:nvPr/>
        </p:nvSpPr>
        <p:spPr>
          <a:xfrm>
            <a:off x="56456" y="120684"/>
            <a:ext cx="3672408" cy="584775"/>
          </a:xfrm>
          <a:prstGeom prst="rect">
            <a:avLst/>
          </a:prstGeom>
          <a:noFill/>
        </p:spPr>
        <p:txBody>
          <a:bodyPr wrap="square">
            <a:spAutoFit/>
          </a:bodyPr>
          <a:lstStyle>
            <a:lvl1pPr>
              <a:defRPr kumimoji="1" sz="2400">
                <a:solidFill>
                  <a:schemeClr val="tx1"/>
                </a:solidFill>
                <a:latin typeface="Calibri" pitchFamily="34" charset="0"/>
                <a:ea typeface="宋体" pitchFamily="2" charset="-122"/>
              </a:defRPr>
            </a:lvl1pPr>
            <a:lvl2pPr marL="742950" indent="-285750">
              <a:defRPr kumimoji="1" sz="2400">
                <a:solidFill>
                  <a:schemeClr val="tx1"/>
                </a:solidFill>
                <a:latin typeface="Calibri" pitchFamily="34" charset="0"/>
                <a:ea typeface="宋体" pitchFamily="2" charset="-122"/>
              </a:defRPr>
            </a:lvl2pPr>
            <a:lvl3pPr marL="1143000" indent="-228600">
              <a:defRPr kumimoji="1" sz="2400">
                <a:solidFill>
                  <a:schemeClr val="tx1"/>
                </a:solidFill>
                <a:latin typeface="Calibri" pitchFamily="34" charset="0"/>
                <a:ea typeface="宋体" pitchFamily="2" charset="-122"/>
              </a:defRPr>
            </a:lvl3pPr>
            <a:lvl4pPr marL="1600200" indent="-228600">
              <a:defRPr kumimoji="1" sz="2400">
                <a:solidFill>
                  <a:schemeClr val="tx1"/>
                </a:solidFill>
                <a:latin typeface="Calibri" pitchFamily="34" charset="0"/>
                <a:ea typeface="宋体" pitchFamily="2" charset="-122"/>
              </a:defRPr>
            </a:lvl4pPr>
            <a:lvl5pPr marL="2057400" indent="-228600">
              <a:defRPr kumimoji="1" sz="2400">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defRPr kumimoji="1" sz="2400">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defRPr kumimoji="1" sz="2400">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defRPr kumimoji="1" sz="2400">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defRPr kumimoji="1" sz="2400">
                <a:solidFill>
                  <a:schemeClr val="tx1"/>
                </a:solidFill>
                <a:latin typeface="Calibri" pitchFamily="34" charset="0"/>
                <a:ea typeface="宋体" pitchFamily="2" charset="-122"/>
              </a:defRPr>
            </a:lvl9pPr>
          </a:lstStyle>
          <a:p>
            <a:pPr>
              <a:defRPr/>
            </a:pPr>
            <a:r>
              <a:rPr lang="en-US" altLang="zh-TW" sz="3200" b="1" dirty="0">
                <a:solidFill>
                  <a:schemeClr val="bg1"/>
                </a:solidFill>
                <a:ea typeface="Microsoft JhengHei" pitchFamily="34" charset="-120"/>
                <a:cs typeface="Calibri" pitchFamily="34" charset="0"/>
              </a:rPr>
              <a:t>1.</a:t>
            </a:r>
            <a:r>
              <a:rPr lang="zh-TW" altLang="en-US" sz="3200" b="1" dirty="0">
                <a:solidFill>
                  <a:schemeClr val="bg1"/>
                </a:solidFill>
                <a:ea typeface="Microsoft JhengHei" pitchFamily="34" charset="-120"/>
                <a:cs typeface="Calibri" pitchFamily="34" charset="0"/>
              </a:rPr>
              <a:t>改革</a:t>
            </a:r>
            <a:r>
              <a:rPr lang="en-US" altLang="zh-TW" sz="3200" b="1" dirty="0">
                <a:solidFill>
                  <a:schemeClr val="bg1"/>
                </a:solidFill>
                <a:ea typeface="Microsoft JhengHei" pitchFamily="34" charset="-120"/>
                <a:cs typeface="Calibri" pitchFamily="34" charset="0"/>
              </a:rPr>
              <a:t>/</a:t>
            </a:r>
            <a:r>
              <a:rPr lang="zh-TW" altLang="en-US" sz="3200" b="1" dirty="0">
                <a:solidFill>
                  <a:schemeClr val="bg1"/>
                </a:solidFill>
                <a:ea typeface="Microsoft JhengHei" pitchFamily="34" charset="-120"/>
                <a:cs typeface="Calibri" pitchFamily="34" charset="0"/>
              </a:rPr>
              <a:t>深耕研發</a:t>
            </a:r>
            <a:endParaRPr lang="zh-CN" altLang="en-US" sz="3200" b="1" dirty="0">
              <a:solidFill>
                <a:schemeClr val="bg1"/>
              </a:solidFill>
              <a:ea typeface="Microsoft JhengHei" pitchFamily="34" charset="-120"/>
              <a:cs typeface="Calibri" pitchFamily="34" charset="0"/>
            </a:endParaRPr>
          </a:p>
        </p:txBody>
      </p:sp>
      <p:pic>
        <p:nvPicPr>
          <p:cNvPr id="13" name="圖片 12">
            <a:extLst>
              <a:ext uri="{FF2B5EF4-FFF2-40B4-BE49-F238E27FC236}">
                <a16:creationId xmlns="" xmlns:a16="http://schemas.microsoft.com/office/drawing/2014/main" id="{EBC8815D-53E0-429A-9EED-B1AB238C90EF}"/>
              </a:ext>
            </a:extLst>
          </p:cNvPr>
          <p:cNvPicPr>
            <a:picLocks noChangeAspect="1"/>
          </p:cNvPicPr>
          <p:nvPr/>
        </p:nvPicPr>
        <p:blipFill>
          <a:blip r:embed="rId3" cstate="print"/>
          <a:stretch>
            <a:fillRect/>
          </a:stretch>
        </p:blipFill>
        <p:spPr>
          <a:xfrm>
            <a:off x="6969224" y="4163350"/>
            <a:ext cx="2900378" cy="1771381"/>
          </a:xfrm>
          <a:prstGeom prst="rect">
            <a:avLst/>
          </a:prstGeom>
        </p:spPr>
      </p:pic>
      <p:pic>
        <p:nvPicPr>
          <p:cNvPr id="15" name="圖片 14">
            <a:extLst>
              <a:ext uri="{FF2B5EF4-FFF2-40B4-BE49-F238E27FC236}">
                <a16:creationId xmlns="" xmlns:a16="http://schemas.microsoft.com/office/drawing/2014/main" id="{D18D6262-0257-4A1C-96BA-92F6210063A6}"/>
              </a:ext>
            </a:extLst>
          </p:cNvPr>
          <p:cNvPicPr>
            <a:picLocks noChangeAspect="1"/>
          </p:cNvPicPr>
          <p:nvPr/>
        </p:nvPicPr>
        <p:blipFill>
          <a:blip r:embed="rId4" cstate="print"/>
          <a:stretch>
            <a:fillRect/>
          </a:stretch>
        </p:blipFill>
        <p:spPr>
          <a:xfrm>
            <a:off x="5529064" y="1556792"/>
            <a:ext cx="3849174" cy="2338762"/>
          </a:xfrm>
          <a:prstGeom prst="rect">
            <a:avLst/>
          </a:prstGeom>
        </p:spPr>
      </p:pic>
      <p:pic>
        <p:nvPicPr>
          <p:cNvPr id="17" name="圖片 16">
            <a:extLst>
              <a:ext uri="{FF2B5EF4-FFF2-40B4-BE49-F238E27FC236}">
                <a16:creationId xmlns="" xmlns:a16="http://schemas.microsoft.com/office/drawing/2014/main" id="{A78E18FC-80DA-4F13-850A-EC4F5DAEBC88}"/>
              </a:ext>
            </a:extLst>
          </p:cNvPr>
          <p:cNvPicPr>
            <a:picLocks noChangeAspect="1"/>
          </p:cNvPicPr>
          <p:nvPr/>
        </p:nvPicPr>
        <p:blipFill>
          <a:blip r:embed="rId5" cstate="print"/>
          <a:stretch>
            <a:fillRect/>
          </a:stretch>
        </p:blipFill>
        <p:spPr>
          <a:xfrm>
            <a:off x="91998" y="4199191"/>
            <a:ext cx="2700167" cy="1636156"/>
          </a:xfrm>
          <a:prstGeom prst="rect">
            <a:avLst/>
          </a:prstGeom>
        </p:spPr>
      </p:pic>
      <p:sp>
        <p:nvSpPr>
          <p:cNvPr id="21" name="橢圓 20">
            <a:extLst>
              <a:ext uri="{FF2B5EF4-FFF2-40B4-BE49-F238E27FC236}">
                <a16:creationId xmlns="" xmlns:a16="http://schemas.microsoft.com/office/drawing/2014/main" id="{AC7A96CC-D496-4332-B0B3-A7D1AC4014D4}"/>
              </a:ext>
            </a:extLst>
          </p:cNvPr>
          <p:cNvSpPr/>
          <p:nvPr/>
        </p:nvSpPr>
        <p:spPr bwMode="auto">
          <a:xfrm>
            <a:off x="3376224" y="4893544"/>
            <a:ext cx="2848385" cy="190780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a:ln>
                  <a:noFill/>
                </a:ln>
                <a:solidFill>
                  <a:schemeClr val="bg1"/>
                </a:solidFill>
                <a:effectLst/>
                <a:latin typeface="Arial" panose="020B0604020202020204" pitchFamily="34" charset="0"/>
                <a:ea typeface="SimSun" panose="02010600030101010101" pitchFamily="2" charset="-122"/>
              </a:rPr>
              <a:t>研發改革</a:t>
            </a:r>
            <a:r>
              <a:rPr kumimoji="0" lang="en-US" altLang="zh-TW" sz="1400" b="0" i="0" u="none" strike="noStrike" cap="none" normalizeH="0" baseline="0" dirty="0">
                <a:ln>
                  <a:noFill/>
                </a:ln>
                <a:solidFill>
                  <a:schemeClr val="bg1"/>
                </a:solidFill>
                <a:effectLst/>
                <a:latin typeface="Arial" panose="020B0604020202020204" pitchFamily="34" charset="0"/>
                <a:ea typeface="SimSun" panose="02010600030101010101" pitchFamily="2" charset="-122"/>
              </a:rPr>
              <a:t>/</a:t>
            </a:r>
            <a:r>
              <a:rPr kumimoji="0" lang="zh-TW" altLang="en-US" sz="1400" b="0" i="0" u="none" strike="noStrike" cap="none" normalizeH="0" baseline="0" dirty="0">
                <a:ln>
                  <a:noFill/>
                </a:ln>
                <a:solidFill>
                  <a:schemeClr val="bg1"/>
                </a:solidFill>
                <a:effectLst/>
                <a:latin typeface="Arial" panose="020B0604020202020204" pitchFamily="34" charset="0"/>
                <a:ea typeface="SimSun" panose="02010600030101010101" pitchFamily="2" charset="-122"/>
              </a:rPr>
              <a:t>深耕</a:t>
            </a:r>
            <a:endParaRPr kumimoji="0" lang="en-US" altLang="zh-TW" sz="1400" b="0" i="0" u="none" strike="noStrike" cap="none" normalizeH="0" baseline="0" dirty="0">
              <a:ln>
                <a:noFill/>
              </a:ln>
              <a:solidFill>
                <a:schemeClr val="bg1"/>
              </a:solidFill>
              <a:effectLst/>
              <a:latin typeface="Arial" panose="020B0604020202020204" pitchFamily="34" charset="0"/>
              <a:ea typeface="SimSun" panose="02010600030101010101" pitchFamily="2" charset="-122"/>
            </a:endParaRP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en-US" sz="1400" dirty="0">
                <a:solidFill>
                  <a:schemeClr val="bg1"/>
                </a:solidFill>
                <a:ea typeface="SimSun" panose="02010600030101010101" pitchFamily="2" charset="-122"/>
              </a:rPr>
              <a:t>多樣化</a:t>
            </a:r>
            <a:endParaRPr kumimoji="0" lang="en-US" altLang="zh-TW" sz="1400" dirty="0">
              <a:solidFill>
                <a:schemeClr val="bg1"/>
              </a:solidFill>
              <a:ea typeface="SimSun" panose="02010600030101010101" pitchFamily="2" charset="-122"/>
            </a:endParaRP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en-US" sz="1400" dirty="0">
                <a:solidFill>
                  <a:schemeClr val="bg1"/>
                </a:solidFill>
                <a:ea typeface="SimSun" panose="02010600030101010101" pitchFamily="2" charset="-122"/>
              </a:rPr>
              <a:t>模組化</a:t>
            </a:r>
            <a:r>
              <a:rPr kumimoji="0" lang="en-US" altLang="zh-TW" sz="1400" dirty="0">
                <a:solidFill>
                  <a:schemeClr val="bg1"/>
                </a:solidFill>
                <a:ea typeface="SimSun" panose="02010600030101010101" pitchFamily="2" charset="-122"/>
              </a:rPr>
              <a:t>/</a:t>
            </a:r>
            <a:r>
              <a:rPr kumimoji="0" lang="zh-TW" altLang="en-US" sz="1400" dirty="0">
                <a:solidFill>
                  <a:schemeClr val="bg1"/>
                </a:solidFill>
                <a:ea typeface="SimSun" panose="02010600030101010101" pitchFamily="2" charset="-122"/>
              </a:rPr>
              <a:t>標準化</a:t>
            </a:r>
            <a:endParaRPr kumimoji="0" lang="en-US" altLang="zh-TW" sz="1400" dirty="0">
              <a:solidFill>
                <a:schemeClr val="bg1"/>
              </a:solidFill>
              <a:ea typeface="SimSun" panose="02010600030101010101" pitchFamily="2" charset="-122"/>
            </a:endParaRP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en-US" sz="1400" dirty="0">
                <a:solidFill>
                  <a:schemeClr val="bg1"/>
                </a:solidFill>
                <a:ea typeface="SimSun" panose="02010600030101010101" pitchFamily="2" charset="-122"/>
              </a:rPr>
              <a:t>集成化</a:t>
            </a:r>
            <a:endParaRPr kumimoji="0" lang="en-US" altLang="zh-TW" sz="1400" dirty="0">
              <a:solidFill>
                <a:schemeClr val="bg1"/>
              </a:solidFill>
              <a:ea typeface="SimSun" panose="02010600030101010101" pitchFamily="2" charset="-122"/>
            </a:endParaRP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en-US" sz="1400" dirty="0">
                <a:solidFill>
                  <a:schemeClr val="bg1"/>
                </a:solidFill>
                <a:ea typeface="SimSun" panose="02010600030101010101" pitchFamily="2" charset="-122"/>
              </a:rPr>
              <a:t>平台化</a:t>
            </a:r>
            <a:endParaRPr kumimoji="0" lang="en-US" altLang="zh-TW" sz="1400" dirty="0">
              <a:solidFill>
                <a:schemeClr val="bg1"/>
              </a:solidFill>
              <a:ea typeface="SimSun" panose="02010600030101010101" pitchFamily="2" charset="-122"/>
            </a:endParaRPr>
          </a:p>
          <a:p>
            <a:pPr marL="342900" marR="0" indent="-342900" algn="l" defTabSz="914400" rtl="0" eaLnBrk="1" fontAlgn="base" latinLnBrk="0" hangingPunct="1">
              <a:lnSpc>
                <a:spcPct val="100000"/>
              </a:lnSpc>
              <a:spcBef>
                <a:spcPct val="0"/>
              </a:spcBef>
              <a:spcAft>
                <a:spcPct val="0"/>
              </a:spcAft>
              <a:buClrTx/>
              <a:buSzTx/>
              <a:buFontTx/>
              <a:buAutoNum type="arabicPeriod"/>
              <a:tabLst/>
            </a:pPr>
            <a:r>
              <a:rPr kumimoji="0" lang="zh-TW" altLang="en-US" sz="1400" dirty="0">
                <a:solidFill>
                  <a:schemeClr val="bg1"/>
                </a:solidFill>
                <a:ea typeface="SimSun" panose="02010600030101010101" pitchFamily="2" charset="-122"/>
              </a:rPr>
              <a:t>服務</a:t>
            </a:r>
            <a:endParaRPr kumimoji="0" lang="en-US" altLang="zh-TW" sz="1400" dirty="0">
              <a:solidFill>
                <a:schemeClr val="bg1"/>
              </a:solidFill>
              <a:ea typeface="SimSun" panose="02010600030101010101" pitchFamily="2" charset="-122"/>
            </a:endParaRPr>
          </a:p>
        </p:txBody>
      </p:sp>
      <p:sp>
        <p:nvSpPr>
          <p:cNvPr id="22" name="箭號: 向右 21">
            <a:extLst>
              <a:ext uri="{FF2B5EF4-FFF2-40B4-BE49-F238E27FC236}">
                <a16:creationId xmlns="" xmlns:a16="http://schemas.microsoft.com/office/drawing/2014/main" id="{C3E687CA-7C53-49FC-B754-3D87074CF970}"/>
              </a:ext>
            </a:extLst>
          </p:cNvPr>
          <p:cNvSpPr/>
          <p:nvPr/>
        </p:nvSpPr>
        <p:spPr bwMode="auto">
          <a:xfrm rot="15052387">
            <a:off x="3569937" y="4203481"/>
            <a:ext cx="916223" cy="577131"/>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5" name="箭號: 向右 24">
            <a:extLst>
              <a:ext uri="{FF2B5EF4-FFF2-40B4-BE49-F238E27FC236}">
                <a16:creationId xmlns="" xmlns:a16="http://schemas.microsoft.com/office/drawing/2014/main" id="{5C75F880-C5B9-4C33-95A5-0CFC3186D044}"/>
              </a:ext>
            </a:extLst>
          </p:cNvPr>
          <p:cNvSpPr/>
          <p:nvPr/>
        </p:nvSpPr>
        <p:spPr bwMode="auto">
          <a:xfrm rot="17968174">
            <a:off x="5519828" y="4389186"/>
            <a:ext cx="885553" cy="504056"/>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6" name="箭號: 向右 25">
            <a:extLst>
              <a:ext uri="{FF2B5EF4-FFF2-40B4-BE49-F238E27FC236}">
                <a16:creationId xmlns="" xmlns:a16="http://schemas.microsoft.com/office/drawing/2014/main" id="{82374400-9014-484E-92E1-E125A3C59F5D}"/>
              </a:ext>
            </a:extLst>
          </p:cNvPr>
          <p:cNvSpPr/>
          <p:nvPr/>
        </p:nvSpPr>
        <p:spPr bwMode="auto">
          <a:xfrm rot="20451927">
            <a:off x="6239305" y="5224579"/>
            <a:ext cx="576064" cy="504056"/>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7" name="箭號: 向右 26">
            <a:extLst>
              <a:ext uri="{FF2B5EF4-FFF2-40B4-BE49-F238E27FC236}">
                <a16:creationId xmlns="" xmlns:a16="http://schemas.microsoft.com/office/drawing/2014/main" id="{466A0AAD-8D65-4E4A-8E60-4B61C9C09EC5}"/>
              </a:ext>
            </a:extLst>
          </p:cNvPr>
          <p:cNvSpPr/>
          <p:nvPr/>
        </p:nvSpPr>
        <p:spPr bwMode="auto">
          <a:xfrm rot="12058043">
            <a:off x="2796162" y="5247216"/>
            <a:ext cx="576064" cy="504056"/>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8" name="Rectangle 79">
            <a:extLst>
              <a:ext uri="{FF2B5EF4-FFF2-40B4-BE49-F238E27FC236}">
                <a16:creationId xmlns="" xmlns:a16="http://schemas.microsoft.com/office/drawing/2014/main" id="{5AD7F34B-2835-4803-949B-F170DAEBD980}"/>
              </a:ext>
            </a:extLst>
          </p:cNvPr>
          <p:cNvSpPr>
            <a:spLocks noChangeArrowheads="1"/>
          </p:cNvSpPr>
          <p:nvPr/>
        </p:nvSpPr>
        <p:spPr bwMode="auto">
          <a:xfrm>
            <a:off x="3486553" y="855615"/>
            <a:ext cx="2950104" cy="695960"/>
          </a:xfrm>
          <a:prstGeom prst="rect">
            <a:avLst/>
          </a:prstGeom>
          <a:solidFill>
            <a:srgbClr val="0069B4"/>
          </a:solidFill>
          <a:ln w="9525">
            <a:noFill/>
            <a:miter lim="800000"/>
          </a:ln>
        </p:spPr>
        <p:txBody>
          <a:bodyPr anchor="ctr"/>
          <a:lstStyle/>
          <a:p>
            <a:pPr marL="457200" indent="-457200">
              <a:buFont typeface="Wingdings" pitchFamily="2" charset="2"/>
              <a:buChar char="l"/>
            </a:pPr>
            <a:r>
              <a:rPr lang="en-US" altLang="zh-TW" sz="1200" b="1" dirty="0">
                <a:solidFill>
                  <a:schemeClr val="bg1"/>
                </a:solidFill>
                <a:latin typeface="Adobe 黑体 Std R" charset="0"/>
                <a:ea typeface="Adobe 黑体 Std R" charset="0"/>
                <a:cs typeface="Calibri" pitchFamily="34" charset="0"/>
              </a:rPr>
              <a:t>2021</a:t>
            </a:r>
            <a:r>
              <a:rPr lang="zh-TW" altLang="en-US" sz="1200" b="1" dirty="0">
                <a:solidFill>
                  <a:schemeClr val="bg1"/>
                </a:solidFill>
                <a:latin typeface="Adobe 黑体 Std R" charset="0"/>
                <a:ea typeface="Adobe 黑体 Std R" charset="0"/>
                <a:cs typeface="Calibri" pitchFamily="34" charset="0"/>
              </a:rPr>
              <a:t>年商品研发方向</a:t>
            </a:r>
            <a:endParaRPr lang="en-US" altLang="zh-TW" sz="1200" dirty="0">
              <a:solidFill>
                <a:schemeClr val="bg1"/>
              </a:solidFill>
              <a:latin typeface="Adobe 黑体 Std R" charset="0"/>
              <a:ea typeface="Adobe 黑体 Std R" charset="0"/>
              <a:cs typeface="Calibri" pitchFamily="34" charset="0"/>
            </a:endParaRPr>
          </a:p>
          <a:p>
            <a:pPr marL="742950" lvl="1" indent="-285750">
              <a:buFont typeface="Wingdings" pitchFamily="2" charset="2"/>
              <a:buChar char="ü"/>
            </a:pPr>
            <a:r>
              <a:rPr lang="zh-CN" altLang="en-US" sz="800" dirty="0">
                <a:solidFill>
                  <a:schemeClr val="bg1"/>
                </a:solidFill>
                <a:latin typeface="Adobe 黑体 Std R" charset="0"/>
                <a:ea typeface="Adobe 黑体 Std R" charset="0"/>
                <a:cs typeface="Calibri" pitchFamily="34" charset="0"/>
              </a:rPr>
              <a:t>清洁、清扫、复合式多功能商品</a:t>
            </a:r>
            <a:endParaRPr lang="en-US" altLang="zh-CN" sz="800" dirty="0">
              <a:solidFill>
                <a:schemeClr val="bg1"/>
              </a:solidFill>
              <a:latin typeface="Adobe 黑体 Std R" charset="0"/>
              <a:ea typeface="Adobe 黑体 Std R" charset="0"/>
              <a:cs typeface="Calibri" pitchFamily="34" charset="0"/>
            </a:endParaRPr>
          </a:p>
          <a:p>
            <a:pPr marL="742950" lvl="1" indent="-285750">
              <a:buFont typeface="Wingdings" pitchFamily="2" charset="2"/>
              <a:buChar char="ü"/>
            </a:pPr>
            <a:r>
              <a:rPr lang="zh-CN" altLang="en-US" sz="800" dirty="0">
                <a:solidFill>
                  <a:schemeClr val="bg1"/>
                </a:solidFill>
                <a:latin typeface="Adobe 黑体 Std R" charset="0"/>
                <a:ea typeface="Adobe 黑体 Std R" charset="0"/>
                <a:cs typeface="Calibri" pitchFamily="34" charset="0"/>
              </a:rPr>
              <a:t>服务应用性（语音、智能）</a:t>
            </a:r>
            <a:r>
              <a:rPr lang="zh-TW" altLang="en-US" sz="800" dirty="0">
                <a:solidFill>
                  <a:schemeClr val="bg1"/>
                </a:solidFill>
                <a:latin typeface="Adobe 黑体 Std R" charset="0"/>
                <a:ea typeface="Adobe 黑体 Std R" charset="0"/>
                <a:cs typeface="Calibri" pitchFamily="34" charset="0"/>
              </a:rPr>
              <a:t>商品</a:t>
            </a:r>
            <a:endParaRPr lang="en-US" altLang="zh-TW" sz="800" dirty="0">
              <a:solidFill>
                <a:schemeClr val="bg1"/>
              </a:solidFill>
              <a:latin typeface="Adobe 黑体 Std R" charset="0"/>
              <a:ea typeface="Adobe 黑体 Std R" charset="0"/>
              <a:cs typeface="Calibri" pitchFamily="34" charset="0"/>
            </a:endParaRPr>
          </a:p>
          <a:p>
            <a:pPr marL="742950" lvl="1" indent="-285750">
              <a:buFont typeface="Wingdings" pitchFamily="2" charset="2"/>
              <a:buChar char="ü"/>
            </a:pPr>
            <a:r>
              <a:rPr lang="zh-TW" altLang="en-US" sz="800" dirty="0">
                <a:solidFill>
                  <a:schemeClr val="bg1"/>
                </a:solidFill>
                <a:latin typeface="Adobe 黑体 Std R" charset="0"/>
                <a:ea typeface="Adobe 黑体 Std R" charset="0"/>
                <a:cs typeface="Calibri" pitchFamily="34" charset="0"/>
              </a:rPr>
              <a:t>持续拓展压缩机及製冷晶片应用商品 </a:t>
            </a:r>
            <a:r>
              <a:rPr lang="en-US" altLang="zh-TW" sz="800" dirty="0">
                <a:solidFill>
                  <a:schemeClr val="bg1"/>
                </a:solidFill>
                <a:latin typeface="Adobe 黑体 Std R" charset="0"/>
                <a:ea typeface="Adobe 黑体 Std R" charset="0"/>
                <a:cs typeface="Calibri" pitchFamily="34" charset="0"/>
              </a:rPr>
              <a:t>:</a:t>
            </a:r>
            <a:r>
              <a:rPr lang="zh-TW" altLang="en-US" sz="800" dirty="0">
                <a:solidFill>
                  <a:schemeClr val="bg1"/>
                </a:solidFill>
                <a:latin typeface="Adobe 黑体 Std R" charset="0"/>
                <a:ea typeface="Adobe 黑体 Std R" charset="0"/>
                <a:cs typeface="Calibri" pitchFamily="34" charset="0"/>
              </a:rPr>
              <a:t> 变频空调及车载冰箱</a:t>
            </a:r>
            <a:endParaRPr lang="en-US" altLang="zh-TW" sz="800" dirty="0">
              <a:solidFill>
                <a:schemeClr val="bg1"/>
              </a:solidFill>
              <a:latin typeface="Adobe 黑体 Std R" charset="0"/>
              <a:ea typeface="Adobe 黑体 Std R" charset="0"/>
              <a:cs typeface="Calibri" pitchFamily="34" charset="0"/>
            </a:endParaRPr>
          </a:p>
        </p:txBody>
      </p:sp>
      <p:sp>
        <p:nvSpPr>
          <p:cNvPr id="29" name="箭號: 向右 10">
            <a:extLst>
              <a:ext uri="{FF2B5EF4-FFF2-40B4-BE49-F238E27FC236}">
                <a16:creationId xmlns="" xmlns:a16="http://schemas.microsoft.com/office/drawing/2014/main" id="{4CCFE9BF-AEF5-4544-B68F-29B4CC398576}"/>
              </a:ext>
            </a:extLst>
          </p:cNvPr>
          <p:cNvSpPr/>
          <p:nvPr/>
        </p:nvSpPr>
        <p:spPr>
          <a:xfrm>
            <a:off x="3160166" y="1010555"/>
            <a:ext cx="230067" cy="28892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0" name="Rectangle 79">
            <a:extLst>
              <a:ext uri="{FF2B5EF4-FFF2-40B4-BE49-F238E27FC236}">
                <a16:creationId xmlns="" xmlns:a16="http://schemas.microsoft.com/office/drawing/2014/main" id="{0AAB6E7D-F5F1-479C-A158-85C8E5614417}"/>
              </a:ext>
            </a:extLst>
          </p:cNvPr>
          <p:cNvSpPr>
            <a:spLocks noChangeArrowheads="1"/>
          </p:cNvSpPr>
          <p:nvPr/>
        </p:nvSpPr>
        <p:spPr bwMode="auto">
          <a:xfrm>
            <a:off x="42751" y="866964"/>
            <a:ext cx="2994878" cy="615732"/>
          </a:xfrm>
          <a:prstGeom prst="rect">
            <a:avLst/>
          </a:prstGeom>
          <a:solidFill>
            <a:srgbClr val="0069B4"/>
          </a:solidFill>
          <a:ln w="9525">
            <a:noFill/>
            <a:miter lim="800000"/>
          </a:ln>
        </p:spPr>
        <p:txBody>
          <a:bodyPr anchor="ctr"/>
          <a:lstStyle/>
          <a:p>
            <a:pPr marL="457200" indent="-457200">
              <a:buFont typeface="Wingdings" pitchFamily="2" charset="2"/>
              <a:buChar char="l"/>
            </a:pPr>
            <a:r>
              <a:rPr lang="en-US" altLang="zh-TW" sz="1200" b="1" dirty="0">
                <a:solidFill>
                  <a:schemeClr val="bg1"/>
                </a:solidFill>
                <a:latin typeface="Adobe 黑体 Std R" charset="0"/>
                <a:ea typeface="Adobe 黑体 Std R" charset="0"/>
                <a:cs typeface="Calibri" pitchFamily="34" charset="0"/>
              </a:rPr>
              <a:t>2020</a:t>
            </a:r>
            <a:r>
              <a:rPr lang="zh-TW" altLang="en-US" sz="1200" b="1" dirty="0">
                <a:solidFill>
                  <a:schemeClr val="bg1"/>
                </a:solidFill>
                <a:latin typeface="Adobe 黑体 Std R" charset="0"/>
                <a:ea typeface="Adobe 黑体 Std R" charset="0"/>
                <a:cs typeface="Calibri" pitchFamily="34" charset="0"/>
              </a:rPr>
              <a:t>年商品研发方向</a:t>
            </a:r>
            <a:endParaRPr lang="en-US" altLang="zh-TW" sz="1200" dirty="0">
              <a:solidFill>
                <a:schemeClr val="bg1"/>
              </a:solidFill>
              <a:latin typeface="Adobe 黑体 Std R" charset="0"/>
              <a:ea typeface="Adobe 黑体 Std R" charset="0"/>
              <a:cs typeface="Calibri" pitchFamily="34" charset="0"/>
            </a:endParaRPr>
          </a:p>
          <a:p>
            <a:pPr marL="742950" lvl="1" indent="-285750">
              <a:buFont typeface="Wingdings" pitchFamily="2" charset="2"/>
              <a:buChar char="ü"/>
            </a:pPr>
            <a:r>
              <a:rPr lang="zh-TW" altLang="en-US" sz="800" dirty="0">
                <a:solidFill>
                  <a:schemeClr val="bg1"/>
                </a:solidFill>
                <a:latin typeface="Adobe 黑体 Std R" charset="0"/>
                <a:ea typeface="Adobe 黑体 Std R" charset="0"/>
                <a:cs typeface="Calibri" pitchFamily="34" charset="0"/>
              </a:rPr>
              <a:t>风扇类别 </a:t>
            </a:r>
            <a:r>
              <a:rPr lang="en-US" altLang="zh-TW" sz="800" dirty="0">
                <a:solidFill>
                  <a:schemeClr val="bg1"/>
                </a:solidFill>
                <a:latin typeface="Adobe 黑体 Std R" charset="0"/>
                <a:ea typeface="Adobe 黑体 Std R" charset="0"/>
                <a:cs typeface="Calibri" pitchFamily="34" charset="0"/>
              </a:rPr>
              <a:t>:</a:t>
            </a:r>
            <a:r>
              <a:rPr lang="zh-TW" altLang="en-US" sz="800" dirty="0">
                <a:solidFill>
                  <a:schemeClr val="bg1"/>
                </a:solidFill>
                <a:latin typeface="Adobe 黑体 Std R" charset="0"/>
                <a:ea typeface="Adobe 黑体 Std R" charset="0"/>
                <a:cs typeface="Calibri" pitchFamily="34" charset="0"/>
              </a:rPr>
              <a:t> </a:t>
            </a:r>
            <a:r>
              <a:rPr lang="en-US" altLang="zh-TW" sz="800" dirty="0">
                <a:solidFill>
                  <a:schemeClr val="bg1"/>
                </a:solidFill>
                <a:latin typeface="Adobe 黑体 Std R" charset="0"/>
                <a:ea typeface="Adobe 黑体 Std R" charset="0"/>
                <a:cs typeface="Calibri" pitchFamily="34" charset="0"/>
              </a:rPr>
              <a:t>AIOT</a:t>
            </a:r>
            <a:r>
              <a:rPr lang="zh-TW" altLang="en-US" sz="800" dirty="0">
                <a:solidFill>
                  <a:schemeClr val="bg1"/>
                </a:solidFill>
                <a:latin typeface="Adobe 黑体 Std R" charset="0"/>
                <a:ea typeface="Adobe 黑体 Std R" charset="0"/>
                <a:cs typeface="Calibri" pitchFamily="34" charset="0"/>
              </a:rPr>
              <a:t> 语音辨识收纳型风扇</a:t>
            </a:r>
            <a:endParaRPr lang="en-US" altLang="zh-TW" sz="800" dirty="0">
              <a:solidFill>
                <a:schemeClr val="bg1"/>
              </a:solidFill>
              <a:latin typeface="Adobe 黑体 Std R" charset="0"/>
              <a:ea typeface="Adobe 黑体 Std R" charset="0"/>
              <a:cs typeface="Calibri" pitchFamily="34" charset="0"/>
            </a:endParaRPr>
          </a:p>
          <a:p>
            <a:pPr marL="742950" lvl="1" indent="-285750">
              <a:buFont typeface="Wingdings" pitchFamily="2" charset="2"/>
              <a:buChar char="ü"/>
            </a:pPr>
            <a:r>
              <a:rPr lang="zh-TW" altLang="en-US" sz="800" dirty="0">
                <a:solidFill>
                  <a:schemeClr val="bg1"/>
                </a:solidFill>
                <a:latin typeface="Adobe 黑体 Std R" charset="0"/>
                <a:ea typeface="Adobe 黑体 Std R" charset="0"/>
                <a:cs typeface="Calibri" pitchFamily="34" charset="0"/>
              </a:rPr>
              <a:t>消杀类商品 </a:t>
            </a:r>
            <a:r>
              <a:rPr lang="en-US" altLang="zh-TW" sz="800" dirty="0">
                <a:solidFill>
                  <a:schemeClr val="bg1"/>
                </a:solidFill>
                <a:latin typeface="Adobe 黑体 Std R" charset="0"/>
                <a:ea typeface="Adobe 黑体 Std R" charset="0"/>
                <a:cs typeface="Calibri" pitchFamily="34" charset="0"/>
              </a:rPr>
              <a:t>:</a:t>
            </a:r>
            <a:r>
              <a:rPr lang="zh-TW" altLang="en-US" sz="800" dirty="0">
                <a:solidFill>
                  <a:schemeClr val="bg1"/>
                </a:solidFill>
                <a:latin typeface="Adobe 黑体 Std R" charset="0"/>
                <a:ea typeface="Adobe 黑体 Std R" charset="0"/>
                <a:cs typeface="Calibri" pitchFamily="34" charset="0"/>
              </a:rPr>
              <a:t> </a:t>
            </a:r>
            <a:r>
              <a:rPr lang="en-US" altLang="zh-TW" sz="800" dirty="0">
                <a:solidFill>
                  <a:schemeClr val="bg1"/>
                </a:solidFill>
                <a:latin typeface="Adobe 黑体 Std R" charset="0"/>
                <a:ea typeface="Adobe 黑体 Std R" charset="0"/>
                <a:cs typeface="Calibri" pitchFamily="34" charset="0"/>
              </a:rPr>
              <a:t>UVC</a:t>
            </a:r>
            <a:r>
              <a:rPr lang="zh-TW" altLang="en-US" sz="800" dirty="0">
                <a:solidFill>
                  <a:schemeClr val="bg1"/>
                </a:solidFill>
                <a:latin typeface="Adobe 黑体 Std R" charset="0"/>
                <a:ea typeface="Adobe 黑体 Std R" charset="0"/>
                <a:cs typeface="Calibri" pitchFamily="34" charset="0"/>
              </a:rPr>
              <a:t> 应用商品</a:t>
            </a:r>
            <a:r>
              <a:rPr lang="en-US" altLang="zh-TW" sz="800" dirty="0">
                <a:solidFill>
                  <a:schemeClr val="bg1"/>
                </a:solidFill>
                <a:latin typeface="Adobe 黑体 Std R" charset="0"/>
                <a:ea typeface="Adobe 黑体 Std R" charset="0"/>
                <a:cs typeface="Calibri" pitchFamily="34" charset="0"/>
              </a:rPr>
              <a:t>, </a:t>
            </a:r>
            <a:r>
              <a:rPr lang="zh-TW" altLang="en-US" sz="800" dirty="0">
                <a:solidFill>
                  <a:schemeClr val="bg1"/>
                </a:solidFill>
                <a:latin typeface="Adobe 黑体 Std R" charset="0"/>
                <a:ea typeface="Adobe 黑体 Std R" charset="0"/>
                <a:cs typeface="Calibri" pitchFamily="34" charset="0"/>
              </a:rPr>
              <a:t>空气净化复合商品</a:t>
            </a:r>
            <a:endParaRPr lang="en-US" altLang="zh-TW" sz="800" dirty="0">
              <a:solidFill>
                <a:schemeClr val="bg1"/>
              </a:solidFill>
              <a:latin typeface="Adobe 黑体 Std R" charset="0"/>
              <a:ea typeface="Adobe 黑体 Std R" charset="0"/>
              <a:cs typeface="Calibri" pitchFamily="34" charset="0"/>
            </a:endParaRPr>
          </a:p>
          <a:p>
            <a:pPr marL="742950" lvl="1" indent="-285750">
              <a:buFont typeface="Wingdings" pitchFamily="2" charset="2"/>
              <a:buChar char="ü"/>
            </a:pPr>
            <a:r>
              <a:rPr lang="zh-TW" altLang="en-US" sz="800" dirty="0">
                <a:solidFill>
                  <a:schemeClr val="bg1"/>
                </a:solidFill>
                <a:latin typeface="Adobe 黑体 Std R" charset="0"/>
                <a:ea typeface="Adobe 黑体 Std R" charset="0"/>
                <a:cs typeface="Calibri" pitchFamily="34" charset="0"/>
              </a:rPr>
              <a:t>变频空调</a:t>
            </a:r>
            <a:endParaRPr lang="en-US" altLang="zh-TW" sz="800" dirty="0">
              <a:solidFill>
                <a:schemeClr val="bg1"/>
              </a:solidFill>
              <a:latin typeface="Adobe 黑体 Std R" charset="0"/>
              <a:ea typeface="Adobe 黑体 Std R" charset="0"/>
              <a:cs typeface="Calibri" pitchFamily="34" charset="0"/>
            </a:endParaRPr>
          </a:p>
        </p:txBody>
      </p:sp>
    </p:spTree>
    <p:extLst>
      <p:ext uri="{BB962C8B-B14F-4D97-AF65-F5344CB8AC3E}">
        <p14:creationId xmlns="" xmlns:p14="http://schemas.microsoft.com/office/powerpoint/2010/main" val="15912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9B31995-1701-45FC-AE9A-EACA53919648}" type="slidenum">
              <a:rPr lang="zh-CN" altLang="en-US" smtClean="0"/>
              <a:pPr>
                <a:defRPr/>
              </a:pPr>
              <a:t>6</a:t>
            </a:fld>
            <a:endParaRPr lang="en-US" altLang="zh-CN"/>
          </a:p>
        </p:txBody>
      </p:sp>
      <p:sp>
        <p:nvSpPr>
          <p:cNvPr id="4" name="Rectangle 79"/>
          <p:cNvSpPr>
            <a:spLocks noChangeArrowheads="1"/>
          </p:cNvSpPr>
          <p:nvPr/>
        </p:nvSpPr>
        <p:spPr bwMode="auto">
          <a:xfrm>
            <a:off x="0" y="1214422"/>
            <a:ext cx="9144000" cy="639763"/>
          </a:xfrm>
          <a:prstGeom prst="rect">
            <a:avLst/>
          </a:prstGeom>
          <a:noFill/>
          <a:ln w="9525">
            <a:noFill/>
            <a:miter lim="800000"/>
            <a:headEnd/>
            <a:tailEnd/>
          </a:ln>
        </p:spPr>
        <p:txBody>
          <a:bodyPr anchor="ctr"/>
          <a:lstStyle/>
          <a:p>
            <a:pPr algn="ctr" defTabSz="457200" eaLnBrk="1" hangingPunct="1"/>
            <a:endParaRPr lang="zh-TW" altLang="en-US" sz="3200" b="1" dirty="0">
              <a:latin typeface="Calibri" pitchFamily="34" charset="0"/>
              <a:ea typeface="Microsoft JhengHei" pitchFamily="34" charset="-120"/>
              <a:cs typeface="Calibri" pitchFamily="34" charset="0"/>
            </a:endParaRPr>
          </a:p>
        </p:txBody>
      </p:sp>
      <p:sp>
        <p:nvSpPr>
          <p:cNvPr id="5" name="Rectangle 79"/>
          <p:cNvSpPr>
            <a:spLocks noChangeArrowheads="1"/>
          </p:cNvSpPr>
          <p:nvPr/>
        </p:nvSpPr>
        <p:spPr bwMode="auto">
          <a:xfrm>
            <a:off x="141788" y="135004"/>
            <a:ext cx="9144000" cy="639763"/>
          </a:xfrm>
          <a:prstGeom prst="rect">
            <a:avLst/>
          </a:prstGeom>
          <a:noFill/>
          <a:ln w="9525">
            <a:noFill/>
            <a:miter lim="800000"/>
            <a:headEnd/>
            <a:tailEnd/>
          </a:ln>
        </p:spPr>
        <p:txBody>
          <a:bodyPr anchor="ctr"/>
          <a:lstStyle/>
          <a:p>
            <a:pPr defTabSz="457200" eaLnBrk="1" hangingPunct="1"/>
            <a:r>
              <a:rPr lang="en-US" altLang="zh-TW" sz="3200" b="1" dirty="0">
                <a:solidFill>
                  <a:schemeClr val="bg1"/>
                </a:solidFill>
                <a:latin typeface="Calibri" pitchFamily="34" charset="0"/>
                <a:ea typeface="Microsoft JhengHei" pitchFamily="34" charset="-120"/>
                <a:cs typeface="Calibri" pitchFamily="34" charset="0"/>
              </a:rPr>
              <a:t>2. </a:t>
            </a:r>
            <a:r>
              <a:rPr lang="zh-TW" altLang="en-US" sz="3200" b="1" dirty="0">
                <a:solidFill>
                  <a:schemeClr val="bg1"/>
                </a:solidFill>
                <a:latin typeface="Calibri" pitchFamily="34" charset="0"/>
                <a:ea typeface="Microsoft JhengHei" pitchFamily="34" charset="-120"/>
                <a:cs typeface="Calibri" pitchFamily="34" charset="0"/>
              </a:rPr>
              <a:t>市场销售趋势及</a:t>
            </a:r>
            <a:r>
              <a:rPr lang="zh-TW" altLang="en-US" sz="3200" b="1" dirty="0" smtClean="0">
                <a:solidFill>
                  <a:schemeClr val="bg1"/>
                </a:solidFill>
                <a:latin typeface="Calibri" pitchFamily="34" charset="0"/>
                <a:ea typeface="Microsoft JhengHei" pitchFamily="34" charset="-120"/>
                <a:cs typeface="Calibri" pitchFamily="34" charset="0"/>
              </a:rPr>
              <a:t>策略</a:t>
            </a:r>
            <a:endParaRPr lang="zh-TW" altLang="en-US" sz="3200" b="1" dirty="0">
              <a:solidFill>
                <a:schemeClr val="bg1"/>
              </a:solidFill>
              <a:latin typeface="Calibri" pitchFamily="34" charset="0"/>
              <a:ea typeface="Microsoft JhengHei" pitchFamily="34" charset="-120"/>
              <a:cs typeface="Calibri" pitchFamily="34" charset="0"/>
            </a:endParaRPr>
          </a:p>
        </p:txBody>
      </p:sp>
      <p:pic>
        <p:nvPicPr>
          <p:cNvPr id="10" name="图片 9"/>
          <p:cNvPicPr>
            <a:picLocks noChangeAspect="1"/>
          </p:cNvPicPr>
          <p:nvPr/>
        </p:nvPicPr>
        <p:blipFill>
          <a:blip r:embed="rId2"/>
          <a:stretch>
            <a:fillRect/>
          </a:stretch>
        </p:blipFill>
        <p:spPr>
          <a:xfrm>
            <a:off x="6167446" y="4000504"/>
            <a:ext cx="1767345" cy="2714644"/>
          </a:xfrm>
          <a:prstGeom prst="rect">
            <a:avLst/>
          </a:prstGeom>
        </p:spPr>
      </p:pic>
      <p:pic>
        <p:nvPicPr>
          <p:cNvPr id="11" name="图片 10"/>
          <p:cNvPicPr>
            <a:picLocks noChangeAspect="1"/>
          </p:cNvPicPr>
          <p:nvPr/>
        </p:nvPicPr>
        <p:blipFill>
          <a:blip r:embed="rId3"/>
          <a:stretch>
            <a:fillRect/>
          </a:stretch>
        </p:blipFill>
        <p:spPr>
          <a:xfrm>
            <a:off x="4167182" y="4000504"/>
            <a:ext cx="1928826" cy="2716856"/>
          </a:xfrm>
          <a:prstGeom prst="rect">
            <a:avLst/>
          </a:prstGeom>
        </p:spPr>
      </p:pic>
      <p:pic>
        <p:nvPicPr>
          <p:cNvPr id="13" name="图片 12"/>
          <p:cNvPicPr>
            <a:picLocks noChangeAspect="1"/>
          </p:cNvPicPr>
          <p:nvPr/>
        </p:nvPicPr>
        <p:blipFill>
          <a:blip r:embed="rId4"/>
          <a:stretch>
            <a:fillRect/>
          </a:stretch>
        </p:blipFill>
        <p:spPr>
          <a:xfrm>
            <a:off x="7953396" y="3929066"/>
            <a:ext cx="1714512" cy="2786082"/>
          </a:xfrm>
          <a:prstGeom prst="rect">
            <a:avLst/>
          </a:prstGeom>
        </p:spPr>
      </p:pic>
      <p:sp>
        <p:nvSpPr>
          <p:cNvPr id="16" name="TextBox 15"/>
          <p:cNvSpPr txBox="1"/>
          <p:nvPr/>
        </p:nvSpPr>
        <p:spPr>
          <a:xfrm>
            <a:off x="309530" y="1142984"/>
            <a:ext cx="8715436" cy="2585323"/>
          </a:xfrm>
          <a:prstGeom prst="rect">
            <a:avLst/>
          </a:prstGeom>
          <a:noFill/>
        </p:spPr>
        <p:txBody>
          <a:bodyPr wrap="square" rtlCol="0">
            <a:spAutoFit/>
          </a:bodyPr>
          <a:lstStyle/>
          <a:p>
            <a:pPr marL="457200" indent="-457200" defTabSz="457200" eaLnBrk="1" hangingPunct="1"/>
            <a:r>
              <a:rPr lang="zh-TW" altLang="en-US" b="1" dirty="0" smtClean="0">
                <a:solidFill>
                  <a:srgbClr val="000000"/>
                </a:solidFill>
                <a:latin typeface="Calibri" pitchFamily="34" charset="0"/>
                <a:ea typeface="Microsoft JhengHei" pitchFamily="34" charset="-120"/>
                <a:cs typeface="Calibri" pitchFamily="34" charset="0"/>
              </a:rPr>
              <a:t>東南亞業績說明：</a:t>
            </a:r>
            <a:r>
              <a:rPr lang="en-US" altLang="zh-CN" b="1" dirty="0" smtClean="0">
                <a:solidFill>
                  <a:srgbClr val="000000"/>
                </a:solidFill>
                <a:latin typeface="Calibri" pitchFamily="34" charset="0"/>
                <a:ea typeface="Microsoft JhengHei" pitchFamily="34" charset="-120"/>
                <a:cs typeface="Calibri" pitchFamily="34" charset="0"/>
              </a:rPr>
              <a:t>2020</a:t>
            </a:r>
            <a:r>
              <a:rPr lang="zh-TW" altLang="zh-CN" b="1" dirty="0" smtClean="0">
                <a:solidFill>
                  <a:srgbClr val="000000"/>
                </a:solidFill>
                <a:latin typeface="Calibri" pitchFamily="34" charset="0"/>
                <a:ea typeface="Microsoft JhengHei" pitchFamily="34" charset="-120"/>
                <a:cs typeface="Calibri" pitchFamily="34" charset="0"/>
              </a:rPr>
              <a:t>年東南亞業績成長</a:t>
            </a:r>
            <a:r>
              <a:rPr lang="zh-TW" altLang="en-US" b="1" dirty="0" smtClean="0">
                <a:solidFill>
                  <a:srgbClr val="000000"/>
                </a:solidFill>
                <a:latin typeface="Calibri" pitchFamily="34" charset="0"/>
                <a:ea typeface="Microsoft JhengHei" pitchFamily="34" charset="-120"/>
                <a:cs typeface="Calibri" pitchFamily="34" charset="0"/>
              </a:rPr>
              <a:t>約</a:t>
            </a:r>
            <a:r>
              <a:rPr lang="en-US" altLang="zh-CN" b="1" dirty="0" smtClean="0">
                <a:solidFill>
                  <a:srgbClr val="000000"/>
                </a:solidFill>
                <a:latin typeface="Calibri" pitchFamily="34" charset="0"/>
                <a:ea typeface="Microsoft JhengHei" pitchFamily="34" charset="-120"/>
                <a:cs typeface="Calibri" pitchFamily="34" charset="0"/>
              </a:rPr>
              <a:t>16% </a:t>
            </a:r>
            <a:endParaRPr lang="zh-CN" altLang="zh-CN" b="1" dirty="0" smtClean="0">
              <a:solidFill>
                <a:srgbClr val="000000"/>
              </a:solidFill>
              <a:latin typeface="Calibri" pitchFamily="34" charset="0"/>
              <a:ea typeface="Microsoft JhengHei" pitchFamily="34" charset="-120"/>
              <a:cs typeface="Calibri" pitchFamily="34" charset="0"/>
            </a:endParaRPr>
          </a:p>
          <a:p>
            <a:pPr marL="1257300" lvl="2" indent="-342900" algn="just">
              <a:buFont typeface="Wingdings" panose="05000000000000000000" pitchFamily="2" charset="2"/>
              <a:buChar char="ü"/>
              <a:tabLst>
                <a:tab pos="457200" algn="l"/>
              </a:tabLst>
            </a:pPr>
            <a:r>
              <a:rPr lang="zh-TW" altLang="zh-CN" dirty="0" smtClean="0">
                <a:solidFill>
                  <a:srgbClr val="000000"/>
                </a:solidFill>
                <a:latin typeface="Calibri" pitchFamily="34" charset="0"/>
                <a:ea typeface="Microsoft JhengHei" pitchFamily="34" charset="-120"/>
                <a:cs typeface="Calibri" pitchFamily="34" charset="0"/>
              </a:rPr>
              <a:t>菲律賓因疫情嚴重原最大客戶</a:t>
            </a:r>
            <a:r>
              <a:rPr lang="en-US" altLang="zh-CN" dirty="0" smtClean="0">
                <a:solidFill>
                  <a:srgbClr val="000000"/>
                </a:solidFill>
                <a:latin typeface="Calibri" pitchFamily="34" charset="0"/>
                <a:ea typeface="Microsoft JhengHei" pitchFamily="34" charset="-120"/>
                <a:cs typeface="Calibri" pitchFamily="34" charset="0"/>
              </a:rPr>
              <a:t>Asahi, </a:t>
            </a:r>
            <a:r>
              <a:rPr lang="zh-TW" altLang="zh-CN" dirty="0" smtClean="0">
                <a:solidFill>
                  <a:srgbClr val="000000"/>
                </a:solidFill>
                <a:latin typeface="Calibri" pitchFamily="34" charset="0"/>
                <a:ea typeface="Microsoft JhengHei" pitchFamily="34" charset="-120"/>
                <a:cs typeface="Calibri" pitchFamily="34" charset="0"/>
              </a:rPr>
              <a:t>今年業績衰退</a:t>
            </a:r>
            <a:r>
              <a:rPr lang="en-US" altLang="zh-CN" dirty="0" smtClean="0">
                <a:solidFill>
                  <a:srgbClr val="000000"/>
                </a:solidFill>
                <a:latin typeface="Calibri" pitchFamily="34" charset="0"/>
                <a:ea typeface="Microsoft JhengHei" pitchFamily="34" charset="-120"/>
                <a:cs typeface="Calibri" pitchFamily="34" charset="0"/>
              </a:rPr>
              <a:t>3</a:t>
            </a:r>
            <a:r>
              <a:rPr lang="zh-TW" altLang="zh-CN" dirty="0" smtClean="0">
                <a:solidFill>
                  <a:srgbClr val="000000"/>
                </a:solidFill>
                <a:latin typeface="Calibri" pitchFamily="34" charset="0"/>
                <a:ea typeface="Microsoft JhengHei" pitchFamily="34" charset="-120"/>
                <a:cs typeface="Calibri" pitchFamily="34" charset="0"/>
              </a:rPr>
              <a:t>成 </a:t>
            </a:r>
            <a:endParaRPr lang="zh-CN" altLang="zh-CN" dirty="0" smtClean="0">
              <a:solidFill>
                <a:srgbClr val="000000"/>
              </a:solidFill>
              <a:latin typeface="Calibri" pitchFamily="34" charset="0"/>
              <a:ea typeface="Microsoft JhengHei" pitchFamily="34" charset="-120"/>
              <a:cs typeface="Calibri" pitchFamily="34" charset="0"/>
            </a:endParaRPr>
          </a:p>
          <a:p>
            <a:pPr marL="1257300" lvl="2" indent="-342900" algn="just">
              <a:buFont typeface="Wingdings" panose="05000000000000000000" pitchFamily="2" charset="2"/>
              <a:buChar char="ü"/>
              <a:tabLst>
                <a:tab pos="457200" algn="l"/>
              </a:tabLst>
            </a:pPr>
            <a:r>
              <a:rPr lang="en-US" altLang="zh-CN" dirty="0" smtClean="0">
                <a:solidFill>
                  <a:srgbClr val="000000"/>
                </a:solidFill>
                <a:latin typeface="Calibri" pitchFamily="34" charset="0"/>
                <a:ea typeface="Microsoft JhengHei" pitchFamily="34" charset="-120"/>
                <a:cs typeface="Calibri" pitchFamily="34" charset="0"/>
              </a:rPr>
              <a:t>2020</a:t>
            </a:r>
            <a:r>
              <a:rPr lang="zh-TW" altLang="zh-CN" dirty="0" smtClean="0">
                <a:solidFill>
                  <a:srgbClr val="000000"/>
                </a:solidFill>
                <a:latin typeface="Calibri" pitchFamily="34" charset="0"/>
                <a:ea typeface="Microsoft JhengHei" pitchFamily="34" charset="-120"/>
                <a:cs typeface="Calibri" pitchFamily="34" charset="0"/>
              </a:rPr>
              <a:t>年新增</a:t>
            </a:r>
            <a:r>
              <a:rPr lang="en-US" altLang="zh-CN" dirty="0" err="1" smtClean="0">
                <a:solidFill>
                  <a:srgbClr val="000000"/>
                </a:solidFill>
                <a:latin typeface="Calibri" pitchFamily="34" charset="0"/>
                <a:ea typeface="Microsoft JhengHei" pitchFamily="34" charset="-120"/>
                <a:cs typeface="Calibri" pitchFamily="34" charset="0"/>
              </a:rPr>
              <a:t>Pricepite</a:t>
            </a:r>
            <a:r>
              <a:rPr lang="en-US" altLang="zh-CN" dirty="0" smtClean="0">
                <a:solidFill>
                  <a:srgbClr val="000000"/>
                </a:solidFill>
                <a:latin typeface="Calibri" pitchFamily="34" charset="0"/>
                <a:ea typeface="Microsoft JhengHei" pitchFamily="34" charset="-120"/>
                <a:cs typeface="Calibri" pitchFamily="34" charset="0"/>
              </a:rPr>
              <a:t>, National, </a:t>
            </a:r>
            <a:r>
              <a:rPr lang="zh-TW" altLang="zh-CN" dirty="0" smtClean="0">
                <a:solidFill>
                  <a:srgbClr val="000000"/>
                </a:solidFill>
                <a:latin typeface="Calibri" pitchFamily="34" charset="0"/>
                <a:ea typeface="Microsoft JhengHei" pitchFamily="34" charset="-120"/>
                <a:cs typeface="Calibri" pitchFamily="34" charset="0"/>
              </a:rPr>
              <a:t>印度</a:t>
            </a:r>
            <a:r>
              <a:rPr lang="en-US" altLang="zh-CN" dirty="0" err="1" smtClean="0">
                <a:solidFill>
                  <a:srgbClr val="000000"/>
                </a:solidFill>
                <a:latin typeface="Calibri" pitchFamily="34" charset="0"/>
                <a:ea typeface="Microsoft JhengHei" pitchFamily="34" charset="-120"/>
                <a:cs typeface="Calibri" pitchFamily="34" charset="0"/>
              </a:rPr>
              <a:t>Cerina</a:t>
            </a:r>
            <a:r>
              <a:rPr lang="en-US" altLang="zh-CN" dirty="0" smtClean="0">
                <a:solidFill>
                  <a:srgbClr val="000000"/>
                </a:solidFill>
                <a:latin typeface="Calibri" pitchFamily="34" charset="0"/>
                <a:ea typeface="Microsoft JhengHei" pitchFamily="34" charset="-120"/>
                <a:cs typeface="Calibri" pitchFamily="34" charset="0"/>
              </a:rPr>
              <a:t>, </a:t>
            </a:r>
            <a:r>
              <a:rPr lang="zh-TW" altLang="zh-CN" dirty="0" smtClean="0">
                <a:solidFill>
                  <a:srgbClr val="000000"/>
                </a:solidFill>
                <a:latin typeface="Calibri" pitchFamily="34" charset="0"/>
                <a:ea typeface="Microsoft JhengHei" pitchFamily="34" charset="-120"/>
                <a:cs typeface="Calibri" pitchFamily="34" charset="0"/>
              </a:rPr>
              <a:t>及</a:t>
            </a:r>
            <a:r>
              <a:rPr lang="en-US" altLang="zh-CN" dirty="0" smtClean="0">
                <a:solidFill>
                  <a:srgbClr val="000000"/>
                </a:solidFill>
                <a:latin typeface="Calibri" pitchFamily="34" charset="0"/>
                <a:ea typeface="Microsoft JhengHei" pitchFamily="34" charset="-120"/>
                <a:cs typeface="Calibri" pitchFamily="34" charset="0"/>
              </a:rPr>
              <a:t>Acer </a:t>
            </a:r>
            <a:r>
              <a:rPr lang="zh-TW" altLang="zh-CN" dirty="0" smtClean="0">
                <a:solidFill>
                  <a:srgbClr val="000000"/>
                </a:solidFill>
                <a:latin typeface="Calibri" pitchFamily="34" charset="0"/>
                <a:ea typeface="Microsoft JhengHei" pitchFamily="34" charset="-120"/>
                <a:cs typeface="Calibri" pitchFamily="34" charset="0"/>
              </a:rPr>
              <a:t>新業績注入</a:t>
            </a:r>
            <a:endParaRPr lang="zh-CN" altLang="zh-CN" dirty="0" smtClean="0">
              <a:solidFill>
                <a:srgbClr val="000000"/>
              </a:solidFill>
              <a:latin typeface="Calibri" pitchFamily="34" charset="0"/>
              <a:ea typeface="Microsoft JhengHei" pitchFamily="34" charset="-120"/>
              <a:cs typeface="Calibri" pitchFamily="34" charset="0"/>
            </a:endParaRPr>
          </a:p>
          <a:p>
            <a:pPr marL="1257300" lvl="2" indent="-342900" algn="just">
              <a:buFont typeface="Wingdings" panose="05000000000000000000" pitchFamily="2" charset="2"/>
              <a:buChar char="ü"/>
              <a:tabLst>
                <a:tab pos="457200" algn="l"/>
              </a:tabLst>
            </a:pPr>
            <a:r>
              <a:rPr lang="zh-TW" altLang="zh-CN" dirty="0" smtClean="0">
                <a:solidFill>
                  <a:srgbClr val="000000"/>
                </a:solidFill>
                <a:latin typeface="Calibri" pitchFamily="34" charset="0"/>
                <a:ea typeface="Microsoft JhengHei" pitchFamily="34" charset="-120"/>
                <a:cs typeface="Calibri" pitchFamily="34" charset="0"/>
              </a:rPr>
              <a:t>持續擴展客戶</a:t>
            </a:r>
            <a:r>
              <a:rPr lang="en-US" altLang="zh-CN" dirty="0" err="1" smtClean="0">
                <a:solidFill>
                  <a:srgbClr val="000000"/>
                </a:solidFill>
                <a:latin typeface="Calibri" pitchFamily="34" charset="0"/>
                <a:ea typeface="Microsoft JhengHei" pitchFamily="34" charset="-120"/>
                <a:cs typeface="Calibri" pitchFamily="34" charset="0"/>
              </a:rPr>
              <a:t>Acomatic</a:t>
            </a:r>
            <a:r>
              <a:rPr lang="en-US" altLang="zh-CN" dirty="0" smtClean="0">
                <a:solidFill>
                  <a:srgbClr val="000000"/>
                </a:solidFill>
                <a:latin typeface="Calibri" pitchFamily="34" charset="0"/>
                <a:ea typeface="Microsoft JhengHei" pitchFamily="34" charset="-120"/>
                <a:cs typeface="Calibri" pitchFamily="34" charset="0"/>
              </a:rPr>
              <a:t>, Capital</a:t>
            </a:r>
            <a:r>
              <a:rPr lang="zh-TW" altLang="zh-CN" dirty="0" smtClean="0">
                <a:solidFill>
                  <a:srgbClr val="000000"/>
                </a:solidFill>
                <a:latin typeface="Calibri" pitchFamily="34" charset="0"/>
                <a:ea typeface="Microsoft JhengHei" pitchFamily="34" charset="-120"/>
                <a:cs typeface="Calibri" pitchFamily="34" charset="0"/>
              </a:rPr>
              <a:t>及重新深耘</a:t>
            </a:r>
            <a:r>
              <a:rPr lang="en-US" altLang="zh-CN" dirty="0" smtClean="0">
                <a:solidFill>
                  <a:srgbClr val="000000"/>
                </a:solidFill>
                <a:latin typeface="Calibri" pitchFamily="34" charset="0"/>
                <a:ea typeface="Microsoft JhengHei" pitchFamily="34" charset="-120"/>
                <a:cs typeface="Calibri" pitchFamily="34" charset="0"/>
              </a:rPr>
              <a:t>Asahi</a:t>
            </a:r>
            <a:r>
              <a:rPr lang="zh-TW" altLang="zh-CN" dirty="0" smtClean="0">
                <a:solidFill>
                  <a:srgbClr val="000000"/>
                </a:solidFill>
                <a:latin typeface="Calibri" pitchFamily="34" charset="0"/>
                <a:ea typeface="Microsoft JhengHei" pitchFamily="34" charset="-120"/>
                <a:cs typeface="Calibri" pitchFamily="34" charset="0"/>
              </a:rPr>
              <a:t>客戶</a:t>
            </a:r>
            <a:r>
              <a:rPr lang="en-US" altLang="zh-CN" dirty="0" smtClean="0">
                <a:solidFill>
                  <a:srgbClr val="000000"/>
                </a:solidFill>
                <a:latin typeface="Calibri" pitchFamily="34" charset="0"/>
                <a:ea typeface="Microsoft JhengHei" pitchFamily="34" charset="-120"/>
                <a:cs typeface="Calibri" pitchFamily="34" charset="0"/>
              </a:rPr>
              <a:t>… etc. </a:t>
            </a:r>
            <a:r>
              <a:rPr lang="zh-TW" altLang="zh-CN" kern="100" dirty="0" smtClean="0">
                <a:latin typeface="DengXian" panose="02010600030101010101" pitchFamily="2" charset="-122"/>
                <a:cs typeface="Times New Roman" panose="02020603050405020304" pitchFamily="18" charset="0"/>
              </a:rPr>
              <a:t>於</a:t>
            </a:r>
            <a:r>
              <a:rPr lang="en-US" altLang="zh-CN" kern="100" dirty="0" smtClean="0">
                <a:latin typeface="DengXian" panose="02010600030101010101" pitchFamily="2" charset="-122"/>
                <a:cs typeface="Times New Roman" panose="02020603050405020304" pitchFamily="18" charset="0"/>
              </a:rPr>
              <a:t>2021</a:t>
            </a:r>
            <a:r>
              <a:rPr lang="zh-TW" altLang="zh-CN" kern="100" dirty="0" smtClean="0">
                <a:latin typeface="DengXian" panose="02010600030101010101" pitchFamily="2" charset="-122"/>
                <a:cs typeface="Times New Roman" panose="02020603050405020304" pitchFamily="18" charset="0"/>
              </a:rPr>
              <a:t>年會有新業績注入</a:t>
            </a:r>
            <a:endParaRPr lang="en-US" altLang="zh-TW" kern="100" dirty="0" smtClean="0">
              <a:latin typeface="DengXian" panose="02010600030101010101" pitchFamily="2" charset="-122"/>
              <a:cs typeface="Times New Roman" panose="02020603050405020304" pitchFamily="18" charset="0"/>
            </a:endParaRPr>
          </a:p>
          <a:p>
            <a:pPr marL="1257300" lvl="2" indent="-342900" algn="just">
              <a:tabLst>
                <a:tab pos="457200" algn="l"/>
              </a:tabLst>
            </a:pPr>
            <a:endParaRPr lang="en-US" altLang="zh-TW" kern="100" dirty="0" smtClean="0">
              <a:latin typeface="DengXian" panose="02010600030101010101" pitchFamily="2" charset="-122"/>
              <a:cs typeface="Times New Roman" panose="02020603050405020304" pitchFamily="18" charset="0"/>
            </a:endParaRPr>
          </a:p>
          <a:p>
            <a:r>
              <a:rPr lang="zh-TW" altLang="en-US" b="1" dirty="0" smtClean="0">
                <a:solidFill>
                  <a:srgbClr val="000000"/>
                </a:solidFill>
                <a:latin typeface="Calibri" pitchFamily="34" charset="0"/>
                <a:ea typeface="Microsoft JhengHei" pitchFamily="34" charset="-120"/>
                <a:cs typeface="Calibri" pitchFamily="34" charset="0"/>
                <a:sym typeface="+mn-ea"/>
              </a:rPr>
              <a:t>中国市场：</a:t>
            </a:r>
            <a:r>
              <a:rPr lang="zh-CN" altLang="en-US" b="1" dirty="0" smtClean="0">
                <a:solidFill>
                  <a:srgbClr val="000000"/>
                </a:solidFill>
                <a:latin typeface="Calibri" pitchFamily="34" charset="0"/>
                <a:ea typeface="Microsoft JhengHei" pitchFamily="34" charset="-120"/>
                <a:cs typeface="Calibri" pitchFamily="34" charset="0"/>
                <a:sym typeface="+mn-ea"/>
              </a:rPr>
              <a:t>全球气温变化的环境下，取暖器品类受天气影响加剧，出货占比逐年下滑  </a:t>
            </a:r>
            <a:endParaRPr lang="en-US" altLang="zh-CN" b="1" dirty="0" smtClean="0">
              <a:solidFill>
                <a:srgbClr val="000000"/>
              </a:solidFill>
              <a:latin typeface="Calibri" pitchFamily="34" charset="0"/>
              <a:ea typeface="Microsoft JhengHei" pitchFamily="34" charset="-120"/>
              <a:cs typeface="Calibri" pitchFamily="34" charset="0"/>
              <a:sym typeface="+mn-ea"/>
            </a:endParaRPr>
          </a:p>
          <a:p>
            <a:r>
              <a:rPr lang="en-US" altLang="zh-CN" b="1" dirty="0" smtClean="0">
                <a:solidFill>
                  <a:srgbClr val="000000"/>
                </a:solidFill>
                <a:latin typeface="Calibri" pitchFamily="34" charset="0"/>
                <a:ea typeface="Microsoft JhengHei" pitchFamily="34" charset="-120"/>
                <a:cs typeface="Calibri" pitchFamily="34" charset="0"/>
                <a:sym typeface="+mn-ea"/>
              </a:rPr>
              <a:t>                      </a:t>
            </a:r>
            <a:r>
              <a:rPr lang="zh-CN" altLang="en-US" b="1" dirty="0" smtClean="0">
                <a:solidFill>
                  <a:srgbClr val="000000"/>
                </a:solidFill>
                <a:latin typeface="Calibri" pitchFamily="34" charset="0"/>
                <a:ea typeface="Microsoft JhengHei" pitchFamily="34" charset="-120"/>
                <a:cs typeface="Calibri" pitchFamily="34" charset="0"/>
                <a:sym typeface="+mn-ea"/>
              </a:rPr>
              <a:t>。所以在新品类重点布局品类高速增长、冬季旺销、艾美特品牌相关性强 </a:t>
            </a:r>
            <a:endParaRPr lang="en-US" altLang="zh-CN" b="1" dirty="0" smtClean="0">
              <a:solidFill>
                <a:srgbClr val="000000"/>
              </a:solidFill>
              <a:latin typeface="Calibri" pitchFamily="34" charset="0"/>
              <a:ea typeface="Microsoft JhengHei" pitchFamily="34" charset="-120"/>
              <a:cs typeface="Calibri" pitchFamily="34" charset="0"/>
              <a:sym typeface="+mn-ea"/>
            </a:endParaRPr>
          </a:p>
          <a:p>
            <a:r>
              <a:rPr lang="en-US" altLang="zh-CN" b="1" dirty="0" smtClean="0">
                <a:solidFill>
                  <a:srgbClr val="000000"/>
                </a:solidFill>
                <a:latin typeface="Calibri" pitchFamily="34" charset="0"/>
                <a:ea typeface="Microsoft JhengHei" pitchFamily="34" charset="-120"/>
                <a:cs typeface="Calibri" pitchFamily="34" charset="0"/>
                <a:sym typeface="+mn-ea"/>
              </a:rPr>
              <a:t>                       </a:t>
            </a:r>
            <a:r>
              <a:rPr lang="zh-CN" altLang="en-US" b="1" dirty="0" smtClean="0">
                <a:solidFill>
                  <a:srgbClr val="000000"/>
                </a:solidFill>
                <a:latin typeface="Calibri" pitchFamily="34" charset="0"/>
                <a:ea typeface="Microsoft JhengHei" pitchFamily="34" charset="-120"/>
                <a:cs typeface="Calibri" pitchFamily="34" charset="0"/>
                <a:sym typeface="+mn-ea"/>
              </a:rPr>
              <a:t>的品类。</a:t>
            </a:r>
            <a:endParaRPr lang="en-US" altLang="zh-CN" b="1" dirty="0" smtClean="0">
              <a:solidFill>
                <a:srgbClr val="000000"/>
              </a:solidFill>
              <a:latin typeface="Calibri" pitchFamily="34" charset="0"/>
              <a:ea typeface="Microsoft JhengHei" pitchFamily="34" charset="-120"/>
              <a:cs typeface="Calibri" pitchFamily="34" charset="0"/>
              <a:sym typeface="+mn-lt"/>
            </a:endParaRPr>
          </a:p>
        </p:txBody>
      </p:sp>
      <p:sp>
        <p:nvSpPr>
          <p:cNvPr id="17" name="矩形 16"/>
          <p:cNvSpPr/>
          <p:nvPr/>
        </p:nvSpPr>
        <p:spPr>
          <a:xfrm>
            <a:off x="238092" y="4286256"/>
            <a:ext cx="3857652" cy="1354217"/>
          </a:xfrm>
          <a:prstGeom prst="rect">
            <a:avLst/>
          </a:prstGeom>
        </p:spPr>
        <p:txBody>
          <a:bodyPr wrap="square">
            <a:spAutoFit/>
          </a:bodyPr>
          <a:lstStyle/>
          <a:p>
            <a:r>
              <a:rPr lang="zh-CN" altLang="en-US" sz="1600" b="1" dirty="0" smtClean="0">
                <a:solidFill>
                  <a:srgbClr val="FF0000"/>
                </a:solidFill>
                <a:latin typeface="微软雅黑" pitchFamily="34" charset="-122"/>
                <a:ea typeface="微软雅黑" pitchFamily="34" charset="-122"/>
              </a:rPr>
              <a:t>明星推荐、达人拥簇，各平台全面种草</a:t>
            </a:r>
            <a:endParaRPr lang="en-US" altLang="zh-CN" sz="1600" b="1" dirty="0" smtClean="0">
              <a:solidFill>
                <a:srgbClr val="FF0000"/>
              </a:solidFill>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新得购买方式直播的出现，加上站外达人全方位的种草，综艺节目的植入，足浴盆泡脚养生成为养生新方式，</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更是生活的新方式。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452406" y="2000240"/>
            <a:ext cx="8591550" cy="3143250"/>
          </a:xfrm>
          <a:prstGeom prst="rect">
            <a:avLst/>
          </a:prstGeom>
          <a:noFill/>
          <a:ln w="9525">
            <a:noFill/>
            <a:miter lim="800000"/>
            <a:headEnd/>
            <a:tailEnd/>
          </a:ln>
          <a:effectLst/>
        </p:spPr>
      </p:pic>
      <p:sp>
        <p:nvSpPr>
          <p:cNvPr id="2" name="灯片编号占位符 1"/>
          <p:cNvSpPr>
            <a:spLocks noGrp="1"/>
          </p:cNvSpPr>
          <p:nvPr>
            <p:ph type="sldNum" sz="quarter" idx="12"/>
          </p:nvPr>
        </p:nvSpPr>
        <p:spPr/>
        <p:txBody>
          <a:bodyPr/>
          <a:lstStyle/>
          <a:p>
            <a:pPr>
              <a:defRPr/>
            </a:pPr>
            <a:fld id="{D9B31995-1701-45FC-AE9A-EACA53919648}" type="slidenum">
              <a:rPr lang="zh-CN" altLang="en-US" smtClean="0"/>
              <a:pPr>
                <a:defRPr/>
              </a:pPr>
              <a:t>7</a:t>
            </a:fld>
            <a:endParaRPr lang="en-US" altLang="zh-CN"/>
          </a:p>
        </p:txBody>
      </p:sp>
      <p:sp>
        <p:nvSpPr>
          <p:cNvPr id="4" name="Rectangle 79"/>
          <p:cNvSpPr>
            <a:spLocks noChangeArrowheads="1"/>
          </p:cNvSpPr>
          <p:nvPr/>
        </p:nvSpPr>
        <p:spPr bwMode="auto">
          <a:xfrm>
            <a:off x="380968" y="1357298"/>
            <a:ext cx="9144000" cy="639763"/>
          </a:xfrm>
          <a:prstGeom prst="rect">
            <a:avLst/>
          </a:prstGeom>
          <a:noFill/>
          <a:ln w="9525">
            <a:noFill/>
            <a:miter lim="800000"/>
            <a:headEnd/>
            <a:tailEnd/>
          </a:ln>
        </p:spPr>
        <p:txBody>
          <a:bodyPr anchor="ctr"/>
          <a:lstStyle/>
          <a:p>
            <a:r>
              <a:rPr lang="zh-CN" altLang="en-US" sz="3200" b="1" dirty="0" smtClean="0">
                <a:solidFill>
                  <a:schemeClr val="accent5"/>
                </a:solidFill>
                <a:latin typeface="微软雅黑" pitchFamily="34" charset="-122"/>
                <a:ea typeface="微软雅黑" pitchFamily="34" charset="-122"/>
                <a:sym typeface="+mn-ea"/>
              </a:rPr>
              <a:t>艾美特 </a:t>
            </a:r>
            <a:r>
              <a:rPr lang="zh-CN" altLang="en-US" sz="3200" b="1" dirty="0" smtClean="0">
                <a:solidFill>
                  <a:schemeClr val="bg1">
                    <a:lumMod val="50000"/>
                  </a:schemeClr>
                </a:solidFill>
                <a:latin typeface="微软雅黑" pitchFamily="34" charset="-122"/>
                <a:ea typeface="微软雅黑" pitchFamily="34" charset="-122"/>
                <a:sym typeface="+mn-ea"/>
              </a:rPr>
              <a:t>厨房小家电产品</a:t>
            </a:r>
            <a:r>
              <a:rPr lang="zh-TW" altLang="en-US" sz="3200" b="1" dirty="0" smtClean="0">
                <a:solidFill>
                  <a:schemeClr val="bg1">
                    <a:lumMod val="50000"/>
                  </a:schemeClr>
                </a:solidFill>
                <a:latin typeface="微软雅黑" pitchFamily="34" charset="-122"/>
                <a:ea typeface="微软雅黑" pitchFamily="34" charset="-122"/>
                <a:sym typeface="+mn-ea"/>
              </a:rPr>
              <a:t>中国市场</a:t>
            </a:r>
            <a:r>
              <a:rPr lang="zh-CN" altLang="en-US" sz="3200" b="1" dirty="0" smtClean="0">
                <a:solidFill>
                  <a:schemeClr val="bg1">
                    <a:lumMod val="50000"/>
                  </a:schemeClr>
                </a:solidFill>
                <a:latin typeface="微软雅黑" pitchFamily="34" charset="-122"/>
                <a:ea typeface="微软雅黑" pitchFamily="34" charset="-122"/>
                <a:sym typeface="+mn-ea"/>
              </a:rPr>
              <a:t>布局</a:t>
            </a:r>
            <a:endParaRPr lang="zh-CN" altLang="en-US" sz="2400" b="1" dirty="0">
              <a:solidFill>
                <a:schemeClr val="bg1">
                  <a:lumMod val="50000"/>
                </a:schemeClr>
              </a:solidFill>
              <a:latin typeface="微软雅黑" pitchFamily="34" charset="-122"/>
              <a:ea typeface="微软雅黑" pitchFamily="34" charset="-122"/>
              <a:sym typeface="+mn-ea"/>
            </a:endParaRPr>
          </a:p>
        </p:txBody>
      </p:sp>
      <p:sp>
        <p:nvSpPr>
          <p:cNvPr id="7" name="TextBox 6"/>
          <p:cNvSpPr txBox="1"/>
          <p:nvPr/>
        </p:nvSpPr>
        <p:spPr>
          <a:xfrm>
            <a:off x="1238224" y="2000240"/>
            <a:ext cx="8072494" cy="800219"/>
          </a:xfrm>
          <a:prstGeom prst="rect">
            <a:avLst/>
          </a:prstGeom>
          <a:noFill/>
        </p:spPr>
        <p:txBody>
          <a:bodyPr wrap="square" rtlCol="0">
            <a:spAutoFit/>
          </a:bodyPr>
          <a:lstStyle/>
          <a:p>
            <a:pPr marL="514350" indent="-514350">
              <a:buAutoNum type="arabicPeriod"/>
            </a:pPr>
            <a:endParaRPr lang="en-US" altLang="zh-TW" sz="2800" dirty="0">
              <a:solidFill>
                <a:srgbClr val="000000"/>
              </a:solidFill>
              <a:latin typeface="Calibri" pitchFamily="34" charset="0"/>
              <a:ea typeface="Microsoft JhengHei" pitchFamily="34" charset="-120"/>
              <a:cs typeface="Calibri" pitchFamily="34" charset="0"/>
            </a:endParaRPr>
          </a:p>
          <a:p>
            <a:endParaRPr lang="zh-CN" altLang="en-US" dirty="0"/>
          </a:p>
        </p:txBody>
      </p:sp>
      <p:sp>
        <p:nvSpPr>
          <p:cNvPr id="5" name="Rectangle 79"/>
          <p:cNvSpPr>
            <a:spLocks noChangeArrowheads="1"/>
          </p:cNvSpPr>
          <p:nvPr/>
        </p:nvSpPr>
        <p:spPr bwMode="auto">
          <a:xfrm>
            <a:off x="141788" y="135004"/>
            <a:ext cx="9144000" cy="639763"/>
          </a:xfrm>
          <a:prstGeom prst="rect">
            <a:avLst/>
          </a:prstGeom>
          <a:noFill/>
          <a:ln w="9525">
            <a:noFill/>
            <a:miter lim="800000"/>
            <a:headEnd/>
            <a:tailEnd/>
          </a:ln>
        </p:spPr>
        <p:txBody>
          <a:bodyPr anchor="ctr"/>
          <a:lstStyle/>
          <a:p>
            <a:pPr defTabSz="457200" eaLnBrk="1" hangingPunct="1"/>
            <a:r>
              <a:rPr lang="en-US" altLang="zh-TW" sz="3200" b="1" dirty="0">
                <a:solidFill>
                  <a:schemeClr val="bg1"/>
                </a:solidFill>
                <a:latin typeface="Calibri" pitchFamily="34" charset="0"/>
                <a:ea typeface="Microsoft JhengHei" pitchFamily="34" charset="-120"/>
                <a:cs typeface="Calibri" pitchFamily="34" charset="0"/>
              </a:rPr>
              <a:t>2. </a:t>
            </a:r>
            <a:r>
              <a:rPr lang="zh-TW" altLang="en-US" sz="3200" b="1" dirty="0">
                <a:solidFill>
                  <a:schemeClr val="bg1"/>
                </a:solidFill>
                <a:latin typeface="Calibri" pitchFamily="34" charset="0"/>
                <a:ea typeface="Microsoft JhengHei" pitchFamily="34" charset="-120"/>
                <a:cs typeface="Calibri" pitchFamily="34" charset="0"/>
              </a:rPr>
              <a:t>市场销售趋势及</a:t>
            </a:r>
            <a:r>
              <a:rPr lang="zh-TW" altLang="en-US" sz="3200" b="1" dirty="0" smtClean="0">
                <a:solidFill>
                  <a:schemeClr val="bg1"/>
                </a:solidFill>
                <a:latin typeface="Calibri" pitchFamily="34" charset="0"/>
                <a:ea typeface="Microsoft JhengHei" pitchFamily="34" charset="-120"/>
                <a:cs typeface="Calibri" pitchFamily="34" charset="0"/>
              </a:rPr>
              <a:t>策略</a:t>
            </a:r>
            <a:endParaRPr lang="zh-TW" altLang="en-US" sz="3200" b="1" dirty="0">
              <a:solidFill>
                <a:schemeClr val="bg1"/>
              </a:solidFill>
              <a:latin typeface="Calibri" pitchFamily="34" charset="0"/>
              <a:ea typeface="Microsoft JhengHei" pitchFamily="34" charset="-12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9B31995-1701-45FC-AE9A-EACA53919648}" type="slidenum">
              <a:rPr lang="zh-CN" altLang="en-US" smtClean="0"/>
              <a:pPr>
                <a:defRPr/>
              </a:pPr>
              <a:t>8</a:t>
            </a:fld>
            <a:endParaRPr lang="en-US" altLang="zh-CN"/>
          </a:p>
        </p:txBody>
      </p:sp>
      <p:sp>
        <p:nvSpPr>
          <p:cNvPr id="4" name="Rectangle 79"/>
          <p:cNvSpPr>
            <a:spLocks noChangeArrowheads="1"/>
          </p:cNvSpPr>
          <p:nvPr/>
        </p:nvSpPr>
        <p:spPr bwMode="auto">
          <a:xfrm>
            <a:off x="0" y="1214422"/>
            <a:ext cx="9144000" cy="639763"/>
          </a:xfrm>
          <a:prstGeom prst="rect">
            <a:avLst/>
          </a:prstGeom>
          <a:noFill/>
          <a:ln w="9525">
            <a:noFill/>
            <a:miter lim="800000"/>
            <a:headEnd/>
            <a:tailEnd/>
          </a:ln>
        </p:spPr>
        <p:txBody>
          <a:bodyPr anchor="ctr"/>
          <a:lstStyle/>
          <a:p>
            <a:pPr algn="ctr" defTabSz="457200" eaLnBrk="1" hangingPunct="1"/>
            <a:endParaRPr lang="zh-TW" altLang="en-US" sz="3200" b="1" dirty="0">
              <a:latin typeface="Calibri" pitchFamily="34" charset="0"/>
              <a:ea typeface="Microsoft JhengHei" pitchFamily="34" charset="-120"/>
              <a:cs typeface="Calibri" pitchFamily="34" charset="0"/>
            </a:endParaRPr>
          </a:p>
        </p:txBody>
      </p:sp>
      <p:sp>
        <p:nvSpPr>
          <p:cNvPr id="7" name="TextBox 6"/>
          <p:cNvSpPr txBox="1"/>
          <p:nvPr/>
        </p:nvSpPr>
        <p:spPr>
          <a:xfrm>
            <a:off x="1238224" y="2000240"/>
            <a:ext cx="8072494" cy="800219"/>
          </a:xfrm>
          <a:prstGeom prst="rect">
            <a:avLst/>
          </a:prstGeom>
          <a:noFill/>
        </p:spPr>
        <p:txBody>
          <a:bodyPr wrap="square" rtlCol="0">
            <a:spAutoFit/>
          </a:bodyPr>
          <a:lstStyle/>
          <a:p>
            <a:pPr marL="514350" indent="-514350">
              <a:buAutoNum type="arabicPeriod"/>
            </a:pPr>
            <a:endParaRPr lang="en-US" altLang="zh-TW" sz="2800" dirty="0">
              <a:solidFill>
                <a:srgbClr val="000000"/>
              </a:solidFill>
              <a:latin typeface="Calibri" pitchFamily="34" charset="0"/>
              <a:ea typeface="Microsoft JhengHei" pitchFamily="34" charset="-120"/>
              <a:cs typeface="Calibri" pitchFamily="34" charset="0"/>
            </a:endParaRPr>
          </a:p>
          <a:p>
            <a:endParaRPr lang="zh-CN" altLang="en-US" dirty="0"/>
          </a:p>
        </p:txBody>
      </p:sp>
      <p:sp>
        <p:nvSpPr>
          <p:cNvPr id="5" name="Rectangle 79"/>
          <p:cNvSpPr>
            <a:spLocks noChangeArrowheads="1"/>
          </p:cNvSpPr>
          <p:nvPr/>
        </p:nvSpPr>
        <p:spPr bwMode="auto">
          <a:xfrm>
            <a:off x="141788" y="135004"/>
            <a:ext cx="9144000" cy="639763"/>
          </a:xfrm>
          <a:prstGeom prst="rect">
            <a:avLst/>
          </a:prstGeom>
          <a:noFill/>
          <a:ln w="9525">
            <a:noFill/>
            <a:miter lim="800000"/>
            <a:headEnd/>
            <a:tailEnd/>
          </a:ln>
        </p:spPr>
        <p:txBody>
          <a:bodyPr anchor="ctr"/>
          <a:lstStyle/>
          <a:p>
            <a:pPr defTabSz="457200" eaLnBrk="1" hangingPunct="1"/>
            <a:r>
              <a:rPr lang="en-US" altLang="zh-TW" sz="3200" b="1" dirty="0">
                <a:solidFill>
                  <a:schemeClr val="bg1"/>
                </a:solidFill>
                <a:latin typeface="Calibri" pitchFamily="34" charset="0"/>
                <a:ea typeface="Microsoft JhengHei" pitchFamily="34" charset="-120"/>
                <a:cs typeface="Calibri" pitchFamily="34" charset="0"/>
              </a:rPr>
              <a:t>2. </a:t>
            </a:r>
            <a:r>
              <a:rPr lang="zh-TW" altLang="en-US" sz="3200" b="1" dirty="0">
                <a:solidFill>
                  <a:schemeClr val="bg1"/>
                </a:solidFill>
                <a:latin typeface="Calibri" pitchFamily="34" charset="0"/>
                <a:ea typeface="Microsoft JhengHei" pitchFamily="34" charset="-120"/>
                <a:cs typeface="Calibri" pitchFamily="34" charset="0"/>
              </a:rPr>
              <a:t>市场销售趋势及</a:t>
            </a:r>
            <a:r>
              <a:rPr lang="zh-TW" altLang="en-US" sz="3200" b="1" dirty="0" smtClean="0">
                <a:solidFill>
                  <a:schemeClr val="bg1"/>
                </a:solidFill>
                <a:latin typeface="Calibri" pitchFamily="34" charset="0"/>
                <a:ea typeface="Microsoft JhengHei" pitchFamily="34" charset="-120"/>
                <a:cs typeface="Calibri" pitchFamily="34" charset="0"/>
              </a:rPr>
              <a:t>策略</a:t>
            </a:r>
            <a:endParaRPr lang="zh-TW" altLang="en-US" sz="3200" b="1" dirty="0">
              <a:solidFill>
                <a:schemeClr val="bg1"/>
              </a:solidFill>
              <a:latin typeface="Calibri" pitchFamily="34" charset="0"/>
              <a:ea typeface="Microsoft JhengHei" pitchFamily="34" charset="-120"/>
              <a:cs typeface="Calibri" pitchFamily="34" charset="0"/>
            </a:endParaRPr>
          </a:p>
        </p:txBody>
      </p:sp>
      <p:sp>
        <p:nvSpPr>
          <p:cNvPr id="8" name="文本框 29"/>
          <p:cNvSpPr txBox="1"/>
          <p:nvPr/>
        </p:nvSpPr>
        <p:spPr>
          <a:xfrm>
            <a:off x="0" y="1000108"/>
            <a:ext cx="9667908" cy="1754326"/>
          </a:xfrm>
          <a:prstGeom prst="rect">
            <a:avLst/>
          </a:prstGeom>
          <a:noFill/>
        </p:spPr>
        <p:txBody>
          <a:bodyPr wrap="square" rtlCol="0">
            <a:spAutoFit/>
          </a:bodyPr>
          <a:lstStyle/>
          <a:p>
            <a:r>
              <a:rPr lang="zh-TW" altLang="en-US" b="1" dirty="0" smtClean="0">
                <a:latin typeface="微软雅黑" pitchFamily="34" charset="-122"/>
                <a:ea typeface="微软雅黑" pitchFamily="34" charset="-122"/>
                <a:sym typeface="+mn-lt"/>
              </a:rPr>
              <a:t>中国市场</a:t>
            </a:r>
            <a:endParaRPr lang="en-US" altLang="zh-CN" b="1" dirty="0" smtClean="0">
              <a:latin typeface="微软雅黑" pitchFamily="34" charset="-122"/>
              <a:ea typeface="微软雅黑" pitchFamily="34" charset="-122"/>
              <a:sym typeface="+mn-lt"/>
            </a:endParaRPr>
          </a:p>
          <a:p>
            <a:r>
              <a:rPr lang="zh-CN" altLang="en-US" b="1" dirty="0" smtClean="0">
                <a:latin typeface="微软雅黑" pitchFamily="34" charset="-122"/>
                <a:ea typeface="微软雅黑" pitchFamily="34" charset="-122"/>
                <a:sym typeface="+mn-lt"/>
              </a:rPr>
              <a:t>今年双</a:t>
            </a:r>
            <a:r>
              <a:rPr lang="en-US" altLang="zh-CN" b="1" dirty="0" smtClean="0">
                <a:latin typeface="微软雅黑" pitchFamily="34" charset="-122"/>
                <a:ea typeface="微软雅黑" pitchFamily="34" charset="-122"/>
                <a:sym typeface="+mn-lt"/>
              </a:rPr>
              <a:t>11</a:t>
            </a:r>
            <a:r>
              <a:rPr lang="zh-CN" altLang="en-US" b="1" dirty="0" smtClean="0">
                <a:latin typeface="微软雅黑" pitchFamily="34" charset="-122"/>
                <a:ea typeface="微软雅黑" pitchFamily="34" charset="-122"/>
                <a:sym typeface="+mn-lt"/>
              </a:rPr>
              <a:t>期间，生活电器最热销依旧是居家清洁类产品，扫地机，吸尘器，洗地机三大类目交易额超</a:t>
            </a:r>
            <a:r>
              <a:rPr lang="en-US" altLang="zh-CN" b="1" dirty="0" smtClean="0">
                <a:latin typeface="微软雅黑" pitchFamily="34" charset="-122"/>
                <a:ea typeface="微软雅黑" pitchFamily="34" charset="-122"/>
                <a:sym typeface="+mn-lt"/>
              </a:rPr>
              <a:t>25</a:t>
            </a:r>
            <a:r>
              <a:rPr lang="zh-CN" altLang="en-US" b="1" dirty="0" smtClean="0">
                <a:latin typeface="微软雅黑" pitchFamily="34" charset="-122"/>
                <a:ea typeface="微软雅黑" pitchFamily="34" charset="-122"/>
                <a:sym typeface="+mn-lt"/>
              </a:rPr>
              <a:t>亿元，占比</a:t>
            </a:r>
            <a:r>
              <a:rPr lang="en-US" altLang="zh-CN" b="1" dirty="0" smtClean="0">
                <a:latin typeface="微软雅黑" pitchFamily="34" charset="-122"/>
                <a:ea typeface="微软雅黑" pitchFamily="34" charset="-122"/>
                <a:sym typeface="+mn-lt"/>
              </a:rPr>
              <a:t>54%</a:t>
            </a:r>
            <a:r>
              <a:rPr lang="zh-CN" altLang="en-US" b="1" dirty="0" smtClean="0">
                <a:latin typeface="微软雅黑" pitchFamily="34" charset="-122"/>
                <a:ea typeface="微软雅黑" pitchFamily="34" charset="-122"/>
                <a:sym typeface="+mn-lt"/>
              </a:rPr>
              <a:t>。取暖器类目交易额</a:t>
            </a:r>
            <a:r>
              <a:rPr lang="en-US" altLang="zh-CN" b="1" dirty="0" smtClean="0">
                <a:latin typeface="微软雅黑" pitchFamily="34" charset="-122"/>
                <a:ea typeface="微软雅黑" pitchFamily="34" charset="-122"/>
                <a:sym typeface="+mn-lt"/>
              </a:rPr>
              <a:t>4.6</a:t>
            </a:r>
            <a:r>
              <a:rPr lang="zh-CN" altLang="en-US" b="1" dirty="0" smtClean="0">
                <a:latin typeface="微软雅黑" pitchFamily="34" charset="-122"/>
                <a:ea typeface="微软雅黑" pitchFamily="34" charset="-122"/>
                <a:sym typeface="+mn-lt"/>
              </a:rPr>
              <a:t>亿，占比</a:t>
            </a:r>
            <a:r>
              <a:rPr lang="en-US" altLang="zh-CN" b="1" dirty="0" smtClean="0">
                <a:latin typeface="微软雅黑" pitchFamily="34" charset="-122"/>
                <a:ea typeface="微软雅黑" pitchFamily="34" charset="-122"/>
                <a:sym typeface="+mn-lt"/>
              </a:rPr>
              <a:t>10%</a:t>
            </a:r>
          </a:p>
          <a:p>
            <a:endParaRPr lang="en-US" altLang="zh-CN" b="1" dirty="0" smtClean="0">
              <a:latin typeface="微软雅黑" pitchFamily="34" charset="-122"/>
              <a:ea typeface="微软雅黑" pitchFamily="34" charset="-122"/>
              <a:sym typeface="+mn-lt"/>
            </a:endParaRPr>
          </a:p>
          <a:p>
            <a:r>
              <a:rPr lang="zh-CN" altLang="en-US" b="1" dirty="0" smtClean="0">
                <a:latin typeface="微软雅黑" pitchFamily="34" charset="-122"/>
                <a:ea typeface="微软雅黑" pitchFamily="34" charset="-122"/>
                <a:sym typeface="+mn-ea"/>
              </a:rPr>
              <a:t>品牌发展关键还是需要更好更快的组织销、产、研一体化高速成长，无论两季品类还是新品类都需研发制造并销售出满足市场消费者不同需求的产品。</a:t>
            </a:r>
            <a:endParaRPr lang="zh-CN" altLang="en-US" b="1" dirty="0">
              <a:latin typeface="微软雅黑" pitchFamily="34" charset="-122"/>
              <a:ea typeface="微软雅黑" pitchFamily="34" charset="-122"/>
              <a:sym typeface="+mn-ea"/>
            </a:endParaRPr>
          </a:p>
        </p:txBody>
      </p:sp>
      <p:pic>
        <p:nvPicPr>
          <p:cNvPr id="6" name="圖片 5">
            <a:extLst>
              <a:ext uri="{FF2B5EF4-FFF2-40B4-BE49-F238E27FC236}">
                <a16:creationId xmlns="" xmlns:a16="http://schemas.microsoft.com/office/drawing/2014/main" id="{865ED498-1894-4665-8FA9-8301C67B325E}"/>
              </a:ext>
            </a:extLst>
          </p:cNvPr>
          <p:cNvPicPr>
            <a:picLocks noChangeAspect="1"/>
          </p:cNvPicPr>
          <p:nvPr/>
        </p:nvPicPr>
        <p:blipFill>
          <a:blip r:embed="rId2"/>
          <a:stretch>
            <a:fillRect/>
          </a:stretch>
        </p:blipFill>
        <p:spPr>
          <a:xfrm>
            <a:off x="52495" y="2714620"/>
            <a:ext cx="9853505" cy="4143380"/>
          </a:xfrm>
          <a:prstGeom prst="rect">
            <a:avLst/>
          </a:prstGeom>
        </p:spPr>
      </p:pic>
      <p:sp>
        <p:nvSpPr>
          <p:cNvPr id="21" name="TextBox 20"/>
          <p:cNvSpPr txBox="1"/>
          <p:nvPr/>
        </p:nvSpPr>
        <p:spPr>
          <a:xfrm>
            <a:off x="95270" y="6405541"/>
            <a:ext cx="1638305" cy="430887"/>
          </a:xfrm>
          <a:prstGeom prst="rect">
            <a:avLst/>
          </a:prstGeom>
          <a:solidFill>
            <a:srgbClr val="FFFFFF"/>
          </a:solidFill>
        </p:spPr>
        <p:txBody>
          <a:bodyPr wrap="square" rtlCol="0">
            <a:spAutoFit/>
          </a:bodyPr>
          <a:lstStyle/>
          <a:p>
            <a:r>
              <a:rPr lang="en-US" altLang="zh-CN" sz="1100" dirty="0" smtClean="0"/>
              <a:t>Source</a:t>
            </a:r>
          </a:p>
          <a:p>
            <a:r>
              <a:rPr lang="en-US" sz="1100" dirty="0" smtClean="0"/>
              <a:t>Unit: </a:t>
            </a:r>
            <a:r>
              <a:rPr lang="en-US" sz="1100" dirty="0" smtClean="0"/>
              <a:t>RMB$10,000 </a:t>
            </a:r>
            <a:endParaRPr lang="zh-CN" alt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9B31995-1701-45FC-AE9A-EACA53919648}" type="slidenum">
              <a:rPr lang="zh-CN" altLang="en-US" smtClean="0"/>
              <a:pPr>
                <a:defRPr/>
              </a:pPr>
              <a:t>9</a:t>
            </a:fld>
            <a:endParaRPr lang="en-US" altLang="zh-CN"/>
          </a:p>
        </p:txBody>
      </p:sp>
      <p:sp>
        <p:nvSpPr>
          <p:cNvPr id="4" name="Rectangle 79"/>
          <p:cNvSpPr>
            <a:spLocks noChangeArrowheads="1"/>
          </p:cNvSpPr>
          <p:nvPr/>
        </p:nvSpPr>
        <p:spPr bwMode="auto">
          <a:xfrm>
            <a:off x="0" y="1214422"/>
            <a:ext cx="9144000" cy="639763"/>
          </a:xfrm>
          <a:prstGeom prst="rect">
            <a:avLst/>
          </a:prstGeom>
          <a:noFill/>
          <a:ln w="9525">
            <a:noFill/>
            <a:miter lim="800000"/>
            <a:headEnd/>
            <a:tailEnd/>
          </a:ln>
        </p:spPr>
        <p:txBody>
          <a:bodyPr anchor="ctr"/>
          <a:lstStyle/>
          <a:p>
            <a:pPr algn="ctr" defTabSz="457200" eaLnBrk="1" hangingPunct="1"/>
            <a:endParaRPr lang="zh-TW" altLang="en-US" sz="3200" b="1" dirty="0">
              <a:latin typeface="Calibri" pitchFamily="34" charset="0"/>
              <a:ea typeface="Microsoft JhengHei" pitchFamily="34" charset="-120"/>
              <a:cs typeface="Calibri" pitchFamily="34" charset="0"/>
            </a:endParaRPr>
          </a:p>
        </p:txBody>
      </p:sp>
      <p:sp>
        <p:nvSpPr>
          <p:cNvPr id="5" name="Rectangle 79"/>
          <p:cNvSpPr>
            <a:spLocks noChangeArrowheads="1"/>
          </p:cNvSpPr>
          <p:nvPr/>
        </p:nvSpPr>
        <p:spPr bwMode="auto">
          <a:xfrm>
            <a:off x="141788" y="135004"/>
            <a:ext cx="9144000" cy="639763"/>
          </a:xfrm>
          <a:prstGeom prst="rect">
            <a:avLst/>
          </a:prstGeom>
          <a:noFill/>
          <a:ln w="9525">
            <a:noFill/>
            <a:miter lim="800000"/>
            <a:headEnd/>
            <a:tailEnd/>
          </a:ln>
        </p:spPr>
        <p:txBody>
          <a:bodyPr anchor="ctr"/>
          <a:lstStyle/>
          <a:p>
            <a:pPr defTabSz="457200" eaLnBrk="1" hangingPunct="1"/>
            <a:endParaRPr lang="zh-TW" altLang="en-US" sz="3200" b="1" dirty="0">
              <a:solidFill>
                <a:schemeClr val="bg1"/>
              </a:solidFill>
              <a:latin typeface="Calibri" pitchFamily="34" charset="0"/>
              <a:ea typeface="Microsoft JhengHei" pitchFamily="34" charset="-120"/>
              <a:cs typeface="Calibri" pitchFamily="34" charset="0"/>
            </a:endParaRPr>
          </a:p>
        </p:txBody>
      </p:sp>
      <p:sp>
        <p:nvSpPr>
          <p:cNvPr id="9" name="Rectangle 79"/>
          <p:cNvSpPr>
            <a:spLocks noChangeArrowheads="1"/>
          </p:cNvSpPr>
          <p:nvPr/>
        </p:nvSpPr>
        <p:spPr bwMode="auto">
          <a:xfrm>
            <a:off x="0" y="857232"/>
            <a:ext cx="8929750" cy="2071702"/>
          </a:xfrm>
          <a:prstGeom prst="rect">
            <a:avLst/>
          </a:prstGeom>
          <a:noFill/>
          <a:ln w="9525">
            <a:noFill/>
            <a:miter lim="800000"/>
            <a:headEnd/>
            <a:tailEnd/>
          </a:ln>
        </p:spPr>
        <p:txBody>
          <a:bodyPr anchor="ctr"/>
          <a:lstStyle/>
          <a:p>
            <a:pPr marL="457200" indent="-457200" defTabSz="457200" eaLnBrk="1" hangingPunct="1"/>
            <a:endParaRPr lang="zh-TW" altLang="en-US" sz="1600" b="1" dirty="0">
              <a:solidFill>
                <a:srgbClr val="000000"/>
              </a:solidFill>
              <a:latin typeface="Calibri" pitchFamily="34" charset="0"/>
              <a:ea typeface="Microsoft JhengHei" pitchFamily="34" charset="-120"/>
              <a:cs typeface="Calibri" pitchFamily="34" charset="0"/>
            </a:endParaRPr>
          </a:p>
        </p:txBody>
      </p:sp>
      <p:sp>
        <p:nvSpPr>
          <p:cNvPr id="10" name="Rectangle 79"/>
          <p:cNvSpPr>
            <a:spLocks noChangeArrowheads="1"/>
          </p:cNvSpPr>
          <p:nvPr/>
        </p:nvSpPr>
        <p:spPr bwMode="auto">
          <a:xfrm>
            <a:off x="47278" y="928670"/>
            <a:ext cx="9858722" cy="714380"/>
          </a:xfrm>
          <a:prstGeom prst="rect">
            <a:avLst/>
          </a:prstGeom>
          <a:noFill/>
          <a:ln w="9525">
            <a:noFill/>
            <a:miter lim="800000"/>
            <a:headEnd/>
            <a:tailEnd/>
          </a:ln>
        </p:spPr>
        <p:txBody>
          <a:bodyPr anchor="t"/>
          <a:lstStyle/>
          <a:p>
            <a:pPr marL="1314450" lvl="2" indent="-457200" defTabSz="457200" eaLnBrk="1" hangingPunct="1">
              <a:buFont typeface="Wingdings" pitchFamily="2" charset="2"/>
              <a:buChar char="ü"/>
            </a:pPr>
            <a:r>
              <a:rPr lang="zh-TW" altLang="en-US" dirty="0" smtClean="0">
                <a:solidFill>
                  <a:srgbClr val="000000"/>
                </a:solidFill>
                <a:latin typeface="Calibri" pitchFamily="34" charset="0"/>
                <a:ea typeface="Microsoft JhengHei" pitchFamily="34" charset="-120"/>
                <a:cs typeface="Calibri" pitchFamily="34" charset="0"/>
              </a:rPr>
              <a:t>合</a:t>
            </a:r>
            <a:r>
              <a:rPr lang="zh-TW" altLang="en-US" dirty="0">
                <a:solidFill>
                  <a:srgbClr val="000000"/>
                </a:solidFill>
                <a:latin typeface="Calibri" pitchFamily="34" charset="0"/>
                <a:ea typeface="Microsoft JhengHei" pitchFamily="34" charset="-120"/>
                <a:cs typeface="Calibri" pitchFamily="34" charset="0"/>
              </a:rPr>
              <a:t>資、租賃到銷售的方式</a:t>
            </a:r>
            <a:endParaRPr lang="en-US" altLang="zh-TW" dirty="0">
              <a:solidFill>
                <a:srgbClr val="000000"/>
              </a:solidFill>
              <a:latin typeface="Calibri" pitchFamily="34" charset="0"/>
              <a:ea typeface="Microsoft JhengHei" pitchFamily="34" charset="-120"/>
              <a:cs typeface="Calibri" pitchFamily="34" charset="0"/>
            </a:endParaRPr>
          </a:p>
          <a:p>
            <a:pPr marL="1314450" lvl="2" indent="-457200" defTabSz="457200" eaLnBrk="1" hangingPunct="1">
              <a:buFont typeface="Wingdings" pitchFamily="2" charset="2"/>
              <a:buChar char="ü"/>
            </a:pPr>
            <a:r>
              <a:rPr lang="zh-TW" altLang="en-US" dirty="0">
                <a:solidFill>
                  <a:srgbClr val="000000"/>
                </a:solidFill>
                <a:latin typeface="Calibri" pitchFamily="34" charset="0"/>
                <a:ea typeface="Microsoft JhengHei" pitchFamily="34" charset="-120"/>
                <a:cs typeface="Calibri" pitchFamily="34" charset="0"/>
              </a:rPr>
              <a:t>引進中小科技型企業共同進行品牌營</a:t>
            </a:r>
            <a:r>
              <a:rPr lang="zh-TW" altLang="en-US" dirty="0" smtClean="0">
                <a:solidFill>
                  <a:srgbClr val="000000"/>
                </a:solidFill>
                <a:latin typeface="Calibri" pitchFamily="34" charset="0"/>
                <a:ea typeface="Microsoft JhengHei" pitchFamily="34" charset="-120"/>
                <a:cs typeface="Calibri" pitchFamily="34" charset="0"/>
              </a:rPr>
              <a:t>銷</a:t>
            </a:r>
            <a:endParaRPr lang="en-US" altLang="zh-TW" dirty="0" smtClean="0">
              <a:solidFill>
                <a:srgbClr val="000000"/>
              </a:solidFill>
              <a:latin typeface="Calibri" pitchFamily="34" charset="0"/>
              <a:ea typeface="Microsoft JhengHei" pitchFamily="34" charset="-120"/>
              <a:cs typeface="Calibri" pitchFamily="34" charset="0"/>
            </a:endParaRPr>
          </a:p>
          <a:p>
            <a:pPr marL="1314450" lvl="2" indent="-457200" defTabSz="457200" eaLnBrk="1" hangingPunct="1"/>
            <a:endParaRPr lang="en-US" altLang="zh-TW" b="1" dirty="0" smtClean="0">
              <a:solidFill>
                <a:srgbClr val="000000"/>
              </a:solidFill>
              <a:latin typeface="Calibri" pitchFamily="34" charset="0"/>
              <a:ea typeface="Microsoft JhengHei" pitchFamily="34" charset="-120"/>
              <a:cs typeface="Calibri" pitchFamily="34" charset="0"/>
            </a:endParaRPr>
          </a:p>
        </p:txBody>
      </p:sp>
      <p:pic>
        <p:nvPicPr>
          <p:cNvPr id="8" name="图片 5" descr="样品屋.jpg"/>
          <p:cNvPicPr>
            <a:picLocks noChangeAspect="1"/>
          </p:cNvPicPr>
          <p:nvPr/>
        </p:nvPicPr>
        <p:blipFill>
          <a:blip r:embed="rId2"/>
          <a:srcRect r="-1840" b="14634"/>
          <a:stretch>
            <a:fillRect/>
          </a:stretch>
        </p:blipFill>
        <p:spPr bwMode="auto">
          <a:xfrm>
            <a:off x="523844" y="1785925"/>
            <a:ext cx="9001188" cy="4822065"/>
          </a:xfrm>
          <a:prstGeom prst="rect">
            <a:avLst/>
          </a:prstGeom>
          <a:noFill/>
          <a:ln w="9525">
            <a:noFill/>
            <a:miter lim="800000"/>
            <a:headEnd/>
            <a:tailEnd/>
          </a:ln>
        </p:spPr>
      </p:pic>
      <p:sp>
        <p:nvSpPr>
          <p:cNvPr id="12" name="矩形 11"/>
          <p:cNvSpPr/>
          <p:nvPr/>
        </p:nvSpPr>
        <p:spPr>
          <a:xfrm>
            <a:off x="309530" y="214290"/>
            <a:ext cx="4929222" cy="584775"/>
          </a:xfrm>
          <a:prstGeom prst="rect">
            <a:avLst/>
          </a:prstGeom>
        </p:spPr>
        <p:txBody>
          <a:bodyPr wrap="square">
            <a:spAutoFit/>
          </a:bodyPr>
          <a:lstStyle/>
          <a:p>
            <a:pPr defTabSz="457200" eaLnBrk="1" hangingPunct="1"/>
            <a:r>
              <a:rPr lang="en-US" altLang="zh-TW" sz="3200" b="1" dirty="0" smtClean="0">
                <a:solidFill>
                  <a:schemeClr val="bg1"/>
                </a:solidFill>
                <a:latin typeface="Calibri" pitchFamily="34" charset="0"/>
                <a:ea typeface="Microsoft JhengHei" pitchFamily="34" charset="-120"/>
                <a:cs typeface="Calibri" pitchFamily="34" charset="0"/>
              </a:rPr>
              <a:t>3.</a:t>
            </a:r>
            <a:r>
              <a:rPr lang="zh-TW" altLang="en-US" sz="3200" b="1" dirty="0" smtClean="0">
                <a:solidFill>
                  <a:schemeClr val="bg1"/>
                </a:solidFill>
                <a:latin typeface="Calibri" pitchFamily="34" charset="0"/>
                <a:ea typeface="Microsoft JhengHei" pitchFamily="34" charset="-120"/>
                <a:cs typeface="Calibri" pitchFamily="34" charset="0"/>
              </a:rPr>
              <a:t>舊廠城市更新政策</a:t>
            </a:r>
            <a:endParaRPr lang="zh-TW" altLang="en-US" sz="3200" b="1" dirty="0">
              <a:solidFill>
                <a:schemeClr val="bg1"/>
              </a:solidFill>
              <a:latin typeface="Calibri" pitchFamily="34" charset="0"/>
              <a:ea typeface="Microsoft JhengHei" pitchFamily="34" charset="-120"/>
              <a:cs typeface="Calibri" pitchFamily="34" charset="0"/>
            </a:endParaRPr>
          </a:p>
        </p:txBody>
      </p:sp>
    </p:spTree>
  </p:cSld>
  <p:clrMapOvr>
    <a:masterClrMapping/>
  </p:clrMapOvr>
</p:sld>
</file>

<file path=ppt/theme/theme1.xml><?xml version="1.0" encoding="utf-8"?>
<a:theme xmlns:a="http://schemas.openxmlformats.org/drawingml/2006/main" name="Airmate PPT">
  <a:themeElements>
    <a:clrScheme name="Airmate PP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irmate PPT">
      <a:majorFont>
        <a:latin typeface="华文细黑"/>
        <a:ea typeface="新細明體"/>
        <a:cs typeface="华文细黑"/>
      </a:majorFont>
      <a:minorFont>
        <a:latin typeface="华文细黑"/>
        <a:ea typeface="新細明體"/>
        <a:cs typeface="华文细黑"/>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TW"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TW"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irmate PP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157273200</TotalTime>
  <Pages>0</Pages>
  <Words>897</Words>
  <Characters>0</Characters>
  <Application>Microsoft Office PowerPoint</Application>
  <DocSecurity>0</DocSecurity>
  <PresentationFormat>A4 纸张(210x297 毫米)</PresentationFormat>
  <Lines>0</Lines>
  <Paragraphs>174</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Airmate PPT</vt:lpstr>
      <vt:lpstr>艾美特(開曼)國際有限公司 2020年12月法人座談會   艾美特-KY(股票代號：1626)</vt:lpstr>
      <vt:lpstr>幻灯片 2</vt:lpstr>
      <vt:lpstr>幻灯片 3</vt:lpstr>
      <vt:lpstr>幻灯片 4</vt:lpstr>
      <vt:lpstr>幻灯片 5</vt:lpstr>
      <vt:lpstr>幻灯片 6</vt:lpstr>
      <vt:lpstr>幻灯片 7</vt:lpstr>
      <vt:lpstr>幻灯片 8</vt:lpstr>
      <vt:lpstr>幻灯片 9</vt:lpstr>
      <vt:lpstr>幻灯片 10</vt:lpstr>
      <vt:lpstr>幻灯片 11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王志剛</dc:creator>
  <cp:lastModifiedBy>159921</cp:lastModifiedBy>
  <cp:revision>998</cp:revision>
  <cp:lastPrinted>1899-12-30T00:00:00Z</cp:lastPrinted>
  <dcterms:created xsi:type="dcterms:W3CDTF">2013-03-27T10:13:29Z</dcterms:created>
  <dcterms:modified xsi:type="dcterms:W3CDTF">2020-12-22T01:56:16Z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2052-8.1.0.3163</vt:lpwstr>
  </property>
</Properties>
</file>