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webextensions/taskpanes.xml" ContentType="application/vnd.ms-office.webextensiontaskpan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11/relationships/webextensiontaskpanes" Target="ppt/webextensions/taskpanes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notesMasterIdLst>
    <p:notesMasterId r:id="rId17"/>
  </p:notesMasterIdLst>
  <p:handoutMasterIdLst>
    <p:handoutMasterId r:id="rId18"/>
  </p:handoutMasterIdLst>
  <p:sldIdLst>
    <p:sldId id="375" r:id="rId2"/>
    <p:sldId id="376" r:id="rId3"/>
    <p:sldId id="377" r:id="rId4"/>
    <p:sldId id="368" r:id="rId5"/>
    <p:sldId id="369" r:id="rId6"/>
    <p:sldId id="370" r:id="rId7"/>
    <p:sldId id="371" r:id="rId8"/>
    <p:sldId id="372" r:id="rId9"/>
    <p:sldId id="373" r:id="rId10"/>
    <p:sldId id="361" r:id="rId11"/>
    <p:sldId id="363" r:id="rId12"/>
    <p:sldId id="364" r:id="rId13"/>
    <p:sldId id="362" r:id="rId14"/>
    <p:sldId id="366" r:id="rId15"/>
    <p:sldId id="380" r:id="rId1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4698" autoAdjust="0"/>
  </p:normalViewPr>
  <p:slideViewPr>
    <p:cSldViewPr snapToGrid="0">
      <p:cViewPr varScale="1">
        <p:scale>
          <a:sx n="73" d="100"/>
          <a:sy n="73" d="100"/>
        </p:scale>
        <p:origin x="-51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新台幣百萬元</a:t>
            </a:r>
          </a:p>
        </c:rich>
      </c:tx>
      <c:layout>
        <c:manualLayout>
          <c:xMode val="edge"/>
          <c:yMode val="edge"/>
          <c:x val="1.4243000874890652E-2"/>
          <c:y val="2.7777777777777811E-2"/>
        </c:manualLayout>
      </c:layout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v>營業收入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 dirty="0" smtClean="0"/>
                      <a:t>9,462</a:t>
                    </a:r>
                    <a:endParaRPr lang="en-US" altLang="zh-TW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45133765752106"/>
                      <c:h val="7.4727093558562455E-2"/>
                    </c:manualLayout>
                  </c15:layout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104</c:v>
              </c:pt>
              <c:pt idx="1">
                <c:v>105</c:v>
              </c:pt>
              <c:pt idx="2">
                <c:v>106</c:v>
              </c:pt>
              <c:pt idx="3">
                <c:v>107</c:v>
              </c:pt>
              <c:pt idx="4">
                <c:v>108Q3</c:v>
              </c:pt>
            </c:strLit>
          </c:cat>
          <c:val>
            <c:numLit>
              <c:formatCode>General</c:formatCode>
              <c:ptCount val="5"/>
              <c:pt idx="0">
                <c:v>9462</c:v>
              </c:pt>
              <c:pt idx="1">
                <c:v>8574</c:v>
              </c:pt>
              <c:pt idx="2">
                <c:v>8787</c:v>
              </c:pt>
              <c:pt idx="3">
                <c:v>9785</c:v>
              </c:pt>
              <c:pt idx="4">
                <c:v>6528</c:v>
              </c:pt>
            </c:numLit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B1-4AEF-8E58-1F78CAD91B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239872"/>
        <c:axId val="130815488"/>
      </c:barChart>
      <c:catAx>
        <c:axId val="10823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30815488"/>
        <c:crosses val="autoZero"/>
        <c:auto val="1"/>
        <c:lblAlgn val="ctr"/>
        <c:lblOffset val="100"/>
        <c:noMultiLvlLbl val="0"/>
      </c:catAx>
      <c:valAx>
        <c:axId val="13081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0823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774296726075451"/>
          <c:y val="0.52279058824445268"/>
          <c:w val="0.11406553901033346"/>
          <c:h val="8.68182096351364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新台幣百萬元</a:t>
            </a:r>
          </a:p>
        </c:rich>
      </c:tx>
      <c:layout>
        <c:manualLayout>
          <c:xMode val="edge"/>
          <c:yMode val="edge"/>
          <c:x val="1.8059367337303348E-2"/>
          <c:y val="2.7777777777777811E-2"/>
        </c:manualLayout>
      </c:layout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v>稅後純益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altLang="zh-TW" dirty="0" smtClean="0"/>
                      <a:t>390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104</c:v>
              </c:pt>
              <c:pt idx="1">
                <c:v>105</c:v>
              </c:pt>
              <c:pt idx="2">
                <c:v>106</c:v>
              </c:pt>
              <c:pt idx="3">
                <c:v>107</c:v>
              </c:pt>
              <c:pt idx="4">
                <c:v>108Q3</c:v>
              </c:pt>
            </c:strLit>
          </c:cat>
          <c:val>
            <c:numLit>
              <c:formatCode>General</c:formatCode>
              <c:ptCount val="5"/>
              <c:pt idx="0">
                <c:v>702</c:v>
              </c:pt>
              <c:pt idx="1">
                <c:v>901</c:v>
              </c:pt>
              <c:pt idx="2">
                <c:v>662</c:v>
              </c:pt>
              <c:pt idx="3">
                <c:v>390</c:v>
              </c:pt>
              <c:pt idx="4">
                <c:v>174</c:v>
              </c:pt>
            </c:numLit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22-40DD-B99D-8E7B31DC5E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494912"/>
        <c:axId val="33501952"/>
      </c:barChart>
      <c:catAx>
        <c:axId val="3349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33501952"/>
        <c:crosses val="autoZero"/>
        <c:auto val="1"/>
        <c:lblAlgn val="ctr"/>
        <c:lblOffset val="100"/>
        <c:noMultiLvlLbl val="0"/>
      </c:catAx>
      <c:valAx>
        <c:axId val="3350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33494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v>資產報酬率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104</c:v>
              </c:pt>
              <c:pt idx="1">
                <c:v>105</c:v>
              </c:pt>
              <c:pt idx="2">
                <c:v>106</c:v>
              </c:pt>
              <c:pt idx="3">
                <c:v>107</c:v>
              </c:pt>
              <c:pt idx="4">
                <c:v>108Q3</c:v>
              </c:pt>
            </c:strLit>
          </c:cat>
          <c:val>
            <c:numLit>
              <c:formatCode>General</c:formatCode>
              <c:ptCount val="5"/>
              <c:pt idx="0">
                <c:v>7.09</c:v>
              </c:pt>
              <c:pt idx="1">
                <c:v>8.93</c:v>
              </c:pt>
              <c:pt idx="2">
                <c:v>6.42</c:v>
              </c:pt>
              <c:pt idx="3">
                <c:v>3.7</c:v>
              </c:pt>
              <c:pt idx="4">
                <c:v>1.7</c:v>
              </c:pt>
            </c:numLit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53-4E76-BC7D-685C4E2171F5}"/>
            </c:ext>
          </c:extLst>
        </c:ser>
        <c:ser>
          <c:idx val="1"/>
          <c:order val="1"/>
          <c:tx>
            <c:v>股東權益報酬率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104</c:v>
              </c:pt>
              <c:pt idx="1">
                <c:v>105</c:v>
              </c:pt>
              <c:pt idx="2">
                <c:v>106</c:v>
              </c:pt>
              <c:pt idx="3">
                <c:v>107</c:v>
              </c:pt>
              <c:pt idx="4">
                <c:v>108Q3</c:v>
              </c:pt>
            </c:strLit>
          </c:cat>
          <c:val>
            <c:numLit>
              <c:formatCode>General</c:formatCode>
              <c:ptCount val="5"/>
              <c:pt idx="0">
                <c:v>10.43</c:v>
              </c:pt>
              <c:pt idx="1">
                <c:v>12.49</c:v>
              </c:pt>
              <c:pt idx="2">
                <c:v>8.66</c:v>
              </c:pt>
              <c:pt idx="3">
                <c:v>5.0999999999999996</c:v>
              </c:pt>
              <c:pt idx="4">
                <c:v>2.37</c:v>
              </c:pt>
            </c:numLit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653-4E76-BC7D-685C4E2171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7182080"/>
        <c:axId val="57183616"/>
        <c:extLst xmlns:c16r2="http://schemas.microsoft.com/office/drawing/2015/06/chart"/>
      </c:barChart>
      <c:catAx>
        <c:axId val="5718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57183616"/>
        <c:crosses val="autoZero"/>
        <c:auto val="1"/>
        <c:lblAlgn val="ctr"/>
        <c:lblOffset val="100"/>
        <c:noMultiLvlLbl val="0"/>
      </c:catAx>
      <c:valAx>
        <c:axId val="5718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5718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9F876962-5082-46B1-BDB7-F4B12C20245B}" type="datetimeFigureOut">
              <a:rPr lang="zh-TW" altLang="en-US" smtClean="0"/>
              <a:pPr/>
              <a:t>2019/12/19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3A76196A-2704-4B3B-B0EC-3A1083DB6E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024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2E7D6-E09C-4263-9667-68C6270C8310}" type="datetimeFigureOut">
              <a:rPr lang="zh-TW" altLang="en-US" smtClean="0"/>
              <a:t>2019/12/19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1FC43-F9C6-4C06-84E4-64FD255497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5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1FC43-F9C6-4C06-84E4-64FD2554970E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50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1FC43-F9C6-4C06-84E4-64FD2554970E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327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1"/>
            <a:ext cx="2743200" cy="52117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3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4076" y="1109662"/>
            <a:ext cx="9520536" cy="1831945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和益化學工業股份有限公司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308670" y="2356341"/>
            <a:ext cx="8915399" cy="3727938"/>
          </a:xfrm>
        </p:spPr>
        <p:txBody>
          <a:bodyPr>
            <a:noAutofit/>
          </a:bodyPr>
          <a:lstStyle/>
          <a:p>
            <a:r>
              <a:rPr lang="en-US" altLang="zh-TW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年法人</a:t>
            </a:r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說明會</a:t>
            </a:r>
            <a:endParaRPr lang="en-US" altLang="zh-TW" sz="8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股票代號：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1709)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30979" y="528121"/>
            <a:ext cx="1918103" cy="1002323"/>
            <a:chOff x="1831" y="911"/>
            <a:chExt cx="1270" cy="607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auto">
            <a:xfrm>
              <a:off x="1831" y="911"/>
              <a:ext cx="1270" cy="60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062" y="1021"/>
              <a:ext cx="891" cy="36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40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FUCC</a:t>
              </a:r>
              <a:r>
                <a:rPr kumimoji="1" lang="en-US" altLang="zh-TW" sz="12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 </a:t>
              </a:r>
              <a:endParaRPr kumimoji="1" lang="zh-TW" altLang="zh-TW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771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802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近五年簡要合併損益表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878911"/>
              </p:ext>
            </p:extLst>
          </p:nvPr>
        </p:nvGraphicFramePr>
        <p:xfrm>
          <a:off x="1358022" y="1455315"/>
          <a:ext cx="10203253" cy="45848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22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27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5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743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307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5610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2805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2409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451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14127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0064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百萬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104</a:t>
                      </a:r>
                      <a:endParaRPr lang="en-US" altLang="zh-TW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105</a:t>
                      </a:r>
                      <a:endParaRPr lang="en-US" altLang="zh-TW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106</a:t>
                      </a:r>
                      <a:endParaRPr lang="en-US" altLang="zh-TW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endParaRPr lang="en-US" altLang="zh-TW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8Q3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9,462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8,574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8,787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9,785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6,528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營業成本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7,939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6,747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7,137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8,528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5,759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1,523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1,827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1,650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1,252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777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營業費用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735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783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796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營業淨利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1,044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業外收入及支出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(34)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(7)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稅前淨利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846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1,110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523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所得稅費用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本期淨利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702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662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EPS(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1.88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1.32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0.77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0.36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8207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現金股利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1.18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1.51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1.50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0.50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1272688" y="6040191"/>
            <a:ext cx="1037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備註：</a:t>
            </a:r>
            <a:r>
              <a:rPr lang="en-US" altLang="zh-TW" dirty="0" smtClean="0">
                <a:latin typeface="+mj-ea"/>
                <a:ea typeface="+mj-ea"/>
              </a:rPr>
              <a:t>108Q3</a:t>
            </a:r>
            <a:r>
              <a:rPr lang="zh-TW" altLang="en-US" dirty="0" smtClean="0">
                <a:latin typeface="+mj-ea"/>
                <a:ea typeface="+mj-ea"/>
              </a:rPr>
              <a:t>及</a:t>
            </a:r>
            <a:r>
              <a:rPr lang="en-US" altLang="zh-TW" dirty="0" smtClean="0">
                <a:latin typeface="+mj-ea"/>
                <a:ea typeface="+mj-ea"/>
              </a:rPr>
              <a:t>107</a:t>
            </a:r>
            <a:r>
              <a:rPr lang="zh-TW" altLang="en-US" dirty="0" smtClean="0">
                <a:latin typeface="+mj-ea"/>
                <a:ea typeface="+mj-ea"/>
              </a:rPr>
              <a:t>年度營業毛利，包含未實現銷貨損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益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  <a:r>
              <a:rPr lang="zh-TW" altLang="en-US" dirty="0" smtClean="0">
                <a:latin typeface="+mj-ea"/>
                <a:ea typeface="+mj-ea"/>
              </a:rPr>
              <a:t>及已實現銷貨利益。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7315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83872" y="705591"/>
            <a:ext cx="8911687" cy="547867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近五年營收狀況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6749814"/>
              </p:ext>
            </p:extLst>
          </p:nvPr>
        </p:nvGraphicFramePr>
        <p:xfrm>
          <a:off x="1792586" y="1287463"/>
          <a:ext cx="9914309" cy="4624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453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4818" y="714645"/>
            <a:ext cx="8911687" cy="522110"/>
          </a:xfrm>
        </p:spPr>
        <p:txBody>
          <a:bodyPr>
            <a:noAutofit/>
          </a:bodyPr>
          <a:lstStyle/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近五年稅後純益狀況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787461"/>
              </p:ext>
            </p:extLst>
          </p:nvPr>
        </p:nvGraphicFramePr>
        <p:xfrm>
          <a:off x="2202287" y="1287463"/>
          <a:ext cx="9440214" cy="4624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08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83871" y="723698"/>
            <a:ext cx="8911687" cy="625141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同期損益比較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492888"/>
              </p:ext>
            </p:extLst>
          </p:nvPr>
        </p:nvGraphicFramePr>
        <p:xfrm>
          <a:off x="1557196" y="1416674"/>
          <a:ext cx="9583031" cy="446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57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589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31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13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0798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529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529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百萬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108Q3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107Q3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</a:t>
                      </a:r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減</a:t>
                      </a:r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</a:t>
                      </a:r>
                      <a:endParaRPr lang="zh-TW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</a:t>
                      </a:r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減</a:t>
                      </a:r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r>
                        <a:rPr lang="en-US" altLang="zh-TW" sz="18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6,528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7,670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(1,142)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(15)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營業成本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5,759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6,539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(780)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(12)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777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1,131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(354)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(31)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營業費用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585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(67)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營業淨利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(287)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(53)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業外收入及支出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(7)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(45)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(118)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稅前淨利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584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(332)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(57)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所得稅費用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(57)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(42)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468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本期淨利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(275)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(61)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557196" y="5953479"/>
            <a:ext cx="1037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備註：</a:t>
            </a:r>
            <a:r>
              <a:rPr lang="en-US" altLang="zh-TW" dirty="0" smtClean="0">
                <a:latin typeface="+mj-ea"/>
                <a:ea typeface="+mj-ea"/>
              </a:rPr>
              <a:t>108Q3</a:t>
            </a:r>
            <a:r>
              <a:rPr lang="zh-TW" altLang="en-US" dirty="0" smtClean="0">
                <a:latin typeface="+mj-ea"/>
                <a:ea typeface="+mj-ea"/>
              </a:rPr>
              <a:t>營業毛利，包含未實現銷貨損失及已實現銷貨利益。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857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60746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近五年財務比率分析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806296"/>
              </p:ext>
            </p:extLst>
          </p:nvPr>
        </p:nvGraphicFramePr>
        <p:xfrm>
          <a:off x="1883121" y="1313645"/>
          <a:ext cx="10004079" cy="484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69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80120" y="2734967"/>
            <a:ext cx="4231759" cy="980403"/>
          </a:xfrm>
        </p:spPr>
        <p:txBody>
          <a:bodyPr>
            <a:noAutofit/>
          </a:bodyPr>
          <a:lstStyle/>
          <a:p>
            <a:pPr algn="ctr"/>
            <a:r>
              <a:rPr lang="en-US" altLang="zh-TW" sz="6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516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68442" y="937296"/>
            <a:ext cx="8915399" cy="94324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免責聲明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89212" y="2156600"/>
            <a:ext cx="8915399" cy="35023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簡報資料所提供之相關資訊可能包含前瞻性陳述，但不限於所有本公司對未來可能發生的業務活動、事件或發展的陳述。該等陳述係基於本公司對未來營運之假設，及種種本公司無法控制之政治、經濟、市場等因素，故實際營運結果可能與該等陳述有重大差異。</a:t>
            </a:r>
          </a:p>
        </p:txBody>
      </p:sp>
    </p:spTree>
    <p:extLst>
      <p:ext uri="{BB962C8B-B14F-4D97-AF65-F5344CB8AC3E}">
        <p14:creationId xmlns:p14="http://schemas.microsoft.com/office/powerpoint/2010/main" val="37108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92703" y="352764"/>
            <a:ext cx="9503284" cy="980403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公司沿革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57770" y="1417278"/>
            <a:ext cx="9811735" cy="520880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tabLst>
                <a:tab pos="1882775" algn="l"/>
              </a:tabLst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06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設立於台北市，登記資本額新台幣伍仟萬元整。</a:t>
            </a:r>
          </a:p>
          <a:p>
            <a:pPr>
              <a:lnSpc>
                <a:spcPct val="150000"/>
              </a:lnSpc>
              <a:tabLst>
                <a:tab pos="1882775" algn="l"/>
              </a:tabLst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66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高雄縣林園建廠完竣，開始生產清潔劑用烷基苯。</a:t>
            </a:r>
          </a:p>
          <a:p>
            <a:pPr>
              <a:lnSpc>
                <a:spcPct val="150000"/>
              </a:lnSpc>
              <a:tabLst>
                <a:tab pos="1882775" algn="l"/>
              </a:tabLst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75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　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本公司股票正式掛牌上市買賣。</a:t>
            </a:r>
          </a:p>
          <a:p>
            <a:pPr>
              <a:lnSpc>
                <a:spcPct val="150000"/>
              </a:lnSpc>
              <a:tabLst>
                <a:tab pos="1882775" algn="l"/>
              </a:tabLst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93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擴充壬酚廠之年產能為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25,000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公噸。</a:t>
            </a:r>
          </a:p>
          <a:p>
            <a:pPr>
              <a:lnSpc>
                <a:spcPct val="150000"/>
              </a:lnSpc>
              <a:tabLst>
                <a:tab pos="1882775" algn="l"/>
              </a:tabLst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99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烷化設備汰舊換新工程完工，提高烷基苯年總產能為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125,000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公噸。</a:t>
            </a:r>
          </a:p>
          <a:p>
            <a:pPr>
              <a:lnSpc>
                <a:spcPct val="150000"/>
              </a:lnSpc>
              <a:tabLst>
                <a:tab pos="1882775" algn="l"/>
              </a:tabLst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103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  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奉准發行國內第一次無擔保轉換公司債，總額七億元，並於同年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  <a:tabLst>
                <a:tab pos="1882775" algn="l"/>
              </a:tabLst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日起登錄上櫃買賣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tabLst>
                <a:tab pos="1882775" algn="l"/>
              </a:tabLst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05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   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氫化石油樹脂完成去瓶頸工程，總產能增加為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24,000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公噸。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tabLst>
                <a:tab pos="1882775" algn="l"/>
              </a:tabLst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04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   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本公司與長春集團持股各半之大陸江蘇壬酚廠，已於本月投產，年產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buNone/>
              <a:tabLst>
                <a:tab pos="1882775" algn="l"/>
              </a:tabLst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能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40,000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公噸。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tabLst>
                <a:tab pos="1882775" algn="l"/>
              </a:tabLst>
            </a:pP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tabLst>
                <a:tab pos="1882775" algn="l"/>
              </a:tabLst>
            </a:pPr>
            <a:endParaRPr lang="zh-TW" altLang="en-US" sz="2000" dirty="0"/>
          </a:p>
          <a:p>
            <a:endParaRPr lang="zh-TW" altLang="en-US" sz="2000" dirty="0"/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7907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95786" y="968524"/>
            <a:ext cx="8915399" cy="1133742"/>
          </a:xfrm>
        </p:spPr>
        <p:txBody>
          <a:bodyPr/>
          <a:lstStyle/>
          <a:p>
            <a:r>
              <a:rPr lang="zh-TW" altLang="en-US" b="1" dirty="0"/>
              <a:t>業務範圍</a:t>
            </a:r>
          </a:p>
        </p:txBody>
      </p:sp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>
          <a:xfrm>
            <a:off x="2589212" y="1956987"/>
            <a:ext cx="8921973" cy="293120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所營業務之主要內容：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烷基苯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、烷基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酚</a:t>
            </a:r>
            <a:r>
              <a:rPr lang="zh-TW" altLang="en-US" sz="32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、石油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樹脂及其衍生物之製造及加工買賣及其他有關事業之經營及投資。</a:t>
            </a:r>
          </a:p>
        </p:txBody>
      </p:sp>
    </p:spTree>
    <p:extLst>
      <p:ext uri="{BB962C8B-B14F-4D97-AF65-F5344CB8AC3E}">
        <p14:creationId xmlns:p14="http://schemas.microsoft.com/office/powerpoint/2010/main" val="326763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8979" y="156673"/>
            <a:ext cx="9735632" cy="3049819"/>
          </a:xfrm>
        </p:spPr>
        <p:txBody>
          <a:bodyPr>
            <a:normAutofit/>
          </a:bodyPr>
          <a:lstStyle/>
          <a:p>
            <a:pPr marL="457200" indent="-457200">
              <a:lnSpc>
                <a:spcPts val="4000"/>
              </a:lnSpc>
              <a:spcBef>
                <a:spcPts val="24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部門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營業比重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本公司主要業務為下列各項產品與衍生物之製造與銷售：烷基苯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(Alkyl Benzene)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、烷基酚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(Alkyl Phenol)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、烷基苯磺酸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(Alkyl Benzene Sulfonic Acid)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以及石油樹脂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(Hydrocarbon Resin)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030033"/>
              </p:ext>
            </p:extLst>
          </p:nvPr>
        </p:nvGraphicFramePr>
        <p:xfrm>
          <a:off x="1768981" y="3206492"/>
          <a:ext cx="973563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1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71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71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471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471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年度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107 </a:t>
                      </a:r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年度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106 </a:t>
                      </a:r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年度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項目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金額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比例 </a:t>
                      </a:r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(%)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金額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比例 </a:t>
                      </a:r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(%)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烷化部門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6,629,123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67.75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5,753,804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65.48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樹脂部門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2,806,920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28.68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2,693,769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30.65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農業及其他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349,342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3.57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340,207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3.87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合計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latin typeface="+mj-ea"/>
                          <a:ea typeface="+mj-ea"/>
                        </a:rPr>
                        <a:t>9,785,385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100.00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8,787,780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>
                          <a:latin typeface="+mj-ea"/>
                          <a:ea typeface="+mj-ea"/>
                        </a:rPr>
                        <a:t>100.00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r>
                        <a:rPr lang="zh-TW" altLang="en-US" dirty="0">
                          <a:latin typeface="+mj-ea"/>
                          <a:ea typeface="+mj-ea"/>
                        </a:rPr>
                        <a:t>單位：新台幣仟元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77361" y="665440"/>
            <a:ext cx="8915399" cy="971372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公司目前之商品項目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606610" y="1592394"/>
            <a:ext cx="103062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烷基苯：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為民生化學用品中家用洗衣粉、清潔劑之必需上游原料。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烷基苯磺酸：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烷基苯經加工後成為去污劑主成分，廣泛應用於洗衣粉、洗衣精和家庭清潔劑等家用清潔護理領域。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烷基酚：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為介面活性劑上游原料及潤滑油添加劑原料，主要用於工業用洗滌劑、抗氧化劑、高級印刷油墨樹脂、硬化劑及潤滑油等。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C9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石油樹脂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氫化石油樹脂：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為黏著劑與熱融接著劑上游原料，提供增黏及濕潤效果。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主要為銷售農藥產品及糖業貿易等業務。</a:t>
            </a:r>
          </a:p>
        </p:txBody>
      </p:sp>
    </p:spTree>
    <p:extLst>
      <p:ext uri="{BB962C8B-B14F-4D97-AF65-F5344CB8AC3E}">
        <p14:creationId xmlns:p14="http://schemas.microsoft.com/office/powerpoint/2010/main" val="17541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71365" y="528377"/>
            <a:ext cx="9161256" cy="80045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市場分析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871364" y="1084279"/>
            <a:ext cx="9238170" cy="867434"/>
          </a:xfrm>
        </p:spPr>
        <p:txBody>
          <a:bodyPr>
            <a:normAutofit/>
          </a:bodyPr>
          <a:lstStyle/>
          <a:p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主要產品之銷售地區</a:t>
            </a:r>
            <a:endParaRPr lang="en-US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zh-TW" altLang="en-US" sz="1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單位：新臺幣仟元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AA1A8A71-2EBD-4B1D-97D3-C6B4F90D2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316358"/>
              </p:ext>
            </p:extLst>
          </p:nvPr>
        </p:nvGraphicFramePr>
        <p:xfrm>
          <a:off x="1988327" y="1935163"/>
          <a:ext cx="9016376" cy="3666085"/>
        </p:xfrm>
        <a:graphic>
          <a:graphicData uri="http://schemas.openxmlformats.org/drawingml/2006/table">
            <a:tbl>
              <a:tblPr/>
              <a:tblGrid>
                <a:gridCol w="1254608">
                  <a:extLst>
                    <a:ext uri="{9D8B030D-6E8A-4147-A177-3AD203B41FA5}">
                      <a16:colId xmlns="" xmlns:a16="http://schemas.microsoft.com/office/drawing/2014/main" val="2282037503"/>
                    </a:ext>
                  </a:extLst>
                </a:gridCol>
                <a:gridCol w="1808184">
                  <a:extLst>
                    <a:ext uri="{9D8B030D-6E8A-4147-A177-3AD203B41FA5}">
                      <a16:colId xmlns="" xmlns:a16="http://schemas.microsoft.com/office/drawing/2014/main" val="2234486623"/>
                    </a:ext>
                  </a:extLst>
                </a:gridCol>
                <a:gridCol w="1523074">
                  <a:extLst>
                    <a:ext uri="{9D8B030D-6E8A-4147-A177-3AD203B41FA5}">
                      <a16:colId xmlns="" xmlns:a16="http://schemas.microsoft.com/office/drawing/2014/main" val="3562471741"/>
                    </a:ext>
                  </a:extLst>
                </a:gridCol>
                <a:gridCol w="1518247">
                  <a:extLst>
                    <a:ext uri="{9D8B030D-6E8A-4147-A177-3AD203B41FA5}">
                      <a16:colId xmlns="" xmlns:a16="http://schemas.microsoft.com/office/drawing/2014/main" val="3792073670"/>
                    </a:ext>
                  </a:extLst>
                </a:gridCol>
                <a:gridCol w="1485900">
                  <a:extLst>
                    <a:ext uri="{9D8B030D-6E8A-4147-A177-3AD203B41FA5}">
                      <a16:colId xmlns="" xmlns:a16="http://schemas.microsoft.com/office/drawing/2014/main" val="2947797430"/>
                    </a:ext>
                  </a:extLst>
                </a:gridCol>
                <a:gridCol w="1426363">
                  <a:extLst>
                    <a:ext uri="{9D8B030D-6E8A-4147-A177-3AD203B41FA5}">
                      <a16:colId xmlns="" xmlns:a16="http://schemas.microsoft.com/office/drawing/2014/main" val="1477836763"/>
                    </a:ext>
                  </a:extLst>
                </a:gridCol>
              </a:tblGrid>
              <a:tr h="40145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sz="2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altLang="en-US" sz="21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1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106</a:t>
                      </a:r>
                      <a:r>
                        <a:rPr lang="zh-TW" altLang="en-US" sz="21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3895786"/>
                  </a:ext>
                </a:extLst>
              </a:tr>
              <a:tr h="513766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銷售地區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比例 </a:t>
                      </a:r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比例 </a:t>
                      </a:r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1361583"/>
                  </a:ext>
                </a:extLst>
              </a:tr>
              <a:tr h="40145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內銷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2,279,311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23.29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2,215,774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25.21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9016208"/>
                  </a:ext>
                </a:extLst>
              </a:tr>
              <a:tr h="382335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外銷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2,381,933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24.34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1,737,024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19.77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3904931"/>
                  </a:ext>
                </a:extLst>
              </a:tr>
              <a:tr h="3823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越南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668,367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6.83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638,220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7.26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58824023"/>
                  </a:ext>
                </a:extLst>
              </a:tr>
              <a:tr h="3823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菲律賓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567,365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5.80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428,419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4.88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9913962"/>
                  </a:ext>
                </a:extLst>
              </a:tr>
              <a:tr h="3823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瓜地馬拉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731,908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7.48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636,205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7.24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9531230"/>
                  </a:ext>
                </a:extLst>
              </a:tr>
              <a:tr h="4186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其他小計</a:t>
                      </a:r>
                      <a:endParaRPr lang="zh-TW" alt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3,156,501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32.26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3,132,138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35.64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192835"/>
                  </a:ext>
                </a:extLst>
              </a:tr>
              <a:tr h="40145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銷貨淨額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9,785,385</a:t>
                      </a:r>
                      <a:endParaRPr lang="en-US" altLang="zh-TW" sz="2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8,787,780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8266" marR="8266" marT="82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27363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82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02998" y="565072"/>
            <a:ext cx="10092748" cy="87736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b="1" dirty="0"/>
              <a:t>長短期業務發展計畫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802998" y="1186004"/>
            <a:ext cx="10229481" cy="5432079"/>
          </a:xfrm>
        </p:spPr>
        <p:txBody>
          <a:bodyPr>
            <a:noAutofit/>
          </a:bodyPr>
          <a:lstStyle/>
          <a:p>
            <a:pPr marL="342900" indent="-342900">
              <a:spcBef>
                <a:spcPts val="0"/>
              </a:spcBef>
              <a:buSzPct val="60000"/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tx1"/>
                </a:solidFill>
                <a:latin typeface="+mj-ea"/>
                <a:ea typeface="+mj-ea"/>
              </a:rPr>
              <a:t>烷基苯</a:t>
            </a:r>
            <a:endParaRPr lang="en-US" altLang="zh-TW" sz="24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800100" lvl="1" indent="-342900">
              <a:buSzPct val="6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短期：加強客戶服務，鞏固固有市場。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800100" lvl="1" indent="-342900">
              <a:buSzPct val="6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長期：以靈活之後勤作業，提供客戶精緻化之服務，並開發產品新用途 。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>
              <a:buSzPct val="60000"/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tx1"/>
                </a:solidFill>
                <a:latin typeface="+mj-ea"/>
                <a:ea typeface="+mj-ea"/>
              </a:rPr>
              <a:t>烷基酚</a:t>
            </a:r>
            <a:endParaRPr lang="en-US" altLang="zh-TW" sz="24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800100" lvl="1" indent="-342900">
              <a:buSzPct val="6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短期：持續開發歐美市場增加市佔率。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800100" lvl="1" indent="-342900">
              <a:buSzPct val="6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長期：為能維持開工率，開發其他烷基酚產品如潤滑油添加劑，以提升營業利益。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>
              <a:buSzPct val="60000"/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tx1"/>
                </a:solidFill>
                <a:latin typeface="+mj-ea"/>
                <a:ea typeface="+mj-ea"/>
              </a:rPr>
              <a:t>氫化石油樹脂</a:t>
            </a:r>
            <a:endParaRPr lang="en-US" altLang="zh-TW" sz="24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800100" lvl="1" indent="-342900">
              <a:buSzPct val="6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短期：提供氫化及非氫化 </a:t>
            </a:r>
            <a:r>
              <a:rPr lang="en-US" altLang="zh-TW" sz="2400" dirty="0">
                <a:solidFill>
                  <a:schemeClr val="tx1"/>
                </a:solidFill>
                <a:latin typeface="+mj-ea"/>
                <a:ea typeface="+mj-ea"/>
              </a:rPr>
              <a:t>C9</a:t>
            </a: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 石油樹脂完整產品線，開發高軟化點高度氫化等級石油樹脂，貼近客製化需求。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800100" lvl="1" indent="-342900">
              <a:buSzPct val="6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長期：擴充產能並提升生產效能。</a:t>
            </a:r>
          </a:p>
        </p:txBody>
      </p:sp>
    </p:spTree>
    <p:extLst>
      <p:ext uri="{BB962C8B-B14F-4D97-AF65-F5344CB8AC3E}">
        <p14:creationId xmlns:p14="http://schemas.microsoft.com/office/powerpoint/2010/main" val="149528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18621" y="1471424"/>
            <a:ext cx="8919713" cy="3218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財務概況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spcBef>
                <a:spcPts val="5400"/>
              </a:spcBef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近五年度財務資訊</a:t>
            </a:r>
          </a:p>
        </p:txBody>
      </p:sp>
    </p:spTree>
    <p:extLst>
      <p:ext uri="{BB962C8B-B14F-4D97-AF65-F5344CB8AC3E}">
        <p14:creationId xmlns:p14="http://schemas.microsoft.com/office/powerpoint/2010/main" val="34431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7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7551567-BCAB-49BB-8DFE-50757F5C43A9}">
  <we:reference id="wa104380169" version="1.1.0.0" store="zh-TW" storeType="OMEX"/>
  <we:alternateReferences>
    <we:reference id="WA104380169" version="1.1.0.0" store="WA10438016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584</TotalTime>
  <Words>860</Words>
  <Application>Microsoft Office PowerPoint</Application>
  <PresentationFormat>自訂</PresentationFormat>
  <Paragraphs>336</Paragraphs>
  <Slides>15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流線</vt:lpstr>
      <vt:lpstr>和益化學工業股份有限公司</vt:lpstr>
      <vt:lpstr>免責聲明</vt:lpstr>
      <vt:lpstr>公司沿革</vt:lpstr>
      <vt:lpstr>業務範圍</vt:lpstr>
      <vt:lpstr>主要產品(部門)營業比重 本公司主要業務為下列各項產品與衍生物之製造與銷售：烷基苯(Alkyl Benzene)、烷基酚(Alkyl Phenol)、烷基苯磺酸(Alkyl Benzene Sulfonic Acid) 以及石油樹脂 (Hydrocarbon Resin)。</vt:lpstr>
      <vt:lpstr>公司目前之商品項目</vt:lpstr>
      <vt:lpstr>市場分析</vt:lpstr>
      <vt:lpstr>長短期業務發展計畫</vt:lpstr>
      <vt:lpstr>PowerPoint 簡報</vt:lpstr>
      <vt:lpstr>近五年簡要合併損益表</vt:lpstr>
      <vt:lpstr>近五年營收狀況</vt:lpstr>
      <vt:lpstr>近五年稅後純益狀況</vt:lpstr>
      <vt:lpstr>同期損益比較</vt:lpstr>
      <vt:lpstr>近五年財務比率分析</vt:lpstr>
      <vt:lpstr>Q&amp;A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和益化工集團  105年度年度預算</dc:title>
  <dc:creator>陳昌宏</dc:creator>
  <cp:lastModifiedBy>HHC</cp:lastModifiedBy>
  <cp:revision>264</cp:revision>
  <cp:lastPrinted>2017-12-11T01:44:48Z</cp:lastPrinted>
  <dcterms:created xsi:type="dcterms:W3CDTF">2014-10-23T02:58:58Z</dcterms:created>
  <dcterms:modified xsi:type="dcterms:W3CDTF">2019-12-19T07:10:03Z</dcterms:modified>
</cp:coreProperties>
</file>